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  <p:sldMasterId id="2147483668" r:id="rId6"/>
    <p:sldMasterId id="2147483672" r:id="rId7"/>
    <p:sldMasterId id="2147483676" r:id="rId8"/>
    <p:sldMasterId id="2147483680" r:id="rId9"/>
  </p:sldMasterIdLst>
  <p:notesMasterIdLst>
    <p:notesMasterId r:id="rId39"/>
  </p:notesMasterIdLst>
  <p:handoutMasterIdLst>
    <p:handoutMasterId r:id="rId40"/>
  </p:handoutMasterIdLst>
  <p:sldIdLst>
    <p:sldId id="282" r:id="rId10"/>
    <p:sldId id="484" r:id="rId11"/>
    <p:sldId id="498" r:id="rId12"/>
    <p:sldId id="558" r:id="rId13"/>
    <p:sldId id="513" r:id="rId14"/>
    <p:sldId id="538" r:id="rId15"/>
    <p:sldId id="540" r:id="rId16"/>
    <p:sldId id="541" r:id="rId17"/>
    <p:sldId id="500" r:id="rId18"/>
    <p:sldId id="542" r:id="rId19"/>
    <p:sldId id="502" r:id="rId20"/>
    <p:sldId id="514" r:id="rId21"/>
    <p:sldId id="520" r:id="rId22"/>
    <p:sldId id="553" r:id="rId23"/>
    <p:sldId id="521" r:id="rId24"/>
    <p:sldId id="557" r:id="rId25"/>
    <p:sldId id="523" r:id="rId26"/>
    <p:sldId id="524" r:id="rId27"/>
    <p:sldId id="526" r:id="rId28"/>
    <p:sldId id="525" r:id="rId29"/>
    <p:sldId id="568" r:id="rId30"/>
    <p:sldId id="569" r:id="rId31"/>
    <p:sldId id="570" r:id="rId32"/>
    <p:sldId id="571" r:id="rId33"/>
    <p:sldId id="572" r:id="rId34"/>
    <p:sldId id="573" r:id="rId35"/>
    <p:sldId id="527" r:id="rId36"/>
    <p:sldId id="554" r:id="rId37"/>
    <p:sldId id="559" r:id="rId38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E5D"/>
    <a:srgbClr val="002E5D"/>
    <a:srgbClr val="284E83"/>
    <a:srgbClr val="5BA7E0"/>
    <a:srgbClr val="9BBCAF"/>
    <a:srgbClr val="008698"/>
    <a:srgbClr val="00FF00"/>
    <a:srgbClr val="FF99CC"/>
    <a:srgbClr val="A7AAB1"/>
    <a:srgbClr val="E1A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 autoAdjust="0"/>
    <p:restoredTop sz="90049" autoAdjust="0"/>
  </p:normalViewPr>
  <p:slideViewPr>
    <p:cSldViewPr snapToGrid="0" snapToObjects="1">
      <p:cViewPr varScale="1">
        <p:scale>
          <a:sx n="94" d="100"/>
          <a:sy n="94" d="100"/>
        </p:scale>
        <p:origin x="85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312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805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2" y="2"/>
            <a:ext cx="2945660" cy="49805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5EB98360-EFA8-8740-9205-F2DE5D87A57F}" type="datetimeFigureOut">
              <a:rPr lang="it-IT" smtClean="0"/>
              <a:pPr/>
              <a:t>03/04/2019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2" y="9428584"/>
            <a:ext cx="2945660" cy="498054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4E5815B1-83EA-5F46-B656-3F7E598525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594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805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2" y="2"/>
            <a:ext cx="2945660" cy="49805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3F910EB5-FA97-DC43-A6DA-0CA467BEC713}" type="datetimeFigureOut">
              <a:rPr lang="it-IT" smtClean="0"/>
              <a:pPr/>
              <a:t>03/04/2019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504" tIns="45752" rIns="91504" bIns="45752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8054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C1DD1E99-8043-5948-A89D-DB9C18D4E1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50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1E99-8043-5948-A89D-DB9C18D4E1C8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8531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1E99-8043-5948-A89D-DB9C18D4E1C8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290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1E99-8043-5948-A89D-DB9C18D4E1C8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1174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040">
              <a:defRPr/>
            </a:pPr>
            <a:fld id="{C1DD1E99-8043-5948-A89D-DB9C18D4E1C8}" type="slidenum">
              <a:rPr lang="it-IT">
                <a:solidFill>
                  <a:prstClr val="black"/>
                </a:solidFill>
                <a:latin typeface="Calibri"/>
              </a:rPr>
              <a:pPr defTabSz="915040">
                <a:defRPr/>
              </a:pPr>
              <a:t>15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4905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D1E99-8043-5948-A89D-DB9C18D4E1C8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689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040">
              <a:defRPr/>
            </a:pPr>
            <a:fld id="{C1DD1E99-8043-5948-A89D-DB9C18D4E1C8}" type="slidenum">
              <a:rPr lang="it-IT">
                <a:solidFill>
                  <a:prstClr val="black"/>
                </a:solidFill>
                <a:latin typeface="Calibri"/>
              </a:rPr>
              <a:pPr defTabSz="915040">
                <a:defRPr/>
              </a:pPr>
              <a:t>17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1622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040">
              <a:defRPr/>
            </a:pPr>
            <a:fld id="{C1DD1E99-8043-5948-A89D-DB9C18D4E1C8}" type="slidenum">
              <a:rPr lang="it-IT">
                <a:solidFill>
                  <a:prstClr val="black"/>
                </a:solidFill>
                <a:latin typeface="Calibri"/>
              </a:rPr>
              <a:pPr defTabSz="915040">
                <a:defRPr/>
              </a:pPr>
              <a:t>18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2043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040">
              <a:defRPr/>
            </a:pPr>
            <a:fld id="{C1DD1E99-8043-5948-A89D-DB9C18D4E1C8}" type="slidenum">
              <a:rPr lang="it-IT">
                <a:solidFill>
                  <a:prstClr val="black"/>
                </a:solidFill>
                <a:latin typeface="Calibri"/>
              </a:rPr>
              <a:pPr defTabSz="915040">
                <a:defRPr/>
              </a:pPr>
              <a:t>20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6274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 userDrawn="1"/>
        </p:nvSpPr>
        <p:spPr>
          <a:xfrm>
            <a:off x="0" y="3446585"/>
            <a:ext cx="12192000" cy="3411415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 userDrawn="1"/>
        </p:nvSpPr>
        <p:spPr>
          <a:xfrm>
            <a:off x="1290754" y="1903864"/>
            <a:ext cx="1445135" cy="308295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1684" y="2095441"/>
            <a:ext cx="1028544" cy="207840"/>
          </a:xfrm>
          <a:prstGeom prst="rect">
            <a:avLst/>
          </a:prstGeom>
        </p:spPr>
      </p:pic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2926499" y="2028165"/>
            <a:ext cx="5534876" cy="1323278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700"/>
              </a:lnSpc>
              <a:defRPr lang="it-IT" sz="2200" kern="1200" baseline="0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dirty="0"/>
              <a:t>FARE CLIC PER INSERIRE IL TITOLO DELLA PRESENTAZIONE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2927273" y="1070000"/>
            <a:ext cx="4719909" cy="646383"/>
          </a:xfrm>
        </p:spPr>
        <p:txBody>
          <a:bodyPr wrap="none" lIns="0" tIns="0" rIns="0" bIns="0" anchor="t" anchorCtr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dirty="0"/>
              <a:t>Fare clic per inserire il relatore</a:t>
            </a:r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2927273" y="715645"/>
            <a:ext cx="4719909" cy="235221"/>
          </a:xfrm>
        </p:spPr>
        <p:txBody>
          <a:bodyPr wrap="none" lIns="0" tIns="0" rIns="0" bIns="0" anchor="t" anchorCtr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dirty="0"/>
              <a:t>Fare clic per inserire luogo e data</a:t>
            </a:r>
          </a:p>
        </p:txBody>
      </p:sp>
    </p:spTree>
    <p:extLst>
      <p:ext uri="{BB962C8B-B14F-4D97-AF65-F5344CB8AC3E}">
        <p14:creationId xmlns:p14="http://schemas.microsoft.com/office/powerpoint/2010/main" val="143653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 userDrawn="1"/>
        </p:nvSpPr>
        <p:spPr>
          <a:xfrm>
            <a:off x="0" y="3446585"/>
            <a:ext cx="12192000" cy="3411415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 userDrawn="1"/>
        </p:nvSpPr>
        <p:spPr>
          <a:xfrm>
            <a:off x="1290754" y="1903864"/>
            <a:ext cx="1445135" cy="308295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1684" y="2095441"/>
            <a:ext cx="1028544" cy="207840"/>
          </a:xfrm>
          <a:prstGeom prst="rect">
            <a:avLst/>
          </a:prstGeom>
        </p:spPr>
      </p:pic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2926499" y="2028165"/>
            <a:ext cx="5534876" cy="1323278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700"/>
              </a:lnSpc>
              <a:defRPr lang="it-IT" sz="2200" kern="1200" baseline="0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dirty="0"/>
              <a:t>FARE CLIC PER INSERIRE IL TITOLO DELLA PRESENTAZIONE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2927273" y="1070000"/>
            <a:ext cx="4719909" cy="646383"/>
          </a:xfrm>
        </p:spPr>
        <p:txBody>
          <a:bodyPr wrap="none" lIns="0" tIns="0" rIns="0" bIns="0" anchor="t" anchorCtr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dirty="0"/>
              <a:t>Fare clic per inserire il relatore</a:t>
            </a:r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2927273" y="715645"/>
            <a:ext cx="4719909" cy="235221"/>
          </a:xfrm>
        </p:spPr>
        <p:txBody>
          <a:bodyPr wrap="none" lIns="0" tIns="0" rIns="0" bIns="0" anchor="t" anchorCtr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dirty="0"/>
              <a:t>Fare clic per inserire luogo e data</a:t>
            </a:r>
          </a:p>
        </p:txBody>
      </p:sp>
    </p:spTree>
    <p:extLst>
      <p:ext uri="{BB962C8B-B14F-4D97-AF65-F5344CB8AC3E}">
        <p14:creationId xmlns:p14="http://schemas.microsoft.com/office/powerpoint/2010/main" val="190460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285011" y="945930"/>
            <a:ext cx="5545244" cy="406444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34000"/>
              </a:lnSpc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8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6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2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idx="13"/>
          </p:nvPr>
        </p:nvSpPr>
        <p:spPr>
          <a:xfrm>
            <a:off x="6186927" y="1100410"/>
            <a:ext cx="5545244" cy="406444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34000"/>
              </a:lnSpc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7" name="Titolo 1"/>
          <p:cNvSpPr>
            <a:spLocks noGrp="1"/>
          </p:cNvSpPr>
          <p:nvPr>
            <p:ph type="title" hasCustomPrompt="1"/>
          </p:nvPr>
        </p:nvSpPr>
        <p:spPr>
          <a:xfrm>
            <a:off x="470877" y="251514"/>
            <a:ext cx="11261294" cy="694416"/>
          </a:xfrm>
        </p:spPr>
        <p:txBody>
          <a:bodyPr lIns="0" tIns="0" rIns="0" bIns="0" anchor="t" anchorCtr="0">
            <a:noAutofit/>
          </a:bodyPr>
          <a:lstStyle>
            <a:lvl1pPr>
              <a:defRPr sz="20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dirty="0"/>
              <a:t>FARE CLIC PER INSERIRE TITOLO SLIDE</a:t>
            </a:r>
            <a:br>
              <a:rPr lang="it-IT" dirty="0"/>
            </a:br>
            <a:r>
              <a:rPr lang="it-IT" dirty="0"/>
              <a:t>Sottotitolo slide</a:t>
            </a:r>
          </a:p>
        </p:txBody>
      </p:sp>
      <p:sp>
        <p:nvSpPr>
          <p:cNvPr id="7" name="Rettangolo 6"/>
          <p:cNvSpPr/>
          <p:nvPr userDrawn="1"/>
        </p:nvSpPr>
        <p:spPr>
          <a:xfrm>
            <a:off x="0" y="6222191"/>
            <a:ext cx="12192000" cy="635809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data 2"/>
          <p:cNvSpPr>
            <a:spLocks noGrp="1"/>
          </p:cNvSpPr>
          <p:nvPr>
            <p:ph type="dt" sz="half" idx="10"/>
          </p:nvPr>
        </p:nvSpPr>
        <p:spPr>
          <a:xfrm>
            <a:off x="8639502" y="6474031"/>
            <a:ext cx="1442871" cy="365125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smtClean="0"/>
              <a:t>CSA - Incontro Confindustria - 4 APRILE 2019</a:t>
            </a:r>
            <a:endParaRPr lang="it-IT" dirty="0"/>
          </a:p>
        </p:txBody>
      </p:sp>
      <p:sp>
        <p:nvSpPr>
          <p:cNvPr id="19" name="Segnaposto testo 4"/>
          <p:cNvSpPr>
            <a:spLocks noGrp="1"/>
          </p:cNvSpPr>
          <p:nvPr>
            <p:ph type="body" sz="quarter" idx="15"/>
          </p:nvPr>
        </p:nvSpPr>
        <p:spPr>
          <a:xfrm>
            <a:off x="2091083" y="6391937"/>
            <a:ext cx="6364288" cy="231775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000" b="0" i="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endParaRPr lang="it-IT" dirty="0"/>
          </a:p>
        </p:txBody>
      </p:sp>
      <p:sp>
        <p:nvSpPr>
          <p:cNvPr id="14" name="Rettangolo 13"/>
          <p:cNvSpPr/>
          <p:nvPr userDrawn="1"/>
        </p:nvSpPr>
        <p:spPr>
          <a:xfrm>
            <a:off x="466353" y="5793902"/>
            <a:ext cx="401196" cy="85588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911" y="5847087"/>
            <a:ext cx="285543" cy="57700"/>
          </a:xfrm>
          <a:prstGeom prst="rect">
            <a:avLst/>
          </a:prstGeom>
        </p:spPr>
      </p:pic>
      <p:sp>
        <p:nvSpPr>
          <p:cNvPr id="12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10266504" y="6248401"/>
            <a:ext cx="1453055" cy="590756"/>
          </a:xfrm>
        </p:spPr>
        <p:txBody>
          <a:bodyPr/>
          <a:lstStyle/>
          <a:p>
            <a:pPr algn="r"/>
            <a:fld id="{69C64C20-8BD9-44FD-BA4C-2816AEE3FB33}" type="slidenum">
              <a:rPr lang="it-IT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34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e 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 hasCustomPrompt="1"/>
          </p:nvPr>
        </p:nvSpPr>
        <p:spPr>
          <a:xfrm>
            <a:off x="470877" y="3299514"/>
            <a:ext cx="11261294" cy="694416"/>
          </a:xfrm>
        </p:spPr>
        <p:txBody>
          <a:bodyPr lIns="0" tIns="0" rIns="0" bIns="0" anchor="t" anchorCtr="0">
            <a:noAutofit/>
          </a:bodyPr>
          <a:lstStyle>
            <a:lvl1pPr>
              <a:defRPr sz="20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dirty="0"/>
              <a:t>FARE CLIC PER INSERIRE TITOLO SEZIONE</a:t>
            </a:r>
            <a:br>
              <a:rPr lang="it-IT" dirty="0"/>
            </a:br>
            <a:r>
              <a:rPr lang="it-IT" dirty="0"/>
              <a:t>Sottotitolo sezione</a:t>
            </a:r>
          </a:p>
        </p:txBody>
      </p:sp>
    </p:spTree>
    <p:extLst>
      <p:ext uri="{BB962C8B-B14F-4D97-AF65-F5344CB8AC3E}">
        <p14:creationId xmlns:p14="http://schemas.microsoft.com/office/powerpoint/2010/main" val="1403201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 userDrawn="1"/>
        </p:nvSpPr>
        <p:spPr>
          <a:xfrm>
            <a:off x="0" y="3446585"/>
            <a:ext cx="12192000" cy="3411415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 userDrawn="1"/>
        </p:nvSpPr>
        <p:spPr>
          <a:xfrm>
            <a:off x="1290754" y="1903864"/>
            <a:ext cx="1445135" cy="308295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1684" y="2095441"/>
            <a:ext cx="1028544" cy="207840"/>
          </a:xfrm>
          <a:prstGeom prst="rect">
            <a:avLst/>
          </a:prstGeom>
        </p:spPr>
      </p:pic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2926499" y="2028165"/>
            <a:ext cx="5534876" cy="1323278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700"/>
              </a:lnSpc>
              <a:defRPr lang="it-IT" sz="2200" kern="1200" baseline="0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dirty="0"/>
              <a:t>FARE CLIC PER INSERIRE IL TITOLO DELLA PRESENTAZIONE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2927273" y="1070000"/>
            <a:ext cx="4719909" cy="646383"/>
          </a:xfrm>
        </p:spPr>
        <p:txBody>
          <a:bodyPr wrap="none" lIns="0" tIns="0" rIns="0" bIns="0" anchor="t" anchorCtr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dirty="0"/>
              <a:t>Fare clic per inserire il relatore</a:t>
            </a:r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2927273" y="715645"/>
            <a:ext cx="4719909" cy="235221"/>
          </a:xfrm>
        </p:spPr>
        <p:txBody>
          <a:bodyPr wrap="none" lIns="0" tIns="0" rIns="0" bIns="0" anchor="t" anchorCtr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dirty="0"/>
              <a:t>Fare clic per inserire luogo e data</a:t>
            </a:r>
          </a:p>
        </p:txBody>
      </p:sp>
    </p:spTree>
    <p:extLst>
      <p:ext uri="{BB962C8B-B14F-4D97-AF65-F5344CB8AC3E}">
        <p14:creationId xmlns:p14="http://schemas.microsoft.com/office/powerpoint/2010/main" val="1125797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285011" y="945930"/>
            <a:ext cx="5545244" cy="406444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34000"/>
              </a:lnSpc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8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6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2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idx="13"/>
          </p:nvPr>
        </p:nvSpPr>
        <p:spPr>
          <a:xfrm>
            <a:off x="6186927" y="1100410"/>
            <a:ext cx="5545244" cy="406444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34000"/>
              </a:lnSpc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7" name="Titolo 1"/>
          <p:cNvSpPr>
            <a:spLocks noGrp="1"/>
          </p:cNvSpPr>
          <p:nvPr>
            <p:ph type="title" hasCustomPrompt="1"/>
          </p:nvPr>
        </p:nvSpPr>
        <p:spPr>
          <a:xfrm>
            <a:off x="470877" y="251514"/>
            <a:ext cx="11261294" cy="694416"/>
          </a:xfrm>
        </p:spPr>
        <p:txBody>
          <a:bodyPr lIns="0" tIns="0" rIns="0" bIns="0" anchor="t" anchorCtr="0">
            <a:noAutofit/>
          </a:bodyPr>
          <a:lstStyle>
            <a:lvl1pPr>
              <a:defRPr sz="20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dirty="0"/>
              <a:t>FARE CLIC PER INSERIRE TITOLO SLIDE</a:t>
            </a:r>
            <a:br>
              <a:rPr lang="it-IT" dirty="0"/>
            </a:br>
            <a:r>
              <a:rPr lang="it-IT" dirty="0"/>
              <a:t>Sottotitolo slide</a:t>
            </a:r>
          </a:p>
        </p:txBody>
      </p:sp>
      <p:sp>
        <p:nvSpPr>
          <p:cNvPr id="7" name="Rettangolo 6"/>
          <p:cNvSpPr/>
          <p:nvPr userDrawn="1"/>
        </p:nvSpPr>
        <p:spPr>
          <a:xfrm>
            <a:off x="0" y="6222191"/>
            <a:ext cx="12192000" cy="635809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data 2"/>
          <p:cNvSpPr>
            <a:spLocks noGrp="1"/>
          </p:cNvSpPr>
          <p:nvPr>
            <p:ph type="dt" sz="half" idx="10"/>
          </p:nvPr>
        </p:nvSpPr>
        <p:spPr>
          <a:xfrm>
            <a:off x="8639502" y="6474031"/>
            <a:ext cx="1442871" cy="365125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smtClean="0"/>
              <a:t>CSA - Incontro Confindustria - 4 APRILE 2019</a:t>
            </a:r>
            <a:endParaRPr lang="it-IT" dirty="0"/>
          </a:p>
        </p:txBody>
      </p:sp>
      <p:sp>
        <p:nvSpPr>
          <p:cNvPr id="19" name="Segnaposto testo 4"/>
          <p:cNvSpPr>
            <a:spLocks noGrp="1"/>
          </p:cNvSpPr>
          <p:nvPr>
            <p:ph type="body" sz="quarter" idx="15"/>
          </p:nvPr>
        </p:nvSpPr>
        <p:spPr>
          <a:xfrm>
            <a:off x="2091083" y="6391937"/>
            <a:ext cx="6364288" cy="231775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000" b="0" i="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endParaRPr lang="it-IT" dirty="0"/>
          </a:p>
        </p:txBody>
      </p:sp>
      <p:sp>
        <p:nvSpPr>
          <p:cNvPr id="14" name="Rettangolo 13"/>
          <p:cNvSpPr/>
          <p:nvPr userDrawn="1"/>
        </p:nvSpPr>
        <p:spPr>
          <a:xfrm>
            <a:off x="466353" y="5793902"/>
            <a:ext cx="401196" cy="85588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911" y="5847087"/>
            <a:ext cx="285543" cy="57700"/>
          </a:xfrm>
          <a:prstGeom prst="rect">
            <a:avLst/>
          </a:prstGeom>
        </p:spPr>
      </p:pic>
      <p:sp>
        <p:nvSpPr>
          <p:cNvPr id="12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10266504" y="6248401"/>
            <a:ext cx="1453055" cy="590756"/>
          </a:xfrm>
        </p:spPr>
        <p:txBody>
          <a:bodyPr/>
          <a:lstStyle/>
          <a:p>
            <a:pPr algn="r"/>
            <a:fld id="{69C64C20-8BD9-44FD-BA4C-2816AEE3FB33}" type="slidenum">
              <a:rPr lang="it-IT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13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e 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 hasCustomPrompt="1"/>
          </p:nvPr>
        </p:nvSpPr>
        <p:spPr>
          <a:xfrm>
            <a:off x="470877" y="3299514"/>
            <a:ext cx="11261294" cy="694416"/>
          </a:xfrm>
        </p:spPr>
        <p:txBody>
          <a:bodyPr lIns="0" tIns="0" rIns="0" bIns="0" anchor="t" anchorCtr="0">
            <a:noAutofit/>
          </a:bodyPr>
          <a:lstStyle>
            <a:lvl1pPr>
              <a:defRPr sz="20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dirty="0"/>
              <a:t>FARE CLIC PER INSERIRE TITOLO SEZIONE</a:t>
            </a:r>
            <a:br>
              <a:rPr lang="it-IT" dirty="0"/>
            </a:br>
            <a:r>
              <a:rPr lang="it-IT" dirty="0"/>
              <a:t>Sottotitolo sezione</a:t>
            </a:r>
          </a:p>
        </p:txBody>
      </p:sp>
    </p:spTree>
    <p:extLst>
      <p:ext uri="{BB962C8B-B14F-4D97-AF65-F5344CB8AC3E}">
        <p14:creationId xmlns:p14="http://schemas.microsoft.com/office/powerpoint/2010/main" val="64255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285011" y="945930"/>
            <a:ext cx="5545244" cy="406444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34000"/>
              </a:lnSpc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8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6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2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idx="13"/>
          </p:nvPr>
        </p:nvSpPr>
        <p:spPr>
          <a:xfrm>
            <a:off x="6186927" y="1100410"/>
            <a:ext cx="5545244" cy="406444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34000"/>
              </a:lnSpc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7" name="Titolo 1"/>
          <p:cNvSpPr>
            <a:spLocks noGrp="1"/>
          </p:cNvSpPr>
          <p:nvPr>
            <p:ph type="title" hasCustomPrompt="1"/>
          </p:nvPr>
        </p:nvSpPr>
        <p:spPr>
          <a:xfrm>
            <a:off x="470877" y="251514"/>
            <a:ext cx="11261294" cy="694416"/>
          </a:xfrm>
        </p:spPr>
        <p:txBody>
          <a:bodyPr lIns="0" tIns="0" rIns="0" bIns="0" anchor="t" anchorCtr="0">
            <a:noAutofit/>
          </a:bodyPr>
          <a:lstStyle>
            <a:lvl1pPr>
              <a:defRPr sz="20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dirty="0"/>
              <a:t>FARE CLIC PER INSERIRE TITOLO SLIDE</a:t>
            </a:r>
            <a:br>
              <a:rPr lang="it-IT" dirty="0"/>
            </a:br>
            <a:r>
              <a:rPr lang="it-IT" dirty="0"/>
              <a:t>Sottotitolo slide</a:t>
            </a:r>
          </a:p>
        </p:txBody>
      </p:sp>
      <p:sp>
        <p:nvSpPr>
          <p:cNvPr id="7" name="Rettangolo 6"/>
          <p:cNvSpPr/>
          <p:nvPr userDrawn="1"/>
        </p:nvSpPr>
        <p:spPr>
          <a:xfrm>
            <a:off x="0" y="6222191"/>
            <a:ext cx="12192000" cy="635809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data 2"/>
          <p:cNvSpPr>
            <a:spLocks noGrp="1"/>
          </p:cNvSpPr>
          <p:nvPr>
            <p:ph type="dt" sz="half" idx="10"/>
          </p:nvPr>
        </p:nvSpPr>
        <p:spPr>
          <a:xfrm>
            <a:off x="8639502" y="6474031"/>
            <a:ext cx="1442871" cy="365125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smtClean="0"/>
              <a:t>CSA - Incontro Confindustria - 4 APRILE 2019</a:t>
            </a:r>
            <a:endParaRPr lang="it-IT" dirty="0"/>
          </a:p>
        </p:txBody>
      </p:sp>
      <p:sp>
        <p:nvSpPr>
          <p:cNvPr id="19" name="Segnaposto testo 4"/>
          <p:cNvSpPr>
            <a:spLocks noGrp="1"/>
          </p:cNvSpPr>
          <p:nvPr>
            <p:ph type="body" sz="quarter" idx="15"/>
          </p:nvPr>
        </p:nvSpPr>
        <p:spPr>
          <a:xfrm>
            <a:off x="2091083" y="6391937"/>
            <a:ext cx="6364288" cy="231775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000" b="0" i="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endParaRPr lang="it-IT" dirty="0"/>
          </a:p>
        </p:txBody>
      </p:sp>
      <p:sp>
        <p:nvSpPr>
          <p:cNvPr id="14" name="Rettangolo 13"/>
          <p:cNvSpPr/>
          <p:nvPr userDrawn="1"/>
        </p:nvSpPr>
        <p:spPr>
          <a:xfrm>
            <a:off x="466353" y="5793902"/>
            <a:ext cx="401196" cy="85588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911" y="5847087"/>
            <a:ext cx="285543" cy="57700"/>
          </a:xfrm>
          <a:prstGeom prst="rect">
            <a:avLst/>
          </a:prstGeom>
        </p:spPr>
      </p:pic>
      <p:sp>
        <p:nvSpPr>
          <p:cNvPr id="12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10266504" y="6248401"/>
            <a:ext cx="1453055" cy="590756"/>
          </a:xfrm>
        </p:spPr>
        <p:txBody>
          <a:bodyPr/>
          <a:lstStyle/>
          <a:p>
            <a:pPr algn="r"/>
            <a:fld id="{69C64C20-8BD9-44FD-BA4C-2816AEE3FB33}" type="slidenum">
              <a:rPr lang="it-IT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e 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 hasCustomPrompt="1"/>
          </p:nvPr>
        </p:nvSpPr>
        <p:spPr>
          <a:xfrm>
            <a:off x="470877" y="3299514"/>
            <a:ext cx="11261294" cy="694416"/>
          </a:xfrm>
        </p:spPr>
        <p:txBody>
          <a:bodyPr lIns="0" tIns="0" rIns="0" bIns="0" anchor="t" anchorCtr="0">
            <a:noAutofit/>
          </a:bodyPr>
          <a:lstStyle>
            <a:lvl1pPr>
              <a:defRPr sz="20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dirty="0"/>
              <a:t>FARE CLIC PER INSERIRE TITOLO SEZIONE</a:t>
            </a:r>
            <a:br>
              <a:rPr lang="it-IT" dirty="0"/>
            </a:br>
            <a:r>
              <a:rPr lang="it-IT" dirty="0"/>
              <a:t>Sottotitolo sezione</a:t>
            </a:r>
          </a:p>
        </p:txBody>
      </p:sp>
    </p:spTree>
    <p:extLst>
      <p:ext uri="{BB962C8B-B14F-4D97-AF65-F5344CB8AC3E}">
        <p14:creationId xmlns:p14="http://schemas.microsoft.com/office/powerpoint/2010/main" val="33892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 userDrawn="1"/>
        </p:nvSpPr>
        <p:spPr>
          <a:xfrm>
            <a:off x="0" y="3446585"/>
            <a:ext cx="12192000" cy="3411415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 userDrawn="1"/>
        </p:nvSpPr>
        <p:spPr>
          <a:xfrm>
            <a:off x="1290754" y="1903864"/>
            <a:ext cx="1445135" cy="308295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1684" y="2095441"/>
            <a:ext cx="1028544" cy="207840"/>
          </a:xfrm>
          <a:prstGeom prst="rect">
            <a:avLst/>
          </a:prstGeom>
        </p:spPr>
      </p:pic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2926499" y="2028165"/>
            <a:ext cx="5534876" cy="1323278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700"/>
              </a:lnSpc>
              <a:defRPr lang="it-IT" sz="2200" kern="1200" baseline="0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dirty="0"/>
              <a:t>FARE CLIC PER INSERIRE IL TITOLO DELLA PRESENTAZIONE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2927273" y="1070000"/>
            <a:ext cx="4719909" cy="646383"/>
          </a:xfrm>
        </p:spPr>
        <p:txBody>
          <a:bodyPr wrap="none" lIns="0" tIns="0" rIns="0" bIns="0" anchor="t" anchorCtr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dirty="0"/>
              <a:t>Fare clic per inserire il relatore</a:t>
            </a:r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2927273" y="715645"/>
            <a:ext cx="4719909" cy="235221"/>
          </a:xfrm>
        </p:spPr>
        <p:txBody>
          <a:bodyPr wrap="none" lIns="0" tIns="0" rIns="0" bIns="0" anchor="t" anchorCtr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dirty="0"/>
              <a:t>Fare clic per inserire luogo e data</a:t>
            </a:r>
          </a:p>
        </p:txBody>
      </p:sp>
    </p:spTree>
    <p:extLst>
      <p:ext uri="{BB962C8B-B14F-4D97-AF65-F5344CB8AC3E}">
        <p14:creationId xmlns:p14="http://schemas.microsoft.com/office/powerpoint/2010/main" val="594036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285011" y="945930"/>
            <a:ext cx="5545244" cy="406444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34000"/>
              </a:lnSpc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8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6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2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idx="13"/>
          </p:nvPr>
        </p:nvSpPr>
        <p:spPr>
          <a:xfrm>
            <a:off x="6186927" y="1100410"/>
            <a:ext cx="5545244" cy="406444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34000"/>
              </a:lnSpc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7" name="Titolo 1"/>
          <p:cNvSpPr>
            <a:spLocks noGrp="1"/>
          </p:cNvSpPr>
          <p:nvPr>
            <p:ph type="title" hasCustomPrompt="1"/>
          </p:nvPr>
        </p:nvSpPr>
        <p:spPr>
          <a:xfrm>
            <a:off x="470877" y="251514"/>
            <a:ext cx="11261294" cy="694416"/>
          </a:xfrm>
        </p:spPr>
        <p:txBody>
          <a:bodyPr lIns="0" tIns="0" rIns="0" bIns="0" anchor="t" anchorCtr="0">
            <a:noAutofit/>
          </a:bodyPr>
          <a:lstStyle>
            <a:lvl1pPr>
              <a:defRPr sz="20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dirty="0"/>
              <a:t>FARE CLIC PER INSERIRE TITOLO SLIDE</a:t>
            </a:r>
            <a:br>
              <a:rPr lang="it-IT" dirty="0"/>
            </a:br>
            <a:r>
              <a:rPr lang="it-IT" dirty="0"/>
              <a:t>Sottotitolo slide</a:t>
            </a:r>
          </a:p>
        </p:txBody>
      </p:sp>
      <p:sp>
        <p:nvSpPr>
          <p:cNvPr id="7" name="Rettangolo 6"/>
          <p:cNvSpPr/>
          <p:nvPr userDrawn="1"/>
        </p:nvSpPr>
        <p:spPr>
          <a:xfrm>
            <a:off x="0" y="6222191"/>
            <a:ext cx="12192000" cy="635809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data 2"/>
          <p:cNvSpPr>
            <a:spLocks noGrp="1"/>
          </p:cNvSpPr>
          <p:nvPr>
            <p:ph type="dt" sz="half" idx="10"/>
          </p:nvPr>
        </p:nvSpPr>
        <p:spPr>
          <a:xfrm>
            <a:off x="8639502" y="6474031"/>
            <a:ext cx="1442871" cy="365125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smtClean="0"/>
              <a:t>CSA - Incontro Confindustria - 4 APRILE 2019</a:t>
            </a:r>
            <a:endParaRPr lang="it-IT" dirty="0"/>
          </a:p>
        </p:txBody>
      </p:sp>
      <p:sp>
        <p:nvSpPr>
          <p:cNvPr id="19" name="Segnaposto testo 4"/>
          <p:cNvSpPr>
            <a:spLocks noGrp="1"/>
          </p:cNvSpPr>
          <p:nvPr>
            <p:ph type="body" sz="quarter" idx="15"/>
          </p:nvPr>
        </p:nvSpPr>
        <p:spPr>
          <a:xfrm>
            <a:off x="2091083" y="6391937"/>
            <a:ext cx="6364288" cy="231775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000" b="0" i="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endParaRPr lang="it-IT" dirty="0"/>
          </a:p>
        </p:txBody>
      </p:sp>
      <p:sp>
        <p:nvSpPr>
          <p:cNvPr id="14" name="Rettangolo 13"/>
          <p:cNvSpPr/>
          <p:nvPr userDrawn="1"/>
        </p:nvSpPr>
        <p:spPr>
          <a:xfrm>
            <a:off x="466353" y="5793902"/>
            <a:ext cx="401196" cy="85588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911" y="5847087"/>
            <a:ext cx="285543" cy="57700"/>
          </a:xfrm>
          <a:prstGeom prst="rect">
            <a:avLst/>
          </a:prstGeom>
        </p:spPr>
      </p:pic>
      <p:sp>
        <p:nvSpPr>
          <p:cNvPr id="12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10266504" y="6248401"/>
            <a:ext cx="1453055" cy="590756"/>
          </a:xfrm>
        </p:spPr>
        <p:txBody>
          <a:bodyPr/>
          <a:lstStyle/>
          <a:p>
            <a:pPr algn="r"/>
            <a:fld id="{69C64C20-8BD9-44FD-BA4C-2816AEE3FB33}" type="slidenum">
              <a:rPr lang="it-IT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28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e 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 hasCustomPrompt="1"/>
          </p:nvPr>
        </p:nvSpPr>
        <p:spPr>
          <a:xfrm>
            <a:off x="470877" y="3299514"/>
            <a:ext cx="11261294" cy="694416"/>
          </a:xfrm>
        </p:spPr>
        <p:txBody>
          <a:bodyPr lIns="0" tIns="0" rIns="0" bIns="0" anchor="t" anchorCtr="0">
            <a:noAutofit/>
          </a:bodyPr>
          <a:lstStyle>
            <a:lvl1pPr>
              <a:defRPr sz="20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dirty="0"/>
              <a:t>FARE CLIC PER INSERIRE TITOLO SEZIONE</a:t>
            </a:r>
            <a:br>
              <a:rPr lang="it-IT" dirty="0"/>
            </a:br>
            <a:r>
              <a:rPr lang="it-IT" dirty="0"/>
              <a:t>Sottotitolo sezione</a:t>
            </a:r>
          </a:p>
        </p:txBody>
      </p:sp>
    </p:spTree>
    <p:extLst>
      <p:ext uri="{BB962C8B-B14F-4D97-AF65-F5344CB8AC3E}">
        <p14:creationId xmlns:p14="http://schemas.microsoft.com/office/powerpoint/2010/main" val="308306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 userDrawn="1"/>
        </p:nvSpPr>
        <p:spPr>
          <a:xfrm>
            <a:off x="0" y="3446585"/>
            <a:ext cx="12192000" cy="3411415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 userDrawn="1"/>
        </p:nvSpPr>
        <p:spPr>
          <a:xfrm>
            <a:off x="1290754" y="1903864"/>
            <a:ext cx="1445135" cy="308295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1684" y="2095441"/>
            <a:ext cx="1028544" cy="207840"/>
          </a:xfrm>
          <a:prstGeom prst="rect">
            <a:avLst/>
          </a:prstGeom>
        </p:spPr>
      </p:pic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2926499" y="2028165"/>
            <a:ext cx="5534876" cy="1323278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700"/>
              </a:lnSpc>
              <a:defRPr lang="it-IT" sz="2200" kern="1200" baseline="0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dirty="0"/>
              <a:t>FARE CLIC PER INSERIRE IL TITOLO DELLA PRESENTAZIONE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2927273" y="1070000"/>
            <a:ext cx="4719909" cy="646383"/>
          </a:xfrm>
        </p:spPr>
        <p:txBody>
          <a:bodyPr wrap="none" lIns="0" tIns="0" rIns="0" bIns="0" anchor="t" anchorCtr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dirty="0"/>
              <a:t>Fare clic per inserire il relatore</a:t>
            </a:r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2927273" y="715645"/>
            <a:ext cx="4719909" cy="235221"/>
          </a:xfrm>
        </p:spPr>
        <p:txBody>
          <a:bodyPr wrap="none" lIns="0" tIns="0" rIns="0" bIns="0" anchor="t" anchorCtr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dirty="0"/>
              <a:t>Fare clic per inserire luogo e data</a:t>
            </a:r>
          </a:p>
        </p:txBody>
      </p:sp>
    </p:spTree>
    <p:extLst>
      <p:ext uri="{BB962C8B-B14F-4D97-AF65-F5344CB8AC3E}">
        <p14:creationId xmlns:p14="http://schemas.microsoft.com/office/powerpoint/2010/main" val="1240605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285011" y="945930"/>
            <a:ext cx="5545244" cy="406444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34000"/>
              </a:lnSpc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8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6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2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idx="13"/>
          </p:nvPr>
        </p:nvSpPr>
        <p:spPr>
          <a:xfrm>
            <a:off x="6186927" y="1100410"/>
            <a:ext cx="5545244" cy="406444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34000"/>
              </a:lnSpc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7" name="Titolo 1"/>
          <p:cNvSpPr>
            <a:spLocks noGrp="1"/>
          </p:cNvSpPr>
          <p:nvPr>
            <p:ph type="title" hasCustomPrompt="1"/>
          </p:nvPr>
        </p:nvSpPr>
        <p:spPr>
          <a:xfrm>
            <a:off x="470877" y="251514"/>
            <a:ext cx="11261294" cy="694416"/>
          </a:xfrm>
        </p:spPr>
        <p:txBody>
          <a:bodyPr lIns="0" tIns="0" rIns="0" bIns="0" anchor="t" anchorCtr="0">
            <a:noAutofit/>
          </a:bodyPr>
          <a:lstStyle>
            <a:lvl1pPr>
              <a:defRPr sz="20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dirty="0"/>
              <a:t>FARE CLIC PER INSERIRE TITOLO SLIDE</a:t>
            </a:r>
            <a:br>
              <a:rPr lang="it-IT" dirty="0"/>
            </a:br>
            <a:r>
              <a:rPr lang="it-IT" dirty="0"/>
              <a:t>Sottotitolo slide</a:t>
            </a:r>
          </a:p>
        </p:txBody>
      </p:sp>
      <p:sp>
        <p:nvSpPr>
          <p:cNvPr id="7" name="Rettangolo 6"/>
          <p:cNvSpPr/>
          <p:nvPr userDrawn="1"/>
        </p:nvSpPr>
        <p:spPr>
          <a:xfrm>
            <a:off x="0" y="6222191"/>
            <a:ext cx="12192000" cy="635809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data 2"/>
          <p:cNvSpPr>
            <a:spLocks noGrp="1"/>
          </p:cNvSpPr>
          <p:nvPr>
            <p:ph type="dt" sz="half" idx="10"/>
          </p:nvPr>
        </p:nvSpPr>
        <p:spPr>
          <a:xfrm>
            <a:off x="8639502" y="6474031"/>
            <a:ext cx="1442871" cy="365125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smtClean="0"/>
              <a:t>CSA - Incontro Confindustria - 4 APRILE 2019</a:t>
            </a:r>
            <a:endParaRPr lang="it-IT" dirty="0"/>
          </a:p>
        </p:txBody>
      </p:sp>
      <p:sp>
        <p:nvSpPr>
          <p:cNvPr id="19" name="Segnaposto testo 4"/>
          <p:cNvSpPr>
            <a:spLocks noGrp="1"/>
          </p:cNvSpPr>
          <p:nvPr>
            <p:ph type="body" sz="quarter" idx="15"/>
          </p:nvPr>
        </p:nvSpPr>
        <p:spPr>
          <a:xfrm>
            <a:off x="2091083" y="6391937"/>
            <a:ext cx="6364288" cy="231775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000" b="0" i="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endParaRPr lang="it-IT" dirty="0"/>
          </a:p>
        </p:txBody>
      </p:sp>
      <p:sp>
        <p:nvSpPr>
          <p:cNvPr id="14" name="Rettangolo 13"/>
          <p:cNvSpPr/>
          <p:nvPr userDrawn="1"/>
        </p:nvSpPr>
        <p:spPr>
          <a:xfrm>
            <a:off x="466353" y="5793902"/>
            <a:ext cx="401196" cy="85588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911" y="5847087"/>
            <a:ext cx="285543" cy="57700"/>
          </a:xfrm>
          <a:prstGeom prst="rect">
            <a:avLst/>
          </a:prstGeom>
        </p:spPr>
      </p:pic>
      <p:sp>
        <p:nvSpPr>
          <p:cNvPr id="12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10266504" y="6248401"/>
            <a:ext cx="1453055" cy="590756"/>
          </a:xfrm>
        </p:spPr>
        <p:txBody>
          <a:bodyPr/>
          <a:lstStyle/>
          <a:p>
            <a:pPr algn="r"/>
            <a:fld id="{69C64C20-8BD9-44FD-BA4C-2816AEE3FB33}" type="slidenum">
              <a:rPr lang="it-IT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33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e 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 hasCustomPrompt="1"/>
          </p:nvPr>
        </p:nvSpPr>
        <p:spPr>
          <a:xfrm>
            <a:off x="470877" y="3299514"/>
            <a:ext cx="11261294" cy="694416"/>
          </a:xfrm>
        </p:spPr>
        <p:txBody>
          <a:bodyPr lIns="0" tIns="0" rIns="0" bIns="0" anchor="t" anchorCtr="0">
            <a:noAutofit/>
          </a:bodyPr>
          <a:lstStyle>
            <a:lvl1pPr>
              <a:defRPr sz="20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dirty="0"/>
              <a:t>FARE CLIC PER INSERIRE TITOLO SEZIONE</a:t>
            </a:r>
            <a:br>
              <a:rPr lang="it-IT" dirty="0"/>
            </a:br>
            <a:r>
              <a:rPr lang="it-IT" dirty="0"/>
              <a:t>Sottotitolo sezione</a:t>
            </a:r>
          </a:p>
        </p:txBody>
      </p:sp>
    </p:spTree>
    <p:extLst>
      <p:ext uri="{BB962C8B-B14F-4D97-AF65-F5344CB8AC3E}">
        <p14:creationId xmlns:p14="http://schemas.microsoft.com/office/powerpoint/2010/main" val="249361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3865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1" name="Segnaposto data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CSA - Incontro Confindustria - 4 APRILE 2019</a:t>
            </a:r>
            <a:endParaRPr lang="it-IT"/>
          </a:p>
        </p:txBody>
      </p:sp>
      <p:sp>
        <p:nvSpPr>
          <p:cNvPr id="12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E89E2B-7837-6B45-9BB2-CC8B24B090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5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7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3865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1" name="Segnaposto data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CSA - Incontro Confindustria - 4 APRILE 2019</a:t>
            </a:r>
            <a:endParaRPr lang="it-IT"/>
          </a:p>
        </p:txBody>
      </p:sp>
      <p:sp>
        <p:nvSpPr>
          <p:cNvPr id="12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E89E2B-7837-6B45-9BB2-CC8B24B090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001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3865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1" name="Segnaposto data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CSA - Incontro Confindustria - 4 APRILE 2019</a:t>
            </a:r>
            <a:endParaRPr lang="it-IT"/>
          </a:p>
        </p:txBody>
      </p:sp>
      <p:sp>
        <p:nvSpPr>
          <p:cNvPr id="12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E89E2B-7837-6B45-9BB2-CC8B24B090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690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3865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1" name="Segnaposto data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CSA - Incontro Confindustria - 4 APRILE 2019</a:t>
            </a:r>
            <a:endParaRPr lang="it-IT"/>
          </a:p>
        </p:txBody>
      </p:sp>
      <p:sp>
        <p:nvSpPr>
          <p:cNvPr id="12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E89E2B-7837-6B45-9BB2-CC8B24B090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96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3865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1" name="Segnaposto data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CSA - Incontro Confindustria - 4 APRILE 2019</a:t>
            </a:r>
            <a:endParaRPr lang="it-IT"/>
          </a:p>
        </p:txBody>
      </p:sp>
      <p:sp>
        <p:nvSpPr>
          <p:cNvPr id="12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E89E2B-7837-6B45-9BB2-CC8B24B090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64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2926498" y="2819399"/>
            <a:ext cx="6925425" cy="685801"/>
          </a:xfrm>
        </p:spPr>
        <p:txBody>
          <a:bodyPr/>
          <a:lstStyle/>
          <a:p>
            <a:r>
              <a:rPr lang="it-IT" b="1" dirty="0" smtClean="0"/>
              <a:t>Revisione Tariffaria</a:t>
            </a:r>
            <a:r>
              <a:rPr lang="it-IT" b="1" dirty="0"/>
              <a:t/>
            </a:r>
            <a:br>
              <a:rPr lang="it-IT" b="1" dirty="0"/>
            </a:br>
            <a:r>
              <a:rPr lang="it-IT" sz="1800" b="1" i="1" dirty="0" smtClean="0"/>
              <a:t>Incontro Confindustria</a:t>
            </a:r>
            <a:r>
              <a:rPr lang="it-IT" b="1" dirty="0" smtClean="0"/>
              <a:t/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smtClean="0"/>
              <a:t>CONSULENZA STATISTICO ATTUARIALE</a:t>
            </a:r>
          </a:p>
          <a:p>
            <a:r>
              <a:rPr lang="it-IT" dirty="0" smtClean="0"/>
              <a:t>SETTORE TARIFFE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 smtClean="0"/>
              <a:t>4 Aprile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757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70877" y="251513"/>
            <a:ext cx="11261294" cy="8248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altLang="it-IT" b="1" dirty="0">
                <a:ea typeface="Verdana" panose="020B0604030504040204" pitchFamily="34" charset="0"/>
                <a:cs typeface="Verdana" panose="020B0604030504040204" pitchFamily="34" charset="0"/>
              </a:rPr>
              <a:t>La nuova Tariffa Ordinaria Dipendenti </a:t>
            </a:r>
            <a:r>
              <a:rPr lang="it-IT" altLang="it-IT" b="1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altLang="it-IT" b="1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altLang="it-IT" sz="1800" b="1" i="1" dirty="0" smtClean="0">
                <a:ea typeface="Verdana" panose="020B0604030504040204" pitchFamily="34" charset="0"/>
                <a:cs typeface="Verdana" panose="020B0604030504040204" pitchFamily="34" charset="0"/>
              </a:rPr>
              <a:t>Le </a:t>
            </a:r>
            <a:r>
              <a:rPr lang="it-IT" altLang="it-IT" sz="1800" b="1" i="1" dirty="0">
                <a:ea typeface="Verdana" panose="020B0604030504040204" pitchFamily="34" charset="0"/>
                <a:cs typeface="Verdana" panose="020B0604030504040204" pitchFamily="34" charset="0"/>
              </a:rPr>
              <a:t>novità </a:t>
            </a:r>
            <a:r>
              <a:rPr lang="it-IT" altLang="it-IT" sz="1800" b="1" i="1" dirty="0" smtClean="0">
                <a:ea typeface="Verdana" panose="020B0604030504040204" pitchFamily="34" charset="0"/>
                <a:cs typeface="Verdana" panose="020B0604030504040204" pitchFamily="34" charset="0"/>
              </a:rPr>
              <a:t>(2/2) </a:t>
            </a:r>
            <a:r>
              <a:rPr lang="en-US" altLang="it-IT" dirty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it-IT" dirty="0"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altLang="it-IT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82894" y="1443077"/>
            <a:ext cx="10648382" cy="440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742950" lvl="1" indent="-285750" algn="just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it-IT" altLang="it-IT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Nuova tabella per l’indennizzo </a:t>
            </a:r>
            <a:r>
              <a:rPr lang="it-IT" altLang="it-IT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del danno biologico in capitale </a:t>
            </a: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(gradi </a:t>
            </a: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inabilità </a:t>
            </a: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6%-15</a:t>
            </a: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%) </a:t>
            </a: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valutata con </a:t>
            </a: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le basi tecniche utilizzate per la revisione dei coefficienti di </a:t>
            </a: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capitalizzazione e le </a:t>
            </a: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due rivalutazioni straordinarie intervenute finora (8,68%  e 7,57</a:t>
            </a: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%). </a:t>
            </a:r>
            <a:endParaRPr lang="it-IT" altLang="it-IT" b="0" dirty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it-IT" altLang="it-IT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Eliminazione </a:t>
            </a:r>
            <a:r>
              <a:rPr lang="it-IT" altLang="it-IT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della tariffa silicosi-asbestosi</a:t>
            </a: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 (prestazioni assegnate alle voci di lavorazione come le altre malattie professionali</a:t>
            </a: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pPr marL="742950" lvl="1" indent="-285750" algn="just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it-IT" altLang="it-IT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Innalzamento dell’importo dell’assegno funerario. </a:t>
            </a:r>
          </a:p>
          <a:p>
            <a:pPr marL="742950" lvl="1" indent="-285750" algn="just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Revisione </a:t>
            </a:r>
            <a:r>
              <a:rPr lang="it-IT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dell’istituto della “vivenza a carico” </a:t>
            </a:r>
            <a:r>
              <a:rPr 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in tema di trattamenti spettanti </a:t>
            </a:r>
            <a:r>
              <a:rPr 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agli </a:t>
            </a:r>
            <a:r>
              <a:rPr 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ascendenti e ai collaterali dei caduti sul </a:t>
            </a:r>
            <a:r>
              <a:rPr 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lavoro.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endParaRPr lang="it-IT" altLang="it-IT" b="0" dirty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/>
            <a:fld id="{69C64C20-8BD9-44FD-BA4C-2816AEE3FB33}" type="slidenum">
              <a:rPr lang="it-IT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10</a:t>
            </a:fld>
            <a:endParaRPr lang="it-IT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CSA - Incontro Confindustria - 4 APRILE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95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/>
              <a:t>Gli oneri </a:t>
            </a:r>
            <a:r>
              <a:rPr lang="it-IT" altLang="it-IT" b="1" dirty="0" smtClean="0"/>
              <a:t>assegnati alla tariffa</a:t>
            </a:r>
            <a:endParaRPr lang="it-IT" altLang="it-IT" b="1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29339" y="1304925"/>
            <a:ext cx="10436759" cy="298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4763" indent="-4763" algn="just">
              <a:lnSpc>
                <a:spcPct val="90000"/>
              </a:lnSpc>
              <a:buClrTx/>
              <a:buFontTx/>
              <a:buNone/>
            </a:pPr>
            <a:r>
              <a:rPr lang="it-IT" altLang="it-IT" b="0" dirty="0" smtClean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Gli </a:t>
            </a:r>
            <a:r>
              <a:rPr lang="it-IT" altLang="it-IT" b="0" dirty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oneri assegnati alle voci di lavorazione, con riferimento al triennio </a:t>
            </a:r>
            <a:r>
              <a:rPr lang="it-IT" altLang="it-IT" b="0" dirty="0" smtClean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2013-2015, sono distinti in:</a:t>
            </a:r>
            <a:endParaRPr lang="it-IT" altLang="it-IT" b="0" dirty="0">
              <a:solidFill>
                <a:srgbClr val="002E5D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763" indent="-4763" algn="just">
              <a:lnSpc>
                <a:spcPct val="90000"/>
              </a:lnSpc>
              <a:buClrTx/>
              <a:buFontTx/>
              <a:buNone/>
            </a:pPr>
            <a:endParaRPr lang="it-IT" altLang="it-IT" b="0" dirty="0">
              <a:solidFill>
                <a:srgbClr val="002E5D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7075" lvl="1" indent="-269875" algn="l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Oneri diretti </a:t>
            </a:r>
            <a:r>
              <a:rPr lang="it-IT" altLang="it-IT" b="0" dirty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(è possibile la diretta imputazione alla </a:t>
            </a:r>
            <a:r>
              <a:rPr lang="it-IT" altLang="it-IT" b="0" dirty="0" smtClean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voce)</a:t>
            </a:r>
            <a:endParaRPr lang="it-IT" altLang="it-IT" b="0" dirty="0">
              <a:solidFill>
                <a:srgbClr val="002E5D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7075" lvl="1" indent="-269875" algn="l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it-IT" altLang="it-IT" dirty="0" smtClean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Riserva </a:t>
            </a:r>
            <a:r>
              <a:rPr lang="it-IT" altLang="it-IT" dirty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Sinistri</a:t>
            </a:r>
            <a:r>
              <a:rPr lang="it-IT" altLang="it-IT" b="0" dirty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(casi ancora da definire o in corso di </a:t>
            </a:r>
            <a:r>
              <a:rPr lang="it-IT" altLang="it-IT" b="0" dirty="0" smtClean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definizione) </a:t>
            </a:r>
            <a:endParaRPr lang="it-IT" altLang="it-IT" b="0" dirty="0">
              <a:solidFill>
                <a:srgbClr val="002E5D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7075" lvl="1" indent="-269875" algn="l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it-IT" altLang="it-IT" dirty="0" smtClean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Oneri </a:t>
            </a:r>
            <a:r>
              <a:rPr lang="it-IT" altLang="it-IT" dirty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indiretti</a:t>
            </a:r>
            <a:r>
              <a:rPr lang="it-IT" altLang="it-IT" b="0" dirty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(oneri per i quali non è possibile una diretta imputazione alla voce). La loro </a:t>
            </a:r>
            <a:r>
              <a:rPr lang="it-IT" altLang="it-IT" b="0" dirty="0" smtClean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attribuzione avviene in forma di caricamento: </a:t>
            </a:r>
          </a:p>
          <a:p>
            <a:pPr lvl="5">
              <a:lnSpc>
                <a:spcPct val="200000"/>
              </a:lnSpc>
            </a:pPr>
            <a:r>
              <a:rPr lang="it-IT" altLang="it-IT" b="0" dirty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it-IT" altLang="it-IT" dirty="0" smtClean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percentuale </a:t>
            </a:r>
            <a:r>
              <a:rPr lang="it-IT" altLang="it-IT" b="0" dirty="0" smtClean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oppure</a:t>
            </a:r>
            <a:r>
              <a:rPr lang="it-IT" altLang="it-IT" dirty="0" smtClean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additivo</a:t>
            </a:r>
            <a:endParaRPr lang="it-IT" altLang="it-IT" dirty="0">
              <a:solidFill>
                <a:srgbClr val="002E5D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Tx/>
            </a:pPr>
            <a:endParaRPr lang="it-IT" altLang="it-IT" b="0" dirty="0">
              <a:solidFill>
                <a:srgbClr val="002E5D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Tx/>
            </a:pPr>
            <a:endParaRPr lang="it-IT" altLang="it-IT" b="0" dirty="0" smtClean="0">
              <a:solidFill>
                <a:srgbClr val="002E5D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ClrTx/>
            </a:pPr>
            <a:r>
              <a:rPr lang="it-IT" altLang="it-IT" b="0" dirty="0" smtClean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 l’imputazione degli oneri sopra elencati </a:t>
            </a:r>
            <a:r>
              <a:rPr lang="it-IT" altLang="it-IT" b="0" dirty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 arriva al cosiddetto </a:t>
            </a:r>
            <a:r>
              <a:rPr lang="it-IT" altLang="it-IT" dirty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Tasso di Premio </a:t>
            </a:r>
            <a:r>
              <a:rPr lang="it-IT" altLang="it-IT" dirty="0" smtClean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Caricato</a:t>
            </a:r>
          </a:p>
          <a:p>
            <a:pPr algn="l">
              <a:buClrTx/>
            </a:pPr>
            <a:endParaRPr lang="it-IT" altLang="it-IT" dirty="0">
              <a:solidFill>
                <a:srgbClr val="002E5D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/>
            <a:fld id="{69C64C20-8BD9-44FD-BA4C-2816AEE3FB33}" type="slidenum">
              <a:rPr lang="it-IT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11</a:t>
            </a:fld>
            <a:endParaRPr lang="it-IT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CSA - Incontro Confindustria - 4 APRILE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04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smtClean="0"/>
              <a:t>Il tasso medio di tariffa</a:t>
            </a:r>
            <a:endParaRPr lang="it-IT" altLang="it-IT" b="1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29339" y="1304925"/>
            <a:ext cx="9937897" cy="298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it-IT" altLang="it-IT" b="0" dirty="0" smtClean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TASSO DI PREMIO CARICATO</a:t>
            </a:r>
          </a:p>
          <a:p>
            <a:pPr>
              <a:buClrTx/>
            </a:pPr>
            <a:endParaRPr lang="it-IT" altLang="it-IT" sz="800" b="0" dirty="0" smtClean="0">
              <a:solidFill>
                <a:srgbClr val="002E5D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Tx/>
            </a:pPr>
            <a:r>
              <a:rPr lang="it-IT" altLang="it-IT" b="0" dirty="0" smtClean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</a:p>
          <a:p>
            <a:pPr>
              <a:buClrTx/>
            </a:pPr>
            <a:endParaRPr lang="it-IT" altLang="it-IT" b="0" dirty="0" smtClean="0">
              <a:solidFill>
                <a:srgbClr val="002E5D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Tx/>
            </a:pPr>
            <a:r>
              <a:rPr lang="it-IT" altLang="it-IT" b="0" dirty="0" smtClean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ONERE OSCILLAZIONI</a:t>
            </a:r>
          </a:p>
          <a:p>
            <a:pPr>
              <a:buClrTx/>
            </a:pPr>
            <a:endParaRPr lang="it-IT" altLang="it-IT" sz="800" b="0" dirty="0" smtClean="0">
              <a:solidFill>
                <a:srgbClr val="002E5D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Tx/>
            </a:pPr>
            <a:r>
              <a:rPr lang="it-IT" altLang="it-IT" b="0" dirty="0" smtClean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</a:p>
          <a:p>
            <a:pPr>
              <a:buClrTx/>
            </a:pPr>
            <a:endParaRPr lang="it-IT" altLang="it-IT" sz="800" b="0" dirty="0" smtClean="0">
              <a:solidFill>
                <a:srgbClr val="002E5D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Tx/>
            </a:pPr>
            <a:r>
              <a:rPr lang="it-IT" altLang="it-IT" b="0" dirty="0" smtClean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TAGLIO PUNTE </a:t>
            </a:r>
          </a:p>
          <a:p>
            <a:pPr>
              <a:buClrTx/>
            </a:pPr>
            <a:endParaRPr lang="it-IT" altLang="it-IT" dirty="0" smtClean="0">
              <a:solidFill>
                <a:srgbClr val="002E5D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Tx/>
            </a:pPr>
            <a:r>
              <a:rPr lang="it-IT" altLang="it-IT" b="0" dirty="0" smtClean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=</a:t>
            </a:r>
          </a:p>
          <a:p>
            <a:pPr>
              <a:buClrTx/>
            </a:pPr>
            <a:endParaRPr lang="it-IT" altLang="it-IT" dirty="0" smtClean="0">
              <a:solidFill>
                <a:srgbClr val="002E5D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Tx/>
            </a:pPr>
            <a:r>
              <a:rPr lang="it-IT" altLang="it-IT" dirty="0" smtClean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TASSO MEDIO DI TARIFFA</a:t>
            </a:r>
            <a:endParaRPr lang="it-IT" altLang="it-IT" dirty="0">
              <a:solidFill>
                <a:srgbClr val="002E5D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/>
            <a:fld id="{69C64C20-8BD9-44FD-BA4C-2816AEE3FB33}" type="slidenum">
              <a:rPr lang="it-IT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12</a:t>
            </a:fld>
            <a:endParaRPr lang="it-IT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CSA - Incontro Confindustria - 4 APRILE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05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70877" y="251513"/>
            <a:ext cx="11261294" cy="819715"/>
          </a:xfrm>
        </p:spPr>
        <p:txBody>
          <a:bodyPr/>
          <a:lstStyle/>
          <a:p>
            <a:pPr>
              <a:defRPr/>
            </a:pPr>
            <a:r>
              <a:rPr lang="it-IT" altLang="it-IT" b="1" dirty="0"/>
              <a:t>Il nuovo sistema di Bonus/</a:t>
            </a:r>
            <a:r>
              <a:rPr lang="it-IT" altLang="it-IT" b="1" dirty="0" err="1"/>
              <a:t>Malus</a:t>
            </a:r>
            <a:r>
              <a:rPr lang="it-IT" sz="1800" b="1" dirty="0">
                <a:latin typeface="Arial" charset="0"/>
                <a:cs typeface="Arial" charset="0"/>
              </a:rPr>
              <a:t/>
            </a:r>
            <a:br>
              <a:rPr lang="it-IT" sz="1800" b="1" dirty="0">
                <a:latin typeface="Arial" charset="0"/>
                <a:cs typeface="Arial" charset="0"/>
              </a:rPr>
            </a:br>
            <a:r>
              <a:rPr lang="it-IT" sz="1800" b="1" dirty="0" smtClean="0">
                <a:latin typeface="Arial" charset="0"/>
                <a:cs typeface="Arial" charset="0"/>
              </a:rPr>
              <a:t/>
            </a:r>
            <a:br>
              <a:rPr lang="it-IT" sz="1800" b="1" dirty="0" smtClean="0">
                <a:latin typeface="Arial" charset="0"/>
                <a:cs typeface="Arial" charset="0"/>
              </a:rPr>
            </a:br>
            <a:r>
              <a:rPr lang="it-IT" sz="1600" b="1" i="1" dirty="0" smtClean="0">
                <a:latin typeface="Arial" charset="0"/>
                <a:cs typeface="Arial" charset="0"/>
              </a:rPr>
              <a:t>Prevenzione degli eventi lesivi e non più mera copertura assicurativa del danneggiato</a:t>
            </a:r>
            <a:r>
              <a:rPr lang="it-IT" sz="1800" b="1" dirty="0">
                <a:latin typeface="Arial" charset="0"/>
                <a:cs typeface="Arial" charset="0"/>
              </a:rPr>
              <a:t/>
            </a:r>
            <a:br>
              <a:rPr lang="it-IT" sz="1800" b="1" dirty="0">
                <a:latin typeface="Arial" charset="0"/>
                <a:cs typeface="Arial" charset="0"/>
              </a:rPr>
            </a:br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21095" y="1071229"/>
            <a:ext cx="10045828" cy="505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342900" marR="0" lvl="1" indent="0" algn="just" defTabSz="914400" rtl="0" eaLnBrk="0" fontAlgn="base" latinLnBrk="0" hangingPunct="0">
              <a:lnSpc>
                <a:spcPct val="200000"/>
              </a:lnSpc>
              <a:spcBef>
                <a:spcPts val="576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Il nuovo sistema di oscillazione del tasso di tariffa:</a:t>
            </a:r>
          </a:p>
          <a:p>
            <a:pPr marL="628650" marR="0" lvl="1" indent="-285750" algn="just" defTabSz="914400" rtl="0" eaLnBrk="0" fontAlgn="base" latinLnBrk="0" hangingPunct="0">
              <a:lnSpc>
                <a:spcPct val="200000"/>
              </a:lnSpc>
              <a:spcBef>
                <a:spcPts val="576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Viene applicato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all’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intera 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PAT</a:t>
            </a: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628650" marR="0" lvl="1" indent="-285750" algn="just" defTabSz="914400" rtl="0" eaLnBrk="0" fontAlgn="base" latinLnBrk="0" hangingPunct="0">
              <a:lnSpc>
                <a:spcPct val="150000"/>
              </a:lnSpc>
              <a:spcBef>
                <a:spcPts val="576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Fa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riferimento alle conseguenze degli eventi lesivi (infortuni e malattie professionali, esclusi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gli infortuni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in itinere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), in termini di gravità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628650" marR="0" lvl="1" indent="-285750" algn="just" defTabSz="914400" rtl="0" eaLnBrk="0" fontAlgn="base" latinLnBrk="0" hangingPunct="0">
              <a:lnSpc>
                <a:spcPct val="150000"/>
              </a:lnSpc>
              <a:spcBef>
                <a:spcPts val="576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Prevede 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soglie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di «significatività»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in funzione dei lavoratori-anno delle singole voci della PAT: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una PAT/voce è significativa, se il numero di lavoratori-anno del triennio supera un certo limite fissato in funzione del rischio associato alla voce. Il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superamento della soglia per almeno una voce abilita la PAT al meccanismo di oscillazione (tranne casi particolari)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342900" marR="0" lvl="1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/>
            <a:fld id="{69C64C20-8BD9-44FD-BA4C-2816AEE3FB33}" type="slidenum">
              <a:rPr lang="it-IT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13</a:t>
            </a:fld>
            <a:endParaRPr lang="it-IT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CSA - Incontro Confindustria - 4 APRILE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04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altLang="it-IT" b="1" dirty="0"/>
              <a:t>Il nuovo sistema di Bonus/</a:t>
            </a:r>
            <a:r>
              <a:rPr lang="it-IT" altLang="it-IT" b="1" dirty="0" err="1"/>
              <a:t>Malus</a:t>
            </a:r>
            <a:r>
              <a:rPr lang="it-IT" sz="1800" b="1" dirty="0">
                <a:latin typeface="Arial" charset="0"/>
                <a:cs typeface="Arial" charset="0"/>
              </a:rPr>
              <a:t/>
            </a:r>
            <a:br>
              <a:rPr lang="it-IT" sz="1800" b="1" dirty="0">
                <a:latin typeface="Arial" charset="0"/>
                <a:cs typeface="Arial" charset="0"/>
              </a:rPr>
            </a:br>
            <a:r>
              <a:rPr lang="it-IT" sz="1800" b="1" dirty="0">
                <a:latin typeface="Arial" charset="0"/>
                <a:cs typeface="Arial" charset="0"/>
              </a:rPr>
              <a:t/>
            </a:r>
            <a:br>
              <a:rPr lang="it-IT" sz="1800" b="1" dirty="0">
                <a:latin typeface="Arial" charset="0"/>
                <a:cs typeface="Arial" charset="0"/>
              </a:rPr>
            </a:br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21095" y="857869"/>
            <a:ext cx="10045828" cy="505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342900" marR="0" lvl="1" algn="just" defTabSz="914400" rtl="0" eaLnBrk="0" fontAlgn="base" latinLnBrk="0" hangingPunct="0">
              <a:lnSpc>
                <a:spcPct val="150000"/>
              </a:lnSpc>
              <a:spcBef>
                <a:spcPts val="576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Soglie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di «significatività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» </a:t>
            </a:r>
          </a:p>
          <a:p>
            <a:pPr marL="342900" marR="0" lvl="1" algn="just" defTabSz="914400" rtl="0" eaLnBrk="0" fontAlgn="base" latinLnBrk="0" hangingPunct="0">
              <a:lnSpc>
                <a:spcPct val="150000"/>
              </a:lnSpc>
              <a:spcBef>
                <a:spcPts val="576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Non tutte le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Pat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 hanno una numerosità in termini di lavoratori-anno e di eventi lesivi sufficiente</a:t>
            </a:r>
            <a:r>
              <a:rPr kumimoji="0" lang="it-IT" sz="1600" b="0" i="0" u="none" strike="noStrike" kern="1200" cap="none" spc="0" normalizeH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 a dare un giudizio sull’effettiva rischiosità della </a:t>
            </a:r>
            <a:r>
              <a:rPr kumimoji="0" lang="it-IT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Pat</a:t>
            </a:r>
            <a:r>
              <a:rPr kumimoji="0" lang="it-IT" sz="1600" b="0" i="0" u="none" strike="noStrike" kern="1200" cap="none" spc="0" normalizeH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 stessa. Si è quindi stabilita una soglia, per ogni voce di lavorazione, al di sotto della quale le singole voci della </a:t>
            </a:r>
            <a:r>
              <a:rPr kumimoji="0" lang="it-IT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Pat</a:t>
            </a:r>
            <a:r>
              <a:rPr kumimoji="0" lang="it-IT" sz="1600" b="0" i="0" u="none" strike="noStrike" kern="1200" cap="none" spc="0" normalizeH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 non si ritengono sufficientemente numerose per poter osservare eventi lesivi o ricavare informazioni statisticamente significative sulla loro rischiosità in termini infortunistici.</a:t>
            </a:r>
          </a:p>
          <a:p>
            <a:pPr marL="342900" lvl="1" algn="just">
              <a:lnSpc>
                <a:spcPct val="150000"/>
              </a:lnSpc>
              <a:spcBef>
                <a:spcPts val="576"/>
              </a:spcBef>
              <a:spcAft>
                <a:spcPts val="1000"/>
              </a:spcAft>
              <a:buClrTx/>
              <a:defRPr/>
            </a:pPr>
            <a:r>
              <a:rPr lang="it-IT" b="0" dirty="0">
                <a:solidFill>
                  <a:srgbClr val="002E5D"/>
                </a:solidFill>
                <a:cs typeface="Arial" panose="020B0604020202020204" pitchFamily="34" charset="0"/>
              </a:rPr>
              <a:t>Il vincolo della “significatività” è necessario per escludere che un’eventuale performance virtuosa, in termini di andamento infortunistico, non sia dovuta all’osservazione di un numero insufficiente di lavoratori-anno, bensì ad una appropriata politica di prevenzione adottata dall’azienda. Il limite in questione è determinato in modo tale che l’errore relativo all’attribuzione della valutazione di virtuosità sia sempre inferiore al 30%.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2E5D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685800" marR="0" lvl="1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/>
            <a:fld id="{69C64C20-8BD9-44FD-BA4C-2816AEE3FB33}" type="slidenum">
              <a:rPr lang="it-IT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14</a:t>
            </a:fld>
            <a:endParaRPr lang="it-IT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CSA - Incontro Confindustria - 4 APRILE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076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70877" y="343789"/>
            <a:ext cx="11261294" cy="694416"/>
          </a:xfrm>
        </p:spPr>
        <p:txBody>
          <a:bodyPr/>
          <a:lstStyle/>
          <a:p>
            <a:pPr>
              <a:defRPr/>
            </a:pPr>
            <a:r>
              <a:rPr lang="it-IT" altLang="it-IT" b="1" dirty="0" smtClean="0"/>
              <a:t>Gli indici di sinistrosità aziendale e di sinistrosità media</a:t>
            </a:r>
            <a:r>
              <a:rPr lang="it-IT" sz="1800" b="1" dirty="0">
                <a:latin typeface="Arial" charset="0"/>
                <a:cs typeface="Arial" charset="0"/>
              </a:rPr>
              <a:t/>
            </a:r>
            <a:br>
              <a:rPr lang="it-IT" sz="1800" b="1" dirty="0">
                <a:latin typeface="Arial" charset="0"/>
                <a:cs typeface="Arial" charset="0"/>
              </a:rPr>
            </a:br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039529" y="986812"/>
            <a:ext cx="10419968" cy="366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377100" marR="0" lvl="1" indent="0" algn="just" defTabSz="914400" rtl="0" eaLnBrk="0" fontAlgn="base" latinLnBrk="0" hangingPunct="0"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Per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ciascuna PAT, con riferimento ad un triennio di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osservazione, si confrontano due indici: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377100" marR="0" lvl="1" indent="0" algn="just" defTabSz="914400" rtl="0" eaLnBrk="0" fontAlgn="base" latinLnBrk="0" hangingPunct="0"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377100" marR="0" lvl="3" indent="0" algn="just" defTabSz="914400" rtl="0" eaLnBrk="0" fontAlgn="base" latinLnBrk="0" hangingPunct="0"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377100" marR="0" lvl="3" indent="0" algn="just" defTabSz="914400" rtl="0" eaLnBrk="0" fontAlgn="base" latinLnBrk="0" hangingPunct="0"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377100" marR="0" lvl="3" indent="0" algn="just" defTabSz="914400" rtl="0" eaLnBrk="0" fontAlgn="base" latinLnBrk="0" hangingPunct="0"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377100" marR="0" lvl="3" indent="0" algn="just" defTabSz="914400" rtl="0" eaLnBrk="0" fontAlgn="base" latinLnBrk="0" hangingPunct="0"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377100" marR="0" lvl="3" indent="0" algn="just" defTabSz="914400" rtl="0" eaLnBrk="0" fontAlgn="base" latinLnBrk="0" hangingPunct="0"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In sede di prima applicazione il triennio di osservazione sarà lo stesso.</a:t>
            </a:r>
          </a:p>
          <a:p>
            <a:pPr marL="377100" marR="0" lvl="3" indent="0" algn="just" defTabSz="914400" rtl="0" eaLnBrk="0" fontAlgn="base" latinLnBrk="0" hangingPunct="0"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L’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ISA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verrà aggiornato 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annualmente. </a:t>
            </a:r>
          </a:p>
          <a:p>
            <a:pPr marL="377100" marR="0" lvl="3" indent="0" algn="just" defTabSz="914400" rtl="0" eaLnBrk="0" fontAlgn="base" latinLnBrk="0" hangingPunct="0"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Possibilità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di rivedere l’ISM a tariffa vigente, per seguire il rischio medio di infortunio nel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tempo. 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377100" marR="0" lvl="3" indent="0" algn="just" defTabSz="914400" rtl="0" eaLnBrk="0" fontAlgn="base" latinLnBrk="0" hangingPunct="0"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Per calcolare l’ISA, ogni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evento lesivo (esclusi infortuni in itinere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), verrà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misurato in termini di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«giornate lavorative equivalenti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»</a:t>
            </a:r>
          </a:p>
          <a:p>
            <a:pPr marL="377100" marR="0" lvl="3" indent="0" algn="just" defTabSz="914400" rtl="0" eaLnBrk="0" fontAlgn="base" latinLnBrk="0" hangingPunct="0"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027" y="1764065"/>
            <a:ext cx="5222636" cy="64697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027" y="2705499"/>
            <a:ext cx="5222636" cy="646972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/>
            <a:fld id="{69C64C20-8BD9-44FD-BA4C-2816AEE3FB33}" type="slidenum">
              <a:rPr lang="it-IT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15</a:t>
            </a:fld>
            <a:endParaRPr lang="it-IT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CSA - Incontro Confindustria - 4 APRILE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549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70877" y="308031"/>
            <a:ext cx="11261294" cy="379323"/>
          </a:xfrm>
        </p:spPr>
        <p:txBody>
          <a:bodyPr/>
          <a:lstStyle/>
          <a:p>
            <a:pPr>
              <a:defRPr/>
            </a:pPr>
            <a:r>
              <a:rPr lang="it-IT" altLang="it-I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giornate lavorative equivalenti (GLE)</a:t>
            </a:r>
            <a:r>
              <a:rPr lang="it-IT" alt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alt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724993" y="1078523"/>
            <a:ext cx="10753061" cy="374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68580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284E83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24992" y="908888"/>
            <a:ext cx="10831468" cy="352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400050" marR="0" lvl="1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1) Per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ogni evento lesivo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si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misurano le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conseguenze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: </a:t>
            </a: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400050" marR="0" lvl="1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1085850" marR="0" lvl="2" indent="-342900" algn="just" defTabSz="914400" rtl="0" eaLnBrk="0" fontAlgn="base" latinLnBrk="0" hangingPunct="0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1085850" marR="0" lvl="2" indent="-342900" algn="just" defTabSz="914400" rtl="0" eaLnBrk="0" fontAlgn="base" latinLnBrk="0" hangingPunct="0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1085850" marR="0" lvl="2" indent="-342900" algn="just" defTabSz="914400" rtl="0" eaLnBrk="0" fontAlgn="base" latinLnBrk="0" hangingPunct="0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1085850" marR="0" lvl="2" indent="-342900" algn="just" defTabSz="914400" rtl="0" eaLnBrk="0" fontAlgn="base" latinLnBrk="0" hangingPunct="0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400050" marR="0" lvl="1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400050" marR="0" lvl="1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Il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GLEG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indica le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«giornate lavorative equivalenti per singolo grado di inabilità»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(parametro, pari a 60, calcolato sul portafoglio Inail per i casi di inabilità permanente)</a:t>
            </a:r>
          </a:p>
          <a:p>
            <a:pPr marL="400050" marR="0" lvl="1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342900" marR="0" lvl="1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2)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Per ogni evento lesivo si calcolano le 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«giornate lavorative equivalenti» come:</a:t>
            </a: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342900" marR="0" lvl="1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342900" marR="0" lvl="1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342900" marR="0" lvl="1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342900" marR="0" lvl="1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3)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Per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ogni PAT si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sommano le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giornate lavorative equivalenti di tutti gli eventi lesivi (GLE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342900" marR="0" lvl="1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342900" marR="0" lvl="1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342900" marR="0" lvl="1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egnaposto numero diapositiva 5"/>
          <p:cNvSpPr txBox="1">
            <a:spLocks/>
          </p:cNvSpPr>
          <p:nvPr/>
        </p:nvSpPr>
        <p:spPr>
          <a:xfrm>
            <a:off x="10266504" y="6248401"/>
            <a:ext cx="1453055" cy="59075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CSA - Incontro Confindustria - 4 APRILE 2019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4294967295"/>
          </p:nvPr>
        </p:nvSpPr>
        <p:spPr>
          <a:xfrm>
            <a:off x="9899780" y="6356350"/>
            <a:ext cx="145402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64C20-8BD9-44FD-BA4C-2816AEE3FB33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035" y="1752263"/>
            <a:ext cx="8922770" cy="106558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703" y="4766529"/>
            <a:ext cx="6986045" cy="28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70877" y="367003"/>
            <a:ext cx="11261294" cy="544899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calcolo dell’ISA e il termine di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paragone </a:t>
            </a:r>
            <a:r>
              <a:rPr lang="it-IT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ISM</a:t>
            </a:r>
            <a:r>
              <a:rPr lang="it-IT" b="1" baseline="-25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it-I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it-IT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73232" y="1304925"/>
            <a:ext cx="10753061" cy="352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68580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284E83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061884" y="739453"/>
            <a:ext cx="10416170" cy="262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Per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ogni PAT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viene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calcolato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l’indice: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Per ogni voce di lavorazione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, analogamente all’ISA, si calcola l’indice 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ISM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(in base agli eventi lesivi rilevati per ciascuna voce di lavorazione del portafoglio)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L’ISA sarà confrontato con l’indice </a:t>
            </a:r>
            <a:r>
              <a:rPr kumimoji="0" lang="it-IT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ISMp</a:t>
            </a:r>
            <a:endParaRPr kumimoji="0" lang="it-IT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L’</a:t>
            </a:r>
            <a:r>
              <a:rPr kumimoji="0" lang="it-IT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ISM</a:t>
            </a:r>
            <a:r>
              <a:rPr kumimoji="0" lang="it-IT" sz="16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it-IT" sz="16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rappresenta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la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sinistrosità media di una «PAT tipo»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avente la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medesima composizione delle voci di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lavorazione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della PAT per la quale è stato calcolato l’ISA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1000"/>
              </a:spcAft>
              <a:buClrTx/>
              <a:defRPr/>
            </a:pPr>
            <a:endParaRPr kumimoji="0" lang="it-IT" b="1" i="0" u="none" strike="noStrike" kern="1200" cap="none" spc="0" normalizeH="0" baseline="0" noProof="0" dirty="0" smtClean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557" y="1350556"/>
            <a:ext cx="5221896" cy="655579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553" y="3743571"/>
            <a:ext cx="7849264" cy="1114485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/>
            <a:fld id="{69C64C20-8BD9-44FD-BA4C-2816AEE3FB33}" type="slidenum">
              <a:rPr lang="it-IT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17</a:t>
            </a:fld>
            <a:endParaRPr lang="it-IT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CSA - Incontro Confindustria - 4 APRILE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8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4999" y="247107"/>
            <a:ext cx="11261294" cy="694416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L’indice ISA</a:t>
            </a:r>
            <a:r>
              <a:rPr lang="it-IT" b="1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it-I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it-IT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19115" y="1304925"/>
            <a:ext cx="10753061" cy="352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68580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284E83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25699" y="945930"/>
            <a:ext cx="10753061" cy="262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179871" y="1078066"/>
            <a:ext cx="10298889" cy="65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Per stabilire la misura dell’oscillazione in riduzione/aggravio, si calcola l’indice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L’aliquota di riduzione/aggravio verrà determinata in funzione del valore di ISA</a:t>
            </a:r>
            <a:r>
              <a:rPr kumimoji="0" lang="it-IT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 e della dimensione aziendale (numero degli addetti-anno) della PAT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it-IT" b="0" dirty="0">
              <a:solidFill>
                <a:srgbClr val="002E5D"/>
              </a:solidFill>
              <a:cs typeface="Arial" panose="020B0604020202020204" pitchFamily="34" charset="0"/>
            </a:endParaRPr>
          </a:p>
          <a:p>
            <a:pPr marL="0" marR="0" lvl="1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/>
            <a:fld id="{69C64C20-8BD9-44FD-BA4C-2816AEE3FB33}" type="slidenum">
              <a:rPr lang="it-IT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18</a:t>
            </a:fld>
            <a:endParaRPr lang="it-IT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CSA - Incontro Confindustria - 4 APRILE 2019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269" y="2109178"/>
            <a:ext cx="521862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3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alt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nuovo sistema di Bonus/</a:t>
            </a:r>
            <a:r>
              <a:rPr lang="it-IT" altLang="it-IT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Malus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sistema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delle 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aliquote</a:t>
            </a:r>
            <a:endParaRPr lang="it-IT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29339" y="1304925"/>
            <a:ext cx="10753061" cy="352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68580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284E83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37846" y="5387162"/>
            <a:ext cx="4759681" cy="78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177800" marR="0" lvl="0" indent="-1778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Nel caso di ISA</a:t>
            </a:r>
            <a:r>
              <a:rPr kumimoji="0" lang="it-IT" sz="12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=0, tutte le voci vanno a tasso medio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202722"/>
              </p:ext>
            </p:extLst>
          </p:nvPr>
        </p:nvGraphicFramePr>
        <p:xfrm>
          <a:off x="675861" y="945925"/>
          <a:ext cx="4164496" cy="4301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0930">
                  <a:extLst>
                    <a:ext uri="{9D8B030D-6E8A-4147-A177-3AD203B41FA5}">
                      <a16:colId xmlns:a16="http://schemas.microsoft.com/office/drawing/2014/main" val="1086660622"/>
                    </a:ext>
                  </a:extLst>
                </a:gridCol>
                <a:gridCol w="1778656">
                  <a:extLst>
                    <a:ext uri="{9D8B030D-6E8A-4147-A177-3AD203B41FA5}">
                      <a16:colId xmlns:a16="http://schemas.microsoft.com/office/drawing/2014/main" val="3959201820"/>
                    </a:ext>
                  </a:extLst>
                </a:gridCol>
                <a:gridCol w="904910">
                  <a:extLst>
                    <a:ext uri="{9D8B030D-6E8A-4147-A177-3AD203B41FA5}">
                      <a16:colId xmlns:a16="http://schemas.microsoft.com/office/drawing/2014/main" val="1128035680"/>
                    </a:ext>
                  </a:extLst>
                </a:gridCol>
              </a:tblGrid>
              <a:tr h="21732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Bonus (ISA</a:t>
                      </a:r>
                      <a:r>
                        <a:rPr lang="it-IT" sz="1000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 0)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10078"/>
                  </a:ext>
                </a:extLst>
              </a:tr>
              <a:tr h="432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Lavoratori-anno del triennio (N)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Valori ISA</a:t>
                      </a:r>
                      <a:r>
                        <a:rPr lang="it-IT" sz="1000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Aliquota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58612042"/>
                  </a:ext>
                </a:extLst>
              </a:tr>
              <a:tr h="217326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</a:t>
                      </a:r>
                      <a:r>
                        <a:rPr lang="it-IT" sz="1000" baseline="-25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&lt;= 50</a:t>
                      </a:r>
                      <a:endParaRPr lang="it-IT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-0,50 &lt; ISA</a:t>
                      </a:r>
                      <a:r>
                        <a:rPr lang="it-IT" sz="1000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 0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-7%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78643536"/>
                  </a:ext>
                </a:extLst>
              </a:tr>
              <a:tr h="28263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-0,75 &lt; ISA</a:t>
                      </a:r>
                      <a:r>
                        <a:rPr lang="it-IT" sz="1000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&lt;= -0,50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-11%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21839986"/>
                  </a:ext>
                </a:extLst>
              </a:tr>
              <a:tr h="28263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-0,90 &lt; ISA</a:t>
                      </a:r>
                      <a:r>
                        <a:rPr lang="it-IT" sz="1000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&lt;= -0,75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-14%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83814061"/>
                  </a:ext>
                </a:extLst>
              </a:tr>
              <a:tr h="2173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-1&lt; ISA</a:t>
                      </a:r>
                      <a:r>
                        <a:rPr lang="it-IT" sz="1000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&lt;= -0,90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-18%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36626157"/>
                  </a:ext>
                </a:extLst>
              </a:tr>
              <a:tr h="2173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ISA</a:t>
                      </a:r>
                      <a:r>
                        <a:rPr lang="it-IT" sz="1000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= -1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-21%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26834438"/>
                  </a:ext>
                </a:extLst>
              </a:tr>
              <a:tr h="217326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 &lt; </a:t>
                      </a: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 &lt;= 100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-0,50 &lt; ISA</a:t>
                      </a:r>
                      <a:r>
                        <a:rPr lang="it-IT" sz="1000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 0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-8%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93376672"/>
                  </a:ext>
                </a:extLst>
              </a:tr>
              <a:tr h="28263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-0,75 &lt; ISA</a:t>
                      </a:r>
                      <a:r>
                        <a:rPr lang="it-IT" sz="1000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&lt;= -0,50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-12%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95063337"/>
                  </a:ext>
                </a:extLst>
              </a:tr>
              <a:tr h="28263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-0,90 &lt; ISA</a:t>
                      </a:r>
                      <a:r>
                        <a:rPr lang="it-IT" sz="1000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&lt;= -0,75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-16%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43588348"/>
                  </a:ext>
                </a:extLst>
              </a:tr>
              <a:tr h="2173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 &lt; ISA</a:t>
                      </a:r>
                      <a:r>
                        <a:rPr lang="it-IT" sz="1000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&lt;= -0,90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-20%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93910905"/>
                  </a:ext>
                </a:extLst>
              </a:tr>
              <a:tr h="2173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ISA</a:t>
                      </a:r>
                      <a:r>
                        <a:rPr lang="it-IT" sz="1000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=- 1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-24%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4563912"/>
                  </a:ext>
                </a:extLst>
              </a:tr>
              <a:tr h="217326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it-IT" sz="1000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&gt; </a:t>
                      </a:r>
                      <a:r>
                        <a:rPr lang="it-IT" sz="1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- 0,50 &lt; ISA</a:t>
                      </a:r>
                      <a:r>
                        <a:rPr lang="it-IT" sz="1000" baseline="-25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 0</a:t>
                      </a:r>
                      <a:endParaRPr lang="it-IT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-10%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47903530"/>
                  </a:ext>
                </a:extLst>
              </a:tr>
              <a:tr h="28263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-0,75 &lt; ISA</a:t>
                      </a:r>
                      <a:r>
                        <a:rPr lang="it-IT" sz="1000" baseline="-25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&lt;= -0,50</a:t>
                      </a:r>
                      <a:endParaRPr lang="it-IT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-15%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13541727"/>
                  </a:ext>
                </a:extLst>
              </a:tr>
              <a:tr h="28263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-0,90 &lt; ISA</a:t>
                      </a:r>
                      <a:r>
                        <a:rPr lang="it-IT" sz="1000" baseline="-25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&lt;= -0,75</a:t>
                      </a:r>
                      <a:endParaRPr lang="it-IT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-20%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5127515"/>
                  </a:ext>
                </a:extLst>
              </a:tr>
              <a:tr h="2173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 &lt; ISA</a:t>
                      </a:r>
                      <a:r>
                        <a:rPr lang="it-IT" sz="1000" baseline="-25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&lt;= -0,90</a:t>
                      </a:r>
                      <a:endParaRPr lang="it-IT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-25%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68056840"/>
                  </a:ext>
                </a:extLst>
              </a:tr>
              <a:tr h="2173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ISA</a:t>
                      </a:r>
                      <a:r>
                        <a:rPr lang="it-IT" sz="1000" baseline="-25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= -1</a:t>
                      </a:r>
                      <a:endParaRPr lang="it-IT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-30%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87608676"/>
                  </a:ext>
                </a:extLst>
              </a:tr>
            </a:tbl>
          </a:graphicData>
        </a:graphic>
      </p:graphicFrame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204884"/>
              </p:ext>
            </p:extLst>
          </p:nvPr>
        </p:nvGraphicFramePr>
        <p:xfrm>
          <a:off x="5381624" y="981080"/>
          <a:ext cx="4884881" cy="4266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4144">
                  <a:extLst>
                    <a:ext uri="{9D8B030D-6E8A-4147-A177-3AD203B41FA5}">
                      <a16:colId xmlns:a16="http://schemas.microsoft.com/office/drawing/2014/main" val="1331688927"/>
                    </a:ext>
                  </a:extLst>
                </a:gridCol>
                <a:gridCol w="1814769">
                  <a:extLst>
                    <a:ext uri="{9D8B030D-6E8A-4147-A177-3AD203B41FA5}">
                      <a16:colId xmlns:a16="http://schemas.microsoft.com/office/drawing/2014/main" val="3756305277"/>
                    </a:ext>
                  </a:extLst>
                </a:gridCol>
                <a:gridCol w="1115968">
                  <a:extLst>
                    <a:ext uri="{9D8B030D-6E8A-4147-A177-3AD203B41FA5}">
                      <a16:colId xmlns:a16="http://schemas.microsoft.com/office/drawing/2014/main" val="180160836"/>
                    </a:ext>
                  </a:extLst>
                </a:gridCol>
              </a:tblGrid>
              <a:tr h="20670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Malus</a:t>
                      </a: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(ISA</a:t>
                      </a:r>
                      <a:r>
                        <a:rPr lang="it-IT" sz="1000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&gt; 0)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779140"/>
                  </a:ext>
                </a:extLst>
              </a:tr>
              <a:tr h="308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Lavoratori-anno del triennio (N)</a:t>
                      </a:r>
                      <a:endParaRPr lang="it-IT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Valori ISA</a:t>
                      </a:r>
                      <a:r>
                        <a:rPr lang="it-IT" sz="1000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Aliquota</a:t>
                      </a:r>
                      <a:endParaRPr lang="it-IT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extLst>
                  <a:ext uri="{0D108BD9-81ED-4DB2-BD59-A6C34878D82A}">
                    <a16:rowId xmlns:a16="http://schemas.microsoft.com/office/drawing/2014/main" val="432339150"/>
                  </a:ext>
                </a:extLst>
              </a:tr>
              <a:tr h="206703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 &lt;= 50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 &lt; (1/3)*ISA</a:t>
                      </a:r>
                      <a:r>
                        <a:rPr lang="it-IT" sz="1000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&lt;= 1/2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5%</a:t>
                      </a:r>
                      <a:endParaRPr lang="it-IT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extLst>
                  <a:ext uri="{0D108BD9-81ED-4DB2-BD59-A6C34878D82A}">
                    <a16:rowId xmlns:a16="http://schemas.microsoft.com/office/drawing/2014/main" val="3937914466"/>
                  </a:ext>
                </a:extLst>
              </a:tr>
              <a:tr h="29040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1/2  &lt; (1/3)*ISA</a:t>
                      </a:r>
                      <a:r>
                        <a:rPr lang="it-IT" sz="1000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&lt;= 1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7%</a:t>
                      </a:r>
                      <a:endParaRPr lang="it-IT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extLst>
                  <a:ext uri="{0D108BD9-81ED-4DB2-BD59-A6C34878D82A}">
                    <a16:rowId xmlns:a16="http://schemas.microsoft.com/office/drawing/2014/main" val="2884499611"/>
                  </a:ext>
                </a:extLst>
              </a:tr>
              <a:tr h="20670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&lt; (1/3)*ISA</a:t>
                      </a:r>
                      <a:r>
                        <a:rPr lang="it-IT" sz="1000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&lt;= 2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11%</a:t>
                      </a:r>
                      <a:endParaRPr lang="it-IT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extLst>
                  <a:ext uri="{0D108BD9-81ED-4DB2-BD59-A6C34878D82A}">
                    <a16:rowId xmlns:a16="http://schemas.microsoft.com/office/drawing/2014/main" val="2434930332"/>
                  </a:ext>
                </a:extLst>
              </a:tr>
              <a:tr h="20670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&lt; (1/3)*ISA</a:t>
                      </a:r>
                      <a:r>
                        <a:rPr lang="it-IT" sz="1000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&lt;= 3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14%</a:t>
                      </a:r>
                      <a:endParaRPr lang="it-IT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extLst>
                  <a:ext uri="{0D108BD9-81ED-4DB2-BD59-A6C34878D82A}">
                    <a16:rowId xmlns:a16="http://schemas.microsoft.com/office/drawing/2014/main" val="3197820045"/>
                  </a:ext>
                </a:extLst>
              </a:tr>
              <a:tr h="20670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&lt; (1/3)*ISA</a:t>
                      </a:r>
                      <a:r>
                        <a:rPr lang="it-IT" sz="1000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&lt;= 4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18%</a:t>
                      </a:r>
                      <a:endParaRPr lang="it-IT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extLst>
                  <a:ext uri="{0D108BD9-81ED-4DB2-BD59-A6C34878D82A}">
                    <a16:rowId xmlns:a16="http://schemas.microsoft.com/office/drawing/2014/main" val="3352564991"/>
                  </a:ext>
                </a:extLst>
              </a:tr>
              <a:tr h="20670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(1/3)*ISA</a:t>
                      </a:r>
                      <a:r>
                        <a:rPr lang="it-IT" sz="1000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&gt;4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21%</a:t>
                      </a:r>
                      <a:endParaRPr lang="it-IT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extLst>
                  <a:ext uri="{0D108BD9-81ED-4DB2-BD59-A6C34878D82A}">
                    <a16:rowId xmlns:a16="http://schemas.microsoft.com/office/drawing/2014/main" val="423669651"/>
                  </a:ext>
                </a:extLst>
              </a:tr>
              <a:tr h="206703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 </a:t>
                      </a: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 N</a:t>
                      </a:r>
                      <a:r>
                        <a:rPr lang="it-IT" sz="1000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&lt;= 100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 &lt; (1/2)*ISA</a:t>
                      </a:r>
                      <a:r>
                        <a:rPr lang="it-IT" sz="1000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&lt;= 1/2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5%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extLst>
                  <a:ext uri="{0D108BD9-81ED-4DB2-BD59-A6C34878D82A}">
                    <a16:rowId xmlns:a16="http://schemas.microsoft.com/office/drawing/2014/main" val="515950781"/>
                  </a:ext>
                </a:extLst>
              </a:tr>
              <a:tr h="20670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1/2 &lt; (1/2)*ISA</a:t>
                      </a:r>
                      <a:r>
                        <a:rPr lang="it-IT" sz="1000" baseline="-25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&lt;= 1</a:t>
                      </a:r>
                      <a:endParaRPr lang="it-IT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8%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extLst>
                  <a:ext uri="{0D108BD9-81ED-4DB2-BD59-A6C34878D82A}">
                    <a16:rowId xmlns:a16="http://schemas.microsoft.com/office/drawing/2014/main" val="338148815"/>
                  </a:ext>
                </a:extLst>
              </a:tr>
              <a:tr h="20670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&lt; (1/2)*ISA</a:t>
                      </a:r>
                      <a:r>
                        <a:rPr lang="it-IT" sz="1000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&lt;= 2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12%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extLst>
                  <a:ext uri="{0D108BD9-81ED-4DB2-BD59-A6C34878D82A}">
                    <a16:rowId xmlns:a16="http://schemas.microsoft.com/office/drawing/2014/main" val="2724051886"/>
                  </a:ext>
                </a:extLst>
              </a:tr>
              <a:tr h="20670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&lt; (1/2)*ISA</a:t>
                      </a:r>
                      <a:r>
                        <a:rPr lang="it-IT" sz="1000" baseline="-25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&lt;= 3</a:t>
                      </a:r>
                      <a:endParaRPr lang="it-IT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16%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extLst>
                  <a:ext uri="{0D108BD9-81ED-4DB2-BD59-A6C34878D82A}">
                    <a16:rowId xmlns:a16="http://schemas.microsoft.com/office/drawing/2014/main" val="1133383912"/>
                  </a:ext>
                </a:extLst>
              </a:tr>
              <a:tr h="20670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&lt; (1/2)*ISA</a:t>
                      </a:r>
                      <a:r>
                        <a:rPr lang="it-IT" sz="1000" baseline="-25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&lt;= 4</a:t>
                      </a:r>
                      <a:endParaRPr lang="it-IT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20%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extLst>
                  <a:ext uri="{0D108BD9-81ED-4DB2-BD59-A6C34878D82A}">
                    <a16:rowId xmlns:a16="http://schemas.microsoft.com/office/drawing/2014/main" val="595220801"/>
                  </a:ext>
                </a:extLst>
              </a:tr>
              <a:tr h="20670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(1/2)*ISA</a:t>
                      </a:r>
                      <a:r>
                        <a:rPr lang="it-IT" sz="1000" baseline="-25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&gt;4</a:t>
                      </a:r>
                      <a:endParaRPr lang="it-IT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24%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extLst>
                  <a:ext uri="{0D108BD9-81ED-4DB2-BD59-A6C34878D82A}">
                    <a16:rowId xmlns:a16="http://schemas.microsoft.com/office/drawing/2014/main" val="365799891"/>
                  </a:ext>
                </a:extLst>
              </a:tr>
              <a:tr h="206703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 &gt; </a:t>
                      </a:r>
                      <a:r>
                        <a:rPr lang="it-IT" sz="1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 &lt; ISA</a:t>
                      </a:r>
                      <a:r>
                        <a:rPr lang="it-IT" sz="1000" baseline="-25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&lt;= 1/2</a:t>
                      </a:r>
                      <a:endParaRPr lang="it-IT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5%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extLst>
                  <a:ext uri="{0D108BD9-81ED-4DB2-BD59-A6C34878D82A}">
                    <a16:rowId xmlns:a16="http://schemas.microsoft.com/office/drawing/2014/main" val="2229904728"/>
                  </a:ext>
                </a:extLst>
              </a:tr>
              <a:tr h="20670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1/2 &lt; ISA</a:t>
                      </a:r>
                      <a:r>
                        <a:rPr lang="it-IT" sz="1000" baseline="-25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&lt;= 1</a:t>
                      </a:r>
                      <a:endParaRPr lang="it-IT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10%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extLst>
                  <a:ext uri="{0D108BD9-81ED-4DB2-BD59-A6C34878D82A}">
                    <a16:rowId xmlns:a16="http://schemas.microsoft.com/office/drawing/2014/main" val="1068303883"/>
                  </a:ext>
                </a:extLst>
              </a:tr>
              <a:tr h="20670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&lt; ISA</a:t>
                      </a:r>
                      <a:r>
                        <a:rPr lang="it-IT" sz="1000" baseline="-25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&lt;= 2</a:t>
                      </a:r>
                      <a:endParaRPr lang="it-IT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15%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extLst>
                  <a:ext uri="{0D108BD9-81ED-4DB2-BD59-A6C34878D82A}">
                    <a16:rowId xmlns:a16="http://schemas.microsoft.com/office/drawing/2014/main" val="3626118557"/>
                  </a:ext>
                </a:extLst>
              </a:tr>
              <a:tr h="20670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&lt; ISA</a:t>
                      </a:r>
                      <a:r>
                        <a:rPr lang="it-IT" sz="1000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&lt;= 3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20%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extLst>
                  <a:ext uri="{0D108BD9-81ED-4DB2-BD59-A6C34878D82A}">
                    <a16:rowId xmlns:a16="http://schemas.microsoft.com/office/drawing/2014/main" val="3082341200"/>
                  </a:ext>
                </a:extLst>
              </a:tr>
              <a:tr h="20670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&lt; ISA</a:t>
                      </a:r>
                      <a:r>
                        <a:rPr lang="it-IT" sz="1000" baseline="-25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&lt;= 4</a:t>
                      </a:r>
                      <a:endParaRPr lang="it-IT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25%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extLst>
                  <a:ext uri="{0D108BD9-81ED-4DB2-BD59-A6C34878D82A}">
                    <a16:rowId xmlns:a16="http://schemas.microsoft.com/office/drawing/2014/main" val="4005729553"/>
                  </a:ext>
                </a:extLst>
              </a:tr>
              <a:tr h="1541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ISA</a:t>
                      </a:r>
                      <a:r>
                        <a:rPr lang="it-IT" sz="1000" baseline="-25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it-IT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&gt;4</a:t>
                      </a:r>
                      <a:endParaRPr lang="it-IT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30%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389" marR="43389" marT="0" marB="0" anchor="ctr"/>
                </a:tc>
                <a:extLst>
                  <a:ext uri="{0D108BD9-81ED-4DB2-BD59-A6C34878D82A}">
                    <a16:rowId xmlns:a16="http://schemas.microsoft.com/office/drawing/2014/main" val="1226136910"/>
                  </a:ext>
                </a:extLst>
              </a:tr>
            </a:tbl>
          </a:graphicData>
        </a:graphic>
      </p:graphicFrame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6578600" y="93723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/>
            <a:fld id="{69C64C20-8BD9-44FD-BA4C-2816AEE3FB33}" type="slidenum">
              <a:rPr lang="it-IT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19</a:t>
            </a:fld>
            <a:endParaRPr lang="it-IT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CSA - Incontro Confindustria - 4 APRILE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87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70877" y="251513"/>
            <a:ext cx="11261294" cy="87455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altLang="it-IT" b="1" dirty="0" smtClean="0">
                <a:ea typeface="Verdana" panose="020B0604030504040204" pitchFamily="34" charset="0"/>
                <a:cs typeface="Verdana" panose="020B0604030504040204" pitchFamily="34" charset="0"/>
              </a:rPr>
              <a:t>TARIFFA ORDINARIA DIPENDENTI</a:t>
            </a:r>
            <a:br>
              <a:rPr lang="it-IT" altLang="it-IT" b="1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altLang="it-IT" b="1" dirty="0" smtClean="0">
                <a:ea typeface="Verdana" panose="020B0604030504040204" pitchFamily="34" charset="0"/>
                <a:cs typeface="Verdana" panose="020B0604030504040204" pitchFamily="34" charset="0"/>
              </a:rPr>
              <a:t>Tasso di tariffa</a:t>
            </a:r>
            <a:endParaRPr lang="it-IT" b="1" dirty="0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131711" y="1362297"/>
            <a:ext cx="9793464" cy="401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it-IT" altLang="it-IT" b="0" dirty="0" smtClean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Il </a:t>
            </a:r>
            <a:r>
              <a:rPr lang="it-IT" altLang="it-IT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tasso di tariffa </a:t>
            </a: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abbinato alla voce di lavorazione è quel numero che applicato alle retribuzioni accertate per un determinato anno fornisce il premio per la copertura del rischio infortunistico </a:t>
            </a: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(valore espresso per mille euro di retribuzione</a:t>
            </a: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it-IT" altLang="it-IT" b="0" dirty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endParaRPr lang="it-IT" altLang="it-IT" b="0" dirty="0" smtClean="0">
              <a:solidFill>
                <a:srgbClr val="FF0000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Esso è </a:t>
            </a:r>
            <a:r>
              <a:rPr lang="it-IT" altLang="it-IT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pari al rapporto tra oneri complessivi</a:t>
            </a: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 di competenza assicurativa del triennio di applicazione della tariffa </a:t>
            </a:r>
            <a:r>
              <a:rPr lang="it-IT" altLang="it-IT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e la massa retributiva</a:t>
            </a: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 ipotizzata per lo stesso periodo.</a:t>
            </a:r>
          </a:p>
          <a:p>
            <a:pPr algn="l">
              <a:lnSpc>
                <a:spcPct val="150000"/>
              </a:lnSpc>
            </a:pPr>
            <a:endParaRPr lang="it-IT" altLang="it-IT" b="0" dirty="0" smtClean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criteri di calcolo dei tassi </a:t>
            </a: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di </a:t>
            </a: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tariffa derivano </a:t>
            </a: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dagli artt. 39 e 40 del D.P.R. n. </a:t>
            </a: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1124 del 30 giugno </a:t>
            </a: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1965</a:t>
            </a: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(Ripartizione dei capitali di copertura in forma attenuata). </a:t>
            </a:r>
          </a:p>
          <a:p>
            <a:pPr algn="l">
              <a:lnSpc>
                <a:spcPct val="150000"/>
              </a:lnSpc>
            </a:pPr>
            <a:endParaRPr lang="it-IT" altLang="it-IT" b="0" dirty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200000"/>
              </a:lnSpc>
            </a:pPr>
            <a:endParaRPr lang="it-IT" altLang="it-IT" b="0" dirty="0" smtClean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it-IT" altLang="it-IT" b="0" dirty="0" smtClean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altLang="it-IT" dirty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altLang="it-IT" u="sng" dirty="0" smtClean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dirty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/>
            <a:fld id="{69C64C20-8BD9-44FD-BA4C-2816AEE3FB33}" type="slidenum">
              <a:rPr lang="it-IT" sz="1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2</a:t>
            </a:fld>
            <a:endParaRPr lang="it-IT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CSA - Incontro Confindustria - 4 APRILE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236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Casi particolari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1400" b="1" dirty="0">
                <a:latin typeface="Arial"/>
                <a:cs typeface="Arial" charset="0"/>
              </a:rPr>
              <a:t/>
            </a:r>
            <a:br>
              <a:rPr lang="it-IT" sz="1400" b="1" dirty="0">
                <a:latin typeface="Arial"/>
                <a:cs typeface="Arial" charset="0"/>
              </a:rPr>
            </a:br>
            <a:r>
              <a:rPr lang="it-IT" sz="1400" b="1" dirty="0">
                <a:latin typeface="Arial"/>
                <a:cs typeface="Arial" charset="0"/>
              </a:rPr>
              <a:t> 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29339" y="1304925"/>
            <a:ext cx="10753061" cy="352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68580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284E83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113184" y="1190619"/>
            <a:ext cx="9976848" cy="585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361950" lvl="2" indent="-342900" algn="just">
              <a:buClrTx/>
              <a:defRPr/>
            </a:pPr>
            <a:r>
              <a:rPr lang="it-IT" dirty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PAT senza voci significative:</a:t>
            </a:r>
          </a:p>
          <a:p>
            <a:pPr marL="361950" lvl="2" indent="-342900" algn="just">
              <a:buClrTx/>
              <a:buFont typeface="Arial" panose="020B0604020202020204" pitchFamily="34" charset="0"/>
              <a:buChar char="•"/>
              <a:defRPr/>
            </a:pPr>
            <a:r>
              <a:rPr lang="it-IT" b="0" dirty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 assenza di infortuni, a tutte le voci della PAT si applica una riduzione di premio del 5% </a:t>
            </a:r>
          </a:p>
          <a:p>
            <a:pPr marL="361950" lvl="2" indent="-342900" algn="just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it-IT" b="0" dirty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 presenza di almeno un infortunio, si applica il criterio di oscillazione generale dell’intera PAT (massima riduzione 5</a:t>
            </a:r>
            <a:r>
              <a:rPr lang="it-IT" b="0" dirty="0" smtClean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%)</a:t>
            </a:r>
          </a:p>
          <a:p>
            <a:pPr marL="361950" lvl="2" indent="-342900" algn="just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endParaRPr lang="it-IT" b="0" dirty="0">
              <a:solidFill>
                <a:srgbClr val="002E5D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1950" lvl="2" indent="-342900" algn="just">
              <a:buClrTx/>
              <a:defRPr/>
            </a:pPr>
            <a:r>
              <a:rPr lang="it-IT" dirty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PAT/voci nel primo biennio di attività:</a:t>
            </a:r>
          </a:p>
          <a:p>
            <a:pPr marL="361950" lvl="2" indent="-342900" algn="just">
              <a:buClrTx/>
              <a:buFont typeface="Arial" panose="020B0604020202020204" pitchFamily="34" charset="0"/>
              <a:buChar char="•"/>
              <a:defRPr/>
            </a:pPr>
            <a:r>
              <a:rPr lang="it-IT" b="0" dirty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 fanno parte di una PAT con altre voci attive da oltre un biennio, si applica lo sconto/aggravio della PAT nel suo complesso</a:t>
            </a:r>
          </a:p>
          <a:p>
            <a:pPr marL="361950" lvl="2" indent="-342900" algn="just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it-IT" b="0" dirty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 l’intera PAT ha meno di un biennio di attività, tutte le voci vanno a tasso medio e potranno accedere allo sconto per </a:t>
            </a:r>
            <a:r>
              <a:rPr lang="it-IT" b="0" dirty="0" smtClean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prevenzione</a:t>
            </a:r>
          </a:p>
          <a:p>
            <a:pPr marL="19050" lvl="2" algn="just">
              <a:spcAft>
                <a:spcPts val="600"/>
              </a:spcAft>
              <a:buClrTx/>
              <a:defRPr/>
            </a:pPr>
            <a:endParaRPr lang="it-IT" b="0" dirty="0">
              <a:solidFill>
                <a:srgbClr val="002E5D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9050" lvl="2" algn="just">
              <a:spcAft>
                <a:spcPts val="600"/>
              </a:spcAft>
              <a:buClrTx/>
              <a:defRPr/>
            </a:pPr>
            <a:r>
              <a:rPr lang="it-IT" dirty="0">
                <a:solidFill>
                  <a:srgbClr val="002E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PAT con casi di rivalsa</a:t>
            </a:r>
          </a:p>
          <a:p>
            <a:pPr marL="285750" lvl="0" indent="-285750" algn="just">
              <a:spcAft>
                <a:spcPts val="10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it-IT" b="0" dirty="0">
                <a:solidFill>
                  <a:srgbClr val="002E5D"/>
                </a:solidFill>
                <a:cs typeface="Arial" panose="020B0604020202020204" pitchFamily="34" charset="0"/>
              </a:rPr>
              <a:t>Nel calcolo dell’ISA </a:t>
            </a:r>
            <a:r>
              <a:rPr lang="it-IT" dirty="0">
                <a:solidFill>
                  <a:srgbClr val="002E5D"/>
                </a:solidFill>
                <a:cs typeface="Arial" panose="020B0604020202020204" pitchFamily="34" charset="0"/>
              </a:rPr>
              <a:t>sono escluse le giornate lavorative equivalenti </a:t>
            </a:r>
            <a:r>
              <a:rPr lang="it-IT" b="0" dirty="0">
                <a:solidFill>
                  <a:srgbClr val="002E5D"/>
                </a:solidFill>
                <a:cs typeface="Arial" panose="020B0604020202020204" pitchFamily="34" charset="0"/>
              </a:rPr>
              <a:t>relative gli eventi lesivi per i quali è stata accertata la responsabilità del terzo estraneo al rapporto di lavoro</a:t>
            </a:r>
            <a:r>
              <a:rPr lang="it-IT" dirty="0">
                <a:solidFill>
                  <a:srgbClr val="002E5D"/>
                </a:solidFill>
                <a:cs typeface="Arial" panose="020B0604020202020204" pitchFamily="34" charset="0"/>
              </a:rPr>
              <a:t> (surroga) </a:t>
            </a:r>
          </a:p>
          <a:p>
            <a:pPr marL="285750" lvl="0" indent="-285750" algn="just">
              <a:spcAft>
                <a:spcPts val="10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it-IT" b="0" dirty="0">
                <a:solidFill>
                  <a:srgbClr val="002E5D"/>
                </a:solidFill>
                <a:cs typeface="Arial" panose="020B0604020202020204" pitchFamily="34" charset="0"/>
              </a:rPr>
              <a:t>Sono</a:t>
            </a:r>
            <a:r>
              <a:rPr lang="it-IT" dirty="0">
                <a:solidFill>
                  <a:srgbClr val="002E5D"/>
                </a:solidFill>
                <a:cs typeface="Arial" panose="020B0604020202020204" pitchFamily="34" charset="0"/>
              </a:rPr>
              <a:t> incluse, invece</a:t>
            </a:r>
            <a:r>
              <a:rPr lang="it-IT" sz="1400" dirty="0">
                <a:solidFill>
                  <a:srgbClr val="002E5D"/>
                </a:solidFill>
                <a:cs typeface="Arial" panose="020B0604020202020204" pitchFamily="34" charset="0"/>
              </a:rPr>
              <a:t>,</a:t>
            </a:r>
            <a:r>
              <a:rPr lang="it-IT" dirty="0">
                <a:solidFill>
                  <a:srgbClr val="002E5D"/>
                </a:solidFill>
                <a:cs typeface="Arial" panose="020B0604020202020204" pitchFamily="34" charset="0"/>
              </a:rPr>
              <a:t> le giornate lavorative equivalenti </a:t>
            </a:r>
            <a:r>
              <a:rPr lang="it-IT" b="0" dirty="0">
                <a:solidFill>
                  <a:srgbClr val="002E5D"/>
                </a:solidFill>
                <a:cs typeface="Arial" panose="020B0604020202020204" pitchFamily="34" charset="0"/>
              </a:rPr>
              <a:t>relative agli eventi lesivi per i quali è stata accertata la responsabilità del datore di lavoro</a:t>
            </a:r>
            <a:r>
              <a:rPr lang="it-IT" dirty="0">
                <a:solidFill>
                  <a:srgbClr val="002E5D"/>
                </a:solidFill>
                <a:cs typeface="Arial" panose="020B0604020202020204" pitchFamily="34" charset="0"/>
              </a:rPr>
              <a:t> (regresso)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/>
            <a:fld id="{69C64C20-8BD9-44FD-BA4C-2816AEE3FB33}" type="slidenum">
              <a:rPr lang="it-IT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20</a:t>
            </a:fld>
            <a:endParaRPr lang="it-IT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CSA - Incontro Confindustria - 4 APRILE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512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Esempio 1 – PAT in bonus 2019 </a:t>
            </a:r>
            <a:br>
              <a:rPr lang="it-IT" dirty="0" smtClean="0"/>
            </a:br>
            <a:r>
              <a:rPr lang="it-IT" dirty="0" smtClean="0"/>
              <a:t>1/3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CSA - Incontro Confindustria - 4 APRILE 2019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64C20-8BD9-44FD-BA4C-2816AEE3FB33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0" y="945931"/>
            <a:ext cx="10854830" cy="469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80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 1 – PAT in bonus 2019 </a:t>
            </a:r>
            <a:br>
              <a:rPr lang="it-IT" dirty="0"/>
            </a:br>
            <a:r>
              <a:rPr lang="it-IT" dirty="0" smtClean="0"/>
              <a:t>2/3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CSA - Incontro Confindustria - 4 APRILE 2019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64C20-8BD9-44FD-BA4C-2816AEE3FB33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0" y="945930"/>
            <a:ext cx="11316224" cy="470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08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9" y="945930"/>
            <a:ext cx="10938721" cy="4792140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 1 – PAT in bonus 2019 </a:t>
            </a:r>
            <a:br>
              <a:rPr lang="it-IT" dirty="0"/>
            </a:br>
            <a:r>
              <a:rPr lang="it-IT" dirty="0" smtClean="0"/>
              <a:t>3/3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CSA - Incontro Confindustria - 4 APRILE 2019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64C20-8BD9-44FD-BA4C-2816AEE3FB33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425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444" y="864066"/>
            <a:ext cx="11061308" cy="4806892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 1 – PAT in </a:t>
            </a:r>
            <a:r>
              <a:rPr lang="it-IT" dirty="0" err="1" smtClean="0"/>
              <a:t>malus</a:t>
            </a:r>
            <a:r>
              <a:rPr lang="it-IT" dirty="0" smtClean="0"/>
              <a:t> </a:t>
            </a:r>
            <a:r>
              <a:rPr lang="it-IT" dirty="0"/>
              <a:t>2019 </a:t>
            </a:r>
            <a:br>
              <a:rPr lang="it-IT" dirty="0"/>
            </a:br>
            <a:r>
              <a:rPr lang="it-IT" dirty="0" smtClean="0"/>
              <a:t>1/3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CSA - Incontro Confindustria - 4 APRILE 2019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64C20-8BD9-44FD-BA4C-2816AEE3FB33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33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9" y="945929"/>
            <a:ext cx="11173611" cy="4632749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 1 – PAT in </a:t>
            </a:r>
            <a:r>
              <a:rPr lang="it-IT" dirty="0" err="1"/>
              <a:t>malus</a:t>
            </a:r>
            <a:r>
              <a:rPr lang="it-IT" dirty="0"/>
              <a:t> 2019 </a:t>
            </a:r>
            <a:br>
              <a:rPr lang="it-IT" dirty="0"/>
            </a:br>
            <a:r>
              <a:rPr lang="it-IT" dirty="0" smtClean="0"/>
              <a:t>2/3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CSA - Incontro Confindustria - 4 APRILE 2019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64C20-8BD9-44FD-BA4C-2816AEE3FB33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18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444" y="945930"/>
            <a:ext cx="10566358" cy="4792140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 1 – PAT in </a:t>
            </a:r>
            <a:r>
              <a:rPr lang="it-IT" dirty="0" err="1"/>
              <a:t>malus</a:t>
            </a:r>
            <a:r>
              <a:rPr lang="it-IT" dirty="0"/>
              <a:t> 2019 </a:t>
            </a:r>
            <a:br>
              <a:rPr lang="it-IT" dirty="0"/>
            </a:br>
            <a:r>
              <a:rPr lang="it-IT" dirty="0" smtClean="0"/>
              <a:t>3/3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CSA - Incontro Confindustria - 4 APRILE 2019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64C20-8BD9-44FD-BA4C-2816AEE3FB33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21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Oscillazione per prevenzione </a:t>
            </a:r>
            <a:r>
              <a:rPr lang="it-I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it-IT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29339" y="1304925"/>
            <a:ext cx="10753061" cy="105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68580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284E83"/>
              </a:solidFill>
              <a:effectLst/>
              <a:uLnTx/>
              <a:uFillTx/>
              <a:latin typeface="Verdana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829339" y="1006549"/>
            <a:ext cx="10753061" cy="452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buSzTx/>
              <a:buFontTx/>
              <a:buNone/>
              <a:tabLst/>
              <a:defRPr/>
            </a:pPr>
            <a:r>
              <a:rPr kumimoji="0" lang="it-IT" alt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Su 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istanza </a:t>
            </a:r>
            <a:r>
              <a:rPr kumimoji="0" lang="it-IT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può essere accordato uno 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sconto in relazione  agli interventi in termini di sicurezza e igiene </a:t>
            </a:r>
            <a:r>
              <a:rPr kumimoji="0" lang="it-IT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nei luoghi di lavoro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buSzTx/>
              <a:buFontTx/>
              <a:buNone/>
              <a:tabLst/>
              <a:defRPr/>
            </a:pP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buSzTx/>
              <a:buFontTx/>
              <a:buNone/>
              <a:tabLst/>
              <a:defRPr/>
            </a:pPr>
            <a:endParaRPr kumimoji="0" lang="it-IT" altLang="it-IT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buSzTx/>
              <a:buFontTx/>
              <a:buNone/>
              <a:tabLst/>
              <a:defRPr/>
            </a:pP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buSzTx/>
              <a:buFontTx/>
              <a:buNone/>
              <a:tabLst/>
              <a:defRPr/>
            </a:pPr>
            <a:endParaRPr kumimoji="0" lang="it-IT" altLang="it-IT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buSzTx/>
              <a:buFontTx/>
              <a:buNone/>
              <a:tabLst/>
              <a:defRPr/>
            </a:pP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buSzTx/>
              <a:buFontTx/>
              <a:buNone/>
              <a:tabLst/>
              <a:defRPr/>
            </a:pPr>
            <a:endParaRPr kumimoji="0" lang="it-IT" altLang="it-IT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Il criterio è applicato considerando 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19437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 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19437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lavoratori-anno dell’intera </a:t>
            </a:r>
            <a:r>
              <a:rPr kumimoji="0" lang="it-IT" alt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437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PAT 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e non più quelli della </a:t>
            </a:r>
            <a:r>
              <a:rPr kumimoji="0" lang="it-IT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PAT/voce 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buSzTx/>
              <a:buFontTx/>
              <a:buNone/>
              <a:tabLst/>
              <a:defRPr/>
            </a:pPr>
            <a:endParaRPr kumimoji="0" lang="it-IT" altLang="it-IT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Alle PAT del </a:t>
            </a:r>
            <a:r>
              <a:rPr kumimoji="0" lang="it-IT" alt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primo biennio </a:t>
            </a:r>
            <a:r>
              <a:rPr kumimoji="0" lang="it-IT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viene data </a:t>
            </a:r>
            <a:r>
              <a:rPr lang="it-IT" altLang="it-IT" b="0" dirty="0">
                <a:solidFill>
                  <a:srgbClr val="002E5D"/>
                </a:solidFill>
              </a:rPr>
              <a:t>una</a:t>
            </a:r>
            <a:r>
              <a:rPr kumimoji="0" lang="it-IT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it-IT" altLang="it-IT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</a:rPr>
              <a:t>riduzione</a:t>
            </a:r>
            <a:r>
              <a:rPr kumimoji="0" lang="it-IT" altLang="it-IT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lang="it-IT" altLang="it-IT" dirty="0">
                <a:solidFill>
                  <a:srgbClr val="002E5D"/>
                </a:solidFill>
              </a:rPr>
              <a:t>fissa dell’8% </a:t>
            </a:r>
            <a:r>
              <a:rPr kumimoji="0" lang="it-IT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se dimostrano di aver effettuato interventi migliorativi delle condizioni di salute e sicurezza oltre quelli previsti dall’attuale normativa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/>
          </p:nvPr>
        </p:nvGraphicFramePr>
        <p:xfrm>
          <a:off x="3667650" y="1977835"/>
          <a:ext cx="4867747" cy="16764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13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3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748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002E5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Lavoratori - anno</a:t>
                      </a:r>
                      <a:endParaRPr lang="it-IT" sz="1600" dirty="0">
                        <a:solidFill>
                          <a:srgbClr val="002E5D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002E5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Riduzione %</a:t>
                      </a:r>
                      <a:endParaRPr lang="it-IT" sz="1600" dirty="0">
                        <a:solidFill>
                          <a:srgbClr val="002E5D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48">
                <a:tc>
                  <a:txBody>
                    <a:bodyPr/>
                    <a:lstStyle/>
                    <a:p>
                      <a:pPr marL="180975" indent="0" algn="l"/>
                      <a:r>
                        <a:rPr lang="it-IT" sz="1600" dirty="0" smtClean="0">
                          <a:solidFill>
                            <a:srgbClr val="002E5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Fino a 10,00</a:t>
                      </a:r>
                      <a:endParaRPr lang="it-IT" sz="1600" dirty="0">
                        <a:solidFill>
                          <a:srgbClr val="002E5D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46313" algn="l"/>
                        </a:tabLst>
                      </a:pPr>
                      <a:r>
                        <a:rPr lang="it-IT" sz="1600" dirty="0" smtClean="0">
                          <a:solidFill>
                            <a:srgbClr val="002E5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  <a:endParaRPr lang="it-IT" sz="1600" dirty="0">
                        <a:solidFill>
                          <a:srgbClr val="002E5D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748">
                <a:tc>
                  <a:txBody>
                    <a:bodyPr/>
                    <a:lstStyle/>
                    <a:p>
                      <a:pPr marL="180975" indent="0" algn="l"/>
                      <a:r>
                        <a:rPr lang="it-IT" sz="1600" kern="1200" dirty="0" smtClean="0">
                          <a:solidFill>
                            <a:srgbClr val="002E5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 10,01 a 50</a:t>
                      </a:r>
                      <a:endParaRPr lang="it-IT" sz="1600" kern="1200" dirty="0">
                        <a:solidFill>
                          <a:srgbClr val="002E5D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002E5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it-IT" sz="1600" dirty="0">
                        <a:solidFill>
                          <a:srgbClr val="002E5D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748">
                <a:tc>
                  <a:txBody>
                    <a:bodyPr/>
                    <a:lstStyle/>
                    <a:p>
                      <a:pPr marL="180975" indent="0" algn="l"/>
                      <a:r>
                        <a:rPr lang="it-IT" sz="1600" kern="1200" dirty="0" smtClean="0">
                          <a:solidFill>
                            <a:srgbClr val="002E5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 50,01 a 200</a:t>
                      </a:r>
                      <a:endParaRPr lang="it-IT" sz="1600" kern="1200" dirty="0">
                        <a:solidFill>
                          <a:srgbClr val="002E5D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002E5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it-IT" sz="1600" dirty="0">
                        <a:solidFill>
                          <a:srgbClr val="002E5D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748">
                <a:tc>
                  <a:txBody>
                    <a:bodyPr/>
                    <a:lstStyle/>
                    <a:p>
                      <a:pPr marL="0" indent="180975" algn="l"/>
                      <a:r>
                        <a:rPr lang="it-IT" sz="1600" kern="1200" dirty="0" smtClean="0">
                          <a:solidFill>
                            <a:srgbClr val="002E5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Oltre 200</a:t>
                      </a:r>
                      <a:endParaRPr lang="it-IT" sz="1600" kern="1200" dirty="0">
                        <a:solidFill>
                          <a:srgbClr val="002E5D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002E5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it-IT" sz="1600" dirty="0">
                        <a:solidFill>
                          <a:srgbClr val="002E5D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E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egnaposto numero diapositiva 10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/>
            <a:fld id="{69C64C20-8BD9-44FD-BA4C-2816AEE3FB33}" type="slidenum">
              <a:rPr lang="it-IT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27</a:t>
            </a:fld>
            <a:endParaRPr lang="it-IT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CSA - Incontro Confindustria - 4 APRILE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050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Confronto tra tassi i medi della Tariffa 2000 e i tassi medi della Tariffa </a:t>
            </a:r>
            <a:r>
              <a:rPr lang="it-I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  <a:endParaRPr lang="it-IT" sz="18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CSA - Incontro Confindustria - 4 APRILE 2019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64C20-8BD9-44FD-BA4C-2816AEE3FB33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Segnaposto contenuto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462" y="946149"/>
            <a:ext cx="4716151" cy="4218703"/>
          </a:xfrm>
          <a:prstGeom prst="rect">
            <a:avLst/>
          </a:prstGeom>
        </p:spPr>
      </p:pic>
      <p:pic>
        <p:nvPicPr>
          <p:cNvPr id="17" name="Segnaposto contenuto 16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374423" y="946149"/>
            <a:ext cx="5075829" cy="423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2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70877" y="251514"/>
            <a:ext cx="11091203" cy="4227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altLang="it-IT" sz="1600" b="1" dirty="0">
                <a:ea typeface="Verdana" panose="020B0604030504040204" pitchFamily="34" charset="0"/>
                <a:cs typeface="Verdana" panose="020B0604030504040204" pitchFamily="34" charset="0"/>
              </a:rPr>
              <a:t>TARIFFA DEL SETTORE </a:t>
            </a:r>
            <a:r>
              <a:rPr lang="it-IT" altLang="it-IT" sz="16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NAVIGAZIONE - </a:t>
            </a:r>
            <a:r>
              <a:rPr lang="it-IT" altLang="it-IT" sz="16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Tassi </a:t>
            </a:r>
            <a:r>
              <a:rPr lang="it-IT" altLang="it-IT" sz="16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di tariffa per 100 euro di retribuzione</a:t>
            </a:r>
            <a:endParaRPr lang="it-IT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64C20-8BD9-44FD-BA4C-2816AEE3FB33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CSA - Incontro Confindustria - 4 APRILE 2019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601" y="791958"/>
            <a:ext cx="6700492" cy="47880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070044" y="5579958"/>
            <a:ext cx="10739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tassi medi di tariffa dell’ultima riga sono stati calcolati in funzione della composizione del naviglio assicurato nel quadriennio di osservazione 2013-2016.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2E5D"/>
              </a:solidFill>
              <a:effectLst/>
              <a:uLnTx/>
              <a:uFillTx/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2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smtClean="0">
                <a:ea typeface="Verdana" panose="020B0604030504040204" pitchFamily="34" charset="0"/>
                <a:cs typeface="Verdana" panose="020B0604030504040204" pitchFamily="34" charset="0"/>
              </a:rPr>
              <a:t>La nuova Tariffa Ordinaria Dipendenti - Tasso </a:t>
            </a:r>
            <a:r>
              <a:rPr lang="it-IT" altLang="it-IT" b="1" dirty="0">
                <a:ea typeface="Verdana" panose="020B0604030504040204" pitchFamily="34" charset="0"/>
                <a:cs typeface="Verdana" panose="020B0604030504040204" pitchFamily="34" charset="0"/>
              </a:rPr>
              <a:t>di tariffa</a:t>
            </a:r>
            <a:br>
              <a:rPr lang="it-IT" altLang="it-IT" b="1" dirty="0"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it-IT" b="1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907224" y="598004"/>
            <a:ext cx="10388599" cy="555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it-IT" altLang="it-IT" sz="1500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La revisione </a:t>
            </a:r>
            <a:r>
              <a:rPr lang="it-IT" altLang="it-IT" sz="1500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dei tassi medi di tariffa arriva </a:t>
            </a:r>
            <a:r>
              <a:rPr lang="it-IT" altLang="it-IT" sz="1500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a quasi vent’anni dall’ultima modifica intervenuta con il </a:t>
            </a:r>
            <a:r>
              <a:rPr lang="it-IT" altLang="it-IT" sz="1500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D.M. 12.12.2000</a:t>
            </a:r>
            <a:r>
              <a:rPr lang="it-IT" altLang="it-IT" sz="1500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, tenuto conto del cambiamento dei processi produttivi aziendali, a seguito delle nuove modalità organizzative del lavoro e dello sviluppo tecnologico, </a:t>
            </a:r>
            <a:r>
              <a:rPr lang="it-IT" altLang="it-IT" sz="1500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del </a:t>
            </a:r>
            <a:r>
              <a:rPr lang="it-IT" altLang="it-IT" sz="1500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mutamento dei rischi legati a nuove lavorazioni non incluse nel precedente </a:t>
            </a:r>
            <a:r>
              <a:rPr lang="it-IT" altLang="it-IT" sz="1500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sistema e delle nuove missioni attribuite dal legislatore </a:t>
            </a:r>
            <a:r>
              <a:rPr lang="it-IT" altLang="it-IT" sz="1500" b="0" dirty="0" err="1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all’Inail</a:t>
            </a:r>
            <a:r>
              <a:rPr lang="it-IT" altLang="it-IT" sz="1500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it-IT" altLang="it-IT" sz="1500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I precedenti tassi </a:t>
            </a:r>
            <a:r>
              <a:rPr lang="it-IT" altLang="it-IT" sz="1500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di </a:t>
            </a:r>
            <a:r>
              <a:rPr lang="it-IT" altLang="it-IT" sz="1500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tariffa, </a:t>
            </a:r>
            <a:r>
              <a:rPr lang="it-IT" altLang="it-IT" sz="1500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inoltre, </a:t>
            </a:r>
            <a:r>
              <a:rPr lang="it-IT" altLang="it-IT" sz="1500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facevano riferimento alla curva infortunistica del triennio 1995-1997, </a:t>
            </a:r>
            <a:r>
              <a:rPr lang="it-IT" altLang="it-IT" sz="1500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di </a:t>
            </a:r>
            <a:r>
              <a:rPr lang="it-IT" altLang="it-IT" sz="1500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circa il 40% superiore </a:t>
            </a:r>
            <a:r>
              <a:rPr lang="it-IT" altLang="it-IT" sz="1500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it-IT" altLang="it-IT" sz="1500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quella del triennio 2013-2015, preso ora in considerazione per </a:t>
            </a:r>
            <a:r>
              <a:rPr lang="it-IT" altLang="it-IT" sz="1500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l’aggiornamento dei tassi.</a:t>
            </a:r>
            <a:endParaRPr lang="it-IT" altLang="it-IT" sz="1500" b="0" dirty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it-IT" altLang="it-IT" sz="1500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it-IT" altLang="it-IT" sz="1500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revisione </a:t>
            </a:r>
            <a:r>
              <a:rPr lang="it-IT" altLang="it-IT" sz="1500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nasce, quindi, dall’esigenza di attualizzare la mappatura dei processi lavorativi e dei relativi </a:t>
            </a:r>
            <a:r>
              <a:rPr lang="it-IT" altLang="it-IT" sz="1500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rischi, </a:t>
            </a:r>
            <a:r>
              <a:rPr lang="it-IT" altLang="it-IT" sz="1500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di </a:t>
            </a:r>
            <a:r>
              <a:rPr lang="it-IT" altLang="it-IT" sz="1500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individuare correttamente e adeguare </a:t>
            </a:r>
            <a:r>
              <a:rPr lang="it-IT" altLang="it-IT" sz="1500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gli oneri assegnati alle singole voci di </a:t>
            </a:r>
            <a:r>
              <a:rPr lang="it-IT" altLang="it-IT" sz="1500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tariffa delle quattro gestioni tariffarie, </a:t>
            </a:r>
            <a:r>
              <a:rPr lang="it-IT" altLang="it-IT" sz="1500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anche al fine di rafforzare le </a:t>
            </a:r>
            <a:r>
              <a:rPr lang="it-IT" altLang="it-IT" sz="1500" b="0" u="sng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attività </a:t>
            </a:r>
            <a:r>
              <a:rPr lang="it-IT" altLang="it-IT" sz="1500" b="0" u="sng" dirty="0" err="1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prevenzionali</a:t>
            </a:r>
            <a:r>
              <a:rPr lang="it-IT" altLang="it-IT" sz="1500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. Il risultato </a:t>
            </a:r>
            <a:r>
              <a:rPr lang="it-IT" altLang="it-IT" sz="1500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della revisione operata ha </a:t>
            </a:r>
            <a:r>
              <a:rPr lang="it-IT" altLang="it-IT" sz="1500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portato alla ridefinizione del nomenclatore tariffario e degli </a:t>
            </a:r>
            <a:r>
              <a:rPr lang="it-IT" altLang="it-IT" sz="1500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oneri, </a:t>
            </a:r>
            <a:r>
              <a:rPr lang="it-IT" altLang="it-IT" sz="1500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che tengono </a:t>
            </a:r>
            <a:r>
              <a:rPr lang="it-IT" altLang="it-IT" sz="1500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anche conto </a:t>
            </a:r>
            <a:r>
              <a:rPr lang="it-IT" altLang="it-IT" sz="1500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di un </a:t>
            </a:r>
            <a:r>
              <a:rPr lang="it-IT" altLang="it-IT" sz="1500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adeguato e migliorato </a:t>
            </a:r>
            <a:r>
              <a:rPr lang="it-IT" altLang="it-IT" sz="1500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livello </a:t>
            </a:r>
            <a:r>
              <a:rPr lang="it-IT" altLang="it-IT" sz="1500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delle </a:t>
            </a:r>
            <a:r>
              <a:rPr lang="it-IT" altLang="it-IT" sz="1500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prestazioni da erogare </a:t>
            </a:r>
            <a:r>
              <a:rPr lang="it-IT" altLang="it-IT" sz="1500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alla platea di infortunati e </a:t>
            </a:r>
            <a:r>
              <a:rPr lang="it-IT" altLang="it-IT" sz="1500" b="0" dirty="0" err="1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tecnopatici</a:t>
            </a:r>
            <a:r>
              <a:rPr lang="it-IT" altLang="it-IT" sz="1500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it-IT" altLang="it-IT" sz="1500" u="sng" dirty="0" smtClean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dirty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/>
            <a:fld id="{69C64C20-8BD9-44FD-BA4C-2816AEE3FB33}" type="slidenum">
              <a:rPr lang="it-IT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3</a:t>
            </a:fld>
            <a:endParaRPr lang="it-IT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CSA - Incontro Confindustria - 4 APRILE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49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smtClean="0">
                <a:ea typeface="Verdana" panose="020B0604030504040204" pitchFamily="34" charset="0"/>
                <a:cs typeface="Verdana" panose="020B0604030504040204" pitchFamily="34" charset="0"/>
              </a:rPr>
              <a:t>La nuova Tariffa Ordinaria Dipendenti</a:t>
            </a:r>
            <a:r>
              <a:rPr lang="it-IT" altLang="it-IT" b="1" dirty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altLang="it-IT" b="1" dirty="0"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it-IT" b="1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670755" y="1304925"/>
            <a:ext cx="8850489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it-IT" altLang="it-IT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Triennio </a:t>
            </a:r>
            <a:r>
              <a:rPr lang="it-IT" altLang="it-IT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di osservazione </a:t>
            </a:r>
            <a:r>
              <a:rPr lang="it-IT" altLang="it-IT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2013-2015 </a:t>
            </a: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per oneri </a:t>
            </a: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da imputare alle voci di lavorazione e retribuzioni da sottoporre a </a:t>
            </a: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contribuzione.</a:t>
            </a:r>
          </a:p>
          <a:p>
            <a:pPr algn="l">
              <a:lnSpc>
                <a:spcPct val="200000"/>
              </a:lnSpc>
            </a:pPr>
            <a:endParaRPr lang="it-IT" altLang="it-IT" b="0" dirty="0" smtClean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200000"/>
              </a:lnSpc>
            </a:pP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I Dati del triennio di osservazione vengono riportati </a:t>
            </a: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finanziariamente al </a:t>
            </a:r>
            <a:r>
              <a:rPr lang="it-IT" altLang="it-IT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triennio </a:t>
            </a:r>
            <a:r>
              <a:rPr lang="it-IT" altLang="it-IT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di applicazione della tariffa 2019-2021.</a:t>
            </a:r>
            <a:endParaRPr lang="it-IT" altLang="it-IT" dirty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it-IT" altLang="it-IT" u="sng" dirty="0" smtClean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dirty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/>
            <a:fld id="{69C64C20-8BD9-44FD-BA4C-2816AEE3FB33}" type="slidenum">
              <a:rPr lang="it-IT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4</a:t>
            </a:fld>
            <a:endParaRPr lang="it-IT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CSA - Incontro Confindustria - 4 APRILE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61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33375" y="251513"/>
            <a:ext cx="11598821" cy="84386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altLang="it-IT" b="1" dirty="0">
                <a:ea typeface="Verdana" panose="020B0604030504040204" pitchFamily="34" charset="0"/>
                <a:cs typeface="Verdana" panose="020B0604030504040204" pitchFamily="34" charset="0"/>
              </a:rPr>
              <a:t>La nuova Tariffa Ordinaria Dipendenti </a:t>
            </a:r>
            <a:br>
              <a:rPr lang="it-IT" altLang="it-IT" b="1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altLang="it-IT" sz="1800" b="1" i="1" dirty="0">
                <a:ea typeface="Verdana" panose="020B0604030504040204" pitchFamily="34" charset="0"/>
                <a:cs typeface="Verdana" panose="020B0604030504040204" pitchFamily="34" charset="0"/>
              </a:rPr>
              <a:t>Recepimento delle modifiche normative </a:t>
            </a:r>
            <a:r>
              <a:rPr lang="it-IT" altLang="it-IT" sz="1800" b="1" i="1" dirty="0" smtClean="0">
                <a:ea typeface="Verdana" panose="020B0604030504040204" pitchFamily="34" charset="0"/>
                <a:cs typeface="Verdana" panose="020B0604030504040204" pitchFamily="34" charset="0"/>
              </a:rPr>
              <a:t>(2/4</a:t>
            </a:r>
            <a:r>
              <a:rPr lang="it-IT" altLang="it-IT" sz="1800" b="1" i="1" dirty="0"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US" altLang="it-IT" sz="1800" i="1" dirty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it-IT" sz="1800" i="1" dirty="0"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altLang="it-IT" sz="1600" i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12450" y="1430762"/>
            <a:ext cx="10782602" cy="460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742950" lvl="1" indent="-285750" algn="just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Rendite ai superstiti, </a:t>
            </a: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calcolate sul massimale retributivo, in base a quanto disposto dalla Legge 27 dicembre 2013 n. </a:t>
            </a: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147.</a:t>
            </a:r>
          </a:p>
          <a:p>
            <a:pPr marL="742950" lvl="1" indent="-285750" algn="just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it-IT" altLang="it-IT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Rivalutazione </a:t>
            </a:r>
            <a:r>
              <a:rPr lang="it-IT" altLang="it-IT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automatica </a:t>
            </a: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delle prestazioni economiche per danno biologico </a:t>
            </a: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dall’1.7.2016 </a:t>
            </a: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(Legge finanziaria 2016</a:t>
            </a: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pPr marL="742950" lvl="1" indent="-285750"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it-IT" altLang="it-IT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Nuovi </a:t>
            </a:r>
            <a:r>
              <a:rPr lang="it-IT" altLang="it-IT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coefficienti di capitalizzazione </a:t>
            </a:r>
            <a:r>
              <a:rPr lang="it-IT" altLang="it-IT" sz="1800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approvati con D.M. 22 novembre 2016, per il calcolo dei valori capitali delle rendite, ricalcolati con basi demografiche aggiornate ad un tasso tecnico del 2,5</a:t>
            </a:r>
            <a:r>
              <a:rPr lang="it-IT" altLang="it-IT" sz="1800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%.</a:t>
            </a:r>
            <a:endParaRPr lang="it-IT" altLang="it-IT" sz="1800" b="0" dirty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endParaRPr lang="it-IT" altLang="it-IT" b="0" dirty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endParaRPr lang="it-IT" altLang="it-IT" b="0" dirty="0" smtClean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endParaRPr lang="it-IT" altLang="it-IT" b="0" dirty="0" smtClean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endParaRPr lang="it-IT" altLang="it-IT" b="0" dirty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endParaRPr lang="it-IT" altLang="it-IT" b="0" dirty="0" smtClean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endParaRPr lang="it-IT" altLang="it-IT" b="0" dirty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endParaRPr lang="it-IT" altLang="it-IT" b="0" dirty="0" smtClean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endParaRPr lang="it-IT" altLang="it-IT" b="0" dirty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endParaRPr lang="it-IT" altLang="it-IT" b="0" dirty="0" smtClean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endParaRPr lang="it-IT" altLang="it-IT" b="0" dirty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endParaRPr lang="it-IT" altLang="it-IT" b="0" dirty="0" smtClean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lnSpc>
                <a:spcPct val="200000"/>
              </a:lnSpc>
              <a:buClrTx/>
            </a:pPr>
            <a:endParaRPr lang="it-IT" altLang="it-IT" b="0" dirty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endParaRPr lang="it-IT" altLang="it-IT" b="0" dirty="0" smtClean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endParaRPr lang="it-IT" altLang="it-IT" sz="800" b="0" dirty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/>
            <a:fld id="{69C64C20-8BD9-44FD-BA4C-2816AEE3FB33}" type="slidenum">
              <a:rPr lang="it-IT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5</a:t>
            </a:fld>
            <a:endParaRPr lang="it-IT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CSA - Incontro Confindustria - 4 APRILE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595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70877" y="251513"/>
            <a:ext cx="11261294" cy="82866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altLang="it-IT" b="1" dirty="0">
                <a:ea typeface="Verdana" panose="020B0604030504040204" pitchFamily="34" charset="0"/>
                <a:cs typeface="Verdana" panose="020B0604030504040204" pitchFamily="34" charset="0"/>
              </a:rPr>
              <a:t>La nuova Tariffa Ordinaria Dipendenti </a:t>
            </a:r>
            <a:r>
              <a:rPr lang="it-IT" altLang="it-IT" b="1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altLang="it-IT" b="1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altLang="it-IT" sz="1800" b="1" i="1" dirty="0" smtClean="0">
                <a:ea typeface="Verdana" panose="020B0604030504040204" pitchFamily="34" charset="0"/>
                <a:cs typeface="Verdana" panose="020B0604030504040204" pitchFamily="34" charset="0"/>
              </a:rPr>
              <a:t>Recepimento delle modifiche normative (1/4)</a:t>
            </a:r>
            <a:r>
              <a:rPr lang="en-US" altLang="it-IT" sz="1800" i="1" dirty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it-IT" sz="1800" i="1" dirty="0"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it-IT" sz="1600" i="1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CSA - Incontro Confindustria - 4 APRILE 2019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/>
            <a:fld id="{69C64C20-8BD9-44FD-BA4C-2816AEE3FB33}" type="slidenum">
              <a:rPr lang="it-IT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6</a:t>
            </a:fld>
            <a:endParaRPr lang="it-IT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42012" y="1197855"/>
            <a:ext cx="10648382" cy="483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742950" lvl="1" indent="-285750"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Ricomprese tutte le nuove spese previste nella </a:t>
            </a:r>
            <a:r>
              <a:rPr lang="it-IT" altLang="it-IT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missione sanitaria </a:t>
            </a: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dell’Istituto afferenti al reinserimento socio-lavorativo, nonché </a:t>
            </a:r>
            <a:r>
              <a:rPr lang="it-IT" altLang="it-IT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l’attività di ricerca </a:t>
            </a: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che – dopo l’integrazione dell’</a:t>
            </a:r>
            <a:r>
              <a:rPr lang="it-IT" altLang="it-IT" b="0" dirty="0" err="1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Ispesl</a:t>
            </a: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altLang="it-IT" b="0" dirty="0" err="1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nell’Inail</a:t>
            </a: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, disposta con legge n.122/2010 – ora comprende anche la ricerca con finalità di prevenzione, oltre alla tradizionale ricerca in campo protesico svolta presso il centro protesi di Vigorso di </a:t>
            </a: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Budrio.</a:t>
            </a:r>
            <a:endParaRPr lang="it-IT" altLang="it-IT" b="0" dirty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Nuovi requisiti per il diritto alla </a:t>
            </a:r>
            <a:r>
              <a:rPr lang="it-IT" altLang="it-IT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prestazione integrativa </a:t>
            </a:r>
            <a:r>
              <a:rPr lang="it-IT" altLang="it-IT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di fine anno per i “Grandi invalidi” </a:t>
            </a: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che tiene </a:t>
            </a: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conto del nuovo requisito sul grado di inabilità che, dal 1 gennaio 2007 Legge finanziaria 2007), deve essere compreso tra 60% e 100%, anziché tra 80% e 100% come previsto dal DPR 1124/1965 dagli artt. 178 e </a:t>
            </a: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179.</a:t>
            </a:r>
          </a:p>
          <a:p>
            <a:pPr marL="3200400" lvl="8" algn="r">
              <a:lnSpc>
                <a:spcPct val="150000"/>
              </a:lnSpc>
            </a:pPr>
            <a:r>
              <a:rPr lang="it-IT" altLang="it-IT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					    </a:t>
            </a:r>
            <a:r>
              <a:rPr lang="it-IT" altLang="it-IT" sz="1200" dirty="0" smtClean="0">
                <a:solidFill>
                  <a:schemeClr val="bg1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it-IT" altLang="it-IT" dirty="0">
              <a:solidFill>
                <a:schemeClr val="bg1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ClrTx/>
            </a:pPr>
            <a:endParaRPr lang="it-IT" altLang="it-IT" dirty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54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70877" y="251514"/>
            <a:ext cx="11261294" cy="7725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altLang="it-IT" b="1" dirty="0">
                <a:ea typeface="Verdana" panose="020B0604030504040204" pitchFamily="34" charset="0"/>
                <a:cs typeface="Verdana" panose="020B0604030504040204" pitchFamily="34" charset="0"/>
              </a:rPr>
              <a:t>La nuova Tariffa Ordinaria Dipendenti </a:t>
            </a:r>
            <a:br>
              <a:rPr lang="it-IT" altLang="it-IT" b="1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altLang="it-IT" sz="1800" b="1" i="1" dirty="0">
                <a:ea typeface="Verdana" panose="020B0604030504040204" pitchFamily="34" charset="0"/>
                <a:cs typeface="Verdana" panose="020B0604030504040204" pitchFamily="34" charset="0"/>
              </a:rPr>
              <a:t>Recepimento delle modifiche </a:t>
            </a:r>
            <a:r>
              <a:rPr lang="it-IT" altLang="it-IT" sz="1800" b="1" i="1" dirty="0" smtClean="0">
                <a:ea typeface="Verdana" panose="020B0604030504040204" pitchFamily="34" charset="0"/>
                <a:cs typeface="Verdana" panose="020B0604030504040204" pitchFamily="34" charset="0"/>
              </a:rPr>
              <a:t>normative (3/4) </a:t>
            </a:r>
            <a:r>
              <a:rPr lang="en-US" altLang="it-IT" sz="2400" dirty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it-IT" sz="2400" dirty="0"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altLang="it-IT" sz="2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37612" y="1751394"/>
            <a:ext cx="10782602" cy="365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742950" lvl="1" indent="-285750" algn="just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Nuovi </a:t>
            </a: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requisiti per il diritto all’</a:t>
            </a:r>
            <a:r>
              <a:rPr lang="it-IT" altLang="it-IT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assegno di incollocabilità </a:t>
            </a: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erogato per impossibilità di collocazione in qualsiasi settore lavorativo, che consiste, dal 1 gennaio 2007, in un’inabilità del titolare di rendita non inferiore al 20%, contro il 34% richiesto in </a:t>
            </a: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precedenza.</a:t>
            </a:r>
          </a:p>
          <a:p>
            <a:pPr marL="742950" lvl="1" indent="-285750" algn="just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endParaRPr lang="it-IT" altLang="it-IT" b="0" dirty="0" smtClean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È </a:t>
            </a: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stato imputato l’onere per i </a:t>
            </a:r>
            <a:r>
              <a:rPr lang="it-IT" altLang="it-IT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farmaci di fascia C </a:t>
            </a: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rimborsabili agli assistiti in base alla circolare Inail n. 30 del 4 giugno </a:t>
            </a: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2014.</a:t>
            </a:r>
            <a:endParaRPr lang="it-IT" altLang="it-IT" b="0" dirty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lnSpc>
                <a:spcPct val="200000"/>
              </a:lnSpc>
              <a:buClrTx/>
            </a:pPr>
            <a:endParaRPr lang="it-IT" altLang="it-IT" b="0" dirty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endParaRPr lang="it-IT" altLang="it-IT" sz="800" b="0" dirty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/>
            <a:fld id="{69C64C20-8BD9-44FD-BA4C-2816AEE3FB33}" type="slidenum">
              <a:rPr lang="it-IT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7</a:t>
            </a:fld>
            <a:endParaRPr lang="it-IT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CSA - Incontro Confindustria - 4 APRILE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84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70877" y="251513"/>
            <a:ext cx="11261294" cy="8248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altLang="it-IT" b="1" dirty="0">
                <a:ea typeface="Verdana" panose="020B0604030504040204" pitchFamily="34" charset="0"/>
                <a:cs typeface="Verdana" panose="020B0604030504040204" pitchFamily="34" charset="0"/>
              </a:rPr>
              <a:t>La nuova Tariffa Ordinaria Dipendenti </a:t>
            </a:r>
            <a:br>
              <a:rPr lang="it-IT" altLang="it-IT" b="1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altLang="it-IT" sz="1800" b="1" i="1" dirty="0">
                <a:ea typeface="Verdana" panose="020B0604030504040204" pitchFamily="34" charset="0"/>
                <a:cs typeface="Verdana" panose="020B0604030504040204" pitchFamily="34" charset="0"/>
              </a:rPr>
              <a:t>Recepimento delle modifiche normative </a:t>
            </a:r>
            <a:r>
              <a:rPr lang="it-IT" altLang="it-IT" sz="1800" b="1" i="1" dirty="0" smtClean="0">
                <a:ea typeface="Verdana" panose="020B0604030504040204" pitchFamily="34" charset="0"/>
                <a:cs typeface="Verdana" panose="020B0604030504040204" pitchFamily="34" charset="0"/>
              </a:rPr>
              <a:t>(4/4) </a:t>
            </a:r>
            <a:r>
              <a:rPr lang="en-US" altLang="it-IT" dirty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it-IT" dirty="0"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altLang="it-IT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37612" y="1495501"/>
            <a:ext cx="10782602" cy="424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742950" lvl="1" indent="-285750" algn="just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Nuove </a:t>
            </a: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condizioni per il diritto all’</a:t>
            </a:r>
            <a:r>
              <a:rPr lang="it-IT" altLang="it-IT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assegno personale continuativo </a:t>
            </a: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che, a partire dal 1 gennaio 2007 (Legge finanziaria 2007), viene erogato senza il vincolo del grado di inabilità pari al 100%, come previsto dall’art. 66 del DPR </a:t>
            </a: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1124/1965.</a:t>
            </a:r>
          </a:p>
          <a:p>
            <a:pPr marL="742950" lvl="1" indent="-285750" algn="just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Nuove </a:t>
            </a: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condizioni per avere diritto allo </a:t>
            </a:r>
            <a:r>
              <a:rPr lang="it-IT" altLang="it-IT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“speciale assegno continuativo mensile”</a:t>
            </a: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, riguardante i superstiti di lavoratori titolari di rendita, deceduti per cause non dipendenti da infortunio o malattia professionale, che, a partire dal 1 gennaio 2007 (Legge finanziaria 2007), viene erogato per un grado di inabilità almeno pari al 48%, anziché al 65%, come previsto dalla Legge 5 maggio 1976 n° </a:t>
            </a: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248.</a:t>
            </a:r>
            <a:endParaRPr lang="it-IT" altLang="it-IT" b="0" dirty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endParaRPr lang="it-IT" altLang="it-IT" b="0" dirty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endParaRPr lang="it-IT" altLang="it-IT" sz="800" b="0" dirty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/>
            <a:fld id="{69C64C20-8BD9-44FD-BA4C-2816AEE3FB33}" type="slidenum">
              <a:rPr lang="it-IT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8</a:t>
            </a:fld>
            <a:endParaRPr lang="it-IT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CSA - Incontro Confindustria - 4 APRILE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85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70877" y="251514"/>
            <a:ext cx="11261294" cy="8343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altLang="it-IT" b="1" dirty="0">
                <a:ea typeface="Verdana" panose="020B0604030504040204" pitchFamily="34" charset="0"/>
                <a:cs typeface="Verdana" panose="020B0604030504040204" pitchFamily="34" charset="0"/>
              </a:rPr>
              <a:t>La nuova Tariffa Ordinaria Dipendenti </a:t>
            </a:r>
            <a:r>
              <a:rPr lang="it-IT" altLang="it-IT" b="1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altLang="it-IT" b="1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altLang="it-IT" sz="1800" b="1" i="1" dirty="0" smtClean="0">
                <a:ea typeface="Verdana" panose="020B0604030504040204" pitchFamily="34" charset="0"/>
                <a:cs typeface="Verdana" panose="020B0604030504040204" pitchFamily="34" charset="0"/>
              </a:rPr>
              <a:t>Le </a:t>
            </a:r>
            <a:r>
              <a:rPr lang="it-IT" altLang="it-IT" sz="1800" b="1" i="1" dirty="0">
                <a:ea typeface="Verdana" panose="020B0604030504040204" pitchFamily="34" charset="0"/>
                <a:cs typeface="Verdana" panose="020B0604030504040204" pitchFamily="34" charset="0"/>
              </a:rPr>
              <a:t>novità </a:t>
            </a:r>
            <a:r>
              <a:rPr lang="it-IT" altLang="it-IT" sz="1800" b="1" i="1" dirty="0" smtClean="0">
                <a:ea typeface="Verdana" panose="020B0604030504040204" pitchFamily="34" charset="0"/>
                <a:cs typeface="Verdana" panose="020B0604030504040204" pitchFamily="34" charset="0"/>
              </a:rPr>
              <a:t>(1/2) </a:t>
            </a:r>
            <a:r>
              <a:rPr lang="en-US" altLang="it-IT" sz="2400" dirty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it-IT" sz="2400" dirty="0"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altLang="it-IT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949569" y="1142834"/>
            <a:ext cx="10648382" cy="509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9900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250000"/>
              </a:lnSpc>
              <a:buClrTx/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Nuovo nomenclatore </a:t>
            </a: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(revisione delle voci e riduzione del numero a 595</a:t>
            </a: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it-IT" altLang="it-IT" b="0" dirty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lnSpc>
                <a:spcPct val="250000"/>
              </a:lnSpc>
              <a:buClrTx/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Imputazione degli oneri diretti in modo puntuale </a:t>
            </a: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(e non attraverso valori medi</a:t>
            </a: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it-IT" altLang="it-IT" b="0" dirty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lnSpc>
                <a:spcPct val="250000"/>
              </a:lnSpc>
              <a:buClrTx/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Taglio punte  </a:t>
            </a: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110 per mille contro il 130 della tariffa </a:t>
            </a: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di cui al D.M. 12.12.2000.</a:t>
            </a:r>
            <a:endParaRPr lang="it-IT" altLang="it-IT" b="0" dirty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lnSpc>
                <a:spcPct val="250000"/>
              </a:lnSpc>
              <a:buClrTx/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Nuovo sistema di oscillazione per andamento </a:t>
            </a:r>
            <a:r>
              <a:rPr lang="it-IT" altLang="it-IT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infortunistico.</a:t>
            </a:r>
            <a:endParaRPr lang="it-IT" altLang="it-IT" dirty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lnSpc>
                <a:spcPct val="250000"/>
              </a:lnSpc>
              <a:buClrTx/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Invarianza </a:t>
            </a: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per quelle voci che </a:t>
            </a: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hanno registrato </a:t>
            </a: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un incremento di tasso rispetto </a:t>
            </a: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ai </a:t>
            </a: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tassi </a:t>
            </a:r>
            <a:r>
              <a:rPr lang="it-IT" altLang="it-IT" b="0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della tariffa di cui al D.M. </a:t>
            </a:r>
            <a:r>
              <a:rPr lang="it-IT" altLang="it-IT" b="0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12/12/2000</a:t>
            </a:r>
            <a:r>
              <a:rPr lang="it-IT" altLang="it-IT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it-IT" altLang="it-IT" dirty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lnSpc>
                <a:spcPct val="250000"/>
              </a:lnSpc>
              <a:buClrTx/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Sostituzione </a:t>
            </a:r>
            <a:r>
              <a:rPr lang="it-IT" altLang="it-IT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dell’oscillazione </a:t>
            </a:r>
            <a:r>
              <a:rPr lang="it-IT" altLang="it-IT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del tasso medio nei primi due anni di attività (ex OT20) con possibilità di accesso al bonus/</a:t>
            </a:r>
            <a:r>
              <a:rPr lang="it-IT" altLang="it-IT" dirty="0" err="1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malus</a:t>
            </a:r>
            <a:r>
              <a:rPr lang="it-IT" altLang="it-IT" dirty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 oppure allo sconto per </a:t>
            </a:r>
            <a:r>
              <a:rPr lang="it-IT" altLang="it-IT" dirty="0" smtClean="0">
                <a:solidFill>
                  <a:srgbClr val="002E5D"/>
                </a:solidFill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prevenzione.</a:t>
            </a:r>
            <a:endParaRPr lang="it-IT" altLang="it-IT" dirty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endParaRPr lang="it-IT" altLang="it-IT" b="0" dirty="0" smtClean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endParaRPr lang="it-IT" altLang="it-IT" b="0" dirty="0">
              <a:solidFill>
                <a:srgbClr val="002E5D"/>
              </a:solidFill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/>
            <a:fld id="{69C64C20-8BD9-44FD-BA4C-2816AEE3FB33}" type="slidenum">
              <a:rPr lang="it-IT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9</a:t>
            </a:fld>
            <a:endParaRPr lang="it-IT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CSA - Incontro Confindustria - 4 APRILE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98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INAI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INAI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i Office">
  <a:themeElements>
    <a:clrScheme name="INAI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i Office">
  <a:themeElements>
    <a:clrScheme name="INAI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ema di Office">
  <a:themeElements>
    <a:clrScheme name="INAI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B5A01D27A3D824C92304EB5212A8BA8" ma:contentTypeVersion="0" ma:contentTypeDescription="Creare un nuovo documento." ma:contentTypeScope="" ma:versionID="b445141fc07f617e03659c2ee0ba012b">
  <xsd:schema xmlns:xsd="http://www.w3.org/2001/XMLSchema" xmlns:xs="http://www.w3.org/2001/XMLSchema" xmlns:p="http://schemas.microsoft.com/office/2006/metadata/properties" xmlns:ns2="7a4d4952-7bc6-4614-bf54-70c107ed9c90" targetNamespace="http://schemas.microsoft.com/office/2006/metadata/properties" ma:root="true" ma:fieldsID="3cf5ee74b5c3b0a39a8056b931fcae5c" ns2:_="">
    <xsd:import namespace="7a4d4952-7bc6-4614-bf54-70c107ed9c9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d4952-7bc6-4614-bf54-70c107ed9c9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e ID documento" ma:description="Valore dell'ID documento assegnato all'elemento." ma:internalName="_dlc_DocId" ma:readOnly="true">
      <xsd:simpleType>
        <xsd:restriction base="dms:Text"/>
      </xsd:simpleType>
    </xsd:element>
    <xsd:element name="_dlc_DocIdUrl" ma:index="9" nillable="true" ma:displayName="ID documento" ma:description="Collegamento permanente al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a4d4952-7bc6-4614-bf54-70c107ed9c90">446VWSDZDHTQ-283-3030</_dlc_DocId>
    <_dlc_DocIdUrl xmlns="7a4d4952-7bc6-4614-bf54-70c107ed9c90">
      <Url>http://collaboration.inail.it/dc/dcc/BrandIdentity/_layouts/DocIdRedir.aspx?ID=446VWSDZDHTQ-283-3030</Url>
      <Description>446VWSDZDHTQ-283-3030</Description>
    </_dlc_DocIdUrl>
  </documentManagement>
</p:properties>
</file>

<file path=customXml/itemProps1.xml><?xml version="1.0" encoding="utf-8"?>
<ds:datastoreItem xmlns:ds="http://schemas.openxmlformats.org/officeDocument/2006/customXml" ds:itemID="{1776BDBB-DAD7-4BC3-9AF4-5231374BC1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5763D4-2D89-48CB-89D1-40FB0DCDF17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855CE4E-D297-415E-86CA-C18B9C6C2F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4d4952-7bc6-4614-bf54-70c107ed9c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5E5AF88-D05B-4E41-8261-25FBA60CDA8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7a4d4952-7bc6-4614-bf54-70c107ed9c90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5833</TotalTime>
  <Words>2535</Words>
  <Application>Microsoft Office PowerPoint</Application>
  <PresentationFormat>Widescreen</PresentationFormat>
  <Paragraphs>327</Paragraphs>
  <Slides>29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Verdana</vt:lpstr>
      <vt:lpstr>Tema di Office</vt:lpstr>
      <vt:lpstr>1_Tema di Office</vt:lpstr>
      <vt:lpstr>2_Tema di Office</vt:lpstr>
      <vt:lpstr>3_Tema di Office</vt:lpstr>
      <vt:lpstr>4_Tema di Office</vt:lpstr>
      <vt:lpstr>Revisione Tariffaria Incontro Confindustria </vt:lpstr>
      <vt:lpstr>TARIFFA ORDINARIA DIPENDENTI Tasso di tariffa</vt:lpstr>
      <vt:lpstr>La nuova Tariffa Ordinaria Dipendenti - Tasso di tariffa </vt:lpstr>
      <vt:lpstr>La nuova Tariffa Ordinaria Dipendenti </vt:lpstr>
      <vt:lpstr>La nuova Tariffa Ordinaria Dipendenti  Recepimento delle modifiche normative (2/4) </vt:lpstr>
      <vt:lpstr>La nuova Tariffa Ordinaria Dipendenti  Recepimento delle modifiche normative (1/4) </vt:lpstr>
      <vt:lpstr>La nuova Tariffa Ordinaria Dipendenti  Recepimento delle modifiche normative (3/4)  </vt:lpstr>
      <vt:lpstr>La nuova Tariffa Ordinaria Dipendenti  Recepimento delle modifiche normative (4/4)  </vt:lpstr>
      <vt:lpstr>La nuova Tariffa Ordinaria Dipendenti  Le novità (1/2)  </vt:lpstr>
      <vt:lpstr>La nuova Tariffa Ordinaria Dipendenti  Le novità (2/2)  </vt:lpstr>
      <vt:lpstr>Gli oneri assegnati alla tariffa</vt:lpstr>
      <vt:lpstr>Il tasso medio di tariffa</vt:lpstr>
      <vt:lpstr>Il nuovo sistema di Bonus/Malus  Prevenzione degli eventi lesivi e non più mera copertura assicurativa del danneggiato </vt:lpstr>
      <vt:lpstr>Il nuovo sistema di Bonus/Malus  </vt:lpstr>
      <vt:lpstr>Gli indici di sinistrosità aziendale e di sinistrosità media </vt:lpstr>
      <vt:lpstr>Le giornate lavorative equivalenti (GLE) </vt:lpstr>
      <vt:lpstr>Il calcolo dell’ISA e il termine di paragone ISMp </vt:lpstr>
      <vt:lpstr>L’indice ISAR   </vt:lpstr>
      <vt:lpstr>Il nuovo sistema di Bonus/Malus Il sistema delle aliquote</vt:lpstr>
      <vt:lpstr>Casi particolari   </vt:lpstr>
      <vt:lpstr>Esempio 1 – PAT in bonus 2019  1/3</vt:lpstr>
      <vt:lpstr>Esempio 1 – PAT in bonus 2019  2/3</vt:lpstr>
      <vt:lpstr>Esempio 1 – PAT in bonus 2019  3/3</vt:lpstr>
      <vt:lpstr>Esempio 1 – PAT in malus 2019  1/3</vt:lpstr>
      <vt:lpstr>Esempio 1 – PAT in malus 2019  2/3</vt:lpstr>
      <vt:lpstr>Esempio 1 – PAT in malus 2019  3/3</vt:lpstr>
      <vt:lpstr>Oscillazione per prevenzione  </vt:lpstr>
      <vt:lpstr>Confronto tra tassi i medi della Tariffa 2000 e i tassi medi della Tariffa 2019</vt:lpstr>
      <vt:lpstr>TARIFFA DEL SETTORE NAVIGAZIONE - Tassi di tariffa per 100 euro di retribuzione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Andrea Magnini</dc:creator>
  <cp:lastModifiedBy>D'Amario Silvia</cp:lastModifiedBy>
  <cp:revision>773</cp:revision>
  <cp:lastPrinted>2019-04-03T15:44:19Z</cp:lastPrinted>
  <dcterms:created xsi:type="dcterms:W3CDTF">2016-05-11T09:51:32Z</dcterms:created>
  <dcterms:modified xsi:type="dcterms:W3CDTF">2019-04-03T17:20:50Z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1d00a4f8-59dc-4afe-b362-b0cb502cf952</vt:lpwstr>
  </property>
  <property fmtid="{D5CDD505-2E9C-101B-9397-08002B2CF9AE}" pid="3" name="ContentTypeId">
    <vt:lpwstr>0x010100CB5A01D27A3D824C92304EB5212A8BA8</vt:lpwstr>
  </property>
</Properties>
</file>