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76" r:id="rId2"/>
  </p:sldMasterIdLst>
  <p:notesMasterIdLst>
    <p:notesMasterId r:id="rId18"/>
  </p:notesMasterIdLst>
  <p:handoutMasterIdLst>
    <p:handoutMasterId r:id="rId19"/>
  </p:handoutMasterIdLst>
  <p:sldIdLst>
    <p:sldId id="259" r:id="rId3"/>
    <p:sldId id="431" r:id="rId4"/>
    <p:sldId id="427" r:id="rId5"/>
    <p:sldId id="428" r:id="rId6"/>
    <p:sldId id="441" r:id="rId7"/>
    <p:sldId id="408" r:id="rId8"/>
    <p:sldId id="432" r:id="rId9"/>
    <p:sldId id="440" r:id="rId10"/>
    <p:sldId id="256" r:id="rId11"/>
    <p:sldId id="257" r:id="rId12"/>
    <p:sldId id="442" r:id="rId13"/>
    <p:sldId id="260" r:id="rId14"/>
    <p:sldId id="261" r:id="rId15"/>
    <p:sldId id="439" r:id="rId16"/>
    <p:sldId id="438" r:id="rId17"/>
  </p:sldIdLst>
  <p:sldSz cx="9144000" cy="6858000" type="screen4x3"/>
  <p:notesSz cx="6788150" cy="9923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83" autoAdjust="0"/>
    <p:restoredTop sz="95501" autoAdjust="0"/>
  </p:normalViewPr>
  <p:slideViewPr>
    <p:cSldViewPr snapToGrid="0">
      <p:cViewPr varScale="1">
        <p:scale>
          <a:sx n="115" d="100"/>
          <a:sy n="115" d="100"/>
        </p:scale>
        <p:origin x="1308" y="-486"/>
      </p:cViewPr>
      <p:guideLst>
        <p:guide orient="horz" pos="2183"/>
        <p:guide pos="2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71" cy="496729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4294" y="0"/>
            <a:ext cx="2942271" cy="496729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r">
              <a:defRPr sz="1200"/>
            </a:lvl1pPr>
          </a:lstStyle>
          <a:p>
            <a:fld id="{ACBC49D7-41A0-468B-81DD-97A970820C35}" type="datetimeFigureOut">
              <a:rPr lang="it-IT" smtClean="0"/>
              <a:t>18/12/2019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6735"/>
            <a:ext cx="2942271" cy="496729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l">
              <a:defRPr sz="1200"/>
            </a:lvl1pPr>
          </a:lstStyle>
          <a:p>
            <a:r>
              <a:rPr lang="it-IT"/>
              <a:t>DC Entrate e Recupero Crediti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4294" y="9426735"/>
            <a:ext cx="2942271" cy="496729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r">
              <a:defRPr sz="1200"/>
            </a:lvl1pPr>
          </a:lstStyle>
          <a:p>
            <a:fld id="{371FE293-51E6-4B08-9793-6CDAF04F5C5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401356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1532" cy="497897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049" y="0"/>
            <a:ext cx="2941532" cy="497897"/>
          </a:xfrm>
          <a:prstGeom prst="rect">
            <a:avLst/>
          </a:prstGeom>
        </p:spPr>
        <p:txBody>
          <a:bodyPr vert="horz" lIns="91358" tIns="45679" rIns="91358" bIns="45679" rtlCol="0"/>
          <a:lstStyle>
            <a:lvl1pPr algn="r">
              <a:defRPr sz="1200"/>
            </a:lvl1pPr>
          </a:lstStyle>
          <a:p>
            <a:fld id="{55C85C94-718D-4B4A-BDFF-CE59C4121186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1241425"/>
            <a:ext cx="44640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8" tIns="45679" rIns="91358" bIns="456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15" y="4775667"/>
            <a:ext cx="5430520" cy="3907364"/>
          </a:xfrm>
          <a:prstGeom prst="rect">
            <a:avLst/>
          </a:prstGeom>
        </p:spPr>
        <p:txBody>
          <a:bodyPr vert="horz" lIns="91358" tIns="45679" rIns="91358" bIns="456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5569"/>
            <a:ext cx="2941532" cy="497896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l">
              <a:defRPr sz="1200"/>
            </a:lvl1pPr>
          </a:lstStyle>
          <a:p>
            <a:r>
              <a:rPr lang="it-IT"/>
              <a:t>DC Entrate e Recupero Crediti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049" y="9425569"/>
            <a:ext cx="2941532" cy="497896"/>
          </a:xfrm>
          <a:prstGeom prst="rect">
            <a:avLst/>
          </a:prstGeom>
        </p:spPr>
        <p:txBody>
          <a:bodyPr vert="horz" lIns="91358" tIns="45679" rIns="91358" bIns="45679" rtlCol="0" anchor="b"/>
          <a:lstStyle>
            <a:lvl1pPr algn="r">
              <a:defRPr sz="1200"/>
            </a:lvl1pPr>
          </a:lstStyle>
          <a:p>
            <a:fld id="{57E67B8F-EE9A-44CC-9FEA-22E82578822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1487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DC Entrate e Recupero Crediti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67B8F-EE9A-44CC-9FEA-22E8257882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9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DC Entrate e Recupero Crediti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67B8F-EE9A-44CC-9FEA-22E82578822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618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DC Entrate e Recupero Crediti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67B8F-EE9A-44CC-9FEA-22E82578822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011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DC Entrate e Recupero Crediti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67B8F-EE9A-44CC-9FEA-22E8257882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41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DC Entrate e Recupero Crediti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67B8F-EE9A-44CC-9FEA-22E82578822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459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DC Entrate e Recupero Crediti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67B8F-EE9A-44CC-9FEA-22E82578822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84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DC Entrate e Recupero Crediti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67B8F-EE9A-44CC-9FEA-22E82578822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044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DC Entrate e Recupero Crediti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67B8F-EE9A-44CC-9FEA-22E82578822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055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DC Entrate e Recupero Crediti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67B8F-EE9A-44CC-9FEA-22E82578822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15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DC Entrate e Recupero Crediti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E67B8F-EE9A-44CC-9FEA-22E82578822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438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599"/>
            <a:ext cx="8229600" cy="1132525"/>
          </a:xfrm>
        </p:spPr>
        <p:txBody>
          <a:bodyPr/>
          <a:lstStyle>
            <a:lvl1pPr algn="r">
              <a:defRPr sz="3600">
                <a:solidFill>
                  <a:schemeClr val="tx1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46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6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78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364400"/>
            <a:ext cx="3434400" cy="3539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srgbClr val="808080"/>
              </a:solidFill>
            </a:endParaRPr>
          </a:p>
        </p:txBody>
      </p:sp>
      <p:pic>
        <p:nvPicPr>
          <p:cNvPr id="13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6840" y="50109"/>
            <a:ext cx="969344" cy="814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756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808080"/>
              </a:solidFill>
            </a:endParaRPr>
          </a:p>
        </p:txBody>
      </p:sp>
      <p:pic>
        <p:nvPicPr>
          <p:cNvPr id="6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6840" y="50109"/>
            <a:ext cx="969344" cy="814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5500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457200" y="1039813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489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003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80808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11564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604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1129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720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31"/>
          <p:cNvSpPr/>
          <p:nvPr userDrawn="1"/>
        </p:nvSpPr>
        <p:spPr>
          <a:xfrm>
            <a:off x="264741" y="6325494"/>
            <a:ext cx="327028" cy="325439"/>
          </a:xfrm>
          <a:prstGeom prst="ellipse">
            <a:avLst/>
          </a:prstGeom>
          <a:noFill/>
          <a:ln w="28575" cap="flat">
            <a:solidFill>
              <a:srgbClr val="00B0F0"/>
            </a:solidFill>
            <a:prstDash val="solid"/>
            <a:round/>
          </a:ln>
          <a:effectLst/>
        </p:spPr>
        <p:txBody>
          <a:bodyPr wrap="square" lIns="46037" tIns="46037" rIns="46037" bIns="46037" numCol="1" anchor="t">
            <a:noAutofit/>
          </a:bodyPr>
          <a:lstStyle/>
          <a:p>
            <a:pPr algn="ctr">
              <a:defRPr sz="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fld id="{9AE4D82F-B047-469B-AC52-A46321747EAF}" type="slidenum">
              <a:rPr lang="en-GB" sz="1000" smtClean="0">
                <a:solidFill>
                  <a:srgbClr val="808080"/>
                </a:solidFill>
              </a:rPr>
              <a:pPr algn="ctr">
                <a:defRPr sz="7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t>‹N›</a:t>
            </a:fld>
            <a:endParaRPr sz="8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Segnaposto piè di pagina 1"/>
          <p:cNvSpPr txBox="1">
            <a:spLocks/>
          </p:cNvSpPr>
          <p:nvPr userDrawn="1"/>
        </p:nvSpPr>
        <p:spPr>
          <a:xfrm>
            <a:off x="591769" y="6377088"/>
            <a:ext cx="1036638" cy="2222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914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371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8288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286000" algn="l" defTabSz="914400" rtl="0" eaLnBrk="0" latinLnBrk="0" hangingPunct="0">
              <a:defRPr sz="20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743200" algn="l" defTabSz="914400" rtl="0" eaLnBrk="0" latinLnBrk="0" hangingPunct="0">
              <a:defRPr sz="20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200400" algn="l" defTabSz="914400" rtl="0" eaLnBrk="0" latinLnBrk="0" hangingPunct="0">
              <a:defRPr sz="20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657600" algn="l" defTabSz="914400" rtl="0" eaLnBrk="0" latinLnBrk="0" hangingPunct="0">
              <a:defRPr sz="2000" kern="1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it-IT" sz="1000" dirty="0">
                <a:solidFill>
                  <a:srgbClr val="000000"/>
                </a:solidFill>
                <a:latin typeface="Verdana" charset="0"/>
                <a:cs typeface="Verdana" charset="0"/>
              </a:rPr>
              <a:t>DC Entrate		                    			\</a:t>
            </a:r>
          </a:p>
        </p:txBody>
      </p:sp>
    </p:spTree>
    <p:extLst>
      <p:ext uri="{BB962C8B-B14F-4D97-AF65-F5344CB8AC3E}">
        <p14:creationId xmlns:p14="http://schemas.microsoft.com/office/powerpoint/2010/main" val="279480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47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FBAD-7B5F-4DE0-B084-944FC27F4CA0}" type="datetimeFigureOut">
              <a:rPr lang="it-IT" smtClean="0"/>
              <a:t>18/12/2019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4FD1-EA13-481E-9163-B47120C3E3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74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FBAD-7B5F-4DE0-B084-944FC27F4CA0}" type="datetimeFigureOut">
              <a:rPr lang="it-IT" smtClean="0"/>
              <a:t>18/12/2019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A4FD1-EA13-481E-9163-B47120C3E3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5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1259" y="5747990"/>
            <a:ext cx="983483" cy="7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800" y="777600"/>
            <a:ext cx="5490000" cy="860400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800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6532" y="2405084"/>
            <a:ext cx="9150532" cy="3349170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00"/>
                </a:solidFill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284949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364400"/>
            <a:ext cx="3434400" cy="3539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>
              <a:solidFill>
                <a:srgbClr val="808080"/>
              </a:solidFill>
            </a:endParaRPr>
          </a:p>
        </p:txBody>
      </p:sp>
      <p:pic>
        <p:nvPicPr>
          <p:cNvPr id="9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6840" y="50109"/>
            <a:ext cx="969344" cy="814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455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srgbClr val="808080"/>
              </a:solidFill>
            </a:endParaRPr>
          </a:p>
        </p:txBody>
      </p:sp>
      <p:pic>
        <p:nvPicPr>
          <p:cNvPr id="6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6840" y="50109"/>
            <a:ext cx="969344" cy="814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801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364400"/>
            <a:ext cx="3434400" cy="3539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srgbClr val="808080"/>
              </a:solidFill>
            </a:endParaRPr>
          </a:p>
        </p:txBody>
      </p:sp>
      <p:pic>
        <p:nvPicPr>
          <p:cNvPr id="10" name="Picture 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6840" y="50109"/>
            <a:ext cx="969344" cy="814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499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vmlDrawing" Target="../drawings/vmlDrawing2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1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defTabSz="914239"/>
            <a:endParaRPr lang="en-GB" dirty="0">
              <a:solidFill>
                <a:srgbClr val="808080"/>
              </a:solidFill>
            </a:endParaRPr>
          </a:p>
        </p:txBody>
      </p:sp>
      <p:pic>
        <p:nvPicPr>
          <p:cNvPr id="15" name="image.png"/>
          <p:cNvPicPr>
            <a:picLocks noChangeAspect="1"/>
          </p:cNvPicPr>
          <p:nvPr userDrawn="1"/>
        </p:nvPicPr>
        <p:blipFill>
          <a:blip r:embed="rId11">
            <a:extLst/>
          </a:blip>
          <a:stretch>
            <a:fillRect/>
          </a:stretch>
        </p:blipFill>
        <p:spPr>
          <a:xfrm>
            <a:off x="8662987" y="6375400"/>
            <a:ext cx="317501" cy="32543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838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89" r:id="rId4"/>
    <p:sldLayoutId id="2147483690" r:id="rId5"/>
  </p:sldLayoutIdLst>
  <p:hf sldNum="0" hdr="0" ftr="0" dt="0"/>
  <p:txStyles>
    <p:titleStyle>
      <a:lvl1pPr algn="l" defTabSz="914239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839" indent="-342839" algn="l" defTabSz="914239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09488" indent="-353951" algn="l" defTabSz="914239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77722" indent="-353951" algn="l" defTabSz="914239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33260" indent="-355537" algn="l" defTabSz="914239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7210" indent="-353951" algn="l" defTabSz="914239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7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364400"/>
            <a:ext cx="3434400" cy="3539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GB" dirty="0">
              <a:solidFill>
                <a:srgbClr val="80808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>
                <a:solidFill>
                  <a:srgbClr val="808080"/>
                </a:solidFill>
              </a:rPr>
              <a:t>Page </a:t>
            </a:r>
            <a:fld id="{9AE4D82F-B047-469B-AC52-A46321747EAF}" type="slidenum">
              <a:rPr lang="en-GB" sz="1100">
                <a:solidFill>
                  <a:srgbClr val="808080"/>
                </a:solidFill>
              </a:rPr>
              <a:pPr/>
              <a:t>‹N›</a:t>
            </a:fld>
            <a:endParaRPr lang="en-GB" sz="11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88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096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779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33513" indent="-3556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7525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60698" y="778710"/>
            <a:ext cx="8903291" cy="3470565"/>
            <a:chOff x="856732" y="1121114"/>
            <a:chExt cx="5674253" cy="341042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732" y="1121114"/>
              <a:ext cx="5674253" cy="3410426"/>
            </a:xfrm>
            <a:prstGeom prst="rect">
              <a:avLst/>
            </a:prstGeom>
            <a:ln>
              <a:noFill/>
            </a:ln>
          </p:spPr>
        </p:pic>
        <p:sp>
          <p:nvSpPr>
            <p:cNvPr id="5" name="Rectangle 4"/>
            <p:cNvSpPr/>
            <p:nvPr/>
          </p:nvSpPr>
          <p:spPr>
            <a:xfrm>
              <a:off x="1453311" y="2369126"/>
              <a:ext cx="2691245" cy="914400"/>
            </a:xfrm>
            <a:prstGeom prst="rect">
              <a:avLst/>
            </a:prstGeom>
            <a:solidFill>
              <a:schemeClr val="tx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944533" y="3140289"/>
              <a:ext cx="2691245" cy="914400"/>
            </a:xfrm>
            <a:prstGeom prst="rect">
              <a:avLst/>
            </a:prstGeom>
            <a:solidFill>
              <a:schemeClr val="tx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10" name="Picture 4" descr="log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796" y="4548777"/>
            <a:ext cx="2001838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669693" y="5582105"/>
            <a:ext cx="29631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600" i="1" dirty="0">
                <a:latin typeface="Verdana" panose="020B0604030504040204" pitchFamily="34" charset="0"/>
              </a:rPr>
              <a:t>Direzione Centrale Entrate</a:t>
            </a:r>
            <a:endParaRPr lang="it-IT" altLang="it-IT" sz="1600" dirty="0">
              <a:latin typeface="Verdana" panose="020B0604030504040204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451697" y="3439528"/>
            <a:ext cx="22646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it-IT" altLang="it-IT" sz="1400" dirty="0">
                <a:latin typeface="Verdana" panose="020B0604030504040204" pitchFamily="34" charset="0"/>
              </a:rPr>
              <a:t>19 dicembre 2019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1224116" y="1919470"/>
            <a:ext cx="661465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000" b="1" dirty="0">
                <a:latin typeface="Verdana" panose="020B0604030504040204" pitchFamily="34" charset="0"/>
              </a:rPr>
              <a:t>Raccolta dei dati relativi al dato associativo per la rappresentatività delle organizzazioni sindacali per la contrattazione collettiva nazionale di categoria</a:t>
            </a:r>
          </a:p>
        </p:txBody>
      </p:sp>
    </p:spTree>
    <p:extLst>
      <p:ext uri="{BB962C8B-B14F-4D97-AF65-F5344CB8AC3E}">
        <p14:creationId xmlns:p14="http://schemas.microsoft.com/office/powerpoint/2010/main" val="1189927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/>
          <p:cNvGrpSpPr/>
          <p:nvPr/>
        </p:nvGrpSpPr>
        <p:grpSpPr>
          <a:xfrm>
            <a:off x="283776" y="1196752"/>
            <a:ext cx="8316416" cy="3621902"/>
            <a:chOff x="107504" y="1196752"/>
            <a:chExt cx="8316416" cy="3621902"/>
          </a:xfrm>
        </p:grpSpPr>
        <p:sp>
          <p:nvSpPr>
            <p:cNvPr id="5" name="CasellaDiTesto 4"/>
            <p:cNvSpPr txBox="1"/>
            <p:nvPr/>
          </p:nvSpPr>
          <p:spPr>
            <a:xfrm>
              <a:off x="3059832" y="4149080"/>
              <a:ext cx="689291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it-IT" sz="900" dirty="0"/>
                <a:t>800NNNNNNN</a:t>
              </a: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196752"/>
              <a:ext cx="8316416" cy="36219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ttangolo 5"/>
            <p:cNvSpPr/>
            <p:nvPr/>
          </p:nvSpPr>
          <p:spPr>
            <a:xfrm>
              <a:off x="2498626" y="1541934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5131336" y="1534314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2391946" y="1846734"/>
              <a:ext cx="900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4952266" y="1846734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2353846" y="2014374"/>
              <a:ext cx="576064" cy="36000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2635786" y="2136294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6224806" y="2124864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6388636" y="2837334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5592208" y="3284160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6" name="Picture 31">
            <a:extLst>
              <a:ext uri="{FF2B5EF4-FFF2-40B4-BE49-F238E27FC236}">
                <a16:creationId xmlns:a16="http://schemas.microsoft.com/office/drawing/2014/main" id="{0D351522-E47B-4997-A624-9CF54AE8A94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600192" y="6353002"/>
            <a:ext cx="457200" cy="431740"/>
          </a:xfrm>
          <a:prstGeom prst="rect">
            <a:avLst/>
          </a:prstGeom>
        </p:spPr>
      </p:pic>
      <p:sp>
        <p:nvSpPr>
          <p:cNvPr id="17" name="Ovale 16">
            <a:extLst>
              <a:ext uri="{FF2B5EF4-FFF2-40B4-BE49-F238E27FC236}">
                <a16:creationId xmlns:a16="http://schemas.microsoft.com/office/drawing/2014/main" id="{D196A56F-4870-413E-94C0-DAD19392933B}"/>
              </a:ext>
            </a:extLst>
          </p:cNvPr>
          <p:cNvSpPr/>
          <p:nvPr/>
        </p:nvSpPr>
        <p:spPr>
          <a:xfrm>
            <a:off x="88662" y="3320164"/>
            <a:ext cx="1748451" cy="307571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48EB63D0-B092-4856-84EE-F322CA98A0BD}"/>
              </a:ext>
            </a:extLst>
          </p:cNvPr>
          <p:cNvSpPr/>
          <p:nvPr/>
        </p:nvSpPr>
        <p:spPr>
          <a:xfrm>
            <a:off x="5268204" y="2396151"/>
            <a:ext cx="2094808" cy="307571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614519C1-599A-43A7-B2AD-6EE4F9FAB0B4}"/>
              </a:ext>
            </a:extLst>
          </p:cNvPr>
          <p:cNvSpPr/>
          <p:nvPr/>
        </p:nvSpPr>
        <p:spPr>
          <a:xfrm>
            <a:off x="5396004" y="4360818"/>
            <a:ext cx="919604" cy="307571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600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253389" y="1186782"/>
            <a:ext cx="8538210" cy="3606338"/>
            <a:chOff x="209321" y="1164748"/>
            <a:chExt cx="8538210" cy="360633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321" y="1164748"/>
              <a:ext cx="8538210" cy="3606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ttangolo 4"/>
            <p:cNvSpPr/>
            <p:nvPr/>
          </p:nvSpPr>
          <p:spPr>
            <a:xfrm>
              <a:off x="5208455" y="1479229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/>
            <p:cNvSpPr/>
            <p:nvPr/>
          </p:nvSpPr>
          <p:spPr>
            <a:xfrm>
              <a:off x="2619813" y="1486849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2480082" y="1802666"/>
              <a:ext cx="900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5084470" y="1802666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2497067" y="1948272"/>
              <a:ext cx="576064" cy="36000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2569684" y="2081209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6301925" y="2080796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3667469" y="3344110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5008307" y="3350262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3676648" y="3529561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5017486" y="3535713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3610546" y="3705833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4753078" y="3711985"/>
              <a:ext cx="1440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3709699" y="3871088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Rettangolo 20"/>
            <p:cNvSpPr/>
            <p:nvPr/>
          </p:nvSpPr>
          <p:spPr>
            <a:xfrm>
              <a:off x="3731733" y="4058377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663104" y="3886419"/>
              <a:ext cx="1512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4541917" y="4051674"/>
              <a:ext cx="1872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22" name="Picture 31">
            <a:extLst>
              <a:ext uri="{FF2B5EF4-FFF2-40B4-BE49-F238E27FC236}">
                <a16:creationId xmlns:a16="http://schemas.microsoft.com/office/drawing/2014/main" id="{FB227B79-3632-4F3C-9296-59825713D0E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562999" y="6336377"/>
            <a:ext cx="457200" cy="431740"/>
          </a:xfrm>
          <a:prstGeom prst="rect">
            <a:avLst/>
          </a:prstGeom>
        </p:spPr>
      </p:pic>
      <p:sp>
        <p:nvSpPr>
          <p:cNvPr id="25" name="Ovale 24">
            <a:extLst>
              <a:ext uri="{FF2B5EF4-FFF2-40B4-BE49-F238E27FC236}">
                <a16:creationId xmlns:a16="http://schemas.microsoft.com/office/drawing/2014/main" id="{C4E1E819-EB61-4DC3-BB47-23E6BF69AAD1}"/>
              </a:ext>
            </a:extLst>
          </p:cNvPr>
          <p:cNvSpPr/>
          <p:nvPr/>
        </p:nvSpPr>
        <p:spPr>
          <a:xfrm>
            <a:off x="5777344" y="4443945"/>
            <a:ext cx="919604" cy="307571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607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356483" y="694063"/>
            <a:ext cx="8398037" cy="5087452"/>
            <a:chOff x="334449" y="638978"/>
            <a:chExt cx="8398037" cy="5087452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449" y="638978"/>
              <a:ext cx="8398037" cy="5087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ttangolo 5"/>
            <p:cNvSpPr/>
            <p:nvPr/>
          </p:nvSpPr>
          <p:spPr>
            <a:xfrm>
              <a:off x="5098285" y="917362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/>
            <p:cNvSpPr/>
            <p:nvPr/>
          </p:nvSpPr>
          <p:spPr>
            <a:xfrm>
              <a:off x="2575745" y="913965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2546184" y="1185714"/>
              <a:ext cx="900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5073453" y="1185714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2508084" y="1320303"/>
              <a:ext cx="576064" cy="36000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2569684" y="1420189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6301925" y="1419776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4031030" y="3641569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5272715" y="3636704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4040209" y="3827020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5270877" y="3811138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4040209" y="3992275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5006469" y="3998427"/>
              <a:ext cx="1440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4073260" y="4168547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Rettangolo 19"/>
            <p:cNvSpPr/>
            <p:nvPr/>
          </p:nvSpPr>
          <p:spPr>
            <a:xfrm>
              <a:off x="4095294" y="4344819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Rettangolo 20"/>
            <p:cNvSpPr/>
            <p:nvPr/>
          </p:nvSpPr>
          <p:spPr>
            <a:xfrm>
              <a:off x="4927512" y="4161844"/>
              <a:ext cx="1512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4894461" y="4338116"/>
              <a:ext cx="154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23" name="Picture 31">
            <a:extLst>
              <a:ext uri="{FF2B5EF4-FFF2-40B4-BE49-F238E27FC236}">
                <a16:creationId xmlns:a16="http://schemas.microsoft.com/office/drawing/2014/main" id="{0960220A-A7FD-4890-8FFA-EE2FFE62AC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621237" y="6353002"/>
            <a:ext cx="457200" cy="431740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DB951330-63C2-4C79-991A-B2C9864948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9296" y="1920152"/>
            <a:ext cx="1457325" cy="1200150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7D89F6D8-411D-44F7-AB3E-AD0E8E7203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3487" y="3304980"/>
            <a:ext cx="4857750" cy="1628775"/>
          </a:xfrm>
          <a:prstGeom prst="rect">
            <a:avLst/>
          </a:prstGeom>
        </p:spPr>
      </p:pic>
      <p:sp>
        <p:nvSpPr>
          <p:cNvPr id="27" name="Ovale 26">
            <a:extLst>
              <a:ext uri="{FF2B5EF4-FFF2-40B4-BE49-F238E27FC236}">
                <a16:creationId xmlns:a16="http://schemas.microsoft.com/office/drawing/2014/main" id="{75D6D738-4093-48B7-A8D8-F5C03A3342A0}"/>
              </a:ext>
            </a:extLst>
          </p:cNvPr>
          <p:cNvSpPr/>
          <p:nvPr/>
        </p:nvSpPr>
        <p:spPr>
          <a:xfrm>
            <a:off x="4916495" y="5494998"/>
            <a:ext cx="919604" cy="307571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56CD134C-2281-4B74-B157-CECF862F232E}"/>
              </a:ext>
            </a:extLst>
          </p:cNvPr>
          <p:cNvSpPr/>
          <p:nvPr/>
        </p:nvSpPr>
        <p:spPr>
          <a:xfrm>
            <a:off x="6008701" y="1713361"/>
            <a:ext cx="1008000" cy="307571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331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404871" y="683580"/>
            <a:ext cx="8221335" cy="5094052"/>
            <a:chOff x="382837" y="661546"/>
            <a:chExt cx="8221335" cy="5094052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837" y="661546"/>
              <a:ext cx="8221335" cy="50940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ttangolo 4"/>
            <p:cNvSpPr/>
            <p:nvPr/>
          </p:nvSpPr>
          <p:spPr>
            <a:xfrm>
              <a:off x="4031030" y="3630552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/>
            <p:cNvSpPr/>
            <p:nvPr/>
          </p:nvSpPr>
          <p:spPr>
            <a:xfrm>
              <a:off x="5195596" y="3614670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/>
            <p:cNvSpPr/>
            <p:nvPr/>
          </p:nvSpPr>
          <p:spPr>
            <a:xfrm>
              <a:off x="4051226" y="3804986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5215792" y="3789104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4040209" y="3981258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4907316" y="3965376"/>
              <a:ext cx="1440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4073260" y="4135496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4095294" y="4311768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4861410" y="4128793"/>
              <a:ext cx="1512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4861410" y="4305065"/>
              <a:ext cx="154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6084288" y="1969485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5997991" y="2136574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5997991" y="2312843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6031042" y="2654367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6042059" y="2456062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Rettangolo 19"/>
            <p:cNvSpPr/>
            <p:nvPr/>
          </p:nvSpPr>
          <p:spPr>
            <a:xfrm>
              <a:off x="5026667" y="966950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Rettangolo 20"/>
            <p:cNvSpPr/>
            <p:nvPr/>
          </p:nvSpPr>
          <p:spPr>
            <a:xfrm>
              <a:off x="4993620" y="1209321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6183442" y="1451692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2713129" y="1077118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2508866" y="962634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Rettangolo 24"/>
            <p:cNvSpPr/>
            <p:nvPr/>
          </p:nvSpPr>
          <p:spPr>
            <a:xfrm>
              <a:off x="2508866" y="1216022"/>
              <a:ext cx="576064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2735161" y="1451692"/>
              <a:ext cx="1008000" cy="72008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Rettangolo 26"/>
            <p:cNvSpPr/>
            <p:nvPr/>
          </p:nvSpPr>
          <p:spPr>
            <a:xfrm>
              <a:off x="2519101" y="1353354"/>
              <a:ext cx="576064" cy="36000"/>
            </a:xfrm>
            <a:prstGeom prst="rect">
              <a:avLst/>
            </a:prstGeom>
            <a:pattFill prst="pct60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28" name="Picture 31">
            <a:extLst>
              <a:ext uri="{FF2B5EF4-FFF2-40B4-BE49-F238E27FC236}">
                <a16:creationId xmlns:a16="http://schemas.microsoft.com/office/drawing/2014/main" id="{53050039-D150-4E38-985D-3F521E1C2B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626206" y="6328064"/>
            <a:ext cx="457200" cy="43174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2AE9E1E9-ACD2-4E47-BCA4-A5AFDAACA6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3487" y="3304980"/>
            <a:ext cx="4857750" cy="1628775"/>
          </a:xfrm>
          <a:prstGeom prst="rect">
            <a:avLst/>
          </a:prstGeom>
        </p:spPr>
      </p:pic>
      <p:sp>
        <p:nvSpPr>
          <p:cNvPr id="30" name="Ovale 29">
            <a:extLst>
              <a:ext uri="{FF2B5EF4-FFF2-40B4-BE49-F238E27FC236}">
                <a16:creationId xmlns:a16="http://schemas.microsoft.com/office/drawing/2014/main" id="{6DC1D49C-7670-4945-B52C-26FE6073A175}"/>
              </a:ext>
            </a:extLst>
          </p:cNvPr>
          <p:cNvSpPr/>
          <p:nvPr/>
        </p:nvSpPr>
        <p:spPr>
          <a:xfrm>
            <a:off x="5519654" y="4825674"/>
            <a:ext cx="919604" cy="307571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Ovale 30">
            <a:extLst>
              <a:ext uri="{FF2B5EF4-FFF2-40B4-BE49-F238E27FC236}">
                <a16:creationId xmlns:a16="http://schemas.microsoft.com/office/drawing/2014/main" id="{930E99C6-256D-4DD7-9A4D-153D1EE3DD13}"/>
              </a:ext>
            </a:extLst>
          </p:cNvPr>
          <p:cNvSpPr/>
          <p:nvPr/>
        </p:nvSpPr>
        <p:spPr>
          <a:xfrm>
            <a:off x="5490690" y="5493785"/>
            <a:ext cx="919604" cy="307571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526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268288" y="6237288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440911" y="2830988"/>
            <a:ext cx="3239884" cy="3467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rgbClr val="000000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222226" y="6328064"/>
            <a:ext cx="457200" cy="431740"/>
          </a:xfrm>
          <a:prstGeom prst="rect">
            <a:avLst/>
          </a:prstGeom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176636" y="156949"/>
            <a:ext cx="8796766" cy="586854"/>
          </a:xfrm>
          <a:prstGeom prst="rect">
            <a:avLst/>
          </a:prstGeom>
          <a:solidFill>
            <a:srgbClr val="00B0F0"/>
          </a:solidFill>
        </p:spPr>
        <p:txBody>
          <a:bodyPr anchor="ctr" anchorCtr="0">
            <a:normAutofit/>
          </a:bodyPr>
          <a:lstStyle>
            <a:lvl1pPr algn="l" defTabSz="914239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0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Modalità di compilazione </a:t>
            </a:r>
            <a:r>
              <a:rPr lang="it-IT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uniemens</a:t>
            </a:r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/2</a:t>
            </a:r>
          </a:p>
        </p:txBody>
      </p:sp>
      <p:sp>
        <p:nvSpPr>
          <p:cNvPr id="9" name="Rettangolo 8"/>
          <p:cNvSpPr/>
          <p:nvPr/>
        </p:nvSpPr>
        <p:spPr>
          <a:xfrm>
            <a:off x="176636" y="978342"/>
            <a:ext cx="39995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/>
              <a:t>Elemento &lt;</a:t>
            </a:r>
            <a:r>
              <a:rPr lang="it-IT" sz="1600" dirty="0" err="1"/>
              <a:t>RappresentanzaSindacale</a:t>
            </a:r>
            <a:r>
              <a:rPr lang="it-IT" sz="1600" dirty="0"/>
              <a:t>&gt;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602315" y="1245853"/>
            <a:ext cx="43195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dirty="0"/>
              <a:t>In &lt;</a:t>
            </a:r>
            <a:r>
              <a:rPr lang="it-IT" sz="1400" b="1" dirty="0"/>
              <a:t>ContrattoRS</a:t>
            </a:r>
            <a:r>
              <a:rPr lang="it-IT" sz="1400" dirty="0"/>
              <a:t>&gt; vanno inserite le informazioni relative al contratto e alle deleghe sindacali per Federazione di categoria.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287160"/>
            <a:ext cx="4084252" cy="2440115"/>
          </a:xfrm>
          <a:prstGeom prst="rect">
            <a:avLst/>
          </a:prstGeom>
        </p:spPr>
      </p:pic>
      <p:sp>
        <p:nvSpPr>
          <p:cNvPr id="15" name="Rettangolo 14"/>
          <p:cNvSpPr/>
          <p:nvPr/>
        </p:nvSpPr>
        <p:spPr>
          <a:xfrm>
            <a:off x="3603009" y="2043574"/>
            <a:ext cx="5452281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1200" dirty="0"/>
              <a:t>ContrattoRS si compone di:</a:t>
            </a:r>
          </a:p>
          <a:p>
            <a:pPr algn="just"/>
            <a:r>
              <a:rPr lang="it-IT" sz="1200" b="1" dirty="0"/>
              <a:t>&lt;</a:t>
            </a:r>
            <a:r>
              <a:rPr lang="it-IT" sz="1200" b="1" dirty="0" err="1"/>
              <a:t>AnnoMeseRS</a:t>
            </a:r>
            <a:r>
              <a:rPr lang="it-IT" sz="1200" b="1" dirty="0"/>
              <a:t>&gt; </a:t>
            </a:r>
            <a:r>
              <a:rPr lang="it-IT" sz="1200" dirty="0"/>
              <a:t>va indicato il periodo di riferimento delle informazioni sul contratto e sulle deleghe sindacali.</a:t>
            </a:r>
          </a:p>
          <a:p>
            <a:pPr algn="just"/>
            <a:r>
              <a:rPr lang="it-IT" sz="1200" dirty="0"/>
              <a:t> </a:t>
            </a:r>
          </a:p>
          <a:p>
            <a:pPr algn="just"/>
            <a:r>
              <a:rPr lang="it-IT" sz="1200" b="1" dirty="0"/>
              <a:t>&lt;</a:t>
            </a:r>
            <a:r>
              <a:rPr lang="it-IT" sz="1200" b="1" dirty="0" err="1"/>
              <a:t>CodContrattoRS</a:t>
            </a:r>
            <a:r>
              <a:rPr lang="it-IT" sz="1200" dirty="0"/>
              <a:t>&gt; va indicato il CCNL.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/>
              <a:t>&lt;</a:t>
            </a:r>
            <a:r>
              <a:rPr lang="it-IT" sz="1200" b="1" dirty="0" err="1"/>
              <a:t>CodFederazSindRS</a:t>
            </a:r>
            <a:r>
              <a:rPr lang="it-IT" sz="1200" dirty="0"/>
              <a:t>&gt; va indicata la Federazione sindacale.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/>
              <a:t>&lt;</a:t>
            </a:r>
            <a:r>
              <a:rPr lang="it-IT" sz="1200" b="1" dirty="0" err="1"/>
              <a:t>NumIscrittiRS</a:t>
            </a:r>
            <a:r>
              <a:rPr lang="it-IT" sz="1200" b="1" dirty="0"/>
              <a:t>&gt; </a:t>
            </a:r>
            <a:r>
              <a:rPr lang="it-IT" sz="1200" dirty="0"/>
              <a:t>va</a:t>
            </a:r>
            <a:r>
              <a:rPr lang="it-IT" sz="1200" b="1" dirty="0"/>
              <a:t> </a:t>
            </a:r>
            <a:r>
              <a:rPr lang="it-IT" sz="1200" dirty="0"/>
              <a:t>indicato il numero delle deleghe dei dipendenti iscritti alla Federazione sindacale indicata nell’elemento &lt;</a:t>
            </a:r>
            <a:r>
              <a:rPr lang="it-IT" sz="1200" dirty="0" err="1"/>
              <a:t>CodFederazSindRS</a:t>
            </a:r>
            <a:r>
              <a:rPr lang="it-IT" sz="1200" dirty="0"/>
              <a:t>&gt;, per il contratto indicato in &lt;</a:t>
            </a:r>
            <a:r>
              <a:rPr lang="it-IT" sz="1200" dirty="0" err="1"/>
              <a:t>CodiceContrattoRS</a:t>
            </a:r>
            <a:r>
              <a:rPr lang="it-IT" sz="1200" dirty="0"/>
              <a:t>&gt; e per la competenza indicata in &lt;</a:t>
            </a:r>
            <a:r>
              <a:rPr lang="it-IT" sz="1200" dirty="0" err="1"/>
              <a:t>AnnoMeseRS</a:t>
            </a:r>
            <a:r>
              <a:rPr lang="it-IT" sz="1200" dirty="0"/>
              <a:t>&gt;.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dirty="0"/>
              <a:t>&lt;</a:t>
            </a:r>
            <a:r>
              <a:rPr lang="it-IT" sz="1200" b="1" dirty="0" err="1"/>
              <a:t>NumIscrittiRSA</a:t>
            </a:r>
            <a:r>
              <a:rPr lang="it-IT" sz="1200" b="1" dirty="0"/>
              <a:t>&gt; </a:t>
            </a:r>
            <a:r>
              <a:rPr lang="it-IT" sz="1200" dirty="0"/>
              <a:t>va</a:t>
            </a:r>
            <a:r>
              <a:rPr lang="it-IT" sz="1200" b="1" dirty="0"/>
              <a:t> i</a:t>
            </a:r>
            <a:r>
              <a:rPr lang="it-IT" sz="1200" dirty="0"/>
              <a:t>ndicato il numero delle deleghe dei dipendenti iscritti alla Federazione sindacale indicata in &lt;</a:t>
            </a:r>
            <a:r>
              <a:rPr lang="it-IT" sz="1200" dirty="0" err="1"/>
              <a:t>CodFederazSindRS</a:t>
            </a:r>
            <a:r>
              <a:rPr lang="it-IT" sz="1200" dirty="0"/>
              <a:t>&gt; in relazione alle unità produttive che superino i 15 dipendenti e in cui siano presenti RSA ovvero non sia presente alcuna forma di rappresentanza sindacale.</a:t>
            </a:r>
            <a:endParaRPr lang="it-IT" sz="1200" u="sng" dirty="0"/>
          </a:p>
        </p:txBody>
      </p:sp>
      <p:pic>
        <p:nvPicPr>
          <p:cNvPr id="18" name="Immagin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80" y="1438379"/>
            <a:ext cx="4265708" cy="5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090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268288" y="6237288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440911" y="2830988"/>
            <a:ext cx="3239884" cy="3467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rgbClr val="000000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222226" y="6328064"/>
            <a:ext cx="457200" cy="43174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383678" y="983460"/>
            <a:ext cx="85351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dirty="0"/>
              <a:t>PRECISAZIONI:</a:t>
            </a:r>
          </a:p>
          <a:p>
            <a:pPr algn="just"/>
            <a:endParaRPr lang="it-IT" sz="1400" dirty="0"/>
          </a:p>
          <a:p>
            <a:pPr algn="just"/>
            <a:endParaRPr lang="it-IT" sz="1400" dirty="0"/>
          </a:p>
          <a:p>
            <a:pPr algn="just"/>
            <a:r>
              <a:rPr lang="it-IT" sz="1400" b="1" dirty="0"/>
              <a:t>&lt;</a:t>
            </a:r>
            <a:r>
              <a:rPr lang="it-IT" sz="1400" b="1" dirty="0" err="1"/>
              <a:t>ContrattoRS</a:t>
            </a:r>
            <a:r>
              <a:rPr lang="it-IT" sz="1400" b="1" dirty="0"/>
              <a:t>&gt;</a:t>
            </a:r>
            <a:r>
              <a:rPr lang="it-IT" sz="1400" dirty="0"/>
              <a:t> va compilato anche se per il CCNL applicato non esistano iscritti ad alcuna Federazione (in &lt;</a:t>
            </a:r>
            <a:r>
              <a:rPr lang="it-IT" sz="1400" dirty="0" err="1"/>
              <a:t>CodFederazSindRS</a:t>
            </a:r>
            <a:r>
              <a:rPr lang="it-IT" sz="1400" dirty="0"/>
              <a:t>&gt; va indicato il codice“F99999” ed in &lt;</a:t>
            </a:r>
            <a:r>
              <a:rPr lang="it-IT" sz="1400" dirty="0" err="1"/>
              <a:t>NumIscrittiRS</a:t>
            </a:r>
            <a:r>
              <a:rPr lang="it-IT" sz="1400" dirty="0"/>
              <a:t>&gt; il valore 0).</a:t>
            </a:r>
          </a:p>
          <a:p>
            <a:pPr algn="just"/>
            <a:endParaRPr lang="it-IT" sz="1400" b="1" dirty="0"/>
          </a:p>
          <a:p>
            <a:pPr algn="just"/>
            <a:r>
              <a:rPr lang="it-IT" sz="1400" b="1" dirty="0"/>
              <a:t>&lt;</a:t>
            </a:r>
            <a:r>
              <a:rPr lang="it-IT" sz="1400" b="1" dirty="0" err="1"/>
              <a:t>AnnoMeseRS</a:t>
            </a:r>
            <a:r>
              <a:rPr lang="it-IT" sz="1400" b="1" dirty="0"/>
              <a:t>&gt; </a:t>
            </a:r>
            <a:r>
              <a:rPr lang="it-IT" sz="1400" dirty="0">
                <a:solidFill>
                  <a:srgbClr val="FF0000"/>
                </a:solidFill>
              </a:rPr>
              <a:t>il dato associativo può anche essere inviato in denunce di competenza successiva, valorizzando opportunamente l’elemento &lt;</a:t>
            </a:r>
            <a:r>
              <a:rPr lang="it-IT" sz="1400" dirty="0" err="1">
                <a:solidFill>
                  <a:srgbClr val="FF0000"/>
                </a:solidFill>
              </a:rPr>
              <a:t>AnnoMeseRS</a:t>
            </a:r>
            <a:r>
              <a:rPr lang="it-IT" sz="1400" dirty="0">
                <a:solidFill>
                  <a:srgbClr val="FF0000"/>
                </a:solidFill>
              </a:rPr>
              <a:t>&gt; (non anteriore a 01/2020).</a:t>
            </a:r>
          </a:p>
          <a:p>
            <a:pPr algn="just"/>
            <a:endParaRPr lang="it-IT" sz="1400" dirty="0"/>
          </a:p>
          <a:p>
            <a:pPr algn="just"/>
            <a:r>
              <a:rPr lang="it-IT" sz="1400" dirty="0"/>
              <a:t>In </a:t>
            </a:r>
            <a:r>
              <a:rPr lang="it-IT" sz="1400" b="1" dirty="0"/>
              <a:t>&lt;</a:t>
            </a:r>
            <a:r>
              <a:rPr lang="it-IT" sz="1400" b="1" dirty="0" err="1"/>
              <a:t>CodContrattoRS</a:t>
            </a:r>
            <a:r>
              <a:rPr lang="it-IT" sz="1400" dirty="0"/>
              <a:t>&gt; e </a:t>
            </a:r>
            <a:r>
              <a:rPr lang="it-IT" sz="1400" b="1" dirty="0"/>
              <a:t>&lt;</a:t>
            </a:r>
            <a:r>
              <a:rPr lang="it-IT" sz="1400" b="1" dirty="0" err="1"/>
              <a:t>CodFederazSindRS</a:t>
            </a:r>
            <a:r>
              <a:rPr lang="it-IT" sz="1400" dirty="0"/>
              <a:t>&gt; i valori ammessi sono indicati, oltre che negli allegati alla circolare n.146/2019, anche nell’allegato tecnico UniEmens-Appendice B e relativi aggiornamenti.</a:t>
            </a:r>
          </a:p>
          <a:p>
            <a:pPr algn="just"/>
            <a:endParaRPr lang="it-IT" sz="1400" dirty="0"/>
          </a:p>
          <a:p>
            <a:pPr algn="just"/>
            <a:r>
              <a:rPr lang="it-IT" sz="1400" dirty="0"/>
              <a:t>In </a:t>
            </a:r>
            <a:r>
              <a:rPr lang="it-IT" sz="1400" b="1" dirty="0"/>
              <a:t>&lt;</a:t>
            </a:r>
            <a:r>
              <a:rPr lang="it-IT" sz="1400" b="1" dirty="0" err="1"/>
              <a:t>NumIscrittiRS</a:t>
            </a:r>
            <a:r>
              <a:rPr lang="it-IT" sz="1400" b="1" dirty="0"/>
              <a:t>&gt; </a:t>
            </a:r>
            <a:r>
              <a:rPr lang="it-IT" sz="1400" dirty="0"/>
              <a:t>va</a:t>
            </a:r>
            <a:r>
              <a:rPr lang="it-IT" sz="1400" b="1" dirty="0"/>
              <a:t> </a:t>
            </a:r>
            <a:r>
              <a:rPr lang="it-IT" sz="1400" dirty="0"/>
              <a:t>indicato il numero delle deleghe in conformità al T.U. sulla rappresentanza (la delega ha effetto dal mese successivo alla comunicazione al datore e la  revoca avrà effetto al termine del mese nel quale è stata notificata al datore di lavoro).</a:t>
            </a:r>
          </a:p>
          <a:p>
            <a:pPr algn="just"/>
            <a:endParaRPr lang="it-IT" sz="1400" dirty="0"/>
          </a:p>
          <a:p>
            <a:pPr algn="just"/>
            <a:r>
              <a:rPr lang="it-IT" sz="1400" dirty="0"/>
              <a:t>Il dato di &lt;</a:t>
            </a:r>
            <a:r>
              <a:rPr lang="it-IT" sz="1400" b="1" dirty="0" err="1"/>
              <a:t>NumIscrittiRSA</a:t>
            </a:r>
            <a:r>
              <a:rPr lang="it-IT" sz="1400" dirty="0"/>
              <a:t>&gt; è un dato eventuale ed il numero indicato in &lt;</a:t>
            </a:r>
            <a:r>
              <a:rPr lang="it-IT" sz="1400" u="sng" dirty="0" err="1"/>
              <a:t>NumIscrittiRSA</a:t>
            </a:r>
            <a:r>
              <a:rPr lang="it-IT" sz="1400" u="sng" dirty="0"/>
              <a:t>&gt; è un di cui di &lt;</a:t>
            </a:r>
            <a:r>
              <a:rPr lang="it-IT" sz="1400" u="sng" dirty="0" err="1"/>
              <a:t>NumIscrittiRS</a:t>
            </a:r>
            <a:r>
              <a:rPr lang="it-IT" sz="1400" u="sng" dirty="0"/>
              <a:t>&gt;.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76636" y="156949"/>
            <a:ext cx="8796766" cy="586854"/>
          </a:xfrm>
          <a:prstGeom prst="rect">
            <a:avLst/>
          </a:prstGeom>
          <a:solidFill>
            <a:srgbClr val="00B0F0"/>
          </a:solidFill>
        </p:spPr>
        <p:txBody>
          <a:bodyPr anchor="ctr" anchorCtr="0">
            <a:normAutofit/>
          </a:bodyPr>
          <a:lstStyle>
            <a:lvl1pPr algn="l" defTabSz="914239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0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Modalità di compilazione </a:t>
            </a:r>
            <a:r>
              <a:rPr lang="it-IT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uniemens</a:t>
            </a:r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392327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6827" y="201600"/>
            <a:ext cx="8686346" cy="419088"/>
          </a:xfrm>
          <a:prstGeom prst="rect">
            <a:avLst/>
          </a:prstGeom>
          <a:solidFill>
            <a:srgbClr val="00B0F0"/>
          </a:solidFill>
        </p:spPr>
        <p:txBody>
          <a:bodyPr/>
          <a:lstStyle>
            <a:defPPr>
              <a:defRPr lang="en-US"/>
            </a:defPPr>
            <a:lvl1pPr defTabSz="914239">
              <a:lnSpc>
                <a:spcPct val="85000"/>
              </a:lnSpc>
              <a:spcBef>
                <a:spcPct val="0"/>
              </a:spcBef>
              <a:buNone/>
              <a:defRPr sz="3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en-IN" dirty="0" err="1">
                <a:solidFill>
                  <a:srgbClr val="000000"/>
                </a:solidFill>
              </a:rPr>
              <a:t>Quadro</a:t>
            </a:r>
            <a:r>
              <a:rPr lang="en-IN" dirty="0">
                <a:solidFill>
                  <a:srgbClr val="000000"/>
                </a:solidFill>
              </a:rPr>
              <a:t> </a:t>
            </a:r>
            <a:r>
              <a:rPr lang="en-IN" dirty="0" err="1">
                <a:solidFill>
                  <a:srgbClr val="000000"/>
                </a:solidFill>
              </a:rPr>
              <a:t>generale</a:t>
            </a:r>
            <a:endParaRPr lang="en-IN" dirty="0">
              <a:solidFill>
                <a:srgbClr val="000000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68288" y="1759815"/>
            <a:ext cx="8624885" cy="4392613"/>
          </a:xfrm>
          <a:prstGeom prst="rect">
            <a:avLst/>
          </a:prstGeom>
          <a:solidFill>
            <a:schemeClr val="tx2"/>
          </a:solidFill>
          <a:ln w="22225" algn="ctr">
            <a:solidFill>
              <a:srgbClr val="2394FE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spcBef>
                <a:spcPct val="50000"/>
              </a:spcBef>
            </a:pPr>
            <a:endParaRPr lang="it-IT" sz="1400" dirty="0">
              <a:solidFill>
                <a:srgbClr val="00000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V="1">
            <a:off x="268288" y="1173451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68288" y="1255713"/>
            <a:ext cx="8624885" cy="4445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solidFill>
              <a:srgbClr val="2394FE"/>
            </a:solidFill>
            <a:round/>
            <a:headEnd/>
            <a:tailEnd/>
          </a:ln>
          <a:effectLst>
            <a:outerShdw blurRad="40386" dist="22860" dir="5400000" algn="t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marL="0" lvl="2" algn="ctr">
              <a:lnSpc>
                <a:spcPct val="90000"/>
              </a:lnSpc>
              <a:buClr>
                <a:srgbClr val="00A28A"/>
              </a:buClr>
              <a:defRPr/>
            </a:pPr>
            <a:r>
              <a:rPr lang="it-IT" sz="16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Convenzione INPS/INL-Confindustria/Sindacati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268288" y="6237288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440911" y="2830988"/>
            <a:ext cx="3239884" cy="3467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rgbClr val="000000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222226" y="6328064"/>
            <a:ext cx="457200" cy="431740"/>
          </a:xfrm>
          <a:prstGeom prst="rect">
            <a:avLst/>
          </a:prstGeom>
        </p:spPr>
      </p:pic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68288" y="1851054"/>
            <a:ext cx="8624885" cy="4192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indent="0" algn="just" eaLnBrk="1" hangingPunct="1">
              <a:defRPr/>
            </a:pPr>
            <a:r>
              <a:rPr lang="it-IT" altLang="it-IT" sz="1500" dirty="0">
                <a:solidFill>
                  <a:srgbClr val="000000"/>
                </a:solidFill>
              </a:rPr>
              <a:t>Il 19 settembre 2019 è stata stipulata la convenzione fra </a:t>
            </a:r>
            <a:r>
              <a:rPr lang="it-IT" altLang="it-IT" sz="1500" b="1" dirty="0">
                <a:solidFill>
                  <a:srgbClr val="000000"/>
                </a:solidFill>
              </a:rPr>
              <a:t>l’INPS, INL, Confindustria, CGIL, CISL, UIL</a:t>
            </a:r>
            <a:r>
              <a:rPr lang="it-IT" altLang="it-IT" sz="1500" dirty="0">
                <a:solidFill>
                  <a:srgbClr val="000000"/>
                </a:solidFill>
              </a:rPr>
              <a:t> per l’attività di raccolta, elaborazione e comunicazione dei dati relativi alla rappresentanza delle organizzazioni sindacali per la contrattazione collettiva nazionale di categoria. La convenzione definisce:</a:t>
            </a:r>
          </a:p>
          <a:p>
            <a:pPr marL="0" indent="0" algn="just" eaLnBrk="1" hangingPunct="1">
              <a:defRPr/>
            </a:pPr>
            <a:endParaRPr lang="it-IT" altLang="it-IT" sz="1500" dirty="0">
              <a:solidFill>
                <a:srgbClr val="000000"/>
              </a:solidFill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sz="1500" dirty="0">
                <a:solidFill>
                  <a:srgbClr val="000000"/>
                </a:solidFill>
              </a:rPr>
              <a:t>Il processo di </a:t>
            </a:r>
            <a:r>
              <a:rPr lang="it-IT" altLang="it-IT" sz="1500" b="1" i="1" dirty="0">
                <a:solidFill>
                  <a:srgbClr val="000000"/>
                </a:solidFill>
              </a:rPr>
              <a:t>rilevazione del numero delle deleghe </a:t>
            </a:r>
            <a:r>
              <a:rPr lang="it-IT" altLang="it-IT" sz="1500" dirty="0">
                <a:solidFill>
                  <a:srgbClr val="000000"/>
                </a:solidFill>
              </a:rPr>
              <a:t>delle organizzazioni sindacali, con distinta indicazione del numero degli iscritti appartenenti a UP con più di 15 dipendenti. Sull’argomento è stata emanata la </a:t>
            </a:r>
            <a:r>
              <a:rPr lang="it-IT" altLang="it-IT" sz="1500" b="1" dirty="0">
                <a:solidFill>
                  <a:srgbClr val="000000"/>
                </a:solidFill>
              </a:rPr>
              <a:t>circolare INPS n.146 </a:t>
            </a:r>
            <a:r>
              <a:rPr lang="it-IT" altLang="it-IT" sz="1500" dirty="0">
                <a:solidFill>
                  <a:srgbClr val="000000"/>
                </a:solidFill>
              </a:rPr>
              <a:t>del 6 dicembre 2019;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  <a:defRPr/>
            </a:pPr>
            <a:endParaRPr lang="it-IT" altLang="it-IT" sz="1500" dirty="0">
              <a:solidFill>
                <a:srgbClr val="000000"/>
              </a:solidFill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sz="1500" dirty="0">
                <a:solidFill>
                  <a:srgbClr val="000000"/>
                </a:solidFill>
              </a:rPr>
              <a:t>L’impegno delle parti cofirmatarie incluse </a:t>
            </a:r>
            <a:r>
              <a:rPr lang="it-IT" altLang="it-IT" sz="1500" b="1" i="1" dirty="0">
                <a:solidFill>
                  <a:srgbClr val="000000"/>
                </a:solidFill>
              </a:rPr>
              <a:t>le modalità di raccolta ed elaborazione dei dati elettorali</a:t>
            </a:r>
            <a:r>
              <a:rPr lang="it-IT" altLang="it-IT" sz="1500" dirty="0">
                <a:solidFill>
                  <a:srgbClr val="000000"/>
                </a:solidFill>
              </a:rPr>
              <a:t>;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  <a:defRPr/>
            </a:pPr>
            <a:endParaRPr lang="it-IT" altLang="it-IT" sz="1500" dirty="0">
              <a:solidFill>
                <a:srgbClr val="000000"/>
              </a:solidFill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sz="1500" dirty="0">
                <a:solidFill>
                  <a:srgbClr val="000000"/>
                </a:solidFill>
              </a:rPr>
              <a:t>Le modalità di </a:t>
            </a:r>
            <a:r>
              <a:rPr lang="it-IT" altLang="it-IT" sz="1500" b="1" i="1" dirty="0">
                <a:solidFill>
                  <a:srgbClr val="000000"/>
                </a:solidFill>
              </a:rPr>
              <a:t>trasmissione dei dati elettorali </a:t>
            </a:r>
            <a:r>
              <a:rPr lang="it-IT" altLang="it-IT" sz="1500" dirty="0">
                <a:solidFill>
                  <a:srgbClr val="000000"/>
                </a:solidFill>
              </a:rPr>
              <a:t>da parte dell’INL all’INPS;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  <a:defRPr/>
            </a:pPr>
            <a:endParaRPr lang="it-IT" altLang="it-IT" sz="1500" dirty="0">
              <a:solidFill>
                <a:srgbClr val="000000"/>
              </a:solidFill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sz="1500" dirty="0">
                <a:solidFill>
                  <a:srgbClr val="000000"/>
                </a:solidFill>
              </a:rPr>
              <a:t>L’attività di </a:t>
            </a:r>
            <a:r>
              <a:rPr lang="it-IT" altLang="it-IT" sz="1500" b="1" i="1" dirty="0">
                <a:solidFill>
                  <a:srgbClr val="000000"/>
                </a:solidFill>
              </a:rPr>
              <a:t>ponderazione dei dati </a:t>
            </a:r>
            <a:r>
              <a:rPr lang="it-IT" altLang="it-IT" sz="1500" dirty="0">
                <a:solidFill>
                  <a:srgbClr val="000000"/>
                </a:solidFill>
              </a:rPr>
              <a:t>da parte dell’INPS.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  <a:defRPr/>
            </a:pPr>
            <a:endParaRPr lang="it-IT" altLang="it-IT" sz="1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331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6827" y="201600"/>
            <a:ext cx="8686346" cy="419088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defPPr>
              <a:defRPr lang="en-US"/>
            </a:defPPr>
            <a:lvl1pPr defTabSz="914239">
              <a:lnSpc>
                <a:spcPct val="85000"/>
              </a:lnSpc>
              <a:spcBef>
                <a:spcPct val="0"/>
              </a:spcBef>
              <a:buNone/>
              <a:defRPr sz="3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it-IT" dirty="0">
                <a:solidFill>
                  <a:srgbClr val="000000"/>
                </a:solidFill>
              </a:rPr>
              <a:t>Competenze</a:t>
            </a:r>
            <a:r>
              <a:rPr lang="en-IN" dirty="0">
                <a:solidFill>
                  <a:srgbClr val="000000"/>
                </a:solidFill>
              </a:rPr>
              <a:t> e </a:t>
            </a:r>
            <a:r>
              <a:rPr lang="it-IT" dirty="0">
                <a:solidFill>
                  <a:srgbClr val="000000"/>
                </a:solidFill>
              </a:rPr>
              <a:t>soggetti</a:t>
            </a:r>
            <a:r>
              <a:rPr lang="en-IN" dirty="0">
                <a:solidFill>
                  <a:srgbClr val="000000"/>
                </a:solidFill>
              </a:rPr>
              <a:t> </a:t>
            </a:r>
            <a:r>
              <a:rPr lang="it-IT" dirty="0">
                <a:solidFill>
                  <a:srgbClr val="000000"/>
                </a:solidFill>
              </a:rPr>
              <a:t>coinvolti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68288" y="1759815"/>
            <a:ext cx="8624885" cy="4392613"/>
          </a:xfrm>
          <a:prstGeom prst="rect">
            <a:avLst/>
          </a:prstGeom>
          <a:solidFill>
            <a:schemeClr val="tx2"/>
          </a:solidFill>
          <a:ln w="22225" algn="ctr">
            <a:solidFill>
              <a:srgbClr val="2394FE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spcBef>
                <a:spcPct val="50000"/>
              </a:spcBef>
            </a:pPr>
            <a:endParaRPr lang="it-IT" sz="1400" dirty="0">
              <a:solidFill>
                <a:srgbClr val="00000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V="1">
            <a:off x="268288" y="1173451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68288" y="1255713"/>
            <a:ext cx="8624885" cy="4445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solidFill>
              <a:srgbClr val="2394FE"/>
            </a:solidFill>
            <a:round/>
            <a:headEnd/>
            <a:tailEnd/>
          </a:ln>
          <a:effectLst>
            <a:outerShdw blurRad="40386" dist="22860" dir="5400000" algn="t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marL="0" lvl="2" algn="ctr">
              <a:lnSpc>
                <a:spcPct val="90000"/>
              </a:lnSpc>
              <a:buClr>
                <a:srgbClr val="00A28A"/>
              </a:buClr>
              <a:defRPr/>
            </a:pPr>
            <a:r>
              <a:rPr lang="it-IT" sz="16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Competenze dell’INPS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268288" y="6237288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440911" y="2830988"/>
            <a:ext cx="3239884" cy="3467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rgbClr val="000000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222226" y="6328064"/>
            <a:ext cx="457200" cy="431740"/>
          </a:xfrm>
          <a:prstGeom prst="rect">
            <a:avLst/>
          </a:prstGeom>
        </p:spPr>
      </p:pic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68288" y="1851054"/>
            <a:ext cx="8624885" cy="404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indent="0" algn="just" eaLnBrk="1" hangingPunct="1">
              <a:defRPr/>
            </a:pPr>
            <a:r>
              <a:rPr lang="it-IT" altLang="it-IT" sz="1500" dirty="0">
                <a:solidFill>
                  <a:srgbClr val="000000"/>
                </a:solidFill>
              </a:rPr>
              <a:t>L’Istituto è incaricato di svolgere numerose attività all’interno della </a:t>
            </a:r>
            <a:r>
              <a:rPr lang="it-IT" altLang="it-IT" sz="1500" b="1" i="1" dirty="0">
                <a:solidFill>
                  <a:srgbClr val="000000"/>
                </a:solidFill>
              </a:rPr>
              <a:t>produzione</a:t>
            </a:r>
            <a:r>
              <a:rPr lang="it-IT" altLang="it-IT" sz="1500" dirty="0">
                <a:solidFill>
                  <a:srgbClr val="000000"/>
                </a:solidFill>
              </a:rPr>
              <a:t> e </a:t>
            </a:r>
            <a:r>
              <a:rPr lang="it-IT" altLang="it-IT" sz="1500" b="1" i="1" dirty="0">
                <a:solidFill>
                  <a:srgbClr val="000000"/>
                </a:solidFill>
              </a:rPr>
              <a:t>gestione</a:t>
            </a:r>
            <a:r>
              <a:rPr lang="it-IT" altLang="it-IT" sz="1500" dirty="0">
                <a:solidFill>
                  <a:srgbClr val="000000"/>
                </a:solidFill>
              </a:rPr>
              <a:t> dei dati e del </a:t>
            </a:r>
            <a:r>
              <a:rPr lang="it-IT" altLang="it-IT" sz="1500" b="1" i="1" dirty="0">
                <a:solidFill>
                  <a:srgbClr val="000000"/>
                </a:solidFill>
              </a:rPr>
              <a:t>monitoraggio</a:t>
            </a:r>
            <a:r>
              <a:rPr lang="it-IT" altLang="it-IT" sz="1500" dirty="0">
                <a:solidFill>
                  <a:srgbClr val="000000"/>
                </a:solidFill>
              </a:rPr>
              <a:t> degli stessi: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endParaRPr lang="it-IT" altLang="it-IT" sz="1500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sz="1500" dirty="0">
                <a:solidFill>
                  <a:srgbClr val="000000"/>
                </a:solidFill>
              </a:rPr>
              <a:t>Rilevazione del </a:t>
            </a:r>
            <a:r>
              <a:rPr lang="it-IT" altLang="it-IT" sz="1500" b="1" i="1" dirty="0">
                <a:solidFill>
                  <a:srgbClr val="000000"/>
                </a:solidFill>
              </a:rPr>
              <a:t>numero delle deleghe </a:t>
            </a:r>
            <a:r>
              <a:rPr lang="it-IT" altLang="it-IT" sz="1500" dirty="0">
                <a:solidFill>
                  <a:srgbClr val="000000"/>
                </a:solidFill>
              </a:rPr>
              <a:t>tramite UniEmens attraverso l’inserimento di uno specifico </a:t>
            </a:r>
            <a:r>
              <a:rPr lang="it-IT" altLang="it-IT" sz="1500" b="1" i="1" dirty="0">
                <a:solidFill>
                  <a:srgbClr val="000000"/>
                </a:solidFill>
              </a:rPr>
              <a:t>codice</a:t>
            </a:r>
            <a:r>
              <a:rPr lang="it-IT" altLang="it-IT" sz="1500" dirty="0">
                <a:solidFill>
                  <a:srgbClr val="000000"/>
                </a:solidFill>
              </a:rPr>
              <a:t> per CCNL e di un </a:t>
            </a:r>
            <a:r>
              <a:rPr lang="it-IT" altLang="it-IT" sz="1500" b="1" i="1" dirty="0">
                <a:solidFill>
                  <a:srgbClr val="000000"/>
                </a:solidFill>
              </a:rPr>
              <a:t>codice identificativo </a:t>
            </a:r>
            <a:r>
              <a:rPr lang="it-IT" altLang="it-IT" sz="1500" dirty="0">
                <a:solidFill>
                  <a:srgbClr val="000000"/>
                </a:solidFill>
              </a:rPr>
              <a:t>per ogni organizzazione sindacale;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endParaRPr lang="it-IT" altLang="it-IT" sz="1500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sz="1500" b="1" i="1" dirty="0">
                <a:solidFill>
                  <a:srgbClr val="000000"/>
                </a:solidFill>
              </a:rPr>
              <a:t>Elaborazione dei dati raccolti </a:t>
            </a:r>
            <a:r>
              <a:rPr lang="it-IT" altLang="it-IT" sz="1500" dirty="0">
                <a:solidFill>
                  <a:srgbClr val="000000"/>
                </a:solidFill>
              </a:rPr>
              <a:t>tramite la combinazione di </a:t>
            </a:r>
            <a:r>
              <a:rPr lang="it-IT" altLang="it-IT" sz="1500" i="1" u="sng" dirty="0">
                <a:solidFill>
                  <a:srgbClr val="000000"/>
                </a:solidFill>
              </a:rPr>
              <a:t>codice CCNL – codice OO.SS.</a:t>
            </a:r>
            <a:r>
              <a:rPr lang="it-IT" altLang="it-IT" sz="1500" dirty="0">
                <a:solidFill>
                  <a:srgbClr val="000000"/>
                </a:solidFill>
              </a:rPr>
              <a:t> determinando il numero di iscritti per ciascuna organizzazione sindacale di categoria su base nazionale;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endParaRPr lang="it-IT" altLang="it-IT" sz="1500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sz="1500" b="1" i="1" dirty="0">
                <a:solidFill>
                  <a:srgbClr val="000000"/>
                </a:solidFill>
              </a:rPr>
              <a:t>Ricezione dei dati elettorali </a:t>
            </a:r>
            <a:r>
              <a:rPr lang="it-IT" altLang="it-IT" sz="1500" dirty="0">
                <a:solidFill>
                  <a:srgbClr val="000000"/>
                </a:solidFill>
              </a:rPr>
              <a:t>trasmesso dalle ITL;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endParaRPr lang="it-IT" altLang="it-IT" sz="1500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sz="1500" b="1" i="1" dirty="0">
                <a:solidFill>
                  <a:srgbClr val="000000"/>
                </a:solidFill>
              </a:rPr>
              <a:t>Ponderazione dei dati.</a:t>
            </a:r>
          </a:p>
        </p:txBody>
      </p:sp>
    </p:spTree>
    <p:extLst>
      <p:ext uri="{BB962C8B-B14F-4D97-AF65-F5344CB8AC3E}">
        <p14:creationId xmlns:p14="http://schemas.microsoft.com/office/powerpoint/2010/main" val="1080747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6827" y="201600"/>
            <a:ext cx="8747392" cy="419088"/>
          </a:xfrm>
          <a:prstGeom prst="rect">
            <a:avLst/>
          </a:prstGeom>
          <a:solidFill>
            <a:srgbClr val="00B0F0"/>
          </a:solidFill>
        </p:spPr>
        <p:txBody>
          <a:bodyPr/>
          <a:lstStyle>
            <a:defPPr>
              <a:defRPr lang="en-US"/>
            </a:defPPr>
            <a:lvl1pPr defTabSz="914239">
              <a:lnSpc>
                <a:spcPct val="85000"/>
              </a:lnSpc>
              <a:spcBef>
                <a:spcPct val="0"/>
              </a:spcBef>
              <a:buNone/>
              <a:defRPr sz="3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it-IT" dirty="0">
                <a:solidFill>
                  <a:srgbClr val="000000"/>
                </a:solidFill>
              </a:rPr>
              <a:t>Competenze</a:t>
            </a:r>
            <a:r>
              <a:rPr lang="en-IN" dirty="0">
                <a:solidFill>
                  <a:srgbClr val="000000"/>
                </a:solidFill>
              </a:rPr>
              <a:t> e </a:t>
            </a:r>
            <a:r>
              <a:rPr lang="it-IT" dirty="0">
                <a:solidFill>
                  <a:srgbClr val="000000"/>
                </a:solidFill>
              </a:rPr>
              <a:t>soggetti</a:t>
            </a:r>
            <a:r>
              <a:rPr lang="en-IN" dirty="0">
                <a:solidFill>
                  <a:srgbClr val="000000"/>
                </a:solidFill>
              </a:rPr>
              <a:t> </a:t>
            </a:r>
            <a:r>
              <a:rPr lang="it-IT" dirty="0">
                <a:solidFill>
                  <a:srgbClr val="000000"/>
                </a:solidFill>
              </a:rPr>
              <a:t>coinvolti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68288" y="1759815"/>
            <a:ext cx="8624885" cy="4392613"/>
          </a:xfrm>
          <a:prstGeom prst="rect">
            <a:avLst/>
          </a:prstGeom>
          <a:solidFill>
            <a:schemeClr val="tx2"/>
          </a:solidFill>
          <a:ln w="22225" algn="ctr">
            <a:solidFill>
              <a:srgbClr val="2394FE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spcBef>
                <a:spcPct val="50000"/>
              </a:spcBef>
            </a:pPr>
            <a:endParaRPr lang="it-IT" sz="1400" dirty="0">
              <a:solidFill>
                <a:srgbClr val="00000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V="1">
            <a:off x="268288" y="1173451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68288" y="1255713"/>
            <a:ext cx="8624885" cy="4445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solidFill>
              <a:srgbClr val="2394FE"/>
            </a:solidFill>
            <a:round/>
            <a:headEnd/>
            <a:tailEnd/>
          </a:ln>
          <a:effectLst>
            <a:outerShdw blurRad="40386" dist="22860" dir="5400000" algn="t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marL="0" lvl="2" algn="ctr">
              <a:lnSpc>
                <a:spcPct val="90000"/>
              </a:lnSpc>
              <a:buClr>
                <a:srgbClr val="00A28A"/>
              </a:buClr>
              <a:defRPr/>
            </a:pPr>
            <a:r>
              <a:rPr lang="it-IT" sz="16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Competenze degli altri soggetti 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268288" y="6237288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440911" y="2830988"/>
            <a:ext cx="3239884" cy="3467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rgbClr val="000000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222226" y="6328064"/>
            <a:ext cx="457200" cy="431740"/>
          </a:xfrm>
          <a:prstGeom prst="rect">
            <a:avLst/>
          </a:prstGeom>
        </p:spPr>
      </p:pic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68288" y="1851054"/>
            <a:ext cx="8624885" cy="405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0" indent="0" algn="just" eaLnBrk="1" hangingPunct="1">
              <a:defRPr/>
            </a:pPr>
            <a:endParaRPr lang="it-IT" altLang="it-IT" sz="1500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sz="1500" b="1" i="1" dirty="0">
                <a:solidFill>
                  <a:srgbClr val="000000"/>
                </a:solidFill>
              </a:rPr>
              <a:t>Confindustria</a:t>
            </a:r>
            <a:r>
              <a:rPr lang="it-IT" altLang="it-IT" sz="1500" dirty="0">
                <a:solidFill>
                  <a:srgbClr val="000000"/>
                </a:solidFill>
              </a:rPr>
              <a:t> si impegna a </a:t>
            </a:r>
            <a:r>
              <a:rPr lang="it-IT" altLang="it-IT" sz="1500" i="1" dirty="0">
                <a:solidFill>
                  <a:srgbClr val="000000"/>
                </a:solidFill>
              </a:rPr>
              <a:t>comunicare tempestivamente all’Istituto le </a:t>
            </a:r>
            <a:r>
              <a:rPr lang="it-IT" altLang="it-IT" sz="1500" dirty="0">
                <a:solidFill>
                  <a:srgbClr val="000000"/>
                </a:solidFill>
              </a:rPr>
              <a:t>eventuali variazioni nell’assetto dei CCNL dell’area di sua rappresentanza e le </a:t>
            </a:r>
            <a:r>
              <a:rPr lang="it-IT" altLang="it-IT" sz="1500" i="1" u="sng" dirty="0">
                <a:solidFill>
                  <a:srgbClr val="000000"/>
                </a:solidFill>
              </a:rPr>
              <a:t>sottoscrizioni e le adesioni al Testo Unico</a:t>
            </a:r>
            <a:r>
              <a:rPr lang="it-IT" altLang="it-IT" sz="1500" i="1" dirty="0">
                <a:solidFill>
                  <a:srgbClr val="000000"/>
                </a:solidFill>
              </a:rPr>
              <a:t> </a:t>
            </a:r>
            <a:r>
              <a:rPr lang="it-IT" altLang="it-IT" sz="1500" dirty="0">
                <a:solidFill>
                  <a:srgbClr val="000000"/>
                </a:solidFill>
              </a:rPr>
              <a:t>sulla Rappresentanza, fornendo il censimento delle organizzazioni sindacali firmatarie ed aderenti al TU;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endParaRPr lang="it-IT" altLang="it-IT" sz="1500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sz="1500" dirty="0">
                <a:solidFill>
                  <a:srgbClr val="000000"/>
                </a:solidFill>
              </a:rPr>
              <a:t>L’</a:t>
            </a:r>
            <a:r>
              <a:rPr lang="it-IT" altLang="it-IT" sz="1500" b="1" i="1" dirty="0">
                <a:solidFill>
                  <a:srgbClr val="000000"/>
                </a:solidFill>
              </a:rPr>
              <a:t>INL</a:t>
            </a:r>
            <a:r>
              <a:rPr lang="it-IT" altLang="it-IT" sz="1500" dirty="0">
                <a:solidFill>
                  <a:srgbClr val="000000"/>
                </a:solidFill>
              </a:rPr>
              <a:t> provvederà a </a:t>
            </a:r>
            <a:r>
              <a:rPr lang="it-IT" altLang="it-IT" sz="1500" i="1" u="sng" dirty="0">
                <a:solidFill>
                  <a:srgbClr val="000000"/>
                </a:solidFill>
              </a:rPr>
              <a:t>raccogliere i dati elettorali</a:t>
            </a:r>
            <a:r>
              <a:rPr lang="it-IT" altLang="it-IT" sz="1500" dirty="0">
                <a:solidFill>
                  <a:srgbClr val="000000"/>
                </a:solidFill>
              </a:rPr>
              <a:t> relativi alla elezione della RSU a livello territoriale e a trasmetterli all’INPS;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endParaRPr lang="it-IT" altLang="it-IT" sz="1500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sz="1500" dirty="0">
                <a:solidFill>
                  <a:srgbClr val="000000"/>
                </a:solidFill>
              </a:rPr>
              <a:t>Il</a:t>
            </a:r>
            <a:r>
              <a:rPr lang="it-IT" altLang="it-IT" sz="1500" b="1" i="1" dirty="0">
                <a:solidFill>
                  <a:srgbClr val="000000"/>
                </a:solidFill>
              </a:rPr>
              <a:t> Comitato di Gestione </a:t>
            </a:r>
            <a:r>
              <a:rPr lang="it-IT" altLang="it-IT" sz="1500" dirty="0">
                <a:solidFill>
                  <a:srgbClr val="000000"/>
                </a:solidFill>
              </a:rPr>
              <a:t>riceve i dati elaborati dall’INPS e ne cura la pubblicizzazione.</a:t>
            </a:r>
          </a:p>
        </p:txBody>
      </p:sp>
    </p:spTree>
    <p:extLst>
      <p:ext uri="{BB962C8B-B14F-4D97-AF65-F5344CB8AC3E}">
        <p14:creationId xmlns:p14="http://schemas.microsoft.com/office/powerpoint/2010/main" val="258948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268288" y="6237288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440911" y="2830988"/>
            <a:ext cx="3239884" cy="3467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rgbClr val="000000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222226" y="6328064"/>
            <a:ext cx="457200" cy="43174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73139" y="188136"/>
            <a:ext cx="9001849" cy="45540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defPPr>
              <a:defRPr lang="en-US"/>
            </a:defPPr>
            <a:lvl1pPr defTabSz="914239">
              <a:lnSpc>
                <a:spcPct val="85000"/>
              </a:lnSpc>
              <a:spcBef>
                <a:spcPct val="0"/>
              </a:spcBef>
              <a:buNone/>
              <a:defRPr sz="2600" b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it-IT" sz="2000" dirty="0"/>
              <a:t>Confindustria–Cgil, Cisl, Uil.  La rappresentanza sindacale</a:t>
            </a:r>
            <a:endParaRPr lang="it-IT" sz="1800" i="1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9236" y="806880"/>
            <a:ext cx="8676000" cy="3648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defTabSz="914239">
              <a:lnSpc>
                <a:spcPct val="85000"/>
              </a:lnSpc>
              <a:spcBef>
                <a:spcPct val="0"/>
              </a:spcBef>
              <a:buNone/>
              <a:defRPr sz="2600" b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it-IT" sz="1600" dirty="0"/>
              <a:t>La misurazione della rappresentatività della OO.SS.</a:t>
            </a:r>
          </a:p>
          <a:p>
            <a:endParaRPr lang="it-IT" sz="1800" i="1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480560" y="1865376"/>
            <a:ext cx="3429000" cy="3227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9525" lvl="1" indent="0" algn="ctr" defTabSz="2781300" eaLnBrk="1" hangingPunct="1">
              <a:defRPr/>
            </a:pPr>
            <a:r>
              <a:rPr lang="it-IT" b="1" dirty="0"/>
              <a:t>Dato elettorale</a:t>
            </a:r>
          </a:p>
          <a:p>
            <a:pPr marL="9525" lvl="1" indent="0" algn="ctr" defTabSz="2781300" eaLnBrk="1" hangingPunct="1">
              <a:defRPr/>
            </a:pPr>
            <a:endParaRPr lang="it-IT" b="1" dirty="0"/>
          </a:p>
          <a:p>
            <a:pPr marL="9525" lvl="1" indent="0" algn="ctr" defTabSz="2781300" eaLnBrk="1" hangingPunct="1">
              <a:defRPr/>
            </a:pPr>
            <a:endParaRPr lang="it-IT" b="1" dirty="0"/>
          </a:p>
          <a:p>
            <a:pPr marL="9525" lvl="1" indent="0" algn="ctr" defTabSz="2781300" eaLnBrk="1" hangingPunct="1">
              <a:defRPr/>
            </a:pPr>
            <a:r>
              <a:rPr lang="it-IT" dirty="0"/>
              <a:t>Numero voti OO.SS.</a:t>
            </a:r>
          </a:p>
          <a:p>
            <a:pPr marL="9525" lvl="1" indent="0" algn="ctr" defTabSz="2781300" eaLnBrk="1" hangingPunct="1">
              <a:defRPr/>
            </a:pPr>
            <a:r>
              <a:rPr lang="it-IT" dirty="0"/>
              <a:t>su totale votanti </a:t>
            </a:r>
            <a:r>
              <a:rPr lang="it-IT" dirty="0" err="1"/>
              <a:t>Rsu</a:t>
            </a:r>
            <a:r>
              <a:rPr lang="it-IT" dirty="0"/>
              <a:t>/</a:t>
            </a:r>
            <a:r>
              <a:rPr lang="it-IT" dirty="0" err="1"/>
              <a:t>Rsa</a:t>
            </a:r>
            <a:endParaRPr lang="it-IT" dirty="0"/>
          </a:p>
          <a:p>
            <a:pPr marL="9525" lvl="1" indent="0" algn="ctr" defTabSz="2781300" eaLnBrk="1" hangingPunct="1">
              <a:defRPr/>
            </a:pPr>
            <a:endParaRPr lang="it-IT" dirty="0"/>
          </a:p>
          <a:p>
            <a:pPr marL="9525" lvl="1" indent="0" algn="ctr" defTabSz="2781300" eaLnBrk="1" hangingPunct="1">
              <a:defRPr/>
            </a:pPr>
            <a:endParaRPr lang="it-IT" dirty="0"/>
          </a:p>
          <a:p>
            <a:pPr marL="9525" lvl="1" indent="0" algn="ctr" defTabSz="2781300" eaLnBrk="1" hangingPunct="1">
              <a:defRPr/>
            </a:pPr>
            <a:endParaRPr lang="it-IT" dirty="0"/>
          </a:p>
          <a:p>
            <a:pPr marL="9525" lvl="1" indent="0" algn="ctr" defTabSz="2781300" eaLnBrk="1" hangingPunct="1">
              <a:defRPr/>
            </a:pPr>
            <a:r>
              <a:rPr lang="it-IT" dirty="0"/>
              <a:t>OO.SS./OO.DD + INL + INPS </a:t>
            </a:r>
          </a:p>
        </p:txBody>
      </p:sp>
      <p:sp>
        <p:nvSpPr>
          <p:cNvPr id="13" name="Freccia circolare a destra 12"/>
          <p:cNvSpPr/>
          <p:nvPr/>
        </p:nvSpPr>
        <p:spPr>
          <a:xfrm>
            <a:off x="4398264" y="1316736"/>
            <a:ext cx="594360" cy="822960"/>
          </a:xfrm>
          <a:prstGeom prst="curvedRightArrow">
            <a:avLst/>
          </a:prstGeom>
          <a:solidFill>
            <a:srgbClr val="0070C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15" name="Freccia circolare a sinistra 14"/>
          <p:cNvSpPr/>
          <p:nvPr/>
        </p:nvSpPr>
        <p:spPr>
          <a:xfrm>
            <a:off x="3182112" y="1335024"/>
            <a:ext cx="667512" cy="804672"/>
          </a:xfrm>
          <a:prstGeom prst="curvedLeftArrow">
            <a:avLst/>
          </a:prstGeom>
          <a:solidFill>
            <a:srgbClr val="0070C0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93192" y="1865376"/>
            <a:ext cx="3456432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9525" lvl="1" indent="0" algn="ctr" defTabSz="2781300" eaLnBrk="1" hangingPunct="1">
              <a:defRPr/>
            </a:pPr>
            <a:r>
              <a:rPr lang="it-IT" b="1" dirty="0"/>
              <a:t>         Dato associativo	                                         </a:t>
            </a:r>
          </a:p>
          <a:p>
            <a:pPr marL="9525" lvl="1" indent="0" algn="ctr" defTabSz="2781300" eaLnBrk="1" hangingPunct="1">
              <a:defRPr/>
            </a:pPr>
            <a:endParaRPr lang="it-IT" b="1" dirty="0"/>
          </a:p>
          <a:p>
            <a:pPr marL="9525" lvl="1" indent="0" algn="ctr" defTabSz="2781300" eaLnBrk="1" hangingPunct="1">
              <a:defRPr/>
            </a:pPr>
            <a:endParaRPr lang="it-IT" b="1" dirty="0"/>
          </a:p>
          <a:p>
            <a:pPr marL="9525" lvl="1" indent="0" algn="ctr" defTabSz="2781300" eaLnBrk="1" hangingPunct="1">
              <a:defRPr/>
            </a:pPr>
            <a:r>
              <a:rPr lang="it-IT" dirty="0"/>
              <a:t>Numero aderenti OO.SS.</a:t>
            </a:r>
          </a:p>
          <a:p>
            <a:pPr marL="9525" lvl="1" indent="0" algn="ctr" defTabSz="2781300" eaLnBrk="1" hangingPunct="1">
              <a:defRPr/>
            </a:pPr>
            <a:r>
              <a:rPr lang="it-IT" dirty="0"/>
              <a:t>su totale iscritti alle OO.SS. </a:t>
            </a:r>
          </a:p>
          <a:p>
            <a:pPr marL="9525" lvl="1" indent="0" algn="ctr" defTabSz="2781300" eaLnBrk="1" hangingPunct="1">
              <a:defRPr/>
            </a:pPr>
            <a:endParaRPr lang="it-IT" dirty="0"/>
          </a:p>
          <a:p>
            <a:pPr marL="9525" lvl="1" indent="0" algn="ctr" defTabSz="2781300" eaLnBrk="1" hangingPunct="1">
              <a:defRPr/>
            </a:pPr>
            <a:endParaRPr lang="it-IT" dirty="0"/>
          </a:p>
          <a:p>
            <a:pPr marL="9525" lvl="1" indent="0" algn="ctr" defTabSz="2781300" eaLnBrk="1" hangingPunct="1">
              <a:defRPr/>
            </a:pPr>
            <a:endParaRPr lang="it-IT" dirty="0"/>
          </a:p>
          <a:p>
            <a:pPr marL="9525" lvl="1" indent="0" algn="ctr" defTabSz="2781300" eaLnBrk="1" hangingPunct="1">
              <a:defRPr/>
            </a:pPr>
            <a:r>
              <a:rPr lang="it-IT" dirty="0"/>
              <a:t>«Rasi» INPS                  </a:t>
            </a:r>
          </a:p>
          <a:p>
            <a:pPr marL="9525" lvl="1" indent="0" defTabSz="2781300" eaLnBrk="1" hangingPunct="1">
              <a:defRPr/>
            </a:pPr>
            <a:endParaRPr lang="it-IT" dirty="0"/>
          </a:p>
        </p:txBody>
      </p:sp>
      <p:sp>
        <p:nvSpPr>
          <p:cNvPr id="18" name="Pentagono 17"/>
          <p:cNvSpPr/>
          <p:nvPr/>
        </p:nvSpPr>
        <p:spPr>
          <a:xfrm rot="5400000">
            <a:off x="1944624" y="3041904"/>
            <a:ext cx="329184" cy="493776"/>
          </a:xfrm>
          <a:prstGeom prst="homePlate">
            <a:avLst>
              <a:gd name="adj" fmla="val 30556"/>
            </a:avLst>
          </a:prstGeom>
          <a:solidFill>
            <a:srgbClr val="0070C0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19" name="Pentagono 18"/>
          <p:cNvSpPr/>
          <p:nvPr/>
        </p:nvSpPr>
        <p:spPr>
          <a:xfrm rot="5400000">
            <a:off x="1938528" y="2084832"/>
            <a:ext cx="329184" cy="493776"/>
          </a:xfrm>
          <a:prstGeom prst="homePlate">
            <a:avLst>
              <a:gd name="adj" fmla="val 30556"/>
            </a:avLst>
          </a:prstGeom>
          <a:solidFill>
            <a:srgbClr val="0070C0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0" name="Pentagono 19"/>
          <p:cNvSpPr/>
          <p:nvPr/>
        </p:nvSpPr>
        <p:spPr>
          <a:xfrm rot="5400000">
            <a:off x="5940552" y="2090928"/>
            <a:ext cx="329184" cy="493776"/>
          </a:xfrm>
          <a:prstGeom prst="homePlate">
            <a:avLst>
              <a:gd name="adj" fmla="val 30556"/>
            </a:avLst>
          </a:prstGeom>
          <a:solidFill>
            <a:srgbClr val="0070C0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1" name="Pentagono 20"/>
          <p:cNvSpPr/>
          <p:nvPr/>
        </p:nvSpPr>
        <p:spPr>
          <a:xfrm rot="5400000">
            <a:off x="5955792" y="3048000"/>
            <a:ext cx="329184" cy="493776"/>
          </a:xfrm>
          <a:prstGeom prst="homePlate">
            <a:avLst>
              <a:gd name="adj" fmla="val 30556"/>
            </a:avLst>
          </a:prstGeom>
          <a:solidFill>
            <a:srgbClr val="0070C0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2" name="Pentagono 21"/>
          <p:cNvSpPr/>
          <p:nvPr/>
        </p:nvSpPr>
        <p:spPr>
          <a:xfrm rot="3281152">
            <a:off x="2663952" y="3971544"/>
            <a:ext cx="329184" cy="493776"/>
          </a:xfrm>
          <a:prstGeom prst="homePlate">
            <a:avLst>
              <a:gd name="adj" fmla="val 30556"/>
            </a:avLst>
          </a:prstGeom>
          <a:solidFill>
            <a:srgbClr val="0070C0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4" name="Pentagono 23"/>
          <p:cNvSpPr/>
          <p:nvPr/>
        </p:nvSpPr>
        <p:spPr>
          <a:xfrm rot="6895130">
            <a:off x="4977384" y="3953256"/>
            <a:ext cx="329184" cy="493776"/>
          </a:xfrm>
          <a:prstGeom prst="homePlate">
            <a:avLst>
              <a:gd name="adj" fmla="val 30556"/>
            </a:avLst>
          </a:prstGeom>
          <a:solidFill>
            <a:srgbClr val="0070C0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2264664" y="4422648"/>
            <a:ext cx="3456432" cy="1736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9525" lvl="1" indent="0" algn="ctr" defTabSz="2781300" eaLnBrk="1" hangingPunct="1">
              <a:defRPr/>
            </a:pPr>
            <a:r>
              <a:rPr lang="it-IT" b="1" dirty="0"/>
              <a:t>Ponderazione risultati</a:t>
            </a:r>
          </a:p>
          <a:p>
            <a:pPr marL="9525" lvl="1" indent="0" defTabSz="2781300" eaLnBrk="1" hangingPunct="1">
              <a:defRPr/>
            </a:pPr>
            <a:r>
              <a:rPr lang="it-IT" dirty="0"/>
              <a:t>                      INPS</a:t>
            </a:r>
            <a:r>
              <a:rPr lang="it-IT" b="1" dirty="0"/>
              <a:t>	                                         </a:t>
            </a:r>
          </a:p>
          <a:p>
            <a:pPr marL="9525" lvl="1" indent="0" algn="ctr" defTabSz="2781300" eaLnBrk="1" hangingPunct="1">
              <a:defRPr/>
            </a:pPr>
            <a:endParaRPr lang="it-IT" b="1" dirty="0"/>
          </a:p>
          <a:p>
            <a:pPr marL="9525" lvl="1" indent="0" algn="ctr" defTabSz="2781300" eaLnBrk="1" hangingPunct="1">
              <a:defRPr/>
            </a:pPr>
            <a:endParaRPr lang="it-IT" b="1" dirty="0"/>
          </a:p>
          <a:p>
            <a:pPr marL="9525" lvl="1" indent="0" algn="ctr" defTabSz="2781300" eaLnBrk="1" hangingPunct="1">
              <a:defRPr/>
            </a:pPr>
            <a:endParaRPr lang="it-IT" dirty="0"/>
          </a:p>
          <a:p>
            <a:pPr marL="9525" lvl="1" indent="0" algn="ctr" defTabSz="2781300" eaLnBrk="1" hangingPunct="1">
              <a:defRPr/>
            </a:pPr>
            <a:r>
              <a:rPr lang="it-IT" b="1" dirty="0"/>
              <a:t>Proclamazione risultati</a:t>
            </a:r>
          </a:p>
          <a:p>
            <a:pPr marL="9525" lvl="1" indent="0" algn="ctr" defTabSz="2781300" eaLnBrk="1" hangingPunct="1">
              <a:defRPr/>
            </a:pPr>
            <a:r>
              <a:rPr lang="it-IT" dirty="0"/>
              <a:t>Comitato di Gestione</a:t>
            </a:r>
          </a:p>
        </p:txBody>
      </p:sp>
      <p:sp>
        <p:nvSpPr>
          <p:cNvPr id="26" name="Pentagono 25"/>
          <p:cNvSpPr/>
          <p:nvPr/>
        </p:nvSpPr>
        <p:spPr>
          <a:xfrm rot="5400000">
            <a:off x="3816096" y="4940808"/>
            <a:ext cx="329184" cy="493776"/>
          </a:xfrm>
          <a:prstGeom prst="homePlate">
            <a:avLst>
              <a:gd name="adj" fmla="val 30556"/>
            </a:avLst>
          </a:prstGeom>
          <a:solidFill>
            <a:srgbClr val="0070C0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80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Rectangle 36"/>
          <p:cNvSpPr/>
          <p:nvPr/>
        </p:nvSpPr>
        <p:spPr bwMode="auto">
          <a:xfrm>
            <a:off x="268288" y="1759815"/>
            <a:ext cx="8624885" cy="4392613"/>
          </a:xfrm>
          <a:prstGeom prst="rect">
            <a:avLst/>
          </a:prstGeom>
          <a:solidFill>
            <a:schemeClr val="tx2"/>
          </a:solidFill>
          <a:ln w="22225" algn="ctr">
            <a:solidFill>
              <a:srgbClr val="2394FE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spcBef>
                <a:spcPct val="50000"/>
              </a:spcBef>
            </a:pPr>
            <a:endParaRPr lang="it-IT" sz="1400" dirty="0">
              <a:solidFill>
                <a:srgbClr val="00000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6827" y="201600"/>
            <a:ext cx="8686346" cy="419088"/>
          </a:xfrm>
          <a:prstGeom prst="rect">
            <a:avLst/>
          </a:prstGeom>
          <a:solidFill>
            <a:srgbClr val="00B0F0"/>
          </a:solidFill>
        </p:spPr>
        <p:txBody>
          <a:bodyPr/>
          <a:lstStyle>
            <a:defPPr>
              <a:defRPr lang="en-US"/>
            </a:defPPr>
            <a:lvl1pPr defTabSz="914239">
              <a:lnSpc>
                <a:spcPct val="85000"/>
              </a:lnSpc>
              <a:spcBef>
                <a:spcPct val="0"/>
              </a:spcBef>
              <a:buNone/>
              <a:defRPr sz="3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en-IN" dirty="0">
                <a:solidFill>
                  <a:srgbClr val="000000"/>
                </a:solidFill>
              </a:rPr>
              <a:t>Flusso del processo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268288" y="6237288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222226" y="6328064"/>
            <a:ext cx="457200" cy="431740"/>
          </a:xfrm>
          <a:prstGeom prst="rect">
            <a:avLst/>
          </a:prstGeom>
        </p:spPr>
      </p:pic>
      <p:sp>
        <p:nvSpPr>
          <p:cNvPr id="138" name="Rounded Rectangle 115"/>
          <p:cNvSpPr/>
          <p:nvPr/>
        </p:nvSpPr>
        <p:spPr>
          <a:xfrm rot="5400000" flipH="1">
            <a:off x="-319256" y="4688975"/>
            <a:ext cx="2078659" cy="693502"/>
          </a:xfrm>
          <a:prstGeom prst="roundRect">
            <a:avLst/>
          </a:prstGeom>
          <a:solidFill>
            <a:srgbClr val="808080"/>
          </a:solidFill>
          <a:ln w="9525" cap="flat" cmpd="sng" algn="ctr">
            <a:noFill/>
            <a:prstDash val="solid"/>
          </a:ln>
          <a:effectLst/>
        </p:spPr>
        <p:txBody>
          <a:bodyPr vert="vert270" lIns="0" tIns="0" rIns="0" bIns="0" rtlCol="0" anchor="ctr" anchorCtr="0"/>
          <a:lstStyle/>
          <a:p>
            <a:pPr algn="ctr">
              <a:spcAft>
                <a:spcPts val="600"/>
              </a:spcAft>
              <a:defRPr/>
            </a:pPr>
            <a:r>
              <a:rPr lang="it-IT" sz="1000" b="1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INPS</a:t>
            </a:r>
          </a:p>
        </p:txBody>
      </p:sp>
      <p:sp>
        <p:nvSpPr>
          <p:cNvPr id="139" name="Rectangle 107"/>
          <p:cNvSpPr/>
          <p:nvPr/>
        </p:nvSpPr>
        <p:spPr bwMode="auto">
          <a:xfrm>
            <a:off x="1305251" y="2055380"/>
            <a:ext cx="7524000" cy="811084"/>
          </a:xfrm>
          <a:prstGeom prst="rect">
            <a:avLst/>
          </a:prstGeom>
          <a:solidFill>
            <a:srgbClr val="C0C0C0">
              <a:lumMod val="20000"/>
              <a:lumOff val="80000"/>
            </a:srgbClr>
          </a:solidFill>
          <a:ln w="19050" cap="flat" cmpd="sng" algn="ctr">
            <a:solidFill>
              <a:srgbClr val="FFF27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43200" tIns="43200" rIns="43200" bIns="43200" rtlCol="0" anchor="ctr"/>
          <a:lstStyle/>
          <a:p>
            <a:pPr algn="ctr" eaLnBrk="0" fontAlgn="base" hangingPunct="0">
              <a:spcAft>
                <a:spcPct val="0"/>
              </a:spcAft>
              <a:defRPr/>
            </a:pPr>
            <a:endParaRPr lang="it-IT" sz="600" b="1" kern="0" dirty="0">
              <a:solidFill>
                <a:srgbClr val="FFFFFF"/>
              </a:solidFill>
              <a:latin typeface="Verdan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79" name="Rounded Rectangle 130"/>
          <p:cNvSpPr/>
          <p:nvPr/>
        </p:nvSpPr>
        <p:spPr>
          <a:xfrm rot="5400000" flipH="1">
            <a:off x="308155" y="3200892"/>
            <a:ext cx="823901" cy="693564"/>
          </a:xfrm>
          <a:prstGeom prst="roundRect">
            <a:avLst/>
          </a:prstGeom>
          <a:solidFill>
            <a:srgbClr val="808080"/>
          </a:solidFill>
          <a:ln w="9525" cap="flat" cmpd="sng" algn="ctr">
            <a:noFill/>
            <a:prstDash val="solid"/>
          </a:ln>
          <a:effectLst/>
        </p:spPr>
        <p:txBody>
          <a:bodyPr vert="vert270" lIns="0" tIns="0" rIns="0" bIns="0" rtlCol="0" anchor="ctr" anchorCtr="0"/>
          <a:lstStyle/>
          <a:p>
            <a:pPr algn="ctr">
              <a:spcAft>
                <a:spcPts val="600"/>
              </a:spcAft>
              <a:defRPr/>
            </a:pPr>
            <a:r>
              <a:rPr lang="it-IT" sz="1000" b="1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Azienda</a:t>
            </a:r>
          </a:p>
        </p:txBody>
      </p:sp>
      <p:sp>
        <p:nvSpPr>
          <p:cNvPr id="180" name="TextBox 138"/>
          <p:cNvSpPr txBox="1"/>
          <p:nvPr/>
        </p:nvSpPr>
        <p:spPr>
          <a:xfrm>
            <a:off x="373325" y="1834197"/>
            <a:ext cx="693501" cy="14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18000" rIns="18000" rtlCol="0" anchor="ctr">
            <a:spAutoFit/>
          </a:bodyPr>
          <a:lstStyle/>
          <a:p>
            <a:pPr algn="ctr">
              <a:defRPr/>
            </a:pPr>
            <a:r>
              <a:rPr lang="it-IT" sz="1000" b="1" i="1" kern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Soggetto</a:t>
            </a:r>
          </a:p>
        </p:txBody>
      </p:sp>
      <p:sp>
        <p:nvSpPr>
          <p:cNvPr id="181" name="TextBox 140"/>
          <p:cNvSpPr txBox="1"/>
          <p:nvPr/>
        </p:nvSpPr>
        <p:spPr>
          <a:xfrm>
            <a:off x="1305250" y="1834197"/>
            <a:ext cx="7524000" cy="14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18000" rIns="18000" rtlCol="0" anchor="ctr">
            <a:spAutoFit/>
          </a:bodyPr>
          <a:lstStyle>
            <a:defPPr>
              <a:defRPr lang="it-IT"/>
            </a:defPPr>
            <a:lvl1pPr algn="ctr">
              <a:defRPr sz="1000" b="1" i="1" kern="0">
                <a:solidFill>
                  <a:srgbClr val="000000"/>
                </a:solidFill>
                <a:latin typeface="Arial"/>
              </a:defRPr>
            </a:lvl1pPr>
          </a:lstStyle>
          <a:p>
            <a:r>
              <a:rPr lang="it-IT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Fase preliminare</a:t>
            </a:r>
          </a:p>
        </p:txBody>
      </p:sp>
      <p:sp>
        <p:nvSpPr>
          <p:cNvPr id="248" name="Line 8"/>
          <p:cNvSpPr>
            <a:spLocks noChangeShapeType="1"/>
          </p:cNvSpPr>
          <p:nvPr/>
        </p:nvSpPr>
        <p:spPr bwMode="auto">
          <a:xfrm flipV="1">
            <a:off x="268288" y="1173451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250" name="Rectangle 37"/>
          <p:cNvSpPr/>
          <p:nvPr/>
        </p:nvSpPr>
        <p:spPr bwMode="auto">
          <a:xfrm>
            <a:off x="268288" y="1255713"/>
            <a:ext cx="8624885" cy="4445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solidFill>
              <a:srgbClr val="2394FE"/>
            </a:solidFill>
            <a:round/>
            <a:headEnd/>
            <a:tailEnd/>
          </a:ln>
          <a:effectLst>
            <a:outerShdw blurRad="40386" dist="22860" dir="5400000" algn="t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it-IT" sz="1600" b="1" kern="0" noProof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Raccolta dato associativo</a:t>
            </a:r>
            <a:endParaRPr lang="it-IT" sz="1600" b="1" i="1" kern="0" noProof="1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1" name="Rounded Rectangle 130"/>
          <p:cNvSpPr/>
          <p:nvPr/>
        </p:nvSpPr>
        <p:spPr>
          <a:xfrm rot="5400000" flipH="1">
            <a:off x="382336" y="1941326"/>
            <a:ext cx="816219" cy="1044318"/>
          </a:xfrm>
          <a:prstGeom prst="roundRect">
            <a:avLst/>
          </a:prstGeom>
          <a:solidFill>
            <a:srgbClr val="808080"/>
          </a:solidFill>
          <a:ln w="9525" cap="flat" cmpd="sng" algn="ctr">
            <a:noFill/>
            <a:prstDash val="solid"/>
          </a:ln>
          <a:effectLst/>
        </p:spPr>
        <p:txBody>
          <a:bodyPr vert="vert270" lIns="0" tIns="0" rIns="0" bIns="0" rtlCol="0" anchor="ctr" anchorCtr="0"/>
          <a:lstStyle/>
          <a:p>
            <a:pPr algn="ctr">
              <a:spcAft>
                <a:spcPts val="600"/>
              </a:spcAft>
              <a:defRPr/>
            </a:pPr>
            <a:r>
              <a:rPr lang="it-IT" sz="1000" b="1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Confindustria</a:t>
            </a:r>
          </a:p>
          <a:p>
            <a:pPr algn="ctr">
              <a:spcAft>
                <a:spcPts val="600"/>
              </a:spcAft>
              <a:defRPr/>
            </a:pPr>
            <a:endParaRPr lang="it-IT" sz="1000" b="1" kern="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2" name="Oval 130"/>
          <p:cNvSpPr/>
          <p:nvPr/>
        </p:nvSpPr>
        <p:spPr>
          <a:xfrm>
            <a:off x="1312606" y="2055379"/>
            <a:ext cx="201754" cy="2160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it-IT" sz="1100" b="1" kern="0" dirty="0">
                <a:solidFill>
                  <a:srgbClr val="39639D">
                    <a:lumMod val="50000"/>
                  </a:srgbClr>
                </a:solidFill>
                <a:latin typeface="Arial"/>
                <a:cs typeface="Arial" panose="020B0604020202020204" pitchFamily="34" charset="0"/>
              </a:rPr>
              <a:t>1</a:t>
            </a:r>
            <a:endParaRPr lang="it-IT" sz="1400" b="1" kern="0" dirty="0">
              <a:solidFill>
                <a:srgbClr val="39639D">
                  <a:lumMod val="50000"/>
                </a:srgbClr>
              </a:solidFill>
              <a:latin typeface="Arial"/>
              <a:cs typeface="Arial" panose="020B0604020202020204" pitchFamily="34" charset="0"/>
            </a:endParaRPr>
          </a:p>
        </p:txBody>
      </p:sp>
      <p:pic>
        <p:nvPicPr>
          <p:cNvPr id="254" name="Picture 2" descr="https://www.halleyweb.com/c066062/images/emailhomepec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433" y="2133360"/>
            <a:ext cx="56902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5" name="Straight Arrow Connector 161"/>
          <p:cNvCxnSpPr>
            <a:endCxn id="256" idx="1"/>
          </p:cNvCxnSpPr>
          <p:nvPr/>
        </p:nvCxnSpPr>
        <p:spPr>
          <a:xfrm>
            <a:off x="2344519" y="2403832"/>
            <a:ext cx="572834" cy="27899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sp>
        <p:nvSpPr>
          <p:cNvPr id="256" name="AutoShape 98"/>
          <p:cNvSpPr>
            <a:spLocks noChangeArrowheads="1"/>
          </p:cNvSpPr>
          <p:nvPr/>
        </p:nvSpPr>
        <p:spPr bwMode="auto">
          <a:xfrm>
            <a:off x="2917353" y="2262102"/>
            <a:ext cx="1189696" cy="339257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Comunicazione delle liste all’INPS</a:t>
            </a:r>
          </a:p>
        </p:txBody>
      </p:sp>
      <p:sp>
        <p:nvSpPr>
          <p:cNvPr id="258" name="Rectangle 123"/>
          <p:cNvSpPr/>
          <p:nvPr/>
        </p:nvSpPr>
        <p:spPr bwMode="auto">
          <a:xfrm>
            <a:off x="4448368" y="2151358"/>
            <a:ext cx="4231057" cy="686713"/>
          </a:xfrm>
          <a:prstGeom prst="rect">
            <a:avLst/>
          </a:prstGeom>
          <a:noFill/>
          <a:ln w="19050" cap="flat" cmpd="sng" algn="ctr">
            <a:solidFill>
              <a:sysClr val="window" lastClr="FFFFFF">
                <a:lumMod val="75000"/>
              </a:sys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lIns="43200" tIns="43200" rIns="43200" bIns="43200" rtlCol="0" anchor="t"/>
          <a:lstStyle/>
          <a:p>
            <a:pPr eaLnBrk="0" fontAlgn="base" hangingPunct="0">
              <a:spcAft>
                <a:spcPct val="0"/>
              </a:spcAft>
              <a:defRPr/>
            </a:pPr>
            <a:r>
              <a:rPr lang="it-IT" sz="10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ＭＳ Ｐゴシック" pitchFamily="34" charset="-128"/>
                <a:cs typeface="Arial" charset="0"/>
              </a:rPr>
              <a:t>Informazioni da comunicare:</a:t>
            </a:r>
          </a:p>
          <a:p>
            <a:pPr marL="171450" indent="-17145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0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ＭＳ Ｐゴシック" pitchFamily="34" charset="-128"/>
                <a:cs typeface="Arial" charset="0"/>
              </a:rPr>
              <a:t>elenco CCNL;</a:t>
            </a:r>
          </a:p>
          <a:p>
            <a:pPr marL="171450" indent="-17145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0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ＭＳ Ｐゴシック" pitchFamily="34" charset="-128"/>
                <a:cs typeface="Arial" charset="0"/>
              </a:rPr>
              <a:t>Organizzazioni sindacali firmatarie o aderenti al Testo Unico.</a:t>
            </a:r>
          </a:p>
        </p:txBody>
      </p:sp>
      <p:sp>
        <p:nvSpPr>
          <p:cNvPr id="260" name="Rectangle 107"/>
          <p:cNvSpPr/>
          <p:nvPr/>
        </p:nvSpPr>
        <p:spPr bwMode="auto">
          <a:xfrm>
            <a:off x="1312606" y="3162196"/>
            <a:ext cx="7524000" cy="794651"/>
          </a:xfrm>
          <a:prstGeom prst="rect">
            <a:avLst/>
          </a:prstGeom>
          <a:solidFill>
            <a:srgbClr val="C0C0C0">
              <a:lumMod val="20000"/>
              <a:lumOff val="80000"/>
            </a:srgbClr>
          </a:solidFill>
          <a:ln w="19050" cap="flat" cmpd="sng" algn="ctr">
            <a:solidFill>
              <a:srgbClr val="FFF27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43200" tIns="43200" rIns="43200" bIns="43200" rtlCol="0" anchor="ctr"/>
          <a:lstStyle/>
          <a:p>
            <a:pPr algn="ctr" eaLnBrk="0" fontAlgn="base" hangingPunct="0">
              <a:spcAft>
                <a:spcPct val="0"/>
              </a:spcAft>
              <a:defRPr/>
            </a:pPr>
            <a:endParaRPr lang="it-IT" sz="600" b="1" kern="0" dirty="0">
              <a:solidFill>
                <a:srgbClr val="FFFFFF"/>
              </a:solidFill>
              <a:latin typeface="Verdan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61" name="Rectangle 107"/>
          <p:cNvSpPr/>
          <p:nvPr/>
        </p:nvSpPr>
        <p:spPr bwMode="auto">
          <a:xfrm>
            <a:off x="1312606" y="4007058"/>
            <a:ext cx="7524000" cy="1314520"/>
          </a:xfrm>
          <a:prstGeom prst="rect">
            <a:avLst/>
          </a:prstGeom>
          <a:solidFill>
            <a:srgbClr val="C0C0C0">
              <a:lumMod val="20000"/>
              <a:lumOff val="80000"/>
            </a:srgbClr>
          </a:solidFill>
          <a:ln w="19050" cap="flat" cmpd="sng" algn="ctr">
            <a:solidFill>
              <a:srgbClr val="FFF27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43200" tIns="43200" rIns="43200" bIns="43200" rtlCol="0" anchor="ctr"/>
          <a:lstStyle/>
          <a:p>
            <a:pPr algn="ctr" eaLnBrk="0" fontAlgn="base" hangingPunct="0">
              <a:spcAft>
                <a:spcPct val="0"/>
              </a:spcAft>
              <a:defRPr/>
            </a:pPr>
            <a:endParaRPr lang="it-IT" sz="600" b="1" kern="0" dirty="0">
              <a:solidFill>
                <a:srgbClr val="FFFFFF"/>
              </a:solidFill>
              <a:latin typeface="Verdan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62" name="Rectangle 107"/>
          <p:cNvSpPr/>
          <p:nvPr/>
        </p:nvSpPr>
        <p:spPr bwMode="auto">
          <a:xfrm>
            <a:off x="1312606" y="5326594"/>
            <a:ext cx="7524000" cy="748462"/>
          </a:xfrm>
          <a:prstGeom prst="rect">
            <a:avLst/>
          </a:prstGeom>
          <a:solidFill>
            <a:srgbClr val="C0C0C0">
              <a:lumMod val="20000"/>
              <a:lumOff val="80000"/>
            </a:srgbClr>
          </a:solidFill>
          <a:ln w="19050" cap="flat" cmpd="sng" algn="ctr">
            <a:solidFill>
              <a:srgbClr val="FFF27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43200" tIns="43200" rIns="43200" bIns="43200" rtlCol="0" anchor="ctr"/>
          <a:lstStyle/>
          <a:p>
            <a:pPr algn="ctr" eaLnBrk="0" fontAlgn="base" hangingPunct="0">
              <a:spcAft>
                <a:spcPct val="0"/>
              </a:spcAft>
              <a:defRPr/>
            </a:pPr>
            <a:endParaRPr lang="it-IT" sz="600" b="1" kern="0" dirty="0">
              <a:solidFill>
                <a:srgbClr val="FFFFFF"/>
              </a:solidFill>
              <a:latin typeface="Verdan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63" name="Oval 130"/>
          <p:cNvSpPr/>
          <p:nvPr/>
        </p:nvSpPr>
        <p:spPr>
          <a:xfrm>
            <a:off x="1312606" y="3162196"/>
            <a:ext cx="201754" cy="2160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it-IT" sz="1100" b="1" kern="0" dirty="0">
                <a:solidFill>
                  <a:srgbClr val="39639D">
                    <a:lumMod val="50000"/>
                  </a:srgbClr>
                </a:solidFill>
                <a:latin typeface="Arial"/>
                <a:cs typeface="Arial" panose="020B0604020202020204" pitchFamily="34" charset="0"/>
              </a:rPr>
              <a:t>2</a:t>
            </a:r>
            <a:endParaRPr lang="it-IT" sz="1400" b="1" kern="0" dirty="0">
              <a:solidFill>
                <a:srgbClr val="39639D">
                  <a:lumMod val="50000"/>
                </a:srgbClr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264" name="Oval 130"/>
          <p:cNvSpPr/>
          <p:nvPr/>
        </p:nvSpPr>
        <p:spPr>
          <a:xfrm>
            <a:off x="1312606" y="4007058"/>
            <a:ext cx="201754" cy="2160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it-IT" sz="1100" b="1" kern="0" dirty="0">
                <a:solidFill>
                  <a:srgbClr val="39639D">
                    <a:lumMod val="50000"/>
                  </a:srgbClr>
                </a:solidFill>
                <a:latin typeface="Arial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65" name="Oval 130"/>
          <p:cNvSpPr/>
          <p:nvPr/>
        </p:nvSpPr>
        <p:spPr>
          <a:xfrm>
            <a:off x="1312606" y="5326594"/>
            <a:ext cx="201754" cy="2160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algn="ctr">
              <a:defRPr/>
            </a:pPr>
            <a:r>
              <a:rPr lang="it-IT" sz="1100" b="1" kern="0" dirty="0">
                <a:solidFill>
                  <a:srgbClr val="39639D">
                    <a:lumMod val="50000"/>
                  </a:srgbClr>
                </a:solidFill>
                <a:latin typeface="Arial"/>
                <a:cs typeface="Arial" panose="020B0604020202020204" pitchFamily="34" charset="0"/>
              </a:rPr>
              <a:t>4</a:t>
            </a:r>
            <a:endParaRPr lang="it-IT" sz="1400" b="1" kern="0" dirty="0">
              <a:solidFill>
                <a:srgbClr val="39639D">
                  <a:lumMod val="50000"/>
                </a:srgbClr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267" name="TextBox 163"/>
          <p:cNvSpPr txBox="1"/>
          <p:nvPr/>
        </p:nvSpPr>
        <p:spPr>
          <a:xfrm>
            <a:off x="1411456" y="3610670"/>
            <a:ext cx="828000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defRPr sz="700" b="1" kern="0">
                <a:solidFill>
                  <a:srgbClr val="000000"/>
                </a:solidFill>
                <a:latin typeface="Arial"/>
              </a:defRPr>
            </a:lvl1pPr>
          </a:lstStyle>
          <a:p>
            <a:r>
              <a:rPr lang="it-IT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UniEmens</a:t>
            </a:r>
          </a:p>
        </p:txBody>
      </p:sp>
      <p:pic>
        <p:nvPicPr>
          <p:cNvPr id="266" name="Picture 26" descr="j028575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31093" y="3205043"/>
            <a:ext cx="698622" cy="443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9" name="AutoShape 98"/>
          <p:cNvSpPr>
            <a:spLocks noChangeArrowheads="1"/>
          </p:cNvSpPr>
          <p:nvPr/>
        </p:nvSpPr>
        <p:spPr bwMode="auto">
          <a:xfrm>
            <a:off x="2343604" y="3272689"/>
            <a:ext cx="1189696" cy="504000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Accesso cassetto previdenziale aziende</a:t>
            </a:r>
          </a:p>
        </p:txBody>
      </p:sp>
      <p:sp>
        <p:nvSpPr>
          <p:cNvPr id="271" name="AutoShape 98"/>
          <p:cNvSpPr>
            <a:spLocks noChangeArrowheads="1"/>
          </p:cNvSpPr>
          <p:nvPr/>
        </p:nvSpPr>
        <p:spPr bwMode="auto">
          <a:xfrm>
            <a:off x="5248225" y="3355995"/>
            <a:ext cx="1189696" cy="327484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Invio dati deleghe sindacali</a:t>
            </a:r>
          </a:p>
        </p:txBody>
      </p:sp>
      <p:cxnSp>
        <p:nvCxnSpPr>
          <p:cNvPr id="272" name="Straight Arrow Connector 161"/>
          <p:cNvCxnSpPr>
            <a:stCxn id="269" idx="3"/>
            <a:endCxn id="58" idx="1"/>
          </p:cNvCxnSpPr>
          <p:nvPr/>
        </p:nvCxnSpPr>
        <p:spPr>
          <a:xfrm>
            <a:off x="3533300" y="3524689"/>
            <a:ext cx="215315" cy="0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cxnSp>
        <p:nvCxnSpPr>
          <p:cNvPr id="275" name="Straight Arrow Connector 161"/>
          <p:cNvCxnSpPr>
            <a:endCxn id="269" idx="1"/>
          </p:cNvCxnSpPr>
          <p:nvPr/>
        </p:nvCxnSpPr>
        <p:spPr>
          <a:xfrm flipV="1">
            <a:off x="1634159" y="3524689"/>
            <a:ext cx="709445" cy="2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sp>
        <p:nvSpPr>
          <p:cNvPr id="277" name="Rectangle 123"/>
          <p:cNvSpPr/>
          <p:nvPr/>
        </p:nvSpPr>
        <p:spPr bwMode="auto">
          <a:xfrm>
            <a:off x="6494488" y="3214880"/>
            <a:ext cx="2184937" cy="686713"/>
          </a:xfrm>
          <a:prstGeom prst="rect">
            <a:avLst/>
          </a:prstGeom>
          <a:noFill/>
          <a:ln w="19050" cap="flat" cmpd="sng" algn="ctr">
            <a:solidFill>
              <a:sysClr val="window" lastClr="FFFFFF">
                <a:lumMod val="75000"/>
              </a:sys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lIns="43200" tIns="43200" rIns="43200" bIns="43200" rtlCol="0" anchor="t"/>
          <a:lstStyle/>
          <a:p>
            <a:pPr eaLnBrk="0" fontAlgn="base" hangingPunct="0">
              <a:spcAft>
                <a:spcPct val="0"/>
              </a:spcAft>
              <a:defRPr/>
            </a:pPr>
            <a:r>
              <a:rPr lang="it-IT" sz="10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ＭＳ Ｐゴシック" pitchFamily="34" charset="-128"/>
                <a:cs typeface="Arial" charset="0"/>
              </a:rPr>
              <a:t>Informazioni da inviare:</a:t>
            </a:r>
          </a:p>
          <a:p>
            <a:pPr marL="171450" indent="-17145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0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ＭＳ Ｐゴシック" pitchFamily="34" charset="-128"/>
                <a:cs typeface="Arial" charset="0"/>
              </a:rPr>
              <a:t>CCNL applicato;</a:t>
            </a:r>
          </a:p>
          <a:p>
            <a:pPr marL="171450" indent="-171450" eaLnBrk="0" fontAlgn="base" hangingPunct="0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0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ＭＳ Ｐゴシック" pitchFamily="34" charset="-128"/>
                <a:cs typeface="Arial" charset="0"/>
              </a:rPr>
              <a:t>Iscritti per ciascuna organizzazione sindacale.</a:t>
            </a:r>
          </a:p>
        </p:txBody>
      </p:sp>
      <p:sp>
        <p:nvSpPr>
          <p:cNvPr id="278" name="AutoShape 98"/>
          <p:cNvSpPr>
            <a:spLocks noChangeArrowheads="1"/>
          </p:cNvSpPr>
          <p:nvPr/>
        </p:nvSpPr>
        <p:spPr bwMode="auto">
          <a:xfrm>
            <a:off x="7133762" y="4289179"/>
            <a:ext cx="1189696" cy="288000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Elaborazione dati</a:t>
            </a:r>
          </a:p>
        </p:txBody>
      </p:sp>
      <p:cxnSp>
        <p:nvCxnSpPr>
          <p:cNvPr id="282" name="Elbow Connector 39"/>
          <p:cNvCxnSpPr/>
          <p:nvPr/>
        </p:nvCxnSpPr>
        <p:spPr>
          <a:xfrm rot="16200000" flipH="1">
            <a:off x="6699372" y="2817214"/>
            <a:ext cx="767787" cy="2480385"/>
          </a:xfrm>
          <a:prstGeom prst="bentConnector4">
            <a:avLst>
              <a:gd name="adj1" fmla="val 52298"/>
              <a:gd name="adj2" fmla="val 109216"/>
            </a:avLst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cxnSp>
        <p:nvCxnSpPr>
          <p:cNvPr id="286" name="Straight Arrow Connector 161"/>
          <p:cNvCxnSpPr>
            <a:stCxn id="278" idx="1"/>
            <a:endCxn id="279" idx="3"/>
          </p:cNvCxnSpPr>
          <p:nvPr/>
        </p:nvCxnSpPr>
        <p:spPr>
          <a:xfrm flipH="1" flipV="1">
            <a:off x="6371413" y="4430226"/>
            <a:ext cx="762349" cy="2953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cxnSp>
        <p:nvCxnSpPr>
          <p:cNvPr id="289" name="Straight Arrow Connector 161"/>
          <p:cNvCxnSpPr>
            <a:stCxn id="279" idx="1"/>
            <a:endCxn id="67" idx="3"/>
          </p:cNvCxnSpPr>
          <p:nvPr/>
        </p:nvCxnSpPr>
        <p:spPr>
          <a:xfrm flipH="1">
            <a:off x="4133521" y="4430226"/>
            <a:ext cx="1048196" cy="2953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sp>
        <p:nvSpPr>
          <p:cNvPr id="298" name="AutoShape 98"/>
          <p:cNvSpPr>
            <a:spLocks noChangeArrowheads="1"/>
          </p:cNvSpPr>
          <p:nvPr/>
        </p:nvSpPr>
        <p:spPr bwMode="auto">
          <a:xfrm>
            <a:off x="1525890" y="5554317"/>
            <a:ext cx="1189696" cy="288000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Ponderazione dati ricevuti</a:t>
            </a:r>
          </a:p>
        </p:txBody>
      </p:sp>
      <p:cxnSp>
        <p:nvCxnSpPr>
          <p:cNvPr id="308" name="Straight Arrow Connector 161"/>
          <p:cNvCxnSpPr>
            <a:endCxn id="298" idx="0"/>
          </p:cNvCxnSpPr>
          <p:nvPr/>
        </p:nvCxnSpPr>
        <p:spPr>
          <a:xfrm flipH="1">
            <a:off x="2120738" y="4223058"/>
            <a:ext cx="979" cy="1331259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sp>
        <p:nvSpPr>
          <p:cNvPr id="318" name="CasellaDiTesto 317"/>
          <p:cNvSpPr txBox="1"/>
          <p:nvPr/>
        </p:nvSpPr>
        <p:spPr>
          <a:xfrm>
            <a:off x="5070133" y="4678150"/>
            <a:ext cx="1367787" cy="4216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0" tIns="36576" rIns="0" bIns="0" rtlCol="0">
            <a:spAutoFit/>
          </a:bodyPr>
          <a:lstStyle/>
          <a:p>
            <a:pPr algn="ctr"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it-IT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Periodo Gen. – Dic.</a:t>
            </a:r>
          </a:p>
          <a:p>
            <a:pPr algn="ctr"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it-IT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Anno x</a:t>
            </a:r>
          </a:p>
        </p:txBody>
      </p:sp>
      <p:sp>
        <p:nvSpPr>
          <p:cNvPr id="279" name="AutoShape 98"/>
          <p:cNvSpPr>
            <a:spLocks noChangeArrowheads="1"/>
          </p:cNvSpPr>
          <p:nvPr/>
        </p:nvSpPr>
        <p:spPr bwMode="auto">
          <a:xfrm>
            <a:off x="5181717" y="4160226"/>
            <a:ext cx="1189696" cy="540000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Aggregazione dati numero deleghe per CCNL</a:t>
            </a:r>
          </a:p>
        </p:txBody>
      </p:sp>
      <p:sp>
        <p:nvSpPr>
          <p:cNvPr id="321" name="TextBox 138"/>
          <p:cNvSpPr txBox="1"/>
          <p:nvPr/>
        </p:nvSpPr>
        <p:spPr>
          <a:xfrm>
            <a:off x="373317" y="2946910"/>
            <a:ext cx="693501" cy="14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18000" rIns="18000" rtlCol="0" anchor="ctr">
            <a:spAutoFit/>
          </a:bodyPr>
          <a:lstStyle/>
          <a:p>
            <a:pPr algn="ctr">
              <a:defRPr/>
            </a:pPr>
            <a:r>
              <a:rPr lang="it-IT" sz="1000" b="1" i="1" kern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Soggetto</a:t>
            </a:r>
          </a:p>
        </p:txBody>
      </p:sp>
      <p:sp>
        <p:nvSpPr>
          <p:cNvPr id="322" name="TextBox 140"/>
          <p:cNvSpPr txBox="1"/>
          <p:nvPr/>
        </p:nvSpPr>
        <p:spPr>
          <a:xfrm>
            <a:off x="1305242" y="2946910"/>
            <a:ext cx="7524000" cy="14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18000" rIns="18000" rtlCol="0" anchor="ctr">
            <a:spAutoFit/>
          </a:bodyPr>
          <a:lstStyle>
            <a:defPPr>
              <a:defRPr lang="it-IT"/>
            </a:defPPr>
            <a:lvl1pPr algn="ctr">
              <a:defRPr sz="1000" b="1" i="1" kern="0">
                <a:solidFill>
                  <a:srgbClr val="000000"/>
                </a:solidFill>
                <a:latin typeface="Arial"/>
              </a:defRPr>
            </a:lvl1pPr>
          </a:lstStyle>
          <a:p>
            <a:r>
              <a:rPr lang="it-IT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Fasi della procedura</a:t>
            </a:r>
          </a:p>
        </p:txBody>
      </p:sp>
      <p:sp>
        <p:nvSpPr>
          <p:cNvPr id="58" name="AutoShape 98"/>
          <p:cNvSpPr>
            <a:spLocks noChangeArrowheads="1"/>
          </p:cNvSpPr>
          <p:nvPr/>
        </p:nvSpPr>
        <p:spPr bwMode="auto">
          <a:xfrm>
            <a:off x="3748615" y="3272689"/>
            <a:ext cx="1243713" cy="504000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Attribuzione codice 0R per ciascuna matricola</a:t>
            </a:r>
          </a:p>
        </p:txBody>
      </p:sp>
      <p:cxnSp>
        <p:nvCxnSpPr>
          <p:cNvPr id="63" name="Straight Arrow Connector 161"/>
          <p:cNvCxnSpPr>
            <a:stCxn id="58" idx="3"/>
            <a:endCxn id="271" idx="1"/>
          </p:cNvCxnSpPr>
          <p:nvPr/>
        </p:nvCxnSpPr>
        <p:spPr>
          <a:xfrm flipV="1">
            <a:off x="4992328" y="3519737"/>
            <a:ext cx="255897" cy="4952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sp>
        <p:nvSpPr>
          <p:cNvPr id="67" name="AutoShape 98"/>
          <p:cNvSpPr>
            <a:spLocks noChangeArrowheads="1"/>
          </p:cNvSpPr>
          <p:nvPr/>
        </p:nvSpPr>
        <p:spPr bwMode="auto">
          <a:xfrm>
            <a:off x="2943825" y="4289179"/>
            <a:ext cx="1189696" cy="288000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Comunicazione dati ai sindacati</a:t>
            </a:r>
          </a:p>
        </p:txBody>
      </p:sp>
      <p:cxnSp>
        <p:nvCxnSpPr>
          <p:cNvPr id="69" name="Elbow Connector 39"/>
          <p:cNvCxnSpPr>
            <a:stCxn id="279" idx="1"/>
          </p:cNvCxnSpPr>
          <p:nvPr/>
        </p:nvCxnSpPr>
        <p:spPr>
          <a:xfrm rot="10800000">
            <a:off x="2121718" y="4286227"/>
            <a:ext cx="3060000" cy="144000"/>
          </a:xfrm>
          <a:prstGeom prst="bentConnector4">
            <a:avLst>
              <a:gd name="adj1" fmla="val 10703"/>
              <a:gd name="adj2" fmla="val 262074"/>
            </a:avLst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pic>
        <p:nvPicPr>
          <p:cNvPr id="297" name="Picture 2" descr="https://www.halleyweb.com/c066062/images/emailhomepec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622" y="4153669"/>
            <a:ext cx="56902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719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Rectangle 36"/>
          <p:cNvSpPr/>
          <p:nvPr/>
        </p:nvSpPr>
        <p:spPr bwMode="auto">
          <a:xfrm>
            <a:off x="268288" y="1759815"/>
            <a:ext cx="8624885" cy="4392613"/>
          </a:xfrm>
          <a:prstGeom prst="rect">
            <a:avLst/>
          </a:prstGeom>
          <a:solidFill>
            <a:schemeClr val="tx2"/>
          </a:solidFill>
          <a:ln w="22225" algn="ctr">
            <a:solidFill>
              <a:srgbClr val="2394FE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spcBef>
                <a:spcPct val="50000"/>
              </a:spcBef>
            </a:pPr>
            <a:endParaRPr lang="it-IT" sz="1400" dirty="0">
              <a:solidFill>
                <a:srgbClr val="00000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6827" y="201600"/>
            <a:ext cx="8686346" cy="419088"/>
          </a:xfrm>
          <a:prstGeom prst="rect">
            <a:avLst/>
          </a:prstGeom>
          <a:solidFill>
            <a:srgbClr val="00B0F0"/>
          </a:solidFill>
        </p:spPr>
        <p:txBody>
          <a:bodyPr/>
          <a:lstStyle>
            <a:defPPr>
              <a:defRPr lang="en-US"/>
            </a:defPPr>
            <a:lvl1pPr defTabSz="914239">
              <a:lnSpc>
                <a:spcPct val="85000"/>
              </a:lnSpc>
              <a:spcBef>
                <a:spcPct val="0"/>
              </a:spcBef>
              <a:buNone/>
              <a:defRPr sz="3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en-IN" dirty="0" err="1">
                <a:solidFill>
                  <a:srgbClr val="000000"/>
                </a:solidFill>
              </a:rPr>
              <a:t>Flusso</a:t>
            </a:r>
            <a:r>
              <a:rPr lang="en-IN" dirty="0">
                <a:solidFill>
                  <a:srgbClr val="000000"/>
                </a:solidFill>
              </a:rPr>
              <a:t> del </a:t>
            </a:r>
            <a:r>
              <a:rPr lang="en-IN" dirty="0" err="1">
                <a:solidFill>
                  <a:srgbClr val="000000"/>
                </a:solidFill>
              </a:rPr>
              <a:t>processo</a:t>
            </a:r>
            <a:endParaRPr lang="en-IN" dirty="0">
              <a:solidFill>
                <a:srgbClr val="000000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268288" y="6237288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222226" y="6328064"/>
            <a:ext cx="457200" cy="431740"/>
          </a:xfrm>
          <a:prstGeom prst="rect">
            <a:avLst/>
          </a:prstGeom>
        </p:spPr>
      </p:pic>
      <p:sp>
        <p:nvSpPr>
          <p:cNvPr id="138" name="Rounded Rectangle 115"/>
          <p:cNvSpPr/>
          <p:nvPr/>
        </p:nvSpPr>
        <p:spPr>
          <a:xfrm rot="5400000" flipH="1">
            <a:off x="-613940" y="3247379"/>
            <a:ext cx="2843400" cy="868884"/>
          </a:xfrm>
          <a:prstGeom prst="roundRect">
            <a:avLst/>
          </a:prstGeom>
          <a:solidFill>
            <a:srgbClr val="808080"/>
          </a:solidFill>
          <a:ln w="9525" cap="flat" cmpd="sng" algn="ctr">
            <a:noFill/>
            <a:prstDash val="solid"/>
          </a:ln>
          <a:effectLst/>
        </p:spPr>
        <p:txBody>
          <a:bodyPr vert="vert270" lIns="0" tIns="0" rIns="0" bIns="0" rtlCol="0" anchor="ctr" anchorCtr="0"/>
          <a:lstStyle/>
          <a:p>
            <a:pPr algn="ctr">
              <a:spcAft>
                <a:spcPts val="600"/>
              </a:spcAft>
              <a:defRPr/>
            </a:pPr>
            <a:r>
              <a:rPr lang="it-IT" sz="1000" b="1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>
              <a:spcAft>
                <a:spcPts val="600"/>
              </a:spcAft>
              <a:defRPr/>
            </a:pPr>
            <a:r>
              <a:rPr lang="it-IT" sz="1000" b="1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INL</a:t>
            </a:r>
          </a:p>
          <a:p>
            <a:pPr algn="ctr">
              <a:spcAft>
                <a:spcPts val="600"/>
              </a:spcAft>
              <a:defRPr/>
            </a:pPr>
            <a:r>
              <a:rPr lang="it-IT" sz="1000" b="1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INPS</a:t>
            </a:r>
          </a:p>
        </p:txBody>
      </p:sp>
      <p:sp>
        <p:nvSpPr>
          <p:cNvPr id="248" name="Line 8"/>
          <p:cNvSpPr>
            <a:spLocks noChangeShapeType="1"/>
          </p:cNvSpPr>
          <p:nvPr/>
        </p:nvSpPr>
        <p:spPr bwMode="auto">
          <a:xfrm flipV="1">
            <a:off x="268288" y="1173451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250" name="Rectangle 37"/>
          <p:cNvSpPr/>
          <p:nvPr/>
        </p:nvSpPr>
        <p:spPr bwMode="auto">
          <a:xfrm>
            <a:off x="268288" y="1255713"/>
            <a:ext cx="8624885" cy="4445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solidFill>
              <a:srgbClr val="2394FE"/>
            </a:solidFill>
            <a:round/>
            <a:headEnd/>
            <a:tailEnd/>
          </a:ln>
          <a:effectLst>
            <a:outerShdw blurRad="40386" dist="22860" dir="5400000" algn="t" rotWithShape="0">
              <a:prstClr val="black">
                <a:alpha val="40000"/>
              </a:prstClr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it-IT" sz="1600" b="1" kern="0" noProof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Raccolta dato elettorale e ponderazione</a:t>
            </a:r>
            <a:endParaRPr lang="it-IT" sz="1600" b="1" i="1" kern="0" noProof="1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2" name="Rectangle 107"/>
          <p:cNvSpPr/>
          <p:nvPr/>
        </p:nvSpPr>
        <p:spPr bwMode="auto">
          <a:xfrm>
            <a:off x="1312606" y="5310718"/>
            <a:ext cx="7524000" cy="764338"/>
          </a:xfrm>
          <a:prstGeom prst="rect">
            <a:avLst/>
          </a:prstGeom>
          <a:solidFill>
            <a:srgbClr val="C0C0C0">
              <a:lumMod val="20000"/>
              <a:lumOff val="80000"/>
            </a:srgbClr>
          </a:solidFill>
          <a:ln w="19050" cap="flat" cmpd="sng" algn="ctr">
            <a:solidFill>
              <a:srgbClr val="FFF27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43200" tIns="43200" rIns="43200" bIns="43200" rtlCol="0" anchor="ctr"/>
          <a:lstStyle/>
          <a:p>
            <a:pPr algn="ctr" eaLnBrk="0" fontAlgn="base" hangingPunct="0">
              <a:spcAft>
                <a:spcPct val="0"/>
              </a:spcAft>
              <a:defRPr/>
            </a:pPr>
            <a:endParaRPr lang="it-IT" sz="600" b="1" kern="0" dirty="0">
              <a:solidFill>
                <a:srgbClr val="FFFFFF"/>
              </a:solidFill>
              <a:latin typeface="Verdana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98" name="AutoShape 98"/>
          <p:cNvSpPr>
            <a:spLocks noChangeArrowheads="1"/>
          </p:cNvSpPr>
          <p:nvPr/>
        </p:nvSpPr>
        <p:spPr bwMode="auto">
          <a:xfrm>
            <a:off x="6226036" y="5474573"/>
            <a:ext cx="1575862" cy="409402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Comunicazione risultati finali al comitato</a:t>
            </a:r>
          </a:p>
        </p:txBody>
      </p:sp>
      <p:sp>
        <p:nvSpPr>
          <p:cNvPr id="315" name="AutoShape 14"/>
          <p:cNvSpPr>
            <a:spLocks noChangeArrowheads="1"/>
          </p:cNvSpPr>
          <p:nvPr/>
        </p:nvSpPr>
        <p:spPr bwMode="auto">
          <a:xfrm>
            <a:off x="1815895" y="5595470"/>
            <a:ext cx="805877" cy="178107"/>
          </a:xfrm>
          <a:prstGeom prst="flowChartTerminator">
            <a:avLst/>
          </a:prstGeom>
          <a:solidFill>
            <a:srgbClr val="808080">
              <a:lumMod val="95000"/>
            </a:srgbClr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FINE</a:t>
            </a:r>
          </a:p>
        </p:txBody>
      </p:sp>
      <p:sp>
        <p:nvSpPr>
          <p:cNvPr id="319" name="CasellaDiTesto 318"/>
          <p:cNvSpPr txBox="1"/>
          <p:nvPr/>
        </p:nvSpPr>
        <p:spPr>
          <a:xfrm>
            <a:off x="3078101" y="5821309"/>
            <a:ext cx="2197361" cy="167738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it-IT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Entro luglio Anno x+1</a:t>
            </a:r>
          </a:p>
        </p:txBody>
      </p:sp>
      <p:sp>
        <p:nvSpPr>
          <p:cNvPr id="300" name="AutoShape 98"/>
          <p:cNvSpPr>
            <a:spLocks noChangeArrowheads="1"/>
          </p:cNvSpPr>
          <p:nvPr/>
        </p:nvSpPr>
        <p:spPr bwMode="auto">
          <a:xfrm>
            <a:off x="3271455" y="5542594"/>
            <a:ext cx="1910262" cy="288000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pubblicizzazione dati </a:t>
            </a:r>
          </a:p>
        </p:txBody>
      </p:sp>
      <p:sp>
        <p:nvSpPr>
          <p:cNvPr id="321" name="TextBox 138"/>
          <p:cNvSpPr txBox="1"/>
          <p:nvPr/>
        </p:nvSpPr>
        <p:spPr>
          <a:xfrm>
            <a:off x="461007" y="1969288"/>
            <a:ext cx="693501" cy="14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18000" rIns="18000" rtlCol="0" anchor="ctr">
            <a:spAutoFit/>
          </a:bodyPr>
          <a:lstStyle/>
          <a:p>
            <a:pPr algn="ctr">
              <a:defRPr/>
            </a:pPr>
            <a:r>
              <a:rPr lang="it-IT" sz="1000" b="1" i="1" kern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Soggetto</a:t>
            </a:r>
          </a:p>
        </p:txBody>
      </p:sp>
      <p:cxnSp>
        <p:nvCxnSpPr>
          <p:cNvPr id="76" name="Straight Arrow Connector 161"/>
          <p:cNvCxnSpPr/>
          <p:nvPr/>
        </p:nvCxnSpPr>
        <p:spPr>
          <a:xfrm>
            <a:off x="7992287" y="1940943"/>
            <a:ext cx="17998" cy="925077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sp>
        <p:nvSpPr>
          <p:cNvPr id="18" name="Rounded Rectangle 17"/>
          <p:cNvSpPr/>
          <p:nvPr/>
        </p:nvSpPr>
        <p:spPr>
          <a:xfrm>
            <a:off x="7020233" y="2925622"/>
            <a:ext cx="1832030" cy="1612071"/>
          </a:xfrm>
          <a:prstGeom prst="roundRect">
            <a:avLst/>
          </a:prstGeom>
          <a:solidFill>
            <a:schemeClr val="accent2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it-IT" sz="1100" b="1" dirty="0">
                <a:solidFill>
                  <a:schemeClr val="tx1"/>
                </a:solidFill>
              </a:rPr>
              <a:t>INPS</a:t>
            </a:r>
          </a:p>
          <a:p>
            <a:pPr algn="ctr"/>
            <a:r>
              <a:rPr lang="it-IT" sz="1100" b="1" dirty="0">
                <a:solidFill>
                  <a:schemeClr val="tx1"/>
                </a:solidFill>
              </a:rPr>
              <a:t>PONDERAZIONE DATI</a:t>
            </a:r>
          </a:p>
        </p:txBody>
      </p:sp>
      <p:sp>
        <p:nvSpPr>
          <p:cNvPr id="295" name="Rectangle 123"/>
          <p:cNvSpPr/>
          <p:nvPr/>
        </p:nvSpPr>
        <p:spPr bwMode="auto">
          <a:xfrm>
            <a:off x="7119323" y="3740239"/>
            <a:ext cx="1641220" cy="665931"/>
          </a:xfrm>
          <a:prstGeom prst="rect">
            <a:avLst/>
          </a:prstGeom>
          <a:noFill/>
          <a:ln w="19050" cap="flat" cmpd="sng" algn="ctr">
            <a:solidFill>
              <a:sysClr val="window" lastClr="FFFFFF">
                <a:lumMod val="75000"/>
              </a:sys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lIns="43200" tIns="43200" rIns="43200" bIns="43200" rtlCol="0" anchor="t"/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it-IT" sz="1000" i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ＭＳ Ｐゴシック" pitchFamily="34" charset="-128"/>
                <a:cs typeface="Arial" charset="0"/>
              </a:rPr>
              <a:t>(periodo Gen-Dic Anno x)</a:t>
            </a:r>
          </a:p>
          <a:p>
            <a:pPr algn="ctr" eaLnBrk="0" fontAlgn="base" hangingPunct="0">
              <a:spcAft>
                <a:spcPct val="0"/>
              </a:spcAft>
              <a:defRPr/>
            </a:pPr>
            <a:r>
              <a:rPr lang="it-IT" sz="1000" i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 pitchFamily="34" charset="0"/>
                <a:ea typeface="ＭＳ Ｐゴシック" pitchFamily="34" charset="-128"/>
                <a:cs typeface="Arial" charset="0"/>
              </a:rPr>
              <a:t>Entro 15 maggio Anno x+1</a:t>
            </a:r>
          </a:p>
        </p:txBody>
      </p:sp>
      <p:sp>
        <p:nvSpPr>
          <p:cNvPr id="79" name="AutoShape 98"/>
          <p:cNvSpPr>
            <a:spLocks noChangeArrowheads="1"/>
          </p:cNvSpPr>
          <p:nvPr/>
        </p:nvSpPr>
        <p:spPr bwMode="auto">
          <a:xfrm>
            <a:off x="3033611" y="3286942"/>
            <a:ext cx="1189696" cy="504000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Inserimento dati elezioni sindacali delle RSU</a:t>
            </a:r>
          </a:p>
        </p:txBody>
      </p:sp>
      <p:cxnSp>
        <p:nvCxnSpPr>
          <p:cNvPr id="80" name="Straight Arrow Connector 161"/>
          <p:cNvCxnSpPr>
            <a:stCxn id="84" idx="3"/>
            <a:endCxn id="79" idx="1"/>
          </p:cNvCxnSpPr>
          <p:nvPr/>
        </p:nvCxnSpPr>
        <p:spPr>
          <a:xfrm>
            <a:off x="2555903" y="3505010"/>
            <a:ext cx="477708" cy="33932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cxnSp>
        <p:nvCxnSpPr>
          <p:cNvPr id="83" name="Straight Arrow Connector 161"/>
          <p:cNvCxnSpPr>
            <a:stCxn id="79" idx="3"/>
            <a:endCxn id="81" idx="1"/>
          </p:cNvCxnSpPr>
          <p:nvPr/>
        </p:nvCxnSpPr>
        <p:spPr>
          <a:xfrm>
            <a:off x="4223307" y="3538942"/>
            <a:ext cx="712463" cy="4263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sp>
        <p:nvSpPr>
          <p:cNvPr id="84" name="AutoShape 98"/>
          <p:cNvSpPr>
            <a:spLocks noChangeArrowheads="1"/>
          </p:cNvSpPr>
          <p:nvPr/>
        </p:nvSpPr>
        <p:spPr bwMode="auto">
          <a:xfrm>
            <a:off x="1366207" y="3253010"/>
            <a:ext cx="1189696" cy="504000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Accesso Ispettorati territoriali</a:t>
            </a:r>
          </a:p>
        </p:txBody>
      </p:sp>
      <p:cxnSp>
        <p:nvCxnSpPr>
          <p:cNvPr id="85" name="Straight Arrow Connector 161"/>
          <p:cNvCxnSpPr>
            <a:stCxn id="81" idx="3"/>
          </p:cNvCxnSpPr>
          <p:nvPr/>
        </p:nvCxnSpPr>
        <p:spPr>
          <a:xfrm flipV="1">
            <a:off x="6447770" y="3538942"/>
            <a:ext cx="572463" cy="4263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cxnSp>
        <p:nvCxnSpPr>
          <p:cNvPr id="90" name="Straight Arrow Connector 161"/>
          <p:cNvCxnSpPr/>
          <p:nvPr/>
        </p:nvCxnSpPr>
        <p:spPr>
          <a:xfrm flipH="1">
            <a:off x="5181717" y="5672953"/>
            <a:ext cx="1136645" cy="7320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cxnSp>
        <p:nvCxnSpPr>
          <p:cNvPr id="93" name="Straight Arrow Connector 161"/>
          <p:cNvCxnSpPr>
            <a:stCxn id="300" idx="1"/>
            <a:endCxn id="315" idx="3"/>
          </p:cNvCxnSpPr>
          <p:nvPr/>
        </p:nvCxnSpPr>
        <p:spPr>
          <a:xfrm flipH="1" flipV="1">
            <a:off x="2621772" y="5684524"/>
            <a:ext cx="649683" cy="2070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cxnSp>
        <p:nvCxnSpPr>
          <p:cNvPr id="99" name="Elbow Connector 39"/>
          <p:cNvCxnSpPr>
            <a:stCxn id="18" idx="2"/>
            <a:endCxn id="298" idx="3"/>
          </p:cNvCxnSpPr>
          <p:nvPr/>
        </p:nvCxnSpPr>
        <p:spPr>
          <a:xfrm rot="5400000">
            <a:off x="7298283" y="5041308"/>
            <a:ext cx="1141581" cy="134350"/>
          </a:xfrm>
          <a:prstGeom prst="bentConnector2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triangle"/>
          </a:ln>
          <a:effectLst/>
        </p:spPr>
      </p:cxnSp>
      <p:sp>
        <p:nvSpPr>
          <p:cNvPr id="81" name="AutoShape 98"/>
          <p:cNvSpPr>
            <a:spLocks noChangeArrowheads="1"/>
          </p:cNvSpPr>
          <p:nvPr/>
        </p:nvSpPr>
        <p:spPr bwMode="auto">
          <a:xfrm>
            <a:off x="4935770" y="3356037"/>
            <a:ext cx="1512000" cy="374335"/>
          </a:xfrm>
          <a:prstGeom prst="flowChartProcess">
            <a:avLst/>
          </a:prstGeom>
          <a:solidFill>
            <a:srgbClr val="808080"/>
          </a:solidFill>
          <a:ln w="1270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36000" bIns="0" anchor="ctr"/>
          <a:lstStyle/>
          <a:p>
            <a:pPr algn="ctr">
              <a:defRPr/>
            </a:pPr>
            <a:r>
              <a:rPr lang="it-IT" sz="1000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Inoltro dei dati all’INPS</a:t>
            </a:r>
          </a:p>
        </p:txBody>
      </p:sp>
      <p:sp>
        <p:nvSpPr>
          <p:cNvPr id="60" name="CasellaDiTesto 59"/>
          <p:cNvSpPr txBox="1"/>
          <p:nvPr/>
        </p:nvSpPr>
        <p:spPr>
          <a:xfrm>
            <a:off x="6024865" y="5961347"/>
            <a:ext cx="2197361" cy="167738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it-IT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Entro Maggio Anno x+1</a:t>
            </a:r>
          </a:p>
        </p:txBody>
      </p:sp>
      <p:sp>
        <p:nvSpPr>
          <p:cNvPr id="68" name="CasellaDiTesto 67"/>
          <p:cNvSpPr txBox="1"/>
          <p:nvPr/>
        </p:nvSpPr>
        <p:spPr>
          <a:xfrm>
            <a:off x="4729924" y="3811326"/>
            <a:ext cx="1923691" cy="167738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it-IT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Entro 10 febbraio Anno x+1</a:t>
            </a:r>
          </a:p>
        </p:txBody>
      </p:sp>
      <p:pic>
        <p:nvPicPr>
          <p:cNvPr id="71" name="Picture 2" descr="https://www.halleyweb.com/c066062/images/emailhomepec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777" y="4726698"/>
            <a:ext cx="56902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Rounded Rectangle 130"/>
          <p:cNvSpPr/>
          <p:nvPr/>
        </p:nvSpPr>
        <p:spPr>
          <a:xfrm rot="5400000" flipH="1">
            <a:off x="450037" y="5263711"/>
            <a:ext cx="743120" cy="868884"/>
          </a:xfrm>
          <a:prstGeom prst="roundRect">
            <a:avLst/>
          </a:prstGeom>
          <a:solidFill>
            <a:srgbClr val="808080"/>
          </a:solidFill>
          <a:ln w="9525" cap="flat" cmpd="sng" algn="ctr">
            <a:noFill/>
            <a:prstDash val="solid"/>
          </a:ln>
          <a:effectLst/>
        </p:spPr>
        <p:txBody>
          <a:bodyPr vert="vert270" lIns="0" tIns="0" rIns="0" bIns="0" rtlCol="0" anchor="ctr" anchorCtr="0"/>
          <a:lstStyle/>
          <a:p>
            <a:pPr algn="ctr">
              <a:spcAft>
                <a:spcPts val="600"/>
              </a:spcAft>
              <a:defRPr/>
            </a:pPr>
            <a:r>
              <a:rPr lang="it-IT" sz="1000" b="1" kern="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COMITATO di GESTIONE</a:t>
            </a:r>
          </a:p>
          <a:p>
            <a:pPr algn="ctr">
              <a:spcAft>
                <a:spcPts val="600"/>
              </a:spcAft>
              <a:defRPr/>
            </a:pPr>
            <a:endParaRPr lang="it-IT" sz="1000" b="1" kern="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5" name="TextBox 138"/>
          <p:cNvSpPr txBox="1"/>
          <p:nvPr/>
        </p:nvSpPr>
        <p:spPr>
          <a:xfrm>
            <a:off x="461008" y="5146653"/>
            <a:ext cx="693501" cy="14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18000" rIns="18000" rtlCol="0" anchor="ctr">
            <a:spAutoFit/>
          </a:bodyPr>
          <a:lstStyle/>
          <a:p>
            <a:pPr algn="ctr">
              <a:defRPr/>
            </a:pPr>
            <a:r>
              <a:rPr lang="it-IT" sz="1000" b="1" i="1" kern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Soggetto</a:t>
            </a:r>
          </a:p>
        </p:txBody>
      </p:sp>
    </p:spTree>
    <p:extLst>
      <p:ext uri="{BB962C8B-B14F-4D97-AF65-F5344CB8AC3E}">
        <p14:creationId xmlns:p14="http://schemas.microsoft.com/office/powerpoint/2010/main" val="100132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268288" y="6237288"/>
            <a:ext cx="8624887" cy="0"/>
          </a:xfrm>
          <a:prstGeom prst="line">
            <a:avLst/>
          </a:prstGeom>
          <a:noFill/>
          <a:ln w="3175">
            <a:solidFill>
              <a:srgbClr val="4F81B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it-IT" dirty="0">
              <a:solidFill>
                <a:srgbClr val="000000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440911" y="2830988"/>
            <a:ext cx="3239884" cy="3467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solidFill>
                <a:srgbClr val="000000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222226" y="6328064"/>
            <a:ext cx="457200" cy="431740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76636" y="156949"/>
            <a:ext cx="8796766" cy="586854"/>
          </a:xfrm>
          <a:prstGeom prst="rect">
            <a:avLst/>
          </a:prstGeom>
          <a:solidFill>
            <a:srgbClr val="00B0F0"/>
          </a:solidFill>
        </p:spPr>
        <p:txBody>
          <a:bodyPr anchor="ctr" anchorCtr="0">
            <a:normAutofit/>
          </a:bodyPr>
          <a:lstStyle>
            <a:lvl1pPr algn="l" defTabSz="914239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0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Modalità di compilazione </a:t>
            </a:r>
            <a:r>
              <a:rPr lang="it-IT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uniemens</a:t>
            </a:r>
            <a:r>
              <a:rPr lang="it-IT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/1</a:t>
            </a:r>
          </a:p>
        </p:txBody>
      </p:sp>
      <p:sp>
        <p:nvSpPr>
          <p:cNvPr id="8" name="Rettangolo 7"/>
          <p:cNvSpPr/>
          <p:nvPr/>
        </p:nvSpPr>
        <p:spPr>
          <a:xfrm>
            <a:off x="227635" y="1028343"/>
            <a:ext cx="868873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400" dirty="0"/>
              <a:t>Preventivo censimento delle matricole su Cassetto Previdenziale Aziende </a:t>
            </a:r>
            <a:r>
              <a:rPr lang="it-IT" sz="1400" dirty="0">
                <a:sym typeface="Wingdings" panose="05000000000000000000" pitchFamily="2" charset="2"/>
              </a:rPr>
              <a:t> </a:t>
            </a:r>
            <a:r>
              <a:rPr lang="it-IT" sz="1400" dirty="0"/>
              <a:t>Comunicazioni ON-LINE </a:t>
            </a:r>
            <a:r>
              <a:rPr lang="it-IT" sz="1400" dirty="0">
                <a:sym typeface="Wingdings" panose="05000000000000000000" pitchFamily="2" charset="2"/>
              </a:rPr>
              <a:t> </a:t>
            </a:r>
            <a:r>
              <a:rPr lang="it-IT" sz="1400" dirty="0"/>
              <a:t>RASI (Rappresentanza Sindacale).</a:t>
            </a:r>
          </a:p>
          <a:p>
            <a:pPr algn="just" fontAlgn="t">
              <a:spcBef>
                <a:spcPts val="600"/>
              </a:spcBef>
            </a:pPr>
            <a:r>
              <a:rPr lang="it-IT" sz="1400" dirty="0"/>
              <a:t>Una volta selezionata l’applicazione “RASI” (Censimento – Rappresentanza Sindacale), l’utente inserirà una delle matricole associate al codice fiscale dell’azienda, digitando il pulsante di conferma. </a:t>
            </a:r>
          </a:p>
          <a:p>
            <a:pPr algn="just" fontAlgn="t">
              <a:spcBef>
                <a:spcPts val="600"/>
              </a:spcBef>
            </a:pPr>
            <a:r>
              <a:rPr lang="it-IT" sz="1400" dirty="0"/>
              <a:t>L’applicazione mostrerà una finestra di dialogo contenente l’elenco delle matricole associate al codice fiscale dell’azienda. </a:t>
            </a:r>
          </a:p>
          <a:p>
            <a:pPr algn="just" fontAlgn="t">
              <a:spcBef>
                <a:spcPts val="600"/>
              </a:spcBef>
            </a:pPr>
            <a:r>
              <a:rPr lang="it-IT" sz="1400" dirty="0"/>
              <a:t>Seguirà la visualizzazione di un’apposita schermata mediante la quale l’azienda, cliccando sull’apposito bottone “OK”, confermerà l’iscrizione al censimento rappresentanza sindacale CONFINDUSTRIA.</a:t>
            </a:r>
          </a:p>
          <a:p>
            <a:pPr algn="just" fontAlgn="t">
              <a:spcBef>
                <a:spcPts val="600"/>
              </a:spcBef>
            </a:pPr>
            <a:r>
              <a:rPr lang="it-IT" sz="1400" dirty="0"/>
              <a:t>I sistemi informatici centrali attribuiscono alle aziende interessate il codice di autorizzazione “</a:t>
            </a:r>
            <a:r>
              <a:rPr lang="it-IT" sz="1400" b="1" dirty="0"/>
              <a:t>0R</a:t>
            </a:r>
            <a:r>
              <a:rPr lang="it-IT" sz="1400" dirty="0"/>
              <a:t>” avente il significato di “Azienda che conferisce i dati relativi alla rappresentanza delle organizzazioni sindacali per la contrattazione collettiva nazionale di categoria - industria”.</a:t>
            </a:r>
          </a:p>
          <a:p>
            <a:pPr algn="just">
              <a:spcBef>
                <a:spcPts val="600"/>
              </a:spcBef>
            </a:pPr>
            <a:r>
              <a:rPr lang="it-IT" sz="1400" dirty="0"/>
              <a:t>Nel caso in cui risultino più matricole associate allo stesso codice fiscale, il c.a. </a:t>
            </a:r>
            <a:r>
              <a:rPr lang="it-IT" sz="1400" b="1" dirty="0"/>
              <a:t>0R</a:t>
            </a:r>
            <a:r>
              <a:rPr lang="it-IT" sz="1400" dirty="0"/>
              <a:t> sarà attribuito a ciascuna matricola.</a:t>
            </a:r>
          </a:p>
          <a:p>
            <a:pPr algn="just" fontAlgn="t">
              <a:spcBef>
                <a:spcPts val="600"/>
              </a:spcBef>
            </a:pPr>
            <a:r>
              <a:rPr lang="it-IT" sz="1400" dirty="0">
                <a:solidFill>
                  <a:srgbClr val="FF0000"/>
                </a:solidFill>
              </a:rPr>
              <a:t>Ne consegue che </a:t>
            </a:r>
            <a:r>
              <a:rPr lang="it-IT" sz="1400" u="sng" dirty="0">
                <a:solidFill>
                  <a:srgbClr val="FF0000"/>
                </a:solidFill>
              </a:rPr>
              <a:t>su ciascuna matricola andranno valorizzati i dati relativi alle deleghe sindacali dei lavoratori che fanno capo alla matricola stessa.</a:t>
            </a:r>
            <a:endParaRPr lang="it-IT" sz="1400" dirty="0">
              <a:solidFill>
                <a:srgbClr val="FF0000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it-IT" sz="1400" dirty="0"/>
              <a:t>Se assente il c.a. 0R e presente la compilazione del dato associativo si avrà un «</a:t>
            </a:r>
            <a:r>
              <a:rPr lang="it-IT" sz="1400" dirty="0" err="1"/>
              <a:t>warning</a:t>
            </a:r>
            <a:r>
              <a:rPr lang="it-IT" sz="1400" dirty="0"/>
              <a:t>» che invita a censirsi. I dati trasmessi vengono comunque acquisiti ed elaborati.</a:t>
            </a:r>
          </a:p>
          <a:p>
            <a:pPr algn="just">
              <a:spcBef>
                <a:spcPts val="600"/>
              </a:spcBef>
            </a:pPr>
            <a:r>
              <a:rPr lang="it-IT" sz="1400" dirty="0"/>
              <a:t>Se presente il c.a. 0R e assente la compilazione del dato associativo si avrà un «</a:t>
            </a:r>
            <a:r>
              <a:rPr lang="it-IT" sz="1400" dirty="0" err="1"/>
              <a:t>warning</a:t>
            </a:r>
            <a:r>
              <a:rPr lang="it-IT" sz="1400" dirty="0"/>
              <a:t>» che invita alla sua compilazione. La denuncia può comunque essere trasmessa.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70073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548680"/>
            <a:ext cx="820891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Preventivo censimento delle matricole su: </a:t>
            </a:r>
          </a:p>
          <a:p>
            <a:r>
              <a:rPr lang="it-IT" sz="1600" b="1" dirty="0"/>
              <a:t>Cassetto Previdenziale Aziende -&gt; Comunicazioni ON-LINE -&gt; RASI (Rappresentanza Sindacale)</a:t>
            </a:r>
          </a:p>
        </p:txBody>
      </p:sp>
      <p:pic>
        <p:nvPicPr>
          <p:cNvPr id="5" name="Immagine 4"/>
          <p:cNvPicPr/>
          <p:nvPr/>
        </p:nvPicPr>
        <p:blipFill>
          <a:blip r:embed="rId2"/>
          <a:stretch>
            <a:fillRect/>
          </a:stretch>
        </p:blipFill>
        <p:spPr>
          <a:xfrm>
            <a:off x="611560" y="1556792"/>
            <a:ext cx="7848872" cy="4104456"/>
          </a:xfrm>
          <a:prstGeom prst="rect">
            <a:avLst/>
          </a:prstGeom>
        </p:spPr>
      </p:pic>
      <p:pic>
        <p:nvPicPr>
          <p:cNvPr id="6" name="Picture 31">
            <a:extLst>
              <a:ext uri="{FF2B5EF4-FFF2-40B4-BE49-F238E27FC236}">
                <a16:creationId xmlns:a16="http://schemas.microsoft.com/office/drawing/2014/main" id="{F810EB06-23FA-41BA-89A2-7ACD6C740A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8" t="7764" r="12305"/>
          <a:stretch/>
        </p:blipFill>
        <p:spPr>
          <a:xfrm>
            <a:off x="8571361" y="6309320"/>
            <a:ext cx="457200" cy="431740"/>
          </a:xfrm>
          <a:prstGeom prst="rect">
            <a:avLst/>
          </a:prstGeom>
        </p:spPr>
      </p:pic>
      <p:sp>
        <p:nvSpPr>
          <p:cNvPr id="2" name="Ovale 1">
            <a:extLst>
              <a:ext uri="{FF2B5EF4-FFF2-40B4-BE49-F238E27FC236}">
                <a16:creationId xmlns:a16="http://schemas.microsoft.com/office/drawing/2014/main" id="{1BAAD25B-37C1-43B3-A44E-C03858525D08}"/>
              </a:ext>
            </a:extLst>
          </p:cNvPr>
          <p:cNvSpPr/>
          <p:nvPr/>
        </p:nvSpPr>
        <p:spPr>
          <a:xfrm>
            <a:off x="2410690" y="4838007"/>
            <a:ext cx="3050771" cy="307571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it-IT" sz="12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486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EY_regular_presentation">
  <a:themeElements>
    <a:clrScheme name="Custom 1">
      <a:dk1>
        <a:srgbClr val="000000"/>
      </a:dk1>
      <a:lt1>
        <a:srgbClr val="808080"/>
      </a:lt1>
      <a:dk2>
        <a:srgbClr val="FFFFFF"/>
      </a:dk2>
      <a:lt2>
        <a:srgbClr val="808080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2.xml><?xml version="1.0" encoding="utf-8"?>
<a:theme xmlns:a="http://schemas.openxmlformats.org/drawingml/2006/main" name="1_EY_regular_presentation">
  <a:themeElements>
    <a:clrScheme name="Custom 1">
      <a:dk1>
        <a:srgbClr val="000000"/>
      </a:dk1>
      <a:lt1>
        <a:srgbClr val="808080"/>
      </a:lt1>
      <a:dk2>
        <a:srgbClr val="FFFFFF"/>
      </a:dk2>
      <a:lt2>
        <a:srgbClr val="808080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2060"/>
        </a:solidFill>
        <a:ln w="3175" cap="flat" cmpd="sng" algn="ctr">
          <a:solidFill>
            <a:sysClr val="window" lastClr="FFFFFF">
              <a:lumMod val="75000"/>
            </a:sysClr>
          </a:solidFill>
          <a:prstDash val="solid"/>
          <a:round/>
          <a:headEnd type="none" w="med" len="med"/>
          <a:tailEnd type="none" w="med" len="med"/>
        </a:ln>
        <a:effectLst/>
      </a:spPr>
      <a:bodyPr lIns="43200" tIns="43200" rIns="43200" bIns="43200" anchor="ctr"/>
      <a:lstStyle>
        <a:defPPr marL="0" marR="0" indent="0" algn="ctr" defTabSz="914400" eaLnBrk="0" fontAlgn="base" latinLnBrk="0" hangingPunct="0">
          <a:lnSpc>
            <a:spcPct val="100000"/>
          </a:lnSpc>
          <a:spcBef>
            <a:spcPts val="0"/>
          </a:spcBef>
          <a:spcAft>
            <a:spcPct val="0"/>
          </a:spcAft>
          <a:buClrTx/>
          <a:buSzTx/>
          <a:buFontTx/>
          <a:buNone/>
          <a:tabLst/>
          <a:defRPr sz="600" b="1" kern="0" dirty="0" smtClean="0">
            <a:solidFill>
              <a:schemeClr val="tx2"/>
            </a:solidFill>
            <a:latin typeface="Verdana" pitchFamily="34" charset="0"/>
            <a:ea typeface="ＭＳ Ｐゴシック" pitchFamily="34" charset="-128"/>
            <a:cs typeface="Arial" charset="0"/>
          </a:defRPr>
        </a:defPPr>
      </a:lst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19344</TotalTime>
  <Words>1223</Words>
  <Application>Microsoft Office PowerPoint</Application>
  <PresentationFormat>Presentazione su schermo (4:3)</PresentationFormat>
  <Paragraphs>170</Paragraphs>
  <Slides>15</Slides>
  <Notes>10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Arial</vt:lpstr>
      <vt:lpstr>Calibri</vt:lpstr>
      <vt:lpstr>Franklin Gothic Demi</vt:lpstr>
      <vt:lpstr>Verdana</vt:lpstr>
      <vt:lpstr>Wingdings</vt:lpstr>
      <vt:lpstr>EY_regular_presentation</vt:lpstr>
      <vt:lpstr>1_EY_regular_presentation</vt:lpstr>
      <vt:lpstr>think-cell Slide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Ernst &amp; Young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Francesca Nettis</dc:creator>
  <cp:lastModifiedBy>Pagano Filippo</cp:lastModifiedBy>
  <cp:revision>905</cp:revision>
  <cp:lastPrinted>2017-03-13T13:18:58Z</cp:lastPrinted>
  <dcterms:created xsi:type="dcterms:W3CDTF">2016-07-11T13:49:16Z</dcterms:created>
  <dcterms:modified xsi:type="dcterms:W3CDTF">2019-12-18T15:03:58Z</dcterms:modified>
</cp:coreProperties>
</file>