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5"/>
  </p:sldMasterIdLst>
  <p:notesMasterIdLst>
    <p:notesMasterId r:id="rId31"/>
  </p:notesMasterIdLst>
  <p:handoutMasterIdLst>
    <p:handoutMasterId r:id="rId32"/>
  </p:handoutMasterIdLst>
  <p:sldIdLst>
    <p:sldId id="283" r:id="rId6"/>
    <p:sldId id="386" r:id="rId7"/>
    <p:sldId id="361" r:id="rId8"/>
    <p:sldId id="385" r:id="rId9"/>
    <p:sldId id="387" r:id="rId10"/>
    <p:sldId id="359" r:id="rId11"/>
    <p:sldId id="364" r:id="rId12"/>
    <p:sldId id="366" r:id="rId13"/>
    <p:sldId id="367" r:id="rId14"/>
    <p:sldId id="368" r:id="rId15"/>
    <p:sldId id="369" r:id="rId16"/>
    <p:sldId id="370" r:id="rId17"/>
    <p:sldId id="371" r:id="rId18"/>
    <p:sldId id="373" r:id="rId19"/>
    <p:sldId id="374" r:id="rId20"/>
    <p:sldId id="388" r:id="rId21"/>
    <p:sldId id="380" r:id="rId22"/>
    <p:sldId id="381" r:id="rId23"/>
    <p:sldId id="379" r:id="rId24"/>
    <p:sldId id="382" r:id="rId25"/>
    <p:sldId id="383" r:id="rId26"/>
    <p:sldId id="389" r:id="rId27"/>
    <p:sldId id="390" r:id="rId28"/>
    <p:sldId id="391" r:id="rId29"/>
    <p:sldId id="392" r:id="rId30"/>
  </p:sldIdLst>
  <p:sldSz cx="12192000" cy="6858000"/>
  <p:notesSz cx="6648450" cy="97742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A2DE69F1-8884-4DD7-B8E4-A5EA561F944B}">
          <p14:sldIdLst>
            <p14:sldId id="283"/>
            <p14:sldId id="386"/>
            <p14:sldId id="361"/>
            <p14:sldId id="385"/>
            <p14:sldId id="387"/>
            <p14:sldId id="359"/>
            <p14:sldId id="364"/>
            <p14:sldId id="366"/>
            <p14:sldId id="367"/>
            <p14:sldId id="368"/>
            <p14:sldId id="369"/>
            <p14:sldId id="370"/>
            <p14:sldId id="371"/>
            <p14:sldId id="373"/>
          </p14:sldIdLst>
        </p14:section>
        <p14:section name="Sezione senza titolo" id="{214843CF-F04E-4A1C-AC3C-3C1B1C80E2AA}">
          <p14:sldIdLst>
            <p14:sldId id="374"/>
            <p14:sldId id="388"/>
            <p14:sldId id="380"/>
            <p14:sldId id="381"/>
            <p14:sldId id="379"/>
            <p14:sldId id="382"/>
            <p14:sldId id="383"/>
            <p14:sldId id="389"/>
            <p14:sldId id="390"/>
            <p14:sldId id="391"/>
            <p14:sldId id="39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5D"/>
    <a:srgbClr val="007680"/>
    <a:srgbClr val="9BBCAF"/>
    <a:srgbClr val="008698"/>
    <a:srgbClr val="5BA7E0"/>
    <a:srgbClr val="A7AAB1"/>
    <a:srgbClr val="E1A12E"/>
    <a:srgbClr val="8D2F4B"/>
    <a:srgbClr val="C8C8CE"/>
    <a:srgbClr val="9BAA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99"/>
  </p:normalViewPr>
  <p:slideViewPr>
    <p:cSldViewPr snapToGrid="0" snapToObjects="1">
      <p:cViewPr varScale="1">
        <p:scale>
          <a:sx n="74" d="100"/>
          <a:sy n="74" d="100"/>
        </p:scale>
        <p:origin x="84" y="762"/>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62" d="100"/>
          <a:sy n="62" d="100"/>
        </p:scale>
        <p:origin x="243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0995" cy="490410"/>
          </a:xfrm>
          <a:prstGeom prst="rect">
            <a:avLst/>
          </a:prstGeom>
        </p:spPr>
        <p:txBody>
          <a:bodyPr vert="horz" lIns="90078" tIns="45039" rIns="90078" bIns="45039" rtlCol="0"/>
          <a:lstStyle>
            <a:lvl1pPr algn="l">
              <a:defRPr sz="1200"/>
            </a:lvl1pPr>
          </a:lstStyle>
          <a:p>
            <a:endParaRPr lang="it-IT"/>
          </a:p>
        </p:txBody>
      </p:sp>
      <p:sp>
        <p:nvSpPr>
          <p:cNvPr id="3" name="Segnaposto data 2"/>
          <p:cNvSpPr>
            <a:spLocks noGrp="1"/>
          </p:cNvSpPr>
          <p:nvPr>
            <p:ph type="dt" sz="quarter" idx="1"/>
          </p:nvPr>
        </p:nvSpPr>
        <p:spPr>
          <a:xfrm>
            <a:off x="3765918" y="0"/>
            <a:ext cx="2880995" cy="490410"/>
          </a:xfrm>
          <a:prstGeom prst="rect">
            <a:avLst/>
          </a:prstGeom>
        </p:spPr>
        <p:txBody>
          <a:bodyPr vert="horz" lIns="90078" tIns="45039" rIns="90078" bIns="45039" rtlCol="0"/>
          <a:lstStyle>
            <a:lvl1pPr algn="r">
              <a:defRPr sz="1200"/>
            </a:lvl1pPr>
          </a:lstStyle>
          <a:p>
            <a:fld id="{5EB98360-EFA8-8740-9205-F2DE5D87A57F}" type="datetimeFigureOut">
              <a:rPr lang="it-IT" smtClean="0"/>
              <a:t>04/04/2019</a:t>
            </a:fld>
            <a:endParaRPr lang="it-IT"/>
          </a:p>
        </p:txBody>
      </p:sp>
      <p:sp>
        <p:nvSpPr>
          <p:cNvPr id="4" name="Segnaposto piè di pagina 3"/>
          <p:cNvSpPr>
            <a:spLocks noGrp="1"/>
          </p:cNvSpPr>
          <p:nvPr>
            <p:ph type="ftr" sz="quarter" idx="2"/>
          </p:nvPr>
        </p:nvSpPr>
        <p:spPr>
          <a:xfrm>
            <a:off x="0" y="9283834"/>
            <a:ext cx="2880995" cy="490409"/>
          </a:xfrm>
          <a:prstGeom prst="rect">
            <a:avLst/>
          </a:prstGeom>
        </p:spPr>
        <p:txBody>
          <a:bodyPr vert="horz" lIns="90078" tIns="45039" rIns="90078" bIns="45039" rtlCol="0" anchor="b"/>
          <a:lstStyle>
            <a:lvl1pPr algn="l">
              <a:defRPr sz="1200"/>
            </a:lvl1pPr>
          </a:lstStyle>
          <a:p>
            <a:endParaRPr lang="it-IT"/>
          </a:p>
        </p:txBody>
      </p:sp>
      <p:sp>
        <p:nvSpPr>
          <p:cNvPr id="5" name="Segnaposto numero diapositiva 4"/>
          <p:cNvSpPr>
            <a:spLocks noGrp="1"/>
          </p:cNvSpPr>
          <p:nvPr>
            <p:ph type="sldNum" sz="quarter" idx="3"/>
          </p:nvPr>
        </p:nvSpPr>
        <p:spPr>
          <a:xfrm>
            <a:off x="3765918" y="9283834"/>
            <a:ext cx="2880995" cy="490409"/>
          </a:xfrm>
          <a:prstGeom prst="rect">
            <a:avLst/>
          </a:prstGeom>
        </p:spPr>
        <p:txBody>
          <a:bodyPr vert="horz" lIns="90078" tIns="45039" rIns="90078" bIns="45039" rtlCol="0" anchor="b"/>
          <a:lstStyle>
            <a:lvl1pPr algn="r">
              <a:defRPr sz="1200"/>
            </a:lvl1pPr>
          </a:lstStyle>
          <a:p>
            <a:fld id="{4E5815B1-83EA-5F46-B656-3F7E59852525}" type="slidenum">
              <a:rPr lang="it-IT" smtClean="0"/>
              <a:t>‹N›</a:t>
            </a:fld>
            <a:endParaRPr lang="it-IT"/>
          </a:p>
        </p:txBody>
      </p:sp>
    </p:spTree>
    <p:extLst>
      <p:ext uri="{BB962C8B-B14F-4D97-AF65-F5344CB8AC3E}">
        <p14:creationId xmlns:p14="http://schemas.microsoft.com/office/powerpoint/2010/main" val="872594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0995" cy="490410"/>
          </a:xfrm>
          <a:prstGeom prst="rect">
            <a:avLst/>
          </a:prstGeom>
        </p:spPr>
        <p:txBody>
          <a:bodyPr vert="horz" lIns="90078" tIns="45039" rIns="90078" bIns="45039" rtlCol="0"/>
          <a:lstStyle>
            <a:lvl1pPr algn="l">
              <a:defRPr sz="1200"/>
            </a:lvl1pPr>
          </a:lstStyle>
          <a:p>
            <a:endParaRPr lang="it-IT"/>
          </a:p>
        </p:txBody>
      </p:sp>
      <p:sp>
        <p:nvSpPr>
          <p:cNvPr id="3" name="Segnaposto data 2"/>
          <p:cNvSpPr>
            <a:spLocks noGrp="1"/>
          </p:cNvSpPr>
          <p:nvPr>
            <p:ph type="dt" idx="1"/>
          </p:nvPr>
        </p:nvSpPr>
        <p:spPr>
          <a:xfrm>
            <a:off x="3765918" y="0"/>
            <a:ext cx="2880995" cy="490410"/>
          </a:xfrm>
          <a:prstGeom prst="rect">
            <a:avLst/>
          </a:prstGeom>
        </p:spPr>
        <p:txBody>
          <a:bodyPr vert="horz" lIns="90078" tIns="45039" rIns="90078" bIns="45039" rtlCol="0"/>
          <a:lstStyle>
            <a:lvl1pPr algn="r">
              <a:defRPr sz="1200"/>
            </a:lvl1pPr>
          </a:lstStyle>
          <a:p>
            <a:fld id="{3F910EB5-FA97-DC43-A6DA-0CA467BEC713}" type="datetimeFigureOut">
              <a:rPr lang="it-IT" smtClean="0"/>
              <a:t>04/04/2019</a:t>
            </a:fld>
            <a:endParaRPr lang="it-IT"/>
          </a:p>
        </p:txBody>
      </p:sp>
      <p:sp>
        <p:nvSpPr>
          <p:cNvPr id="4" name="Segnaposto immagine diapositiva 3"/>
          <p:cNvSpPr>
            <a:spLocks noGrp="1" noRot="1" noChangeAspect="1"/>
          </p:cNvSpPr>
          <p:nvPr>
            <p:ph type="sldImg" idx="2"/>
          </p:nvPr>
        </p:nvSpPr>
        <p:spPr>
          <a:xfrm>
            <a:off x="393700" y="1222375"/>
            <a:ext cx="5861050" cy="3297238"/>
          </a:xfrm>
          <a:prstGeom prst="rect">
            <a:avLst/>
          </a:prstGeom>
          <a:noFill/>
          <a:ln w="12700">
            <a:solidFill>
              <a:prstClr val="black"/>
            </a:solidFill>
          </a:ln>
        </p:spPr>
        <p:txBody>
          <a:bodyPr vert="horz" lIns="90078" tIns="45039" rIns="90078" bIns="45039" rtlCol="0" anchor="ctr"/>
          <a:lstStyle/>
          <a:p>
            <a:endParaRPr lang="it-IT"/>
          </a:p>
        </p:txBody>
      </p:sp>
      <p:sp>
        <p:nvSpPr>
          <p:cNvPr id="5" name="Segnaposto note 4"/>
          <p:cNvSpPr>
            <a:spLocks noGrp="1"/>
          </p:cNvSpPr>
          <p:nvPr>
            <p:ph type="body" sz="quarter" idx="3"/>
          </p:nvPr>
        </p:nvSpPr>
        <p:spPr>
          <a:xfrm>
            <a:off x="664845" y="4703853"/>
            <a:ext cx="5318760" cy="3848606"/>
          </a:xfrm>
          <a:prstGeom prst="rect">
            <a:avLst/>
          </a:prstGeom>
        </p:spPr>
        <p:txBody>
          <a:bodyPr vert="horz" lIns="90078" tIns="45039" rIns="90078" bIns="45039"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283834"/>
            <a:ext cx="2880995" cy="490409"/>
          </a:xfrm>
          <a:prstGeom prst="rect">
            <a:avLst/>
          </a:prstGeom>
        </p:spPr>
        <p:txBody>
          <a:bodyPr vert="horz" lIns="90078" tIns="45039" rIns="90078" bIns="45039" rtlCol="0" anchor="b"/>
          <a:lstStyle>
            <a:lvl1pPr algn="l">
              <a:defRPr sz="1200"/>
            </a:lvl1pPr>
          </a:lstStyle>
          <a:p>
            <a:endParaRPr lang="it-IT"/>
          </a:p>
        </p:txBody>
      </p:sp>
      <p:sp>
        <p:nvSpPr>
          <p:cNvPr id="7" name="Segnaposto numero diapositiva 6"/>
          <p:cNvSpPr>
            <a:spLocks noGrp="1"/>
          </p:cNvSpPr>
          <p:nvPr>
            <p:ph type="sldNum" sz="quarter" idx="5"/>
          </p:nvPr>
        </p:nvSpPr>
        <p:spPr>
          <a:xfrm>
            <a:off x="3765918" y="9283834"/>
            <a:ext cx="2880995" cy="490409"/>
          </a:xfrm>
          <a:prstGeom prst="rect">
            <a:avLst/>
          </a:prstGeom>
        </p:spPr>
        <p:txBody>
          <a:bodyPr vert="horz" lIns="90078" tIns="45039" rIns="90078" bIns="45039" rtlCol="0" anchor="b"/>
          <a:lstStyle>
            <a:lvl1pPr algn="r">
              <a:defRPr sz="1200"/>
            </a:lvl1pPr>
          </a:lstStyle>
          <a:p>
            <a:fld id="{C1DD1E99-8043-5948-A89D-DB9C18D4E1C8}" type="slidenum">
              <a:rPr lang="it-IT" smtClean="0"/>
              <a:t>‹N›</a:t>
            </a:fld>
            <a:endParaRPr lang="it-IT"/>
          </a:p>
        </p:txBody>
      </p:sp>
    </p:spTree>
    <p:extLst>
      <p:ext uri="{BB962C8B-B14F-4D97-AF65-F5344CB8AC3E}">
        <p14:creationId xmlns:p14="http://schemas.microsoft.com/office/powerpoint/2010/main" val="21625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3">
    <p:spTree>
      <p:nvGrpSpPr>
        <p:cNvPr id="1" name=""/>
        <p:cNvGrpSpPr/>
        <p:nvPr/>
      </p:nvGrpSpPr>
      <p:grpSpPr>
        <a:xfrm>
          <a:off x="0" y="0"/>
          <a:ext cx="0" cy="0"/>
          <a:chOff x="0" y="0"/>
          <a:chExt cx="0" cy="0"/>
        </a:xfrm>
      </p:grpSpPr>
      <p:sp>
        <p:nvSpPr>
          <p:cNvPr id="22" name="Rettangolo 21"/>
          <p:cNvSpPr/>
          <p:nvPr userDrawn="1"/>
        </p:nvSpPr>
        <p:spPr>
          <a:xfrm>
            <a:off x="0" y="3446585"/>
            <a:ext cx="12192000" cy="3411415"/>
          </a:xfrm>
          <a:prstGeom prst="rect">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11" name="Rettangolo 10"/>
          <p:cNvSpPr/>
          <p:nvPr userDrawn="1"/>
        </p:nvSpPr>
        <p:spPr>
          <a:xfrm>
            <a:off x="1290754" y="1910258"/>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Tree>
    <p:extLst>
      <p:ext uri="{BB962C8B-B14F-4D97-AF65-F5344CB8AC3E}">
        <p14:creationId xmlns:p14="http://schemas.microsoft.com/office/powerpoint/2010/main" val="19375894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2">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007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userDrawn="1">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17" name="Segnaposto data 2"/>
          <p:cNvSpPr>
            <a:spLocks noGrp="1"/>
          </p:cNvSpPr>
          <p:nvPr userDrawn="1">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3870FF6E-EA4D-46AA-9A87-2D9D23333031}" type="datetime1">
              <a:rPr lang="it-IT" smtClean="0"/>
              <a:t>04/04/2019</a:t>
            </a:fld>
            <a:endParaRPr lang="it-IT" dirty="0"/>
          </a:p>
        </p:txBody>
      </p:sp>
      <p:sp>
        <p:nvSpPr>
          <p:cNvPr id="18" name="Segnaposto numero diapositiva 4"/>
          <p:cNvSpPr>
            <a:spLocks noGrp="1"/>
          </p:cNvSpPr>
          <p:nvPr userDrawn="1">
            <p:ph type="sldNum" sz="quarter" idx="12"/>
          </p:nvPr>
        </p:nvSpPr>
        <p:spPr>
          <a:xfrm>
            <a:off x="10266504" y="6474031"/>
            <a:ext cx="1453055" cy="365125"/>
          </a:xfrm>
          <a:prstGeom prst="rect">
            <a:avLst/>
          </a:prstGeom>
        </p:spPr>
        <p:txBody>
          <a:bodyPr lIns="0" tIns="0" rIns="0" bIns="0"/>
          <a:lstStyle>
            <a:lvl1pPr algn="r">
              <a:defRPr sz="1000" b="0" i="0">
                <a:solidFill>
                  <a:schemeClr val="bg1"/>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5" name="Segnaposto contenuto 2"/>
          <p:cNvSpPr>
            <a:spLocks noGrp="1"/>
          </p:cNvSpPr>
          <p:nvPr>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p:txBody>
      </p:sp>
      <p:sp>
        <p:nvSpPr>
          <p:cNvPr id="12" name="Rettangolo 11"/>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p:cNvPicPr>
            <a:picLocks noChangeAspect="1"/>
          </p:cNvPicPr>
          <p:nvPr userDrawn="1"/>
        </p:nvPicPr>
        <p:blipFill>
          <a:blip r:embed="rId2"/>
          <a:stretch>
            <a:fillRect/>
          </a:stretch>
        </p:blipFill>
        <p:spPr>
          <a:xfrm>
            <a:off x="524911" y="5847087"/>
            <a:ext cx="285543" cy="57700"/>
          </a:xfrm>
          <a:prstGeom prst="rect">
            <a:avLst/>
          </a:prstGeom>
        </p:spPr>
      </p:pic>
      <p:sp>
        <p:nvSpPr>
          <p:cNvPr id="14" name="Segnaposto testo 4"/>
          <p:cNvSpPr>
            <a:spLocks noGrp="1"/>
          </p:cNvSpPr>
          <p:nvPr>
            <p:ph type="body" sz="quarter" idx="14" hasCustomPrompt="1"/>
          </p:nvPr>
        </p:nvSpPr>
        <p:spPr>
          <a:xfrm>
            <a:off x="2174211" y="6484054"/>
            <a:ext cx="6364288" cy="231775"/>
          </a:xfrm>
          <a:solidFill>
            <a:srgbClr val="007680"/>
          </a:solidFill>
        </p:spPr>
        <p:txBody>
          <a:bodyPr wrap="none" lIns="0" tIns="0" rIns="0" bIns="0">
            <a:noAutofit/>
          </a:bodyPr>
          <a:lstStyle>
            <a:lvl1pPr marL="0" indent="0">
              <a:buNone/>
              <a:defRPr sz="1000" b="0" i="0" baseline="0">
                <a:solidFill>
                  <a:schemeClr val="bg1"/>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FORMAZIONE PER RESPONSABILI DI STRUTTURA NON DIRIGENZIALE DI TIPO B</a:t>
            </a:r>
            <a:endParaRPr lang="it-IT" dirty="0"/>
          </a:p>
        </p:txBody>
      </p:sp>
    </p:spTree>
    <p:extLst>
      <p:ext uri="{BB962C8B-B14F-4D97-AF65-F5344CB8AC3E}">
        <p14:creationId xmlns:p14="http://schemas.microsoft.com/office/powerpoint/2010/main" val="377765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e 2">
    <p:bg>
      <p:bgPr>
        <a:solidFill>
          <a:srgbClr val="007680"/>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7" y="3299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SEZIONE</a:t>
            </a:r>
            <a:br>
              <a:rPr lang="it-IT" dirty="0" smtClean="0"/>
            </a:br>
            <a:r>
              <a:rPr lang="it-IT" dirty="0" smtClean="0"/>
              <a:t>Sottotitolo sezione</a:t>
            </a:r>
            <a:endParaRPr lang="it-IT" dirty="0"/>
          </a:p>
        </p:txBody>
      </p:sp>
    </p:spTree>
    <p:extLst>
      <p:ext uri="{BB962C8B-B14F-4D97-AF65-F5344CB8AC3E}">
        <p14:creationId xmlns:p14="http://schemas.microsoft.com/office/powerpoint/2010/main" val="3389204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3"/>
          </p:nvPr>
        </p:nvSpPr>
        <p:spPr>
          <a:xfrm>
            <a:off x="538655"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FORMAZIONE RESPONSABILI DI STRUTTURA NON DIRIGENZIALE DI TIPO B</a:t>
            </a:r>
            <a:endParaRPr lang="it-IT"/>
          </a:p>
        </p:txBody>
      </p:sp>
      <p:sp>
        <p:nvSpPr>
          <p:cNvPr id="11" name="Segnaposto data 2"/>
          <p:cNvSpPr>
            <a:spLocks noGrp="1"/>
          </p:cNvSpPr>
          <p:nvPr>
            <p:ph type="dt" sz="half" idx="2"/>
          </p:nvPr>
        </p:nvSpPr>
        <p:spPr>
          <a:xfrm>
            <a:off x="838200" y="6356350"/>
            <a:ext cx="2743200" cy="365125"/>
          </a:xfrm>
          <a:prstGeom prst="rect">
            <a:avLst/>
          </a:prstGeom>
        </p:spPr>
        <p:txBody>
          <a:bodyPr/>
          <a:lstStyle/>
          <a:p>
            <a:fld id="{749F906D-2C6B-413F-9D9B-111BC0DD391B}" type="datetime1">
              <a:rPr lang="it-IT" smtClean="0"/>
              <a:t>04/04/2019</a:t>
            </a:fld>
            <a:endParaRPr lang="it-IT"/>
          </a:p>
        </p:txBody>
      </p:sp>
      <p:sp>
        <p:nvSpPr>
          <p:cNvPr id="12" name="Segnaposto numero diapositiva 4"/>
          <p:cNvSpPr>
            <a:spLocks noGrp="1"/>
          </p:cNvSpPr>
          <p:nvPr>
            <p:ph type="sldNum" sz="quarter" idx="4"/>
          </p:nvPr>
        </p:nvSpPr>
        <p:spPr>
          <a:xfrm>
            <a:off x="8610600" y="6356350"/>
            <a:ext cx="2743200" cy="365125"/>
          </a:xfrm>
          <a:prstGeom prst="rect">
            <a:avLst/>
          </a:prstGeom>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299558654"/>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7" r:id="rId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_Toc2677734"/><Relationship Id="rId7" Type="http://schemas.openxmlformats.org/officeDocument/2006/relationships/hyperlink" Target="#_Toc2677738"/><Relationship Id="rId2" Type="http://schemas.openxmlformats.org/officeDocument/2006/relationships/hyperlink" Target="#_Toc2677733"/><Relationship Id="rId1" Type="http://schemas.openxmlformats.org/officeDocument/2006/relationships/slideLayout" Target="../slideLayouts/slideLayout2.xml"/><Relationship Id="rId6" Type="http://schemas.openxmlformats.org/officeDocument/2006/relationships/hyperlink" Target="#_Toc2677737"/><Relationship Id="rId5" Type="http://schemas.openxmlformats.org/officeDocument/2006/relationships/hyperlink" Target="#_Toc2677736"/><Relationship Id="rId4" Type="http://schemas.openxmlformats.org/officeDocument/2006/relationships/hyperlink" Target="#_Toc2677735"/></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2"/>
          <p:cNvSpPr>
            <a:spLocks noGrp="1"/>
          </p:cNvSpPr>
          <p:nvPr>
            <p:ph type="ctrTitle" idx="4294967295"/>
          </p:nvPr>
        </p:nvSpPr>
        <p:spPr>
          <a:xfrm>
            <a:off x="2905920" y="1310908"/>
            <a:ext cx="8528539" cy="2135677"/>
          </a:xfrm>
        </p:spPr>
        <p:txBody>
          <a:bodyPr lIns="0" tIns="0" rIns="0" bIns="0" anchor="t">
            <a:normAutofit fontScale="90000"/>
          </a:bodyPr>
          <a:lstStyle/>
          <a:p>
            <a:pPr>
              <a:lnSpc>
                <a:spcPct val="100000"/>
              </a:lnSpc>
              <a:spcAft>
                <a:spcPts val="600"/>
              </a:spcAft>
            </a:pPr>
            <a:r>
              <a:rPr lang="it-IT" altLang="it-IT" sz="3100" b="1" dirty="0" smtClean="0">
                <a:solidFill>
                  <a:srgbClr val="002E5D"/>
                </a:solidFill>
                <a:latin typeface="Verdana" panose="020B0604030504040204" pitchFamily="34" charset="0"/>
              </a:rPr>
              <a:t>Nuove Tariffe dei Premi e relative  M.A.T.</a:t>
            </a:r>
            <a:br>
              <a:rPr lang="it-IT" altLang="it-IT" sz="3100" b="1" dirty="0" smtClean="0">
                <a:solidFill>
                  <a:srgbClr val="002E5D"/>
                </a:solidFill>
                <a:latin typeface="Verdana" panose="020B0604030504040204" pitchFamily="34" charset="0"/>
              </a:rPr>
            </a:br>
            <a:r>
              <a:rPr lang="it-IT" altLang="it-IT" sz="3100" b="1" dirty="0" smtClean="0">
                <a:solidFill>
                  <a:srgbClr val="002E5D"/>
                </a:solidFill>
                <a:latin typeface="Verdana" panose="020B0604030504040204" pitchFamily="34" charset="0"/>
              </a:rPr>
              <a:t/>
            </a:r>
            <a:br>
              <a:rPr lang="it-IT" altLang="it-IT" sz="3100" b="1" dirty="0" smtClean="0">
                <a:solidFill>
                  <a:srgbClr val="002E5D"/>
                </a:solidFill>
                <a:latin typeface="Verdana" panose="020B0604030504040204" pitchFamily="34" charset="0"/>
              </a:rPr>
            </a:br>
            <a:r>
              <a:rPr lang="it-IT" altLang="it-IT" sz="3100" b="1" dirty="0" smtClean="0">
                <a:solidFill>
                  <a:srgbClr val="002E5D"/>
                </a:solidFill>
                <a:latin typeface="Verdana" panose="020B0604030504040204" pitchFamily="34" charset="0"/>
              </a:rPr>
              <a:t>Decreto interministeriale 27.02.2019</a:t>
            </a:r>
            <a:br>
              <a:rPr lang="it-IT" altLang="it-IT" sz="3100" b="1" dirty="0" smtClean="0">
                <a:solidFill>
                  <a:srgbClr val="002E5D"/>
                </a:solidFill>
                <a:latin typeface="Verdana" panose="020B0604030504040204" pitchFamily="34" charset="0"/>
              </a:rPr>
            </a:br>
            <a:r>
              <a:rPr lang="it-IT" altLang="it-IT" sz="2700" dirty="0" smtClean="0">
                <a:solidFill>
                  <a:srgbClr val="002E5D"/>
                </a:solidFill>
                <a:latin typeface="Verdana" panose="020B0604030504040204" pitchFamily="34" charset="0"/>
              </a:rPr>
              <a:t>Riflessi gestionali</a:t>
            </a:r>
            <a:br>
              <a:rPr lang="it-IT" altLang="it-IT" sz="2700" dirty="0" smtClean="0">
                <a:solidFill>
                  <a:srgbClr val="002E5D"/>
                </a:solidFill>
                <a:latin typeface="Verdana" panose="020B0604030504040204" pitchFamily="34" charset="0"/>
              </a:rPr>
            </a:br>
            <a:r>
              <a:rPr lang="it-IT" sz="2700" i="1" dirty="0">
                <a:solidFill>
                  <a:srgbClr val="002E5D"/>
                </a:solidFill>
                <a:latin typeface="Verdana" panose="020B0604030504040204" pitchFamily="34" charset="0"/>
              </a:rPr>
              <a:t>Sessione di multivideo conferenza</a:t>
            </a:r>
            <a:r>
              <a:rPr lang="it-IT" altLang="it-IT" sz="3100" b="1" dirty="0" smtClean="0">
                <a:solidFill>
                  <a:srgbClr val="002E5D"/>
                </a:solidFill>
                <a:latin typeface="Verdana" panose="020B0604030504040204" pitchFamily="34" charset="0"/>
              </a:rPr>
              <a:t/>
            </a:r>
            <a:br>
              <a:rPr lang="it-IT" altLang="it-IT" sz="3100" b="1" dirty="0" smtClean="0">
                <a:solidFill>
                  <a:srgbClr val="002E5D"/>
                </a:solidFill>
                <a:latin typeface="Verdana" panose="020B0604030504040204" pitchFamily="34" charset="0"/>
              </a:rPr>
            </a:br>
            <a:r>
              <a:rPr lang="it-IT" altLang="it-IT" sz="3200" b="1" dirty="0" smtClean="0">
                <a:solidFill>
                  <a:srgbClr val="002E5D"/>
                </a:solidFill>
                <a:latin typeface="Verdana" panose="020B0604030504040204" pitchFamily="34" charset="0"/>
              </a:rPr>
              <a:t/>
            </a:r>
            <a:br>
              <a:rPr lang="it-IT" altLang="it-IT" sz="3200" b="1" dirty="0" smtClean="0">
                <a:solidFill>
                  <a:srgbClr val="002E5D"/>
                </a:solidFill>
                <a:latin typeface="Verdana" panose="020B0604030504040204" pitchFamily="34" charset="0"/>
              </a:rPr>
            </a:br>
            <a:r>
              <a:rPr lang="it-IT" altLang="it-IT" sz="3200" b="1" dirty="0" smtClean="0">
                <a:solidFill>
                  <a:srgbClr val="002E5D"/>
                </a:solidFill>
                <a:latin typeface="Verdana" panose="020B0604030504040204" pitchFamily="34" charset="0"/>
              </a:rPr>
              <a:t/>
            </a:r>
            <a:br>
              <a:rPr lang="it-IT" altLang="it-IT" sz="3200" b="1" dirty="0" smtClean="0">
                <a:solidFill>
                  <a:srgbClr val="002E5D"/>
                </a:solidFill>
                <a:latin typeface="Verdana" panose="020B0604030504040204" pitchFamily="34" charset="0"/>
              </a:rPr>
            </a:br>
            <a:r>
              <a:rPr lang="it-IT" altLang="it-IT" sz="3200" b="1" dirty="0" smtClean="0">
                <a:solidFill>
                  <a:srgbClr val="002E5D"/>
                </a:solidFill>
                <a:latin typeface="Verdana" panose="020B0604030504040204" pitchFamily="34" charset="0"/>
              </a:rPr>
              <a:t/>
            </a:r>
            <a:br>
              <a:rPr lang="it-IT" altLang="it-IT" sz="3200" b="1" dirty="0" smtClean="0">
                <a:solidFill>
                  <a:srgbClr val="002E5D"/>
                </a:solidFill>
                <a:latin typeface="Verdana" panose="020B0604030504040204" pitchFamily="34" charset="0"/>
              </a:rPr>
            </a:br>
            <a:r>
              <a:rPr lang="it-IT" altLang="it-IT" sz="3200" b="1" dirty="0">
                <a:solidFill>
                  <a:srgbClr val="0C2E5C"/>
                </a:solidFill>
                <a:latin typeface="Verdana" panose="020B0604030504040204" pitchFamily="34" charset="0"/>
              </a:rPr>
              <a:t/>
            </a:r>
            <a:br>
              <a:rPr lang="it-IT" altLang="it-IT" sz="3200" b="1" dirty="0">
                <a:solidFill>
                  <a:srgbClr val="0C2E5C"/>
                </a:solidFill>
                <a:latin typeface="Verdana" panose="020B0604030504040204" pitchFamily="34" charset="0"/>
              </a:rPr>
            </a:br>
            <a:r>
              <a:rPr lang="it-IT" altLang="it-IT" sz="3200" dirty="0" smtClean="0">
                <a:solidFill>
                  <a:srgbClr val="002E5D"/>
                </a:solidFill>
                <a:latin typeface="Verdana" panose="020B0604030504040204" pitchFamily="34" charset="0"/>
              </a:rPr>
              <a:t/>
            </a:r>
            <a:br>
              <a:rPr lang="it-IT" altLang="it-IT" sz="3200" dirty="0" smtClean="0">
                <a:solidFill>
                  <a:srgbClr val="002E5D"/>
                </a:solidFill>
                <a:latin typeface="Verdana" panose="020B0604030504040204" pitchFamily="34" charset="0"/>
              </a:rPr>
            </a:br>
            <a:endParaRPr lang="it-IT" altLang="it-IT" sz="2400" dirty="0" smtClean="0">
              <a:solidFill>
                <a:srgbClr val="002E5D"/>
              </a:solidFill>
              <a:latin typeface="Verdana" panose="020B0604030504040204" pitchFamily="34" charset="0"/>
            </a:endParaRPr>
          </a:p>
        </p:txBody>
      </p:sp>
      <p:sp>
        <p:nvSpPr>
          <p:cNvPr id="9" name="Segnaposto testo 4"/>
          <p:cNvSpPr>
            <a:spLocks noGrp="1"/>
          </p:cNvSpPr>
          <p:nvPr>
            <p:ph type="body" sz="quarter" idx="4294967295"/>
          </p:nvPr>
        </p:nvSpPr>
        <p:spPr>
          <a:xfrm>
            <a:off x="1777285" y="0"/>
            <a:ext cx="8950816" cy="1328493"/>
          </a:xfrm>
        </p:spPr>
        <p:txBody>
          <a:bodyPr wrap="none" lIns="0" tIns="0" rIns="0" bIns="0"/>
          <a:lstStyle/>
          <a:p>
            <a:pPr marL="0" indent="0" eaLnBrk="1" hangingPunct="1">
              <a:buFontTx/>
              <a:buNone/>
            </a:pPr>
            <a:endParaRPr lang="it-IT" altLang="it-IT" sz="2000" dirty="0" smtClean="0">
              <a:solidFill>
                <a:srgbClr val="002E5D"/>
              </a:solidFill>
              <a:latin typeface="Verdana" panose="020B0604030504040204" pitchFamily="34" charset="0"/>
            </a:endParaRPr>
          </a:p>
          <a:p>
            <a:pPr marL="0" indent="0" algn="ctr">
              <a:buNone/>
            </a:pPr>
            <a:r>
              <a:rPr lang="it-IT" altLang="it-IT" sz="2400" b="1" dirty="0" smtClean="0">
                <a:solidFill>
                  <a:srgbClr val="002E5D"/>
                </a:solidFill>
                <a:latin typeface="Verdana" panose="020B0604030504040204" pitchFamily="34" charset="0"/>
              </a:rPr>
              <a:t>Direzione centrale </a:t>
            </a:r>
            <a:r>
              <a:rPr lang="it-IT" altLang="it-IT" sz="2400" b="1" dirty="0">
                <a:solidFill>
                  <a:srgbClr val="002E5D"/>
                </a:solidFill>
                <a:latin typeface="Verdana" panose="020B0604030504040204" pitchFamily="34" charset="0"/>
              </a:rPr>
              <a:t>Rapporto assicurativo</a:t>
            </a:r>
            <a:endParaRPr lang="it-IT" altLang="it-IT" sz="2400" b="1" dirty="0" smtClean="0">
              <a:solidFill>
                <a:srgbClr val="0C2E5C"/>
              </a:solidFill>
              <a:latin typeface="Verdana" panose="020B0604030504040204" pitchFamily="34" charset="0"/>
            </a:endParaRPr>
          </a:p>
        </p:txBody>
      </p:sp>
      <p:sp>
        <p:nvSpPr>
          <p:cNvPr id="2" name="Rettangolo 1"/>
          <p:cNvSpPr/>
          <p:nvPr/>
        </p:nvSpPr>
        <p:spPr>
          <a:xfrm>
            <a:off x="8486782" y="5601168"/>
            <a:ext cx="1901483" cy="369332"/>
          </a:xfrm>
          <a:prstGeom prst="rect">
            <a:avLst/>
          </a:prstGeom>
        </p:spPr>
        <p:txBody>
          <a:bodyPr wrap="none">
            <a:spAutoFit/>
          </a:bodyPr>
          <a:lstStyle/>
          <a:p>
            <a:r>
              <a:rPr lang="it-IT" altLang="it-IT" b="1" dirty="0" smtClean="0">
                <a:solidFill>
                  <a:srgbClr val="0C2E5C"/>
                </a:solidFill>
                <a:latin typeface="Verdana" panose="020B0604030504040204" pitchFamily="34" charset="0"/>
              </a:rPr>
              <a:t>4 aprile 2019</a:t>
            </a:r>
            <a:endParaRPr lang="it-IT" b="1" dirty="0"/>
          </a:p>
        </p:txBody>
      </p:sp>
    </p:spTree>
    <p:extLst>
      <p:ext uri="{BB962C8B-B14F-4D97-AF65-F5344CB8AC3E}">
        <p14:creationId xmlns:p14="http://schemas.microsoft.com/office/powerpoint/2010/main" val="762661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ctr"/>
            <a:r>
              <a:rPr lang="it-IT" sz="2000" b="1" kern="1200" dirty="0">
                <a:solidFill>
                  <a:srgbClr val="002E5D"/>
                </a:solidFill>
                <a:latin typeface="Verdana" charset="0"/>
                <a:ea typeface="Verdana" charset="0"/>
                <a:cs typeface="Verdana" charset="0"/>
              </a:rPr>
              <a:t>ESEMPIO n.1 </a:t>
            </a:r>
            <a:r>
              <a:rPr lang="it-IT" sz="2000" b="1" kern="1200" dirty="0" smtClean="0">
                <a:solidFill>
                  <a:srgbClr val="002E5D"/>
                </a:solidFill>
                <a:latin typeface="Verdana" charset="0"/>
                <a:ea typeface="Verdana" charset="0"/>
                <a:cs typeface="Verdana" charset="0"/>
              </a:rPr>
              <a:t/>
            </a:r>
            <a:br>
              <a:rPr lang="it-IT" sz="2000" b="1" kern="1200" dirty="0" smtClean="0">
                <a:solidFill>
                  <a:srgbClr val="002E5D"/>
                </a:solidFill>
                <a:latin typeface="Verdana" charset="0"/>
                <a:ea typeface="Verdana" charset="0"/>
                <a:cs typeface="Verdana" charset="0"/>
              </a:rPr>
            </a:br>
            <a:r>
              <a:rPr lang="it-IT" sz="2000" b="1" kern="1200" dirty="0" smtClean="0">
                <a:solidFill>
                  <a:srgbClr val="002E5D"/>
                </a:solidFill>
                <a:latin typeface="Verdana" charset="0"/>
                <a:ea typeface="Verdana" charset="0"/>
                <a:cs typeface="Verdana" charset="0"/>
              </a:rPr>
              <a:t>Quadro </a:t>
            </a:r>
            <a:r>
              <a:rPr lang="it-IT" sz="2000" b="1" kern="1200" dirty="0">
                <a:solidFill>
                  <a:srgbClr val="002E5D"/>
                </a:solidFill>
                <a:latin typeface="Verdana" charset="0"/>
                <a:ea typeface="Verdana" charset="0"/>
                <a:cs typeface="Verdana" charset="0"/>
              </a:rPr>
              <a:t>D - Dati di sintesi per la valutazione della significatività</a:t>
            </a:r>
            <a:br>
              <a:rPr lang="it-IT" sz="2000" b="1" kern="1200" dirty="0">
                <a:solidFill>
                  <a:srgbClr val="002E5D"/>
                </a:solidFill>
                <a:latin typeface="Verdana" charset="0"/>
                <a:ea typeface="Verdana" charset="0"/>
                <a:cs typeface="Verdana" charset="0"/>
              </a:rPr>
            </a:br>
            <a:r>
              <a:rPr lang="it-IT" dirty="0"/>
              <a:t> </a:t>
            </a:r>
            <a:r>
              <a:rPr lang="it-IT" sz="1600" dirty="0"/>
              <a:t/>
            </a:r>
            <a:br>
              <a:rPr lang="it-IT" sz="1600" dirty="0"/>
            </a:br>
            <a:r>
              <a:rPr lang="it-IT" b="1" dirty="0" smtClean="0"/>
              <a:t/>
            </a:r>
            <a:br>
              <a:rPr lang="it-IT" b="1" dirty="0" smtClean="0"/>
            </a:br>
            <a:r>
              <a:rPr lang="it-IT" b="1" dirty="0"/>
              <a:t/>
            </a:r>
            <a:br>
              <a:rPr lang="it-IT" b="1" dirty="0"/>
            </a:br>
            <a:r>
              <a:rPr lang="it-IT" b="1" dirty="0"/>
              <a:t/>
            </a:r>
            <a:br>
              <a:rPr lang="it-IT" b="1" dirty="0"/>
            </a:br>
            <a:endParaRPr lang="it-IT" b="1" dirty="0"/>
          </a:p>
        </p:txBody>
      </p:sp>
      <p:sp>
        <p:nvSpPr>
          <p:cNvPr id="3" name="Segnaposto data 2"/>
          <p:cNvSpPr>
            <a:spLocks noGrp="1"/>
          </p:cNvSpPr>
          <p:nvPr>
            <p:ph type="dt" sz="half" idx="10"/>
          </p:nvPr>
        </p:nvSpPr>
        <p:spPr>
          <a:xfrm>
            <a:off x="8639502" y="6253091"/>
            <a:ext cx="1442871" cy="441880"/>
          </a:xfrm>
        </p:spPr>
        <p:txBody>
          <a:bodyPr/>
          <a:lstStyle/>
          <a:p>
            <a:r>
              <a:rPr lang="it-IT" dirty="0" smtClean="0"/>
              <a:t>04/04/2019 </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10</a:t>
            </a:fld>
            <a:endParaRPr lang="it-IT" dirty="0"/>
          </a:p>
        </p:txBody>
      </p:sp>
      <p:sp>
        <p:nvSpPr>
          <p:cNvPr id="6" name="Segnaposto testo 5"/>
          <p:cNvSpPr>
            <a:spLocks noGrp="1"/>
          </p:cNvSpPr>
          <p:nvPr>
            <p:ph type="body" sz="quarter" idx="14"/>
          </p:nvPr>
        </p:nvSpPr>
        <p:spPr>
          <a:xfrm>
            <a:off x="2091083" y="6397276"/>
            <a:ext cx="6364288" cy="231775"/>
          </a:xfrm>
        </p:spPr>
        <p:txBody>
          <a:bodyPr/>
          <a:lstStyle/>
          <a:p>
            <a:r>
              <a:rPr lang="it-IT" dirty="0" smtClean="0"/>
              <a:t>Nuove Tariffe dei premi 2019</a:t>
            </a:r>
            <a:endParaRPr lang="it-IT" dirty="0"/>
          </a:p>
        </p:txBody>
      </p:sp>
      <p:sp>
        <p:nvSpPr>
          <p:cNvPr id="11" name="Rettangolo 10"/>
          <p:cNvSpPr/>
          <p:nvPr/>
        </p:nvSpPr>
        <p:spPr>
          <a:xfrm>
            <a:off x="1154805" y="3022609"/>
            <a:ext cx="9418750" cy="923330"/>
          </a:xfrm>
          <a:prstGeom prst="rect">
            <a:avLst/>
          </a:prstGeom>
        </p:spPr>
        <p:txBody>
          <a:bodyPr wrap="square">
            <a:spAutoFit/>
          </a:bodyPr>
          <a:lstStyle/>
          <a:p>
            <a:pPr algn="just">
              <a:spcAft>
                <a:spcPts val="0"/>
              </a:spcAft>
              <a:tabLst>
                <a:tab pos="970915" algn="l"/>
                <a:tab pos="971550" algn="l"/>
              </a:tabLst>
            </a:pPr>
            <a:r>
              <a:rPr lang="it-IT" dirty="0"/>
              <a:t>	</a:t>
            </a:r>
            <a:endParaRPr lang="it-IT" dirty="0" smtClean="0">
              <a:latin typeface="Trebuchet MS" panose="020B0603020202020204" pitchFamily="34" charset="0"/>
            </a:endParaRPr>
          </a:p>
          <a:p>
            <a:endParaRPr lang="it-IT" dirty="0">
              <a:latin typeface="Trebuchet MS" panose="020B0603020202020204" pitchFamily="34" charset="0"/>
            </a:endParaRPr>
          </a:p>
          <a:p>
            <a:endParaRPr lang="it-IT" dirty="0"/>
          </a:p>
        </p:txBody>
      </p:sp>
      <p:pic>
        <p:nvPicPr>
          <p:cNvPr id="10" name="Segnaposto contenuto 9"/>
          <p:cNvPicPr>
            <a:picLocks noGrp="1"/>
          </p:cNvPicPr>
          <p:nvPr>
            <p:ph idx="1"/>
          </p:nvPr>
        </p:nvPicPr>
        <p:blipFill rotWithShape="1">
          <a:blip r:embed="rId2"/>
          <a:srcRect l="7488" t="18504" r="28809" b="63668"/>
          <a:stretch/>
        </p:blipFill>
        <p:spPr bwMode="auto">
          <a:xfrm>
            <a:off x="1944610" y="962157"/>
            <a:ext cx="8288493" cy="1304154"/>
          </a:xfrm>
          <a:prstGeom prst="rect">
            <a:avLst/>
          </a:prstGeom>
          <a:ln>
            <a:noFill/>
          </a:ln>
          <a:extLst>
            <a:ext uri="{53640926-AAD7-44D8-BBD7-CCE9431645EC}">
              <a14:shadowObscured xmlns:a14="http://schemas.microsoft.com/office/drawing/2010/main"/>
            </a:ext>
          </a:extLst>
        </p:spPr>
      </p:pic>
      <p:sp>
        <p:nvSpPr>
          <p:cNvPr id="7" name="Rettangolo 6"/>
          <p:cNvSpPr/>
          <p:nvPr/>
        </p:nvSpPr>
        <p:spPr>
          <a:xfrm>
            <a:off x="257762" y="2077991"/>
            <a:ext cx="11474410" cy="3785652"/>
          </a:xfrm>
          <a:prstGeom prst="rect">
            <a:avLst/>
          </a:prstGeom>
        </p:spPr>
        <p:txBody>
          <a:bodyPr wrap="square">
            <a:spAutoFit/>
          </a:bodyPr>
          <a:lstStyle/>
          <a:p>
            <a:pPr algn="just">
              <a:lnSpc>
                <a:spcPct val="150000"/>
              </a:lnSpc>
              <a:spcAft>
                <a:spcPts val="0"/>
              </a:spcAft>
              <a:tabLst>
                <a:tab pos="971550" algn="l"/>
              </a:tabLst>
            </a:pPr>
            <a:r>
              <a:rPr lang="it-IT" sz="1600" dirty="0">
                <a:latin typeface="Verdana" panose="020B0604030504040204" pitchFamily="34" charset="0"/>
                <a:ea typeface="Verdana" panose="020B0604030504040204" pitchFamily="34" charset="0"/>
                <a:cs typeface="Verdana" panose="020B0604030504040204" pitchFamily="34" charset="0"/>
              </a:rPr>
              <a:t>All’interno del quadro si riporta, per tutte le voci del Quadro C, l’ultimo settore valido nel quadriennio di osservazione e la somma dei lavoratori anno nel triennio. </a:t>
            </a:r>
            <a:endParaRPr lang="it-IT" sz="1600" dirty="0" smtClean="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spcAft>
                <a:spcPts val="0"/>
              </a:spcAft>
              <a:tabLst>
                <a:tab pos="971550" algn="l"/>
              </a:tabLst>
            </a:pPr>
            <a:r>
              <a:rPr lang="it-IT" sz="1600" dirty="0" smtClean="0">
                <a:latin typeface="Verdana" panose="020B0604030504040204" pitchFamily="34" charset="0"/>
                <a:ea typeface="Verdana" panose="020B0604030504040204" pitchFamily="34" charset="0"/>
                <a:cs typeface="Verdana" panose="020B0604030504040204" pitchFamily="34" charset="0"/>
              </a:rPr>
              <a:t>La </a:t>
            </a:r>
            <a:r>
              <a:rPr lang="it-IT" sz="1600" dirty="0">
                <a:latin typeface="Verdana" panose="020B0604030504040204" pitchFamily="34" charset="0"/>
                <a:ea typeface="Verdana" panose="020B0604030504040204" pitchFamily="34" charset="0"/>
                <a:cs typeface="Verdana" panose="020B0604030504040204" pitchFamily="34" charset="0"/>
              </a:rPr>
              <a:t>nuova modalità di calcolo dell’aliquota di oscillazione introduce il concetto di significatività della voce basato sull’ISM (Indice di sinistrosità medio per voce): </a:t>
            </a:r>
            <a:r>
              <a:rPr lang="it-IT" sz="1600" b="1" dirty="0">
                <a:latin typeface="Verdana" panose="020B0604030504040204" pitchFamily="34" charset="0"/>
                <a:ea typeface="Verdana" panose="020B0604030504040204" pitchFamily="34" charset="0"/>
                <a:cs typeface="Verdana" panose="020B0604030504040204" pitchFamily="34" charset="0"/>
              </a:rPr>
              <a:t>una voce di lavorazione risulta significativa solo </a:t>
            </a:r>
            <a:r>
              <a:rPr lang="it-IT" sz="1600" b="1" dirty="0" smtClean="0">
                <a:latin typeface="Verdana" panose="020B0604030504040204" pitchFamily="34" charset="0"/>
                <a:ea typeface="Verdana" panose="020B0604030504040204" pitchFamily="34" charset="0"/>
                <a:cs typeface="Verdana" panose="020B0604030504040204" pitchFamily="34" charset="0"/>
              </a:rPr>
              <a:t>se il Numero </a:t>
            </a:r>
            <a:r>
              <a:rPr lang="it-IT" sz="1600" b="1" dirty="0">
                <a:latin typeface="Verdana" panose="020B0604030504040204" pitchFamily="34" charset="0"/>
                <a:ea typeface="Verdana" panose="020B0604030504040204" pitchFamily="34" charset="0"/>
                <a:cs typeface="Verdana" panose="020B0604030504040204" pitchFamily="34" charset="0"/>
              </a:rPr>
              <a:t>di lavoratori anno nel triennio &gt;= Limite minimo di </a:t>
            </a:r>
            <a:r>
              <a:rPr lang="it-IT" sz="1600" b="1" dirty="0" smtClean="0">
                <a:latin typeface="Verdana" panose="020B0604030504040204" pitchFamily="34" charset="0"/>
                <a:ea typeface="Verdana" panose="020B0604030504040204" pitchFamily="34" charset="0"/>
                <a:cs typeface="Verdana" panose="020B0604030504040204" pitchFamily="34" charset="0"/>
              </a:rPr>
              <a:t>significatività.</a:t>
            </a:r>
            <a:endParaRPr lang="it-IT" sz="1600" b="1" dirty="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spcAft>
                <a:spcPts val="0"/>
              </a:spcAft>
              <a:tabLst>
                <a:tab pos="970915" algn="l"/>
                <a:tab pos="971550" algn="l"/>
              </a:tabLst>
            </a:pPr>
            <a:r>
              <a:rPr lang="it-IT" sz="1600" b="1" dirty="0">
                <a:latin typeface="Verdana" panose="020B0604030504040204" pitchFamily="34" charset="0"/>
                <a:ea typeface="Verdana" panose="020B0604030504040204" pitchFamily="34" charset="0"/>
                <a:cs typeface="Verdana" panose="020B0604030504040204" pitchFamily="34" charset="0"/>
              </a:rPr>
              <a:t> </a:t>
            </a:r>
            <a:r>
              <a:rPr lang="it-IT" sz="1600" b="1" dirty="0" smtClean="0">
                <a:latin typeface="Verdana" panose="020B0604030504040204" pitchFamily="34" charset="0"/>
                <a:ea typeface="Verdana" panose="020B0604030504040204" pitchFamily="34" charset="0"/>
                <a:cs typeface="Verdana" panose="020B0604030504040204" pitchFamily="34" charset="0"/>
              </a:rPr>
              <a:t>La </a:t>
            </a:r>
            <a:r>
              <a:rPr lang="it-IT" sz="1600" b="1" dirty="0">
                <a:latin typeface="Verdana" panose="020B0604030504040204" pitchFamily="34" charset="0"/>
                <a:ea typeface="Verdana" panose="020B0604030504040204" pitchFamily="34" charset="0"/>
                <a:cs typeface="Verdana" panose="020B0604030504040204" pitchFamily="34" charset="0"/>
              </a:rPr>
              <a:t>PAT, nel complesso, risulta significativa se almeno una delle voci risulti significativa.</a:t>
            </a:r>
          </a:p>
          <a:p>
            <a:pPr algn="just">
              <a:lnSpc>
                <a:spcPct val="150000"/>
              </a:lnSpc>
              <a:spcAft>
                <a:spcPts val="0"/>
              </a:spcAft>
              <a:tabLst>
                <a:tab pos="970915" algn="l"/>
                <a:tab pos="971550" algn="l"/>
              </a:tabLst>
            </a:pPr>
            <a:r>
              <a:rPr lang="it-IT" sz="1600" dirty="0">
                <a:latin typeface="Verdana" panose="020B0604030504040204" pitchFamily="34" charset="0"/>
                <a:ea typeface="Verdana" panose="020B0604030504040204" pitchFamily="34" charset="0"/>
                <a:cs typeface="Verdana" panose="020B0604030504040204" pitchFamily="34" charset="0"/>
              </a:rPr>
              <a:t> </a:t>
            </a:r>
            <a:r>
              <a:rPr lang="it-IT" sz="1600" dirty="0" smtClean="0">
                <a:latin typeface="Verdana" panose="020B0604030504040204" pitchFamily="34" charset="0"/>
                <a:ea typeface="Verdana" panose="020B0604030504040204" pitchFamily="34" charset="0"/>
                <a:cs typeface="Verdana" panose="020B0604030504040204" pitchFamily="34" charset="0"/>
              </a:rPr>
              <a:t>All’intero </a:t>
            </a:r>
            <a:r>
              <a:rPr lang="it-IT" sz="1600" dirty="0">
                <a:latin typeface="Verdana" panose="020B0604030504040204" pitchFamily="34" charset="0"/>
                <a:ea typeface="Verdana" panose="020B0604030504040204" pitchFamily="34" charset="0"/>
                <a:cs typeface="Verdana" panose="020B0604030504040204" pitchFamily="34" charset="0"/>
              </a:rPr>
              <a:t>del quadro sono riportate anche le voci di lavorazione del DM 12.12.2000 confluite nelle Nuove Voci di Tariffa.   </a:t>
            </a:r>
          </a:p>
          <a:p>
            <a:pPr algn="just">
              <a:lnSpc>
                <a:spcPct val="150000"/>
              </a:lnSpc>
              <a:spcAft>
                <a:spcPts val="0"/>
              </a:spcAft>
              <a:tabLst>
                <a:tab pos="970915" algn="l"/>
                <a:tab pos="971550" algn="l"/>
              </a:tabLst>
            </a:pPr>
            <a:r>
              <a:rPr lang="it-IT" sz="1600" dirty="0" smtClean="0">
                <a:latin typeface="Verdana" panose="020B0604030504040204" pitchFamily="34" charset="0"/>
                <a:ea typeface="Verdana" panose="020B0604030504040204" pitchFamily="34" charset="0"/>
                <a:cs typeface="Verdana" panose="020B0604030504040204" pitchFamily="34" charset="0"/>
              </a:rPr>
              <a:t>L’indice </a:t>
            </a:r>
            <a:r>
              <a:rPr lang="it-IT" sz="1600" dirty="0">
                <a:latin typeface="Verdana" panose="020B0604030504040204" pitchFamily="34" charset="0"/>
                <a:ea typeface="Verdana" panose="020B0604030504040204" pitchFamily="34" charset="0"/>
                <a:cs typeface="Verdana" panose="020B0604030504040204" pitchFamily="34" charset="0"/>
              </a:rPr>
              <a:t>di sinistrosità medio per singola voce di lavorazione della nuova nomenclatura, con annesso limite minimo di significatività, </a:t>
            </a:r>
            <a:r>
              <a:rPr lang="it-IT" sz="1600" dirty="0" smtClean="0">
                <a:latin typeface="Verdana" panose="020B0604030504040204" pitchFamily="34" charset="0"/>
                <a:ea typeface="Verdana" panose="020B0604030504040204" pitchFamily="34" charset="0"/>
                <a:cs typeface="Verdana" panose="020B0604030504040204" pitchFamily="34" charset="0"/>
              </a:rPr>
              <a:t>è pubblicato sul sito istituzionale.</a:t>
            </a:r>
            <a:endParaRPr lang="it-IT" sz="16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88187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000" b="1" kern="1200" dirty="0">
                <a:solidFill>
                  <a:srgbClr val="002E5D"/>
                </a:solidFill>
                <a:latin typeface="Verdana" charset="0"/>
                <a:ea typeface="Verdana" charset="0"/>
                <a:cs typeface="Verdana" charset="0"/>
              </a:rPr>
              <a:t>ESEMPIO n.1 </a:t>
            </a:r>
            <a:r>
              <a:rPr lang="it-IT" sz="2000" b="1" kern="1200" dirty="0" smtClean="0">
                <a:solidFill>
                  <a:srgbClr val="002E5D"/>
                </a:solidFill>
                <a:latin typeface="Verdana" charset="0"/>
                <a:ea typeface="Verdana" charset="0"/>
                <a:cs typeface="Verdana" charset="0"/>
              </a:rPr>
              <a:t/>
            </a:r>
            <a:br>
              <a:rPr lang="it-IT" sz="2000" b="1" kern="1200" dirty="0" smtClean="0">
                <a:solidFill>
                  <a:srgbClr val="002E5D"/>
                </a:solidFill>
                <a:latin typeface="Verdana" charset="0"/>
                <a:ea typeface="Verdana" charset="0"/>
                <a:cs typeface="Verdana" charset="0"/>
              </a:rPr>
            </a:br>
            <a:r>
              <a:rPr lang="it-IT" dirty="0"/>
              <a:t> </a:t>
            </a:r>
            <a:r>
              <a:rPr lang="it-IT" b="1" dirty="0"/>
              <a:t>Quadro E - Dati di sintesi per la determinazione dell'aliquota di oscillazione</a:t>
            </a:r>
            <a:br>
              <a:rPr lang="it-IT" b="1" dirty="0"/>
            </a:br>
            <a:r>
              <a:rPr lang="it-IT" dirty="0"/>
              <a:t/>
            </a:r>
            <a:br>
              <a:rPr lang="it-IT" dirty="0"/>
            </a:br>
            <a:r>
              <a:rPr lang="it-IT" sz="1600" dirty="0"/>
              <a:t/>
            </a:r>
            <a:br>
              <a:rPr lang="it-IT" sz="1600" dirty="0"/>
            </a:br>
            <a:r>
              <a:rPr lang="it-IT" b="1" dirty="0" smtClean="0"/>
              <a:t/>
            </a:r>
            <a:br>
              <a:rPr lang="it-IT" b="1" dirty="0" smtClean="0"/>
            </a:br>
            <a:r>
              <a:rPr lang="it-IT" b="1" dirty="0"/>
              <a:t/>
            </a:r>
            <a:br>
              <a:rPr lang="it-IT" b="1" dirty="0"/>
            </a:br>
            <a:r>
              <a:rPr lang="it-IT" b="1" dirty="0"/>
              <a:t/>
            </a:r>
            <a:br>
              <a:rPr lang="it-IT" b="1" dirty="0"/>
            </a:br>
            <a:endParaRPr lang="it-IT" b="1" dirty="0"/>
          </a:p>
        </p:txBody>
      </p:sp>
      <p:sp>
        <p:nvSpPr>
          <p:cNvPr id="3" name="Segnaposto data 2"/>
          <p:cNvSpPr>
            <a:spLocks noGrp="1"/>
          </p:cNvSpPr>
          <p:nvPr>
            <p:ph type="dt" sz="half" idx="10"/>
          </p:nvPr>
        </p:nvSpPr>
        <p:spPr>
          <a:xfrm>
            <a:off x="9239577" y="6397276"/>
            <a:ext cx="1442871" cy="365125"/>
          </a:xfrm>
        </p:spPr>
        <p:txBody>
          <a:bodyPr/>
          <a:lstStyle/>
          <a:p>
            <a:r>
              <a:rPr lang="it-IT" dirty="0"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11</a:t>
            </a:fld>
            <a:endParaRPr lang="it-IT" dirty="0"/>
          </a:p>
        </p:txBody>
      </p:sp>
      <p:sp>
        <p:nvSpPr>
          <p:cNvPr id="6" name="Segnaposto testo 5"/>
          <p:cNvSpPr>
            <a:spLocks noGrp="1"/>
          </p:cNvSpPr>
          <p:nvPr>
            <p:ph type="body" sz="quarter" idx="14"/>
          </p:nvPr>
        </p:nvSpPr>
        <p:spPr>
          <a:xfrm>
            <a:off x="2091083" y="6397276"/>
            <a:ext cx="6364288" cy="231775"/>
          </a:xfrm>
        </p:spPr>
        <p:txBody>
          <a:bodyPr/>
          <a:lstStyle/>
          <a:p>
            <a:r>
              <a:rPr lang="it-IT" dirty="0" smtClean="0"/>
              <a:t>Nuove Tariffe dei premi 2019</a:t>
            </a:r>
            <a:endParaRPr lang="it-IT" dirty="0"/>
          </a:p>
        </p:txBody>
      </p:sp>
      <p:sp>
        <p:nvSpPr>
          <p:cNvPr id="11" name="Rettangolo 10"/>
          <p:cNvSpPr/>
          <p:nvPr/>
        </p:nvSpPr>
        <p:spPr>
          <a:xfrm>
            <a:off x="1154805" y="3022609"/>
            <a:ext cx="9418750" cy="923330"/>
          </a:xfrm>
          <a:prstGeom prst="rect">
            <a:avLst/>
          </a:prstGeom>
        </p:spPr>
        <p:txBody>
          <a:bodyPr wrap="square">
            <a:spAutoFit/>
          </a:bodyPr>
          <a:lstStyle/>
          <a:p>
            <a:pPr algn="just">
              <a:spcAft>
                <a:spcPts val="0"/>
              </a:spcAft>
              <a:tabLst>
                <a:tab pos="970915" algn="l"/>
                <a:tab pos="971550" algn="l"/>
              </a:tabLst>
            </a:pPr>
            <a:r>
              <a:rPr lang="it-IT" dirty="0"/>
              <a:t>	</a:t>
            </a:r>
            <a:endParaRPr lang="it-IT" dirty="0" smtClean="0">
              <a:latin typeface="Trebuchet MS" panose="020B0603020202020204" pitchFamily="34" charset="0"/>
            </a:endParaRPr>
          </a:p>
          <a:p>
            <a:endParaRPr lang="it-IT" dirty="0">
              <a:latin typeface="Trebuchet MS" panose="020B0603020202020204" pitchFamily="34" charset="0"/>
            </a:endParaRPr>
          </a:p>
          <a:p>
            <a:endParaRPr lang="it-IT" dirty="0"/>
          </a:p>
        </p:txBody>
      </p:sp>
      <p:sp>
        <p:nvSpPr>
          <p:cNvPr id="7" name="Rettangolo 6"/>
          <p:cNvSpPr/>
          <p:nvPr/>
        </p:nvSpPr>
        <p:spPr>
          <a:xfrm>
            <a:off x="210566" y="2445528"/>
            <a:ext cx="11781915" cy="371961"/>
          </a:xfrm>
          <a:prstGeom prst="rect">
            <a:avLst/>
          </a:prstGeom>
        </p:spPr>
        <p:txBody>
          <a:bodyPr wrap="square">
            <a:spAutoFit/>
          </a:bodyPr>
          <a:lstStyle/>
          <a:p>
            <a:pPr algn="just">
              <a:lnSpc>
                <a:spcPct val="150000"/>
              </a:lnSpc>
              <a:spcAft>
                <a:spcPts val="0"/>
              </a:spcAft>
              <a:tabLst>
                <a:tab pos="971550" algn="l"/>
              </a:tabLst>
            </a:pPr>
            <a:r>
              <a:rPr lang="it-IT" sz="1400" dirty="0" smtClean="0">
                <a:latin typeface="Verdana" panose="020B0604030504040204" pitchFamily="34" charset="0"/>
                <a:ea typeface="Verdana" panose="020B0604030504040204" pitchFamily="34" charset="0"/>
                <a:cs typeface="Verdana" panose="020B0604030504040204" pitchFamily="34" charset="0"/>
              </a:rPr>
              <a:t>.</a:t>
            </a:r>
            <a:endParaRPr lang="it-IT" sz="14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12" name="Segnaposto contenuto 11"/>
          <p:cNvPicPr>
            <a:picLocks noGrp="1"/>
          </p:cNvPicPr>
          <p:nvPr>
            <p:ph idx="1"/>
          </p:nvPr>
        </p:nvPicPr>
        <p:blipFill rotWithShape="1">
          <a:blip r:embed="rId2"/>
          <a:srcRect l="7464" t="38329" r="29711" b="46880"/>
          <a:stretch/>
        </p:blipFill>
        <p:spPr bwMode="auto">
          <a:xfrm>
            <a:off x="1154805" y="1212456"/>
            <a:ext cx="10275515" cy="108199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8" name="Rettangolo 7"/>
              <p:cNvSpPr/>
              <p:nvPr/>
            </p:nvSpPr>
            <p:spPr>
              <a:xfrm>
                <a:off x="470877" y="2137869"/>
                <a:ext cx="10959443" cy="4331955"/>
              </a:xfrm>
              <a:prstGeom prst="rect">
                <a:avLst/>
              </a:prstGeom>
            </p:spPr>
            <p:txBody>
              <a:bodyPr wrap="square">
                <a:spAutoFit/>
              </a:bodyPr>
              <a:lstStyle/>
              <a:p>
                <a:pPr marL="901700" algn="just">
                  <a:lnSpc>
                    <a:spcPct val="150000"/>
                  </a:lnSpc>
                  <a:spcAft>
                    <a:spcPts val="0"/>
                  </a:spcAft>
                </a:pPr>
                <a:r>
                  <a:rPr lang="it-IT" sz="1600" dirty="0">
                    <a:latin typeface="Verdana" panose="020B0604030504040204" pitchFamily="34" charset="0"/>
                    <a:ea typeface="Verdana" panose="020B0604030504040204" pitchFamily="34" charset="0"/>
                    <a:cs typeface="Verdana" panose="020B0604030504040204" pitchFamily="34" charset="0"/>
                  </a:rPr>
                  <a:t>All’interno del quadro si riportano gli indici utili alla definizione del codice di oscillazione da assegnare alla PAT e della conseguente aliquota di oscillazione.</a:t>
                </a:r>
              </a:p>
              <a:p>
                <a:pPr marL="901700" lvl="0" algn="just">
                  <a:lnSpc>
                    <a:spcPct val="150000"/>
                  </a:lnSpc>
                  <a:spcBef>
                    <a:spcPts val="500"/>
                  </a:spcBef>
                  <a:spcAft>
                    <a:spcPts val="0"/>
                  </a:spcAft>
                  <a:buFont typeface="Calibri" panose="020F0502020204030204" pitchFamily="34" charset="0"/>
                  <a:buChar char="-"/>
                  <a:tabLst>
                    <a:tab pos="1199515" algn="l"/>
                  </a:tabLst>
                </a:pPr>
                <a:r>
                  <a:rPr lang="it-IT" sz="1600" dirty="0" smtClean="0">
                    <a:effectLst/>
                    <a:latin typeface="Verdana" panose="020B0604030504040204" pitchFamily="34" charset="0"/>
                    <a:ea typeface="Verdana" panose="020B0604030504040204" pitchFamily="34" charset="0"/>
                    <a:cs typeface="Verdana" panose="020B0604030504040204" pitchFamily="34" charset="0"/>
                  </a:rPr>
                  <a:t>ISA </a:t>
                </a:r>
                <a:r>
                  <a:rPr lang="it-IT" sz="1600" dirty="0">
                    <a:effectLst/>
                    <a:latin typeface="Verdana" panose="020B0604030504040204" pitchFamily="34" charset="0"/>
                    <a:ea typeface="Verdana" panose="020B0604030504040204" pitchFamily="34" charset="0"/>
                    <a:cs typeface="Verdana" panose="020B0604030504040204" pitchFamily="34" charset="0"/>
                  </a:rPr>
                  <a:t>= GLE Totali / Totale lavoratori-anno del triennio</a:t>
                </a:r>
              </a:p>
              <a:p>
                <a:pPr marL="901700" lvl="0" algn="just">
                  <a:lnSpc>
                    <a:spcPct val="150000"/>
                  </a:lnSpc>
                  <a:spcBef>
                    <a:spcPts val="500"/>
                  </a:spcBef>
                  <a:spcAft>
                    <a:spcPts val="0"/>
                  </a:spcAft>
                  <a:buFont typeface="Calibri" panose="020F0502020204030204" pitchFamily="34" charset="0"/>
                  <a:buChar char="-"/>
                  <a:tabLst>
                    <a:tab pos="1199515" algn="l"/>
                  </a:tabLst>
                </a:pPr>
                <a:r>
                  <a:rPr lang="it-IT" sz="1600" dirty="0">
                    <a:effectLst/>
                    <a:latin typeface="Verdana" panose="020B0604030504040204" pitchFamily="34" charset="0"/>
                    <a:ea typeface="Verdana" panose="020B0604030504040204" pitchFamily="34" charset="0"/>
                    <a:cs typeface="Verdana" panose="020B0604030504040204" pitchFamily="34" charset="0"/>
                  </a:rPr>
                  <a:t>ISM</a:t>
                </a:r>
                <a:r>
                  <a:rPr lang="it-IT" sz="1600" baseline="-25000" dirty="0">
                    <a:effectLst/>
                    <a:latin typeface="Verdana" panose="020B0604030504040204" pitchFamily="34" charset="0"/>
                    <a:ea typeface="Verdana" panose="020B0604030504040204" pitchFamily="34" charset="0"/>
                    <a:cs typeface="Verdana" panose="020B0604030504040204" pitchFamily="34" charset="0"/>
                  </a:rPr>
                  <a:t>P</a:t>
                </a:r>
                <a:r>
                  <a:rPr lang="it-IT" sz="1600" dirty="0">
                    <a:effectLst/>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nary>
                      <m:naryPr>
                        <m:chr m:val="∑"/>
                        <m:limLoc m:val="undOvr"/>
                        <m:subHide m:val="on"/>
                        <m:supHide m:val="on"/>
                        <m:ctrlPr>
                          <a:rPr lang="it-IT" sz="1600" i="1">
                            <a:effectLst/>
                            <a:latin typeface="Cambria Math" panose="02040503050406030204" pitchFamily="18" charset="0"/>
                            <a:ea typeface="Calibri" panose="020F0502020204030204" pitchFamily="34" charset="0"/>
                            <a:cs typeface="Calibri" panose="020F0502020204030204" pitchFamily="34" charset="0"/>
                          </a:rPr>
                        </m:ctrlPr>
                      </m:naryPr>
                      <m:sub/>
                      <m:sup/>
                      <m:e>
                        <m:r>
                          <a:rPr lang="it-IT" sz="1600">
                            <a:effectLst/>
                            <a:latin typeface="Cambria Math" panose="02040503050406030204" pitchFamily="18" charset="0"/>
                            <a:ea typeface="Calibri" panose="020F0502020204030204" pitchFamily="34" charset="0"/>
                            <a:cs typeface="Calibri" panose="020F0502020204030204" pitchFamily="34" charset="0"/>
                          </a:rPr>
                          <m:t>(</m:t>
                        </m:r>
                        <m:r>
                          <m:rPr>
                            <m:sty m:val="p"/>
                          </m:rPr>
                          <a:rPr lang="it-IT" sz="1600">
                            <a:effectLst/>
                            <a:latin typeface="Cambria Math" panose="02040503050406030204" pitchFamily="18" charset="0"/>
                            <a:ea typeface="Calibri" panose="020F0502020204030204" pitchFamily="34" charset="0"/>
                            <a:cs typeface="Calibri" panose="020F0502020204030204" pitchFamily="34" charset="0"/>
                          </a:rPr>
                          <m:t>Lavoratori</m:t>
                        </m:r>
                        <m:r>
                          <a:rPr lang="it-IT" sz="1600" i="1">
                            <a:effectLst/>
                            <a:latin typeface="Cambria Math" panose="02040503050406030204" pitchFamily="18" charset="0"/>
                            <a:ea typeface="Calibri" panose="020F0502020204030204" pitchFamily="34" charset="0"/>
                            <a:cs typeface="Calibri" panose="020F0502020204030204" pitchFamily="34" charset="0"/>
                          </a:rPr>
                          <m:t>−</m:t>
                        </m:r>
                        <m:r>
                          <m:rPr>
                            <m:sty m:val="p"/>
                          </m:rPr>
                          <a:rPr lang="it-IT" sz="1600">
                            <a:effectLst/>
                            <a:latin typeface="Cambria Math" panose="02040503050406030204" pitchFamily="18" charset="0"/>
                            <a:ea typeface="Calibri" panose="020F0502020204030204" pitchFamily="34" charset="0"/>
                            <a:cs typeface="Calibri" panose="020F0502020204030204" pitchFamily="34" charset="0"/>
                          </a:rPr>
                          <m:t>anno</m:t>
                        </m:r>
                        <m:r>
                          <a:rPr lang="it-IT" sz="1600">
                            <a:effectLst/>
                            <a:latin typeface="Cambria Math" panose="02040503050406030204" pitchFamily="18" charset="0"/>
                            <a:ea typeface="Calibri" panose="020F0502020204030204" pitchFamily="34" charset="0"/>
                            <a:cs typeface="Calibri" panose="020F0502020204030204" pitchFamily="34" charset="0"/>
                          </a:rPr>
                          <m:t> </m:t>
                        </m:r>
                        <m:r>
                          <m:rPr>
                            <m:sty m:val="p"/>
                          </m:rPr>
                          <a:rPr lang="it-IT" sz="1600">
                            <a:effectLst/>
                            <a:latin typeface="Cambria Math" panose="02040503050406030204" pitchFamily="18" charset="0"/>
                            <a:ea typeface="Calibri" panose="020F0502020204030204" pitchFamily="34" charset="0"/>
                            <a:cs typeface="Calibri" panose="020F0502020204030204" pitchFamily="34" charset="0"/>
                          </a:rPr>
                          <m:t>del</m:t>
                        </m:r>
                        <m:r>
                          <a:rPr lang="it-IT" sz="1600">
                            <a:effectLst/>
                            <a:latin typeface="Cambria Math" panose="02040503050406030204" pitchFamily="18" charset="0"/>
                            <a:ea typeface="Calibri" panose="020F0502020204030204" pitchFamily="34" charset="0"/>
                            <a:cs typeface="Calibri" panose="020F0502020204030204" pitchFamily="34" charset="0"/>
                          </a:rPr>
                          <m:t> </m:t>
                        </m:r>
                        <m:r>
                          <m:rPr>
                            <m:sty m:val="p"/>
                          </m:rPr>
                          <a:rPr lang="it-IT" sz="1600">
                            <a:effectLst/>
                            <a:latin typeface="Cambria Math" panose="02040503050406030204" pitchFamily="18" charset="0"/>
                            <a:ea typeface="Calibri" panose="020F0502020204030204" pitchFamily="34" charset="0"/>
                            <a:cs typeface="Calibri" panose="020F0502020204030204" pitchFamily="34" charset="0"/>
                          </a:rPr>
                          <m:t>triennio</m:t>
                        </m:r>
                        <m:r>
                          <a:rPr lang="it-IT" sz="1600" i="1">
                            <a:effectLst/>
                            <a:latin typeface="Cambria Math" panose="02040503050406030204" pitchFamily="18" charset="0"/>
                            <a:ea typeface="Calibri" panose="020F0502020204030204" pitchFamily="34" charset="0"/>
                            <a:cs typeface="Calibri" panose="020F0502020204030204" pitchFamily="34" charset="0"/>
                          </a:rPr>
                          <m:t>∗</m:t>
                        </m:r>
                        <m:r>
                          <m:rPr>
                            <m:sty m:val="p"/>
                          </m:rPr>
                          <a:rPr lang="it-IT" sz="1600">
                            <a:effectLst/>
                            <a:latin typeface="Cambria Math" panose="02040503050406030204" pitchFamily="18" charset="0"/>
                            <a:ea typeface="Calibri" panose="020F0502020204030204" pitchFamily="34" charset="0"/>
                            <a:cs typeface="Calibri" panose="020F0502020204030204" pitchFamily="34" charset="0"/>
                          </a:rPr>
                          <m:t>ISM</m:t>
                        </m:r>
                        <m:r>
                          <a:rPr lang="it-IT" sz="1600">
                            <a:effectLst/>
                            <a:latin typeface="Cambria Math" panose="02040503050406030204" pitchFamily="18" charset="0"/>
                            <a:ea typeface="Calibri" panose="020F0502020204030204" pitchFamily="34" charset="0"/>
                            <a:cs typeface="Calibri" panose="020F0502020204030204" pitchFamily="34" charset="0"/>
                          </a:rPr>
                          <m:t>)</m:t>
                        </m:r>
                      </m:e>
                    </m:nary>
                  </m:oMath>
                </a14:m>
                <a:r>
                  <a:rPr lang="it-IT" sz="1600" dirty="0">
                    <a:effectLst/>
                    <a:latin typeface="Verdana" panose="020B0604030504040204" pitchFamily="34" charset="0"/>
                    <a:ea typeface="Verdana" panose="020B0604030504040204" pitchFamily="34" charset="0"/>
                    <a:cs typeface="Verdana" panose="020B0604030504040204" pitchFamily="34" charset="0"/>
                  </a:rPr>
                  <a:t> / Totale lavoratori-anno del triennio</a:t>
                </a:r>
              </a:p>
              <a:p>
                <a:pPr marL="901700" lvl="0" algn="just">
                  <a:lnSpc>
                    <a:spcPct val="150000"/>
                  </a:lnSpc>
                  <a:spcBef>
                    <a:spcPts val="500"/>
                  </a:spcBef>
                  <a:spcAft>
                    <a:spcPts val="0"/>
                  </a:spcAft>
                  <a:buFont typeface="Calibri" panose="020F0502020204030204" pitchFamily="34" charset="0"/>
                  <a:buChar char="-"/>
                  <a:tabLst>
                    <a:tab pos="1199515" algn="l"/>
                  </a:tabLst>
                </a:pPr>
                <a:r>
                  <a:rPr lang="it-IT" sz="1600" dirty="0">
                    <a:effectLst/>
                    <a:latin typeface="Verdana" panose="020B0604030504040204" pitchFamily="34" charset="0"/>
                    <a:ea typeface="Verdana" panose="020B0604030504040204" pitchFamily="34" charset="0"/>
                    <a:cs typeface="Verdana" panose="020B0604030504040204" pitchFamily="34" charset="0"/>
                  </a:rPr>
                  <a:t>ISA</a:t>
                </a:r>
                <a:r>
                  <a:rPr lang="it-IT" sz="1600" baseline="-25000" dirty="0">
                    <a:effectLst/>
                    <a:latin typeface="Verdana" panose="020B0604030504040204" pitchFamily="34" charset="0"/>
                    <a:ea typeface="Verdana" panose="020B0604030504040204" pitchFamily="34" charset="0"/>
                    <a:cs typeface="Verdana" panose="020B0604030504040204" pitchFamily="34" charset="0"/>
                  </a:rPr>
                  <a:t>R = </a:t>
                </a:r>
                <a:r>
                  <a:rPr lang="it-IT" sz="1600" dirty="0">
                    <a:effectLst/>
                    <a:latin typeface="Verdana" panose="020B0604030504040204" pitchFamily="34" charset="0"/>
                    <a:ea typeface="Verdana" panose="020B0604030504040204" pitchFamily="34" charset="0"/>
                    <a:cs typeface="Verdana" panose="020B0604030504040204" pitchFamily="34" charset="0"/>
                  </a:rPr>
                  <a:t>(ISA - ISM</a:t>
                </a:r>
                <a:r>
                  <a:rPr lang="it-IT" sz="1600" baseline="-25000" dirty="0">
                    <a:effectLst/>
                    <a:latin typeface="Verdana" panose="020B0604030504040204" pitchFamily="34" charset="0"/>
                    <a:ea typeface="Verdana" panose="020B0604030504040204" pitchFamily="34" charset="0"/>
                    <a:cs typeface="Verdana" panose="020B0604030504040204" pitchFamily="34" charset="0"/>
                  </a:rPr>
                  <a:t>P</a:t>
                </a:r>
                <a:r>
                  <a:rPr lang="it-IT" sz="1600" dirty="0">
                    <a:effectLst/>
                    <a:latin typeface="Verdana" panose="020B0604030504040204" pitchFamily="34" charset="0"/>
                    <a:ea typeface="Verdana" panose="020B0604030504040204" pitchFamily="34" charset="0"/>
                    <a:cs typeface="Verdana" panose="020B0604030504040204" pitchFamily="34" charset="0"/>
                  </a:rPr>
                  <a:t>) / ISM</a:t>
                </a:r>
                <a:r>
                  <a:rPr lang="it-IT" sz="1600" baseline="-25000" dirty="0">
                    <a:effectLst/>
                    <a:latin typeface="Verdana" panose="020B0604030504040204" pitchFamily="34" charset="0"/>
                    <a:ea typeface="Verdana" panose="020B0604030504040204" pitchFamily="34" charset="0"/>
                    <a:cs typeface="Verdana" panose="020B0604030504040204" pitchFamily="34" charset="0"/>
                  </a:rPr>
                  <a:t>P</a:t>
                </a:r>
                <a:endParaRPr lang="it-IT" sz="1600" dirty="0">
                  <a:effectLst/>
                  <a:latin typeface="Verdana" panose="020B0604030504040204" pitchFamily="34" charset="0"/>
                  <a:ea typeface="Verdana" panose="020B0604030504040204" pitchFamily="34" charset="0"/>
                  <a:cs typeface="Verdana" panose="020B0604030504040204" pitchFamily="34" charset="0"/>
                </a:endParaRPr>
              </a:p>
              <a:p>
                <a:pPr marL="901700" algn="just">
                  <a:lnSpc>
                    <a:spcPct val="150000"/>
                  </a:lnSpc>
                  <a:spcAft>
                    <a:spcPts val="0"/>
                  </a:spcAft>
                </a:pPr>
                <a:r>
                  <a:rPr lang="it-IT" sz="1600" dirty="0">
                    <a:effectLst/>
                    <a:latin typeface="Verdana" panose="020B0604030504040204" pitchFamily="34" charset="0"/>
                    <a:ea typeface="Verdana" panose="020B0604030504040204" pitchFamily="34" charset="0"/>
                    <a:cs typeface="Verdana" panose="020B0604030504040204" pitchFamily="34" charset="0"/>
                  </a:rPr>
                  <a:t>		</a:t>
                </a:r>
                <a:r>
                  <a:rPr lang="it-IT" sz="1600" b="1" dirty="0" smtClean="0">
                    <a:effectLst/>
                    <a:latin typeface="Verdana" panose="020B0604030504040204" pitchFamily="34" charset="0"/>
                    <a:ea typeface="Verdana" panose="020B0604030504040204" pitchFamily="34" charset="0"/>
                    <a:cs typeface="Verdana" panose="020B0604030504040204" pitchFamily="34" charset="0"/>
                  </a:rPr>
                  <a:t>Tutti </a:t>
                </a:r>
                <a:r>
                  <a:rPr lang="it-IT" sz="1600" b="1" dirty="0">
                    <a:effectLst/>
                    <a:latin typeface="Verdana" panose="020B0604030504040204" pitchFamily="34" charset="0"/>
                    <a:ea typeface="Verdana" panose="020B0604030504040204" pitchFamily="34" charset="0"/>
                    <a:cs typeface="Verdana" panose="020B0604030504040204" pitchFamily="34" charset="0"/>
                  </a:rPr>
                  <a:t>i valori sono arrotondati alla seconda cifra decimale.</a:t>
                </a:r>
              </a:p>
              <a:p>
                <a:pPr marL="914400" algn="just">
                  <a:lnSpc>
                    <a:spcPct val="150000"/>
                  </a:lnSpc>
                  <a:spcAft>
                    <a:spcPts val="0"/>
                  </a:spcAft>
                </a:pPr>
                <a:r>
                  <a:rPr lang="it-IT" sz="1600" dirty="0" smtClean="0">
                    <a:effectLst/>
                    <a:latin typeface="Verdana" panose="020B0604030504040204" pitchFamily="34" charset="0"/>
                    <a:ea typeface="Verdana" panose="020B0604030504040204" pitchFamily="34" charset="0"/>
                    <a:cs typeface="Verdana" panose="020B0604030504040204" pitchFamily="34" charset="0"/>
                  </a:rPr>
                  <a:t>Nel </a:t>
                </a:r>
                <a:r>
                  <a:rPr lang="it-IT" sz="1600" dirty="0">
                    <a:effectLst/>
                    <a:latin typeface="Verdana" panose="020B0604030504040204" pitchFamily="34" charset="0"/>
                    <a:ea typeface="Verdana" panose="020B0604030504040204" pitchFamily="34" charset="0"/>
                    <a:cs typeface="Verdana" panose="020B0604030504040204" pitchFamily="34" charset="0"/>
                  </a:rPr>
                  <a:t>caso di applicazione della regola generale di oscillazione (Codice di Oscillazione = 5), come per l’esempio riportato, l’aliquota di oscillazione viene determinata utilizzando le tabelle A e B  </a:t>
                </a:r>
              </a:p>
              <a:p>
                <a:pPr marL="457200" indent="457200" algn="just">
                  <a:lnSpc>
                    <a:spcPct val="150000"/>
                  </a:lnSpc>
                  <a:spcAft>
                    <a:spcPts val="0"/>
                  </a:spcAft>
                </a:pPr>
                <a:r>
                  <a:rPr lang="it-IT" sz="1600" dirty="0">
                    <a:effectLst/>
                    <a:latin typeface="Verdana" panose="020B0604030504040204" pitchFamily="34" charset="0"/>
                    <a:ea typeface="Verdana" panose="020B0604030504040204" pitchFamily="34" charset="0"/>
                    <a:cs typeface="Verdana" panose="020B0604030504040204" pitchFamily="34" charset="0"/>
                  </a:rPr>
                  <a:t> </a:t>
                </a:r>
              </a:p>
              <a:p>
                <a:pPr marL="457200" indent="457200" algn="just">
                  <a:lnSpc>
                    <a:spcPct val="150000"/>
                  </a:lnSpc>
                  <a:spcAft>
                    <a:spcPts val="0"/>
                  </a:spcAft>
                </a:pPr>
                <a:r>
                  <a:rPr lang="it-IT" dirty="0" smtClean="0">
                    <a:effectLst/>
                    <a:latin typeface="Trebuchet MS" panose="020B0603020202020204" pitchFamily="34" charset="0"/>
                    <a:ea typeface="Trebuchet MS" panose="020B0603020202020204" pitchFamily="34" charset="0"/>
                    <a:cs typeface="Trebuchet MS" panose="020B0603020202020204" pitchFamily="34" charset="0"/>
                  </a:rPr>
                  <a:t>								</a:t>
                </a:r>
                <a:r>
                  <a:rPr lang="it-IT" dirty="0">
                    <a:effectLst/>
                    <a:latin typeface="Trebuchet MS" panose="020B0603020202020204" pitchFamily="34" charset="0"/>
                    <a:ea typeface="Trebuchet MS" panose="020B0603020202020204" pitchFamily="34" charset="0"/>
                    <a:cs typeface="Trebuchet MS" panose="020B0603020202020204" pitchFamily="34" charset="0"/>
                  </a:rPr>
                  <a:t> </a:t>
                </a:r>
              </a:p>
              <a:p>
                <a:pPr algn="just">
                  <a:spcAft>
                    <a:spcPts val="0"/>
                  </a:spcAft>
                  <a:tabLst>
                    <a:tab pos="970915" algn="l"/>
                    <a:tab pos="971550" algn="l"/>
                  </a:tabLst>
                </a:pPr>
                <a:r>
                  <a:rPr lang="it-IT" sz="2000" dirty="0" smtClean="0">
                    <a:effectLst/>
                    <a:latin typeface="Verdana" panose="020B0604030504040204" pitchFamily="34" charset="0"/>
                    <a:ea typeface="Trebuchet MS" panose="020B0603020202020204" pitchFamily="34" charset="0"/>
                    <a:cs typeface="Trebuchet MS" panose="020B0603020202020204" pitchFamily="34" charset="0"/>
                  </a:rPr>
                  <a:t>											</a:t>
                </a:r>
                <a:r>
                  <a:rPr lang="it-IT" sz="2000" dirty="0">
                    <a:effectLst/>
                    <a:latin typeface="Verdana" panose="020B0604030504040204" pitchFamily="34" charset="0"/>
                    <a:ea typeface="Trebuchet MS" panose="020B0603020202020204" pitchFamily="34" charset="0"/>
                    <a:cs typeface="Trebuchet MS" panose="020B0603020202020204" pitchFamily="34" charset="0"/>
                  </a:rPr>
                  <a:t> </a:t>
                </a:r>
                <a:endParaRPr lang="it-IT" dirty="0">
                  <a:effectLst/>
                  <a:latin typeface="Trebuchet MS" panose="020B0603020202020204" pitchFamily="34" charset="0"/>
                  <a:ea typeface="Trebuchet MS" panose="020B0603020202020204" pitchFamily="34" charset="0"/>
                  <a:cs typeface="Trebuchet MS" panose="020B0603020202020204" pitchFamily="34" charset="0"/>
                </a:endParaRPr>
              </a:p>
            </p:txBody>
          </p:sp>
        </mc:Choice>
        <mc:Fallback xmlns="">
          <p:sp>
            <p:nvSpPr>
              <p:cNvPr id="8" name="Rettangolo 7"/>
              <p:cNvSpPr>
                <a:spLocks noRot="1" noChangeAspect="1" noMove="1" noResize="1" noEditPoints="1" noAdjustHandles="1" noChangeArrowheads="1" noChangeShapeType="1" noTextEdit="1"/>
              </p:cNvSpPr>
              <p:nvPr/>
            </p:nvSpPr>
            <p:spPr>
              <a:xfrm>
                <a:off x="470877" y="2137869"/>
                <a:ext cx="10959443" cy="4331955"/>
              </a:xfrm>
              <a:prstGeom prst="rect">
                <a:avLst/>
              </a:prstGeom>
              <a:blipFill>
                <a:blip r:embed="rId3"/>
                <a:stretch>
                  <a:fillRect r="-334"/>
                </a:stretch>
              </a:blipFill>
            </p:spPr>
            <p:txBody>
              <a:bodyPr/>
              <a:lstStyle/>
              <a:p>
                <a:r>
                  <a:rPr lang="it-IT">
                    <a:noFill/>
                  </a:rPr>
                  <a:t> </a:t>
                </a:r>
              </a:p>
            </p:txBody>
          </p:sp>
        </mc:Fallback>
      </mc:AlternateContent>
    </p:spTree>
    <p:extLst>
      <p:ext uri="{BB962C8B-B14F-4D97-AF65-F5344CB8AC3E}">
        <p14:creationId xmlns:p14="http://schemas.microsoft.com/office/powerpoint/2010/main" val="1663977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0877" y="251514"/>
            <a:ext cx="11521604" cy="694416"/>
          </a:xfrm>
        </p:spPr>
        <p:txBody>
          <a:bodyPr/>
          <a:lstStyle/>
          <a:p>
            <a:pPr algn="ctr"/>
            <a:r>
              <a:rPr lang="it-IT" sz="2000" b="1" kern="1200" dirty="0">
                <a:solidFill>
                  <a:srgbClr val="002E5D"/>
                </a:solidFill>
                <a:latin typeface="Verdana" charset="0"/>
                <a:ea typeface="Verdana" charset="0"/>
                <a:cs typeface="Verdana" charset="0"/>
              </a:rPr>
              <a:t>ESEMPIO n.1 </a:t>
            </a:r>
            <a:r>
              <a:rPr lang="it-IT" sz="2000" b="1" kern="1200" dirty="0" smtClean="0">
                <a:solidFill>
                  <a:srgbClr val="002E5D"/>
                </a:solidFill>
                <a:latin typeface="Verdana" charset="0"/>
                <a:ea typeface="Verdana" charset="0"/>
                <a:cs typeface="Verdana" charset="0"/>
              </a:rPr>
              <a:t/>
            </a:r>
            <a:br>
              <a:rPr lang="it-IT" sz="2000" b="1" kern="1200" dirty="0" smtClean="0">
                <a:solidFill>
                  <a:srgbClr val="002E5D"/>
                </a:solidFill>
                <a:latin typeface="Verdana" charset="0"/>
                <a:ea typeface="Verdana" charset="0"/>
                <a:cs typeface="Verdana" charset="0"/>
              </a:rPr>
            </a:br>
            <a:r>
              <a:rPr lang="it-IT" dirty="0"/>
              <a:t> </a:t>
            </a:r>
            <a:r>
              <a:rPr lang="it-IT" b="1" dirty="0"/>
              <a:t>Quadro F - Determinazione del tasso applicabile sulla base dei dati del quadro E</a:t>
            </a:r>
            <a:br>
              <a:rPr lang="it-IT" b="1" dirty="0"/>
            </a:br>
            <a:r>
              <a:rPr lang="it-IT" b="1" dirty="0"/>
              <a:t/>
            </a:r>
            <a:br>
              <a:rPr lang="it-IT" b="1" dirty="0"/>
            </a:br>
            <a:r>
              <a:rPr lang="it-IT" dirty="0"/>
              <a:t/>
            </a:r>
            <a:br>
              <a:rPr lang="it-IT" dirty="0"/>
            </a:br>
            <a:r>
              <a:rPr lang="it-IT" sz="1600" dirty="0"/>
              <a:t/>
            </a:r>
            <a:br>
              <a:rPr lang="it-IT" sz="1600" dirty="0"/>
            </a:br>
            <a:r>
              <a:rPr lang="it-IT" b="1" dirty="0" smtClean="0"/>
              <a:t/>
            </a:r>
            <a:br>
              <a:rPr lang="it-IT" b="1" dirty="0" smtClean="0"/>
            </a:br>
            <a:r>
              <a:rPr lang="it-IT" b="1" dirty="0"/>
              <a:t/>
            </a:r>
            <a:br>
              <a:rPr lang="it-IT" b="1" dirty="0"/>
            </a:br>
            <a:r>
              <a:rPr lang="it-IT" b="1" dirty="0"/>
              <a:t/>
            </a:r>
            <a:br>
              <a:rPr lang="it-IT" b="1" dirty="0"/>
            </a:br>
            <a:endParaRPr lang="it-IT" b="1" dirty="0"/>
          </a:p>
        </p:txBody>
      </p:sp>
      <p:sp>
        <p:nvSpPr>
          <p:cNvPr id="3" name="Segnaposto data 2"/>
          <p:cNvSpPr>
            <a:spLocks noGrp="1"/>
          </p:cNvSpPr>
          <p:nvPr>
            <p:ph type="dt" sz="half" idx="10"/>
          </p:nvPr>
        </p:nvSpPr>
        <p:spPr>
          <a:xfrm>
            <a:off x="9130684" y="6403410"/>
            <a:ext cx="1442871" cy="352631"/>
          </a:xfrm>
        </p:spPr>
        <p:txBody>
          <a:bodyPr/>
          <a:lstStyle/>
          <a:p>
            <a:r>
              <a:rPr lang="it-IT" dirty="0"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12</a:t>
            </a:fld>
            <a:endParaRPr lang="it-IT" dirty="0"/>
          </a:p>
        </p:txBody>
      </p:sp>
      <p:sp>
        <p:nvSpPr>
          <p:cNvPr id="6" name="Segnaposto testo 5"/>
          <p:cNvSpPr>
            <a:spLocks noGrp="1"/>
          </p:cNvSpPr>
          <p:nvPr>
            <p:ph type="body" sz="quarter" idx="14"/>
          </p:nvPr>
        </p:nvSpPr>
        <p:spPr>
          <a:xfrm>
            <a:off x="2091083" y="6397276"/>
            <a:ext cx="6364288" cy="231775"/>
          </a:xfrm>
        </p:spPr>
        <p:txBody>
          <a:bodyPr/>
          <a:lstStyle/>
          <a:p>
            <a:r>
              <a:rPr lang="it-IT" dirty="0" smtClean="0"/>
              <a:t>Nuove Tariffe dei premi 2019</a:t>
            </a:r>
            <a:endParaRPr lang="it-IT" dirty="0"/>
          </a:p>
        </p:txBody>
      </p:sp>
      <p:sp>
        <p:nvSpPr>
          <p:cNvPr id="11" name="Rettangolo 10"/>
          <p:cNvSpPr/>
          <p:nvPr/>
        </p:nvSpPr>
        <p:spPr>
          <a:xfrm>
            <a:off x="1154805" y="3022609"/>
            <a:ext cx="9418750" cy="923330"/>
          </a:xfrm>
          <a:prstGeom prst="rect">
            <a:avLst/>
          </a:prstGeom>
        </p:spPr>
        <p:txBody>
          <a:bodyPr wrap="square">
            <a:spAutoFit/>
          </a:bodyPr>
          <a:lstStyle/>
          <a:p>
            <a:pPr algn="just">
              <a:spcAft>
                <a:spcPts val="0"/>
              </a:spcAft>
              <a:tabLst>
                <a:tab pos="970915" algn="l"/>
                <a:tab pos="971550" algn="l"/>
              </a:tabLst>
            </a:pPr>
            <a:r>
              <a:rPr lang="it-IT" dirty="0"/>
              <a:t>	</a:t>
            </a:r>
            <a:endParaRPr lang="it-IT" dirty="0" smtClean="0">
              <a:latin typeface="Trebuchet MS" panose="020B0603020202020204" pitchFamily="34" charset="0"/>
            </a:endParaRPr>
          </a:p>
          <a:p>
            <a:endParaRPr lang="it-IT" dirty="0">
              <a:latin typeface="Trebuchet MS" panose="020B0603020202020204" pitchFamily="34" charset="0"/>
            </a:endParaRPr>
          </a:p>
          <a:p>
            <a:endParaRPr lang="it-IT" dirty="0"/>
          </a:p>
        </p:txBody>
      </p:sp>
      <p:sp>
        <p:nvSpPr>
          <p:cNvPr id="7" name="Rettangolo 6"/>
          <p:cNvSpPr/>
          <p:nvPr/>
        </p:nvSpPr>
        <p:spPr>
          <a:xfrm>
            <a:off x="210566" y="2445528"/>
            <a:ext cx="11781915" cy="371961"/>
          </a:xfrm>
          <a:prstGeom prst="rect">
            <a:avLst/>
          </a:prstGeom>
        </p:spPr>
        <p:txBody>
          <a:bodyPr wrap="square">
            <a:spAutoFit/>
          </a:bodyPr>
          <a:lstStyle/>
          <a:p>
            <a:pPr algn="just">
              <a:lnSpc>
                <a:spcPct val="150000"/>
              </a:lnSpc>
              <a:spcAft>
                <a:spcPts val="0"/>
              </a:spcAft>
              <a:tabLst>
                <a:tab pos="971550" algn="l"/>
              </a:tabLst>
            </a:pPr>
            <a:r>
              <a:rPr lang="it-IT" sz="1400" dirty="0" smtClean="0">
                <a:latin typeface="Verdana" panose="020B0604030504040204" pitchFamily="34" charset="0"/>
                <a:ea typeface="Verdana" panose="020B0604030504040204" pitchFamily="34" charset="0"/>
                <a:cs typeface="Verdana" panose="020B0604030504040204" pitchFamily="34" charset="0"/>
              </a:rPr>
              <a:t>.</a:t>
            </a:r>
            <a:endParaRPr lang="it-IT"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8" name="Rettangolo 7"/>
          <p:cNvSpPr/>
          <p:nvPr/>
        </p:nvSpPr>
        <p:spPr>
          <a:xfrm>
            <a:off x="721564" y="2726649"/>
            <a:ext cx="10542810" cy="1138773"/>
          </a:xfrm>
          <a:prstGeom prst="rect">
            <a:avLst/>
          </a:prstGeom>
        </p:spPr>
        <p:txBody>
          <a:bodyPr wrap="square">
            <a:spAutoFit/>
          </a:bodyPr>
          <a:lstStyle/>
          <a:p>
            <a:pPr marL="457200" indent="457200" algn="just">
              <a:lnSpc>
                <a:spcPct val="150000"/>
              </a:lnSpc>
              <a:spcAft>
                <a:spcPts val="0"/>
              </a:spcAft>
            </a:pPr>
            <a:r>
              <a:rPr lang="it-IT" sz="1400" dirty="0">
                <a:effectLst/>
                <a:latin typeface="Verdana" panose="020B0604030504040204" pitchFamily="34" charset="0"/>
                <a:ea typeface="Verdana" panose="020B0604030504040204" pitchFamily="34" charset="0"/>
                <a:cs typeface="Verdana" panose="020B0604030504040204" pitchFamily="34" charset="0"/>
              </a:rPr>
              <a:t> </a:t>
            </a:r>
          </a:p>
          <a:p>
            <a:pPr marL="457200" indent="457200" algn="just">
              <a:lnSpc>
                <a:spcPct val="150000"/>
              </a:lnSpc>
              <a:spcAft>
                <a:spcPts val="0"/>
              </a:spcAft>
            </a:pPr>
            <a:r>
              <a:rPr lang="it-IT" dirty="0">
                <a:effectLst/>
                <a:latin typeface="Trebuchet MS" panose="020B0603020202020204" pitchFamily="34" charset="0"/>
                <a:ea typeface="Trebuchet MS" panose="020B0603020202020204" pitchFamily="34" charset="0"/>
                <a:cs typeface="Trebuchet MS" panose="020B0603020202020204" pitchFamily="34" charset="0"/>
              </a:rPr>
              <a:t> </a:t>
            </a:r>
          </a:p>
          <a:p>
            <a:pPr algn="just">
              <a:spcAft>
                <a:spcPts val="0"/>
              </a:spcAft>
              <a:tabLst>
                <a:tab pos="970915" algn="l"/>
                <a:tab pos="971550" algn="l"/>
              </a:tabLst>
            </a:pPr>
            <a:r>
              <a:rPr lang="it-IT" sz="2000" dirty="0">
                <a:effectLst/>
                <a:latin typeface="Verdana" panose="020B0604030504040204" pitchFamily="34" charset="0"/>
                <a:ea typeface="Trebuchet MS" panose="020B0603020202020204" pitchFamily="34" charset="0"/>
                <a:cs typeface="Trebuchet MS" panose="020B0603020202020204" pitchFamily="34" charset="0"/>
              </a:rPr>
              <a:t> </a:t>
            </a:r>
            <a:endParaRPr lang="it-IT" dirty="0">
              <a:effectLst/>
              <a:latin typeface="Trebuchet MS" panose="020B0603020202020204" pitchFamily="34" charset="0"/>
              <a:ea typeface="Trebuchet MS" panose="020B0603020202020204" pitchFamily="34" charset="0"/>
              <a:cs typeface="Trebuchet MS" panose="020B0603020202020204" pitchFamily="34" charset="0"/>
            </a:endParaRPr>
          </a:p>
        </p:txBody>
      </p:sp>
      <p:pic>
        <p:nvPicPr>
          <p:cNvPr id="13" name="Segnaposto contenuto 12"/>
          <p:cNvPicPr>
            <a:picLocks noGrp="1"/>
          </p:cNvPicPr>
          <p:nvPr>
            <p:ph idx="1"/>
          </p:nvPr>
        </p:nvPicPr>
        <p:blipFill rotWithShape="1">
          <a:blip r:embed="rId2"/>
          <a:srcRect l="3618" t="14484" r="63348" b="72550"/>
          <a:stretch/>
        </p:blipFill>
        <p:spPr bwMode="auto">
          <a:xfrm>
            <a:off x="1110422" y="1256877"/>
            <a:ext cx="10609137" cy="1264652"/>
          </a:xfrm>
          <a:prstGeom prst="rect">
            <a:avLst/>
          </a:prstGeom>
          <a:ln>
            <a:noFill/>
          </a:ln>
          <a:extLst>
            <a:ext uri="{53640926-AAD7-44D8-BBD7-CCE9431645EC}">
              <a14:shadowObscured xmlns:a14="http://schemas.microsoft.com/office/drawing/2010/main"/>
            </a:ext>
          </a:extLst>
        </p:spPr>
      </p:pic>
      <p:sp>
        <p:nvSpPr>
          <p:cNvPr id="9" name="Rettangolo 8"/>
          <p:cNvSpPr/>
          <p:nvPr/>
        </p:nvSpPr>
        <p:spPr>
          <a:xfrm>
            <a:off x="373487" y="2390254"/>
            <a:ext cx="11324127" cy="3000821"/>
          </a:xfrm>
          <a:prstGeom prst="rect">
            <a:avLst/>
          </a:prstGeom>
        </p:spPr>
        <p:txBody>
          <a:bodyPr wrap="square">
            <a:spAutoFit/>
          </a:bodyPr>
          <a:lstStyle/>
          <a:p>
            <a:pPr algn="just">
              <a:lnSpc>
                <a:spcPct val="150000"/>
              </a:lnSpc>
              <a:spcAft>
                <a:spcPts val="0"/>
              </a:spcAft>
            </a:pPr>
            <a:endParaRPr lang="it-IT" dirty="0" smtClean="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spcAft>
                <a:spcPts val="0"/>
              </a:spcAft>
            </a:pPr>
            <a:r>
              <a:rPr lang="it-IT" dirty="0" smtClean="0">
                <a:latin typeface="Verdana" panose="020B0604030504040204" pitchFamily="34" charset="0"/>
                <a:ea typeface="Verdana" panose="020B0604030504040204" pitchFamily="34" charset="0"/>
                <a:cs typeface="Verdana" panose="020B0604030504040204" pitchFamily="34" charset="0"/>
              </a:rPr>
              <a:t>All’interno </a:t>
            </a:r>
            <a:r>
              <a:rPr lang="it-IT" dirty="0">
                <a:latin typeface="Verdana" panose="020B0604030504040204" pitchFamily="34" charset="0"/>
                <a:ea typeface="Verdana" panose="020B0604030504040204" pitchFamily="34" charset="0"/>
                <a:cs typeface="Verdana" panose="020B0604030504040204" pitchFamily="34" charset="0"/>
              </a:rPr>
              <a:t>del quadro si riportano le nuove voci di lavorazione valide per l’anno di </a:t>
            </a:r>
            <a:r>
              <a:rPr lang="it-IT" dirty="0" smtClean="0">
                <a:latin typeface="Verdana" panose="020B0604030504040204" pitchFamily="34" charset="0"/>
                <a:ea typeface="Verdana" panose="020B0604030504040204" pitchFamily="34" charset="0"/>
                <a:cs typeface="Verdana" panose="020B0604030504040204" pitchFamily="34" charset="0"/>
              </a:rPr>
              <a:t>applicazione </a:t>
            </a:r>
            <a:r>
              <a:rPr lang="it-IT" dirty="0">
                <a:latin typeface="Verdana" panose="020B0604030504040204" pitchFamily="34" charset="0"/>
                <a:ea typeface="Verdana" panose="020B0604030504040204" pitchFamily="34" charset="0"/>
                <a:cs typeface="Verdana" panose="020B0604030504040204" pitchFamily="34" charset="0"/>
              </a:rPr>
              <a:t>del tasso, ossia attive al momento della valutazione dell’oscillazione; per ognuna di esse si indicano il tasso medio di tariffa, l’aliquota di oscillazione definita nel Quadro E (valida indistintamente per tutte le lavorazioni) ed il tasso </a:t>
            </a:r>
            <a:r>
              <a:rPr lang="it-IT" dirty="0" smtClean="0">
                <a:latin typeface="Verdana" panose="020B0604030504040204" pitchFamily="34" charset="0"/>
                <a:ea typeface="Verdana" panose="020B0604030504040204" pitchFamily="34" charset="0"/>
                <a:cs typeface="Verdana" panose="020B0604030504040204" pitchFamily="34" charset="0"/>
              </a:rPr>
              <a:t>applicabile.</a:t>
            </a:r>
            <a:r>
              <a:rPr lang="it-IT" dirty="0">
                <a:latin typeface="Verdana" panose="020B0604030504040204" pitchFamily="34" charset="0"/>
                <a:ea typeface="Verdana" panose="020B0604030504040204" pitchFamily="34" charset="0"/>
                <a:cs typeface="Verdana" panose="020B0604030504040204" pitchFamily="34" charset="0"/>
              </a:rPr>
              <a:t> </a:t>
            </a:r>
            <a:endParaRPr lang="it-IT" dirty="0" smtClean="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spcAft>
                <a:spcPts val="0"/>
              </a:spcAft>
            </a:pPr>
            <a:r>
              <a:rPr lang="it-IT" b="1" dirty="0" smtClean="0">
                <a:latin typeface="Verdana" panose="020B0604030504040204" pitchFamily="34" charset="0"/>
                <a:ea typeface="Verdana" panose="020B0604030504040204" pitchFamily="34" charset="0"/>
                <a:cs typeface="Verdana" panose="020B0604030504040204" pitchFamily="34" charset="0"/>
              </a:rPr>
              <a:t>Si </a:t>
            </a:r>
            <a:r>
              <a:rPr lang="it-IT" b="1" dirty="0">
                <a:latin typeface="Verdana" panose="020B0604030504040204" pitchFamily="34" charset="0"/>
                <a:ea typeface="Verdana" panose="020B0604030504040204" pitchFamily="34" charset="0"/>
                <a:cs typeface="Verdana" panose="020B0604030504040204" pitchFamily="34" charset="0"/>
              </a:rPr>
              <a:t>riportano tutte le voci di lavorazione del DM 12.12.2000 attive che sono confluite nelle nuove voci di lavorazione.</a:t>
            </a:r>
            <a:endParaRPr lang="it-IT"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48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4073" y="209529"/>
            <a:ext cx="11521604" cy="694416"/>
          </a:xfrm>
        </p:spPr>
        <p:txBody>
          <a:bodyPr/>
          <a:lstStyle/>
          <a:p>
            <a:pPr algn="ctr"/>
            <a:r>
              <a:rPr lang="it-IT" b="1" dirty="0"/>
              <a:t>Modello </a:t>
            </a:r>
            <a:r>
              <a:rPr lang="it-IT" b="1" dirty="0" smtClean="0"/>
              <a:t>20sm- </a:t>
            </a:r>
            <a:r>
              <a:rPr lang="it-IT" sz="2000" b="1" kern="1200" dirty="0" smtClean="0">
                <a:solidFill>
                  <a:srgbClr val="002E5D"/>
                </a:solidFill>
                <a:latin typeface="Verdana" charset="0"/>
                <a:ea typeface="Verdana" charset="0"/>
                <a:cs typeface="Verdana" charset="0"/>
              </a:rPr>
              <a:t>Esempio n.2 </a:t>
            </a:r>
            <a:br>
              <a:rPr lang="it-IT" sz="2000" b="1" kern="1200" dirty="0" smtClean="0">
                <a:solidFill>
                  <a:srgbClr val="002E5D"/>
                </a:solidFill>
                <a:latin typeface="Verdana" charset="0"/>
                <a:ea typeface="Verdana" charset="0"/>
                <a:cs typeface="Verdana" charset="0"/>
              </a:rPr>
            </a:br>
            <a:r>
              <a:rPr lang="it-IT" dirty="0"/>
              <a:t> </a:t>
            </a:r>
            <a:r>
              <a:rPr lang="it-IT" sz="1600" dirty="0"/>
              <a:t/>
            </a:r>
            <a:br>
              <a:rPr lang="it-IT" sz="1600" dirty="0"/>
            </a:br>
            <a:r>
              <a:rPr lang="it-IT" b="1" dirty="0" smtClean="0"/>
              <a:t/>
            </a:r>
            <a:br>
              <a:rPr lang="it-IT" b="1" dirty="0" smtClean="0"/>
            </a:br>
            <a:r>
              <a:rPr lang="it-IT" b="1" dirty="0"/>
              <a:t/>
            </a:r>
            <a:br>
              <a:rPr lang="it-IT" b="1" dirty="0"/>
            </a:br>
            <a:r>
              <a:rPr lang="it-IT" b="1" dirty="0"/>
              <a:t/>
            </a:r>
            <a:br>
              <a:rPr lang="it-IT" b="1" dirty="0"/>
            </a:br>
            <a:endParaRPr lang="it-IT" b="1" dirty="0"/>
          </a:p>
        </p:txBody>
      </p:sp>
      <p:sp>
        <p:nvSpPr>
          <p:cNvPr id="3" name="Segnaposto data 2"/>
          <p:cNvSpPr>
            <a:spLocks noGrp="1"/>
          </p:cNvSpPr>
          <p:nvPr>
            <p:ph type="dt" sz="half" idx="10"/>
          </p:nvPr>
        </p:nvSpPr>
        <p:spPr>
          <a:xfrm>
            <a:off x="9130684" y="6397568"/>
            <a:ext cx="1442871" cy="365125"/>
          </a:xfrm>
        </p:spPr>
        <p:txBody>
          <a:bodyPr/>
          <a:lstStyle/>
          <a:p>
            <a:r>
              <a:rPr lang="it-IT" dirty="0" smtClean="0"/>
              <a:t>04/04/</a:t>
            </a:r>
            <a:r>
              <a:rPr lang="it-IT" dirty="0" smtClean="0"/>
              <a:t>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13</a:t>
            </a:fld>
            <a:endParaRPr lang="it-IT" dirty="0"/>
          </a:p>
        </p:txBody>
      </p:sp>
      <p:sp>
        <p:nvSpPr>
          <p:cNvPr id="6" name="Segnaposto testo 5"/>
          <p:cNvSpPr>
            <a:spLocks noGrp="1"/>
          </p:cNvSpPr>
          <p:nvPr>
            <p:ph type="body" sz="quarter" idx="14"/>
          </p:nvPr>
        </p:nvSpPr>
        <p:spPr>
          <a:xfrm>
            <a:off x="2091083" y="6397276"/>
            <a:ext cx="6364288" cy="231775"/>
          </a:xfrm>
        </p:spPr>
        <p:txBody>
          <a:bodyPr/>
          <a:lstStyle/>
          <a:p>
            <a:r>
              <a:rPr lang="it-IT" dirty="0" smtClean="0"/>
              <a:t>Nuove Tariffe dei premi 2019</a:t>
            </a:r>
            <a:endParaRPr lang="it-IT" dirty="0"/>
          </a:p>
        </p:txBody>
      </p:sp>
      <p:sp>
        <p:nvSpPr>
          <p:cNvPr id="11" name="Rettangolo 10"/>
          <p:cNvSpPr/>
          <p:nvPr/>
        </p:nvSpPr>
        <p:spPr>
          <a:xfrm>
            <a:off x="1154805" y="3022609"/>
            <a:ext cx="9418750" cy="923330"/>
          </a:xfrm>
          <a:prstGeom prst="rect">
            <a:avLst/>
          </a:prstGeom>
        </p:spPr>
        <p:txBody>
          <a:bodyPr wrap="square">
            <a:spAutoFit/>
          </a:bodyPr>
          <a:lstStyle/>
          <a:p>
            <a:pPr algn="just">
              <a:spcAft>
                <a:spcPts val="0"/>
              </a:spcAft>
              <a:tabLst>
                <a:tab pos="970915" algn="l"/>
                <a:tab pos="971550" algn="l"/>
              </a:tabLst>
            </a:pPr>
            <a:r>
              <a:rPr lang="it-IT" dirty="0"/>
              <a:t>	</a:t>
            </a:r>
            <a:endParaRPr lang="it-IT" dirty="0" smtClean="0">
              <a:latin typeface="Trebuchet MS" panose="020B0603020202020204" pitchFamily="34" charset="0"/>
            </a:endParaRPr>
          </a:p>
          <a:p>
            <a:endParaRPr lang="it-IT" dirty="0">
              <a:latin typeface="Trebuchet MS" panose="020B0603020202020204" pitchFamily="34" charset="0"/>
            </a:endParaRPr>
          </a:p>
          <a:p>
            <a:endParaRPr lang="it-IT" dirty="0"/>
          </a:p>
        </p:txBody>
      </p:sp>
      <p:sp>
        <p:nvSpPr>
          <p:cNvPr id="7" name="Rettangolo 6"/>
          <p:cNvSpPr/>
          <p:nvPr/>
        </p:nvSpPr>
        <p:spPr>
          <a:xfrm>
            <a:off x="210566" y="2445528"/>
            <a:ext cx="11781915" cy="371961"/>
          </a:xfrm>
          <a:prstGeom prst="rect">
            <a:avLst/>
          </a:prstGeom>
        </p:spPr>
        <p:txBody>
          <a:bodyPr wrap="square">
            <a:spAutoFit/>
          </a:bodyPr>
          <a:lstStyle/>
          <a:p>
            <a:pPr algn="just">
              <a:lnSpc>
                <a:spcPct val="150000"/>
              </a:lnSpc>
              <a:spcAft>
                <a:spcPts val="0"/>
              </a:spcAft>
              <a:tabLst>
                <a:tab pos="971550" algn="l"/>
              </a:tabLst>
            </a:pPr>
            <a:r>
              <a:rPr lang="it-IT" sz="1400" dirty="0" smtClean="0">
                <a:latin typeface="Verdana" panose="020B0604030504040204" pitchFamily="34" charset="0"/>
                <a:ea typeface="Verdana" panose="020B0604030504040204" pitchFamily="34" charset="0"/>
                <a:cs typeface="Verdana" panose="020B0604030504040204" pitchFamily="34" charset="0"/>
              </a:rPr>
              <a:t>.</a:t>
            </a:r>
            <a:endParaRPr lang="it-IT"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8" name="Rettangolo 7"/>
          <p:cNvSpPr/>
          <p:nvPr/>
        </p:nvSpPr>
        <p:spPr>
          <a:xfrm>
            <a:off x="721564" y="2726649"/>
            <a:ext cx="10542810" cy="1138773"/>
          </a:xfrm>
          <a:prstGeom prst="rect">
            <a:avLst/>
          </a:prstGeom>
        </p:spPr>
        <p:txBody>
          <a:bodyPr wrap="square">
            <a:spAutoFit/>
          </a:bodyPr>
          <a:lstStyle/>
          <a:p>
            <a:pPr marL="457200" indent="457200" algn="just">
              <a:lnSpc>
                <a:spcPct val="150000"/>
              </a:lnSpc>
              <a:spcAft>
                <a:spcPts val="0"/>
              </a:spcAft>
            </a:pPr>
            <a:r>
              <a:rPr lang="it-IT" sz="1400" dirty="0">
                <a:effectLst/>
                <a:latin typeface="Verdana" panose="020B0604030504040204" pitchFamily="34" charset="0"/>
                <a:ea typeface="Verdana" panose="020B0604030504040204" pitchFamily="34" charset="0"/>
                <a:cs typeface="Verdana" panose="020B0604030504040204" pitchFamily="34" charset="0"/>
              </a:rPr>
              <a:t> </a:t>
            </a:r>
          </a:p>
          <a:p>
            <a:pPr marL="457200" indent="457200" algn="just">
              <a:lnSpc>
                <a:spcPct val="150000"/>
              </a:lnSpc>
              <a:spcAft>
                <a:spcPts val="0"/>
              </a:spcAft>
            </a:pPr>
            <a:r>
              <a:rPr lang="it-IT" dirty="0">
                <a:effectLst/>
                <a:latin typeface="Trebuchet MS" panose="020B0603020202020204" pitchFamily="34" charset="0"/>
                <a:ea typeface="Trebuchet MS" panose="020B0603020202020204" pitchFamily="34" charset="0"/>
                <a:cs typeface="Trebuchet MS" panose="020B0603020202020204" pitchFamily="34" charset="0"/>
              </a:rPr>
              <a:t> </a:t>
            </a:r>
          </a:p>
          <a:p>
            <a:pPr algn="just">
              <a:spcAft>
                <a:spcPts val="0"/>
              </a:spcAft>
              <a:tabLst>
                <a:tab pos="970915" algn="l"/>
                <a:tab pos="971550" algn="l"/>
              </a:tabLst>
            </a:pPr>
            <a:r>
              <a:rPr lang="it-IT" sz="2000" dirty="0">
                <a:effectLst/>
                <a:latin typeface="Verdana" panose="020B0604030504040204" pitchFamily="34" charset="0"/>
                <a:ea typeface="Trebuchet MS" panose="020B0603020202020204" pitchFamily="34" charset="0"/>
                <a:cs typeface="Trebuchet MS" panose="020B0603020202020204" pitchFamily="34" charset="0"/>
              </a:rPr>
              <a:t> </a:t>
            </a:r>
            <a:endParaRPr lang="it-IT"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5" name="Segnaposto contenuto 4"/>
          <p:cNvSpPr>
            <a:spLocks noGrp="1"/>
          </p:cNvSpPr>
          <p:nvPr>
            <p:ph idx="1"/>
          </p:nvPr>
        </p:nvSpPr>
        <p:spPr>
          <a:xfrm>
            <a:off x="470877" y="870190"/>
            <a:ext cx="11261294" cy="4055789"/>
          </a:xfrm>
        </p:spPr>
        <p:txBody>
          <a:bodyPr/>
          <a:lstStyle/>
          <a:p>
            <a:pPr marL="0" indent="0">
              <a:buNone/>
            </a:pPr>
            <a:endParaRPr lang="it-IT" b="1" dirty="0" smtClean="0"/>
          </a:p>
          <a:p>
            <a:pPr marL="0" indent="0">
              <a:buNone/>
            </a:pPr>
            <a:r>
              <a:rPr lang="it-IT" b="1" dirty="0" smtClean="0"/>
              <a:t>Casi particolari:</a:t>
            </a:r>
          </a:p>
          <a:p>
            <a:pPr marL="0" indent="0">
              <a:buNone/>
            </a:pPr>
            <a:r>
              <a:rPr lang="it-IT" b="1" dirty="0" err="1" smtClean="0"/>
              <a:t>Es.PAT</a:t>
            </a:r>
            <a:r>
              <a:rPr lang="it-IT" b="1" dirty="0" smtClean="0"/>
              <a:t> </a:t>
            </a:r>
            <a:r>
              <a:rPr lang="it-IT" b="1" dirty="0"/>
              <a:t>che risultano avere, contemporaneamente, le seguenti caratteristiche:</a:t>
            </a:r>
          </a:p>
          <a:p>
            <a:r>
              <a:rPr lang="it-IT" b="1" dirty="0" smtClean="0"/>
              <a:t>almeno </a:t>
            </a:r>
            <a:r>
              <a:rPr lang="it-IT" b="1" dirty="0"/>
              <a:t>un </a:t>
            </a:r>
            <a:r>
              <a:rPr lang="it-IT" b="1" dirty="0" smtClean="0"/>
              <a:t>infortunio;</a:t>
            </a:r>
          </a:p>
          <a:p>
            <a:r>
              <a:rPr lang="it-IT" b="1" dirty="0" smtClean="0"/>
              <a:t>nessuna </a:t>
            </a:r>
            <a:r>
              <a:rPr lang="it-IT" b="1" dirty="0"/>
              <a:t>voce risulta essere significativa (Voce significativa = N</a:t>
            </a:r>
            <a:r>
              <a:rPr lang="it-IT" b="1" dirty="0" smtClean="0"/>
              <a:t>)</a:t>
            </a:r>
          </a:p>
          <a:p>
            <a:r>
              <a:rPr lang="it-IT" b="1" dirty="0"/>
              <a:t>il numero di Lavoratori-anno del triennio della PAT è maggiore di zero ed il valore di ISA</a:t>
            </a:r>
            <a:r>
              <a:rPr lang="it-IT" b="1" baseline="-25000" dirty="0"/>
              <a:t>R </a:t>
            </a:r>
            <a:r>
              <a:rPr lang="it-IT" b="1" dirty="0"/>
              <a:t>è diverso da zero</a:t>
            </a:r>
          </a:p>
          <a:p>
            <a:pPr marL="342900" indent="-342900">
              <a:buFont typeface="+mj-lt"/>
              <a:buAutoNum type="arabicPeriod"/>
            </a:pPr>
            <a:endParaRPr lang="it-IT" b="1" dirty="0"/>
          </a:p>
          <a:p>
            <a:endParaRPr lang="it-IT" b="1" dirty="0"/>
          </a:p>
          <a:p>
            <a:endParaRPr lang="it-IT" dirty="0"/>
          </a:p>
        </p:txBody>
      </p:sp>
    </p:spTree>
    <p:extLst>
      <p:ext uri="{BB962C8B-B14F-4D97-AF65-F5344CB8AC3E}">
        <p14:creationId xmlns:p14="http://schemas.microsoft.com/office/powerpoint/2010/main" val="4001692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4073" y="209529"/>
            <a:ext cx="11521604" cy="694416"/>
          </a:xfrm>
        </p:spPr>
        <p:txBody>
          <a:bodyPr/>
          <a:lstStyle/>
          <a:p>
            <a:pPr algn="ctr"/>
            <a:r>
              <a:rPr lang="it-IT" sz="2000" b="1" kern="1200" dirty="0" smtClean="0">
                <a:solidFill>
                  <a:srgbClr val="002E5D"/>
                </a:solidFill>
                <a:latin typeface="Verdana" charset="0"/>
                <a:ea typeface="Verdana" charset="0"/>
                <a:cs typeface="Verdana" charset="0"/>
              </a:rPr>
              <a:t>Esempio n.2 </a:t>
            </a:r>
            <a:br>
              <a:rPr lang="it-IT" sz="2000" b="1" kern="1200" dirty="0" smtClean="0">
                <a:solidFill>
                  <a:srgbClr val="002E5D"/>
                </a:solidFill>
                <a:latin typeface="Verdana" charset="0"/>
                <a:ea typeface="Verdana" charset="0"/>
                <a:cs typeface="Verdana" charset="0"/>
              </a:rPr>
            </a:br>
            <a:r>
              <a:rPr lang="it-IT" dirty="0"/>
              <a:t> </a:t>
            </a:r>
            <a:r>
              <a:rPr lang="it-IT" sz="1600" dirty="0"/>
              <a:t/>
            </a:r>
            <a:br>
              <a:rPr lang="it-IT" sz="1600" dirty="0"/>
            </a:br>
            <a:r>
              <a:rPr lang="it-IT" b="1" dirty="0" smtClean="0"/>
              <a:t/>
            </a:r>
            <a:br>
              <a:rPr lang="it-IT" b="1" dirty="0" smtClean="0"/>
            </a:br>
            <a:r>
              <a:rPr lang="it-IT" b="1" dirty="0"/>
              <a:t/>
            </a:r>
            <a:br>
              <a:rPr lang="it-IT" b="1" dirty="0"/>
            </a:br>
            <a:r>
              <a:rPr lang="it-IT" b="1" dirty="0"/>
              <a:t/>
            </a:r>
            <a:br>
              <a:rPr lang="it-IT" b="1" dirty="0"/>
            </a:br>
            <a:endParaRPr lang="it-IT" b="1" dirty="0"/>
          </a:p>
        </p:txBody>
      </p:sp>
      <p:sp>
        <p:nvSpPr>
          <p:cNvPr id="3" name="Segnaposto data 2"/>
          <p:cNvSpPr>
            <a:spLocks noGrp="1"/>
          </p:cNvSpPr>
          <p:nvPr>
            <p:ph type="dt" sz="half" idx="10"/>
          </p:nvPr>
        </p:nvSpPr>
        <p:spPr>
          <a:xfrm>
            <a:off x="9130684" y="6446488"/>
            <a:ext cx="1442871" cy="365125"/>
          </a:xfrm>
        </p:spPr>
        <p:txBody>
          <a:bodyPr/>
          <a:lstStyle/>
          <a:p>
            <a:r>
              <a:rPr lang="it-IT" dirty="0"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14</a:t>
            </a:fld>
            <a:endParaRPr lang="it-IT" dirty="0"/>
          </a:p>
        </p:txBody>
      </p:sp>
      <p:sp>
        <p:nvSpPr>
          <p:cNvPr id="6" name="Segnaposto testo 5"/>
          <p:cNvSpPr>
            <a:spLocks noGrp="1"/>
          </p:cNvSpPr>
          <p:nvPr>
            <p:ph type="body" sz="quarter" idx="14"/>
          </p:nvPr>
        </p:nvSpPr>
        <p:spPr>
          <a:xfrm>
            <a:off x="2091083" y="6397276"/>
            <a:ext cx="6364288" cy="231775"/>
          </a:xfrm>
        </p:spPr>
        <p:txBody>
          <a:bodyPr/>
          <a:lstStyle/>
          <a:p>
            <a:r>
              <a:rPr lang="it-IT" dirty="0" smtClean="0"/>
              <a:t>Nuove Tariffe dei premi 2019</a:t>
            </a:r>
            <a:endParaRPr lang="it-IT" dirty="0"/>
          </a:p>
        </p:txBody>
      </p:sp>
      <p:sp>
        <p:nvSpPr>
          <p:cNvPr id="11" name="Rettangolo 10"/>
          <p:cNvSpPr/>
          <p:nvPr/>
        </p:nvSpPr>
        <p:spPr>
          <a:xfrm>
            <a:off x="1154805" y="3022609"/>
            <a:ext cx="9418750" cy="923330"/>
          </a:xfrm>
          <a:prstGeom prst="rect">
            <a:avLst/>
          </a:prstGeom>
        </p:spPr>
        <p:txBody>
          <a:bodyPr wrap="square">
            <a:spAutoFit/>
          </a:bodyPr>
          <a:lstStyle/>
          <a:p>
            <a:pPr algn="just">
              <a:spcAft>
                <a:spcPts val="0"/>
              </a:spcAft>
              <a:tabLst>
                <a:tab pos="970915" algn="l"/>
                <a:tab pos="971550" algn="l"/>
              </a:tabLst>
            </a:pPr>
            <a:r>
              <a:rPr lang="it-IT" dirty="0"/>
              <a:t>	</a:t>
            </a:r>
            <a:endParaRPr lang="it-IT" dirty="0" smtClean="0">
              <a:latin typeface="Trebuchet MS" panose="020B0603020202020204" pitchFamily="34" charset="0"/>
            </a:endParaRPr>
          </a:p>
          <a:p>
            <a:endParaRPr lang="it-IT" dirty="0">
              <a:latin typeface="Trebuchet MS" panose="020B0603020202020204" pitchFamily="34" charset="0"/>
            </a:endParaRPr>
          </a:p>
          <a:p>
            <a:endParaRPr lang="it-IT" dirty="0"/>
          </a:p>
        </p:txBody>
      </p:sp>
      <p:sp>
        <p:nvSpPr>
          <p:cNvPr id="7" name="Rettangolo 6"/>
          <p:cNvSpPr/>
          <p:nvPr/>
        </p:nvSpPr>
        <p:spPr>
          <a:xfrm>
            <a:off x="210566" y="2445528"/>
            <a:ext cx="11781915" cy="371961"/>
          </a:xfrm>
          <a:prstGeom prst="rect">
            <a:avLst/>
          </a:prstGeom>
        </p:spPr>
        <p:txBody>
          <a:bodyPr wrap="square">
            <a:spAutoFit/>
          </a:bodyPr>
          <a:lstStyle/>
          <a:p>
            <a:pPr algn="just">
              <a:lnSpc>
                <a:spcPct val="150000"/>
              </a:lnSpc>
              <a:spcAft>
                <a:spcPts val="0"/>
              </a:spcAft>
              <a:tabLst>
                <a:tab pos="971550" algn="l"/>
              </a:tabLst>
            </a:pPr>
            <a:r>
              <a:rPr lang="it-IT" sz="1400" dirty="0" smtClean="0">
                <a:latin typeface="Verdana" panose="020B0604030504040204" pitchFamily="34" charset="0"/>
                <a:ea typeface="Verdana" panose="020B0604030504040204" pitchFamily="34" charset="0"/>
                <a:cs typeface="Verdana" panose="020B0604030504040204" pitchFamily="34" charset="0"/>
              </a:rPr>
              <a:t>.</a:t>
            </a:r>
            <a:endParaRPr lang="it-IT"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8" name="Rettangolo 7"/>
          <p:cNvSpPr/>
          <p:nvPr/>
        </p:nvSpPr>
        <p:spPr>
          <a:xfrm>
            <a:off x="721564" y="2726649"/>
            <a:ext cx="10542810" cy="1138773"/>
          </a:xfrm>
          <a:prstGeom prst="rect">
            <a:avLst/>
          </a:prstGeom>
        </p:spPr>
        <p:txBody>
          <a:bodyPr wrap="square">
            <a:spAutoFit/>
          </a:bodyPr>
          <a:lstStyle/>
          <a:p>
            <a:pPr marL="457200" indent="457200" algn="just">
              <a:lnSpc>
                <a:spcPct val="150000"/>
              </a:lnSpc>
              <a:spcAft>
                <a:spcPts val="0"/>
              </a:spcAft>
            </a:pPr>
            <a:r>
              <a:rPr lang="it-IT" sz="1400" dirty="0">
                <a:effectLst/>
                <a:latin typeface="Verdana" panose="020B0604030504040204" pitchFamily="34" charset="0"/>
                <a:ea typeface="Verdana" panose="020B0604030504040204" pitchFamily="34" charset="0"/>
                <a:cs typeface="Verdana" panose="020B0604030504040204" pitchFamily="34" charset="0"/>
              </a:rPr>
              <a:t> </a:t>
            </a:r>
          </a:p>
          <a:p>
            <a:pPr marL="457200" indent="457200" algn="just">
              <a:lnSpc>
                <a:spcPct val="150000"/>
              </a:lnSpc>
              <a:spcAft>
                <a:spcPts val="0"/>
              </a:spcAft>
            </a:pPr>
            <a:r>
              <a:rPr lang="it-IT" dirty="0">
                <a:effectLst/>
                <a:latin typeface="Trebuchet MS" panose="020B0603020202020204" pitchFamily="34" charset="0"/>
                <a:ea typeface="Trebuchet MS" panose="020B0603020202020204" pitchFamily="34" charset="0"/>
                <a:cs typeface="Trebuchet MS" panose="020B0603020202020204" pitchFamily="34" charset="0"/>
              </a:rPr>
              <a:t> </a:t>
            </a:r>
          </a:p>
          <a:p>
            <a:pPr algn="just">
              <a:spcAft>
                <a:spcPts val="0"/>
              </a:spcAft>
              <a:tabLst>
                <a:tab pos="970915" algn="l"/>
                <a:tab pos="971550" algn="l"/>
              </a:tabLst>
            </a:pPr>
            <a:r>
              <a:rPr lang="it-IT" sz="2000" dirty="0">
                <a:effectLst/>
                <a:latin typeface="Verdana" panose="020B0604030504040204" pitchFamily="34" charset="0"/>
                <a:ea typeface="Trebuchet MS" panose="020B0603020202020204" pitchFamily="34" charset="0"/>
                <a:cs typeface="Trebuchet MS" panose="020B0603020202020204" pitchFamily="34" charset="0"/>
              </a:rPr>
              <a:t> </a:t>
            </a:r>
            <a:endParaRPr lang="it-IT" dirty="0">
              <a:effectLst/>
              <a:latin typeface="Trebuchet MS" panose="020B0603020202020204" pitchFamily="34" charset="0"/>
              <a:ea typeface="Trebuchet MS" panose="020B0603020202020204" pitchFamily="34" charset="0"/>
              <a:cs typeface="Trebuchet MS" panose="020B0603020202020204" pitchFamily="34" charset="0"/>
            </a:endParaRPr>
          </a:p>
        </p:txBody>
      </p:sp>
      <p:pic>
        <p:nvPicPr>
          <p:cNvPr id="15" name="Immagine 14"/>
          <p:cNvPicPr/>
          <p:nvPr/>
        </p:nvPicPr>
        <p:blipFill rotWithShape="1">
          <a:blip r:embed="rId2"/>
          <a:srcRect l="3496" t="47396" r="62006" b="42462"/>
          <a:stretch/>
        </p:blipFill>
        <p:spPr bwMode="auto">
          <a:xfrm>
            <a:off x="1300766" y="2109090"/>
            <a:ext cx="9833545" cy="1416797"/>
          </a:xfrm>
          <a:prstGeom prst="rect">
            <a:avLst/>
          </a:prstGeom>
          <a:ln>
            <a:noFill/>
          </a:ln>
          <a:extLst>
            <a:ext uri="{53640926-AAD7-44D8-BBD7-CCE9431645EC}">
              <a14:shadowObscured xmlns:a14="http://schemas.microsoft.com/office/drawing/2010/main"/>
            </a:ext>
          </a:extLst>
        </p:spPr>
      </p:pic>
      <p:pic>
        <p:nvPicPr>
          <p:cNvPr id="16" name="Immagine 15"/>
          <p:cNvPicPr/>
          <p:nvPr/>
        </p:nvPicPr>
        <p:blipFill rotWithShape="1">
          <a:blip r:embed="rId2"/>
          <a:srcRect l="3496" t="59126" r="62006" b="29845"/>
          <a:stretch/>
        </p:blipFill>
        <p:spPr bwMode="auto">
          <a:xfrm>
            <a:off x="1300766" y="3666447"/>
            <a:ext cx="9833545" cy="1247130"/>
          </a:xfrm>
          <a:prstGeom prst="rect">
            <a:avLst/>
          </a:prstGeom>
          <a:ln>
            <a:noFill/>
          </a:ln>
          <a:extLst>
            <a:ext uri="{53640926-AAD7-44D8-BBD7-CCE9431645EC}">
              <a14:shadowObscured xmlns:a14="http://schemas.microsoft.com/office/drawing/2010/main"/>
            </a:ext>
          </a:extLst>
        </p:spPr>
      </p:pic>
      <p:pic>
        <p:nvPicPr>
          <p:cNvPr id="13" name="Segnaposto contenuto 12"/>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0766" y="1085082"/>
            <a:ext cx="9646275" cy="1097666"/>
          </a:xfrm>
          <a:prstGeom prst="rect">
            <a:avLst/>
          </a:prstGeom>
          <a:noFill/>
          <a:ln>
            <a:noFill/>
          </a:ln>
        </p:spPr>
      </p:pic>
    </p:spTree>
    <p:extLst>
      <p:ext uri="{BB962C8B-B14F-4D97-AF65-F5344CB8AC3E}">
        <p14:creationId xmlns:p14="http://schemas.microsoft.com/office/powerpoint/2010/main" val="1773690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4073" y="209529"/>
            <a:ext cx="11521604" cy="694416"/>
          </a:xfrm>
        </p:spPr>
        <p:txBody>
          <a:bodyPr/>
          <a:lstStyle/>
          <a:p>
            <a:pPr algn="ctr"/>
            <a:r>
              <a:rPr lang="it-IT" sz="2000" b="1" kern="1200" dirty="0" smtClean="0">
                <a:solidFill>
                  <a:srgbClr val="002E5D"/>
                </a:solidFill>
                <a:latin typeface="Verdana" charset="0"/>
                <a:ea typeface="Verdana" charset="0"/>
                <a:cs typeface="Verdana" charset="0"/>
              </a:rPr>
              <a:t>Esempio n.2 </a:t>
            </a:r>
            <a:br>
              <a:rPr lang="it-IT" sz="2000" b="1" kern="1200" dirty="0" smtClean="0">
                <a:solidFill>
                  <a:srgbClr val="002E5D"/>
                </a:solidFill>
                <a:latin typeface="Verdana" charset="0"/>
                <a:ea typeface="Verdana" charset="0"/>
                <a:cs typeface="Verdana" charset="0"/>
              </a:rPr>
            </a:br>
            <a:r>
              <a:rPr lang="it-IT" dirty="0"/>
              <a:t> </a:t>
            </a:r>
            <a:r>
              <a:rPr lang="it-IT" sz="1600" dirty="0"/>
              <a:t/>
            </a:r>
            <a:br>
              <a:rPr lang="it-IT" sz="1600" dirty="0"/>
            </a:br>
            <a:r>
              <a:rPr lang="it-IT" b="1" dirty="0" smtClean="0"/>
              <a:t/>
            </a:r>
            <a:br>
              <a:rPr lang="it-IT" b="1" dirty="0" smtClean="0"/>
            </a:br>
            <a:r>
              <a:rPr lang="it-IT" b="1" dirty="0"/>
              <a:t/>
            </a:r>
            <a:br>
              <a:rPr lang="it-IT" b="1" dirty="0"/>
            </a:br>
            <a:r>
              <a:rPr lang="it-IT" b="1" dirty="0"/>
              <a:t/>
            </a:r>
            <a:br>
              <a:rPr lang="it-IT" b="1" dirty="0"/>
            </a:br>
            <a:endParaRPr lang="it-IT" b="1" dirty="0"/>
          </a:p>
        </p:txBody>
      </p:sp>
      <p:sp>
        <p:nvSpPr>
          <p:cNvPr id="3" name="Segnaposto data 2"/>
          <p:cNvSpPr>
            <a:spLocks noGrp="1"/>
          </p:cNvSpPr>
          <p:nvPr>
            <p:ph type="dt" sz="half" idx="10"/>
          </p:nvPr>
        </p:nvSpPr>
        <p:spPr>
          <a:xfrm>
            <a:off x="9130684" y="6384652"/>
            <a:ext cx="1442871" cy="365125"/>
          </a:xfrm>
        </p:spPr>
        <p:txBody>
          <a:bodyPr/>
          <a:lstStyle/>
          <a:p>
            <a:r>
              <a:rPr lang="it-IT" dirty="0" smtClean="0"/>
              <a:t>04/04/2019</a:t>
            </a:r>
            <a:endParaRPr lang="it-IT" dirty="0"/>
          </a:p>
        </p:txBody>
      </p:sp>
      <p:sp>
        <p:nvSpPr>
          <p:cNvPr id="6" name="Segnaposto testo 5"/>
          <p:cNvSpPr>
            <a:spLocks noGrp="1"/>
          </p:cNvSpPr>
          <p:nvPr>
            <p:ph type="body" sz="quarter" idx="14"/>
          </p:nvPr>
        </p:nvSpPr>
        <p:spPr>
          <a:xfrm>
            <a:off x="2091083" y="6397276"/>
            <a:ext cx="6364288" cy="231775"/>
          </a:xfrm>
        </p:spPr>
        <p:txBody>
          <a:bodyPr/>
          <a:lstStyle/>
          <a:p>
            <a:r>
              <a:rPr lang="it-IT" dirty="0" smtClean="0"/>
              <a:t>Nuove Tariffe dei premi 2019</a:t>
            </a:r>
            <a:endParaRPr lang="it-IT" dirty="0"/>
          </a:p>
        </p:txBody>
      </p:sp>
      <p:sp>
        <p:nvSpPr>
          <p:cNvPr id="11" name="Rettangolo 10"/>
          <p:cNvSpPr/>
          <p:nvPr/>
        </p:nvSpPr>
        <p:spPr>
          <a:xfrm>
            <a:off x="1154805" y="3022609"/>
            <a:ext cx="9418750" cy="923330"/>
          </a:xfrm>
          <a:prstGeom prst="rect">
            <a:avLst/>
          </a:prstGeom>
        </p:spPr>
        <p:txBody>
          <a:bodyPr wrap="square">
            <a:spAutoFit/>
          </a:bodyPr>
          <a:lstStyle/>
          <a:p>
            <a:pPr algn="just">
              <a:spcAft>
                <a:spcPts val="0"/>
              </a:spcAft>
              <a:tabLst>
                <a:tab pos="970915" algn="l"/>
                <a:tab pos="971550" algn="l"/>
              </a:tabLst>
            </a:pPr>
            <a:r>
              <a:rPr lang="it-IT" dirty="0"/>
              <a:t>	</a:t>
            </a:r>
            <a:endParaRPr lang="it-IT" dirty="0" smtClean="0">
              <a:latin typeface="Trebuchet MS" panose="020B0603020202020204" pitchFamily="34" charset="0"/>
            </a:endParaRPr>
          </a:p>
          <a:p>
            <a:endParaRPr lang="it-IT" dirty="0">
              <a:latin typeface="Trebuchet MS" panose="020B0603020202020204" pitchFamily="34" charset="0"/>
            </a:endParaRPr>
          </a:p>
          <a:p>
            <a:endParaRPr lang="it-IT" dirty="0"/>
          </a:p>
        </p:txBody>
      </p:sp>
      <p:sp>
        <p:nvSpPr>
          <p:cNvPr id="7" name="Rettangolo 6"/>
          <p:cNvSpPr/>
          <p:nvPr/>
        </p:nvSpPr>
        <p:spPr>
          <a:xfrm>
            <a:off x="210566" y="2445528"/>
            <a:ext cx="11781915" cy="371961"/>
          </a:xfrm>
          <a:prstGeom prst="rect">
            <a:avLst/>
          </a:prstGeom>
        </p:spPr>
        <p:txBody>
          <a:bodyPr wrap="square">
            <a:spAutoFit/>
          </a:bodyPr>
          <a:lstStyle/>
          <a:p>
            <a:pPr algn="just">
              <a:lnSpc>
                <a:spcPct val="150000"/>
              </a:lnSpc>
              <a:spcAft>
                <a:spcPts val="0"/>
              </a:spcAft>
              <a:tabLst>
                <a:tab pos="971550" algn="l"/>
              </a:tabLst>
            </a:pPr>
            <a:r>
              <a:rPr lang="it-IT" sz="1400" dirty="0" smtClean="0">
                <a:latin typeface="Verdana" panose="020B0604030504040204" pitchFamily="34" charset="0"/>
                <a:ea typeface="Verdana" panose="020B0604030504040204" pitchFamily="34" charset="0"/>
                <a:cs typeface="Verdana" panose="020B0604030504040204" pitchFamily="34" charset="0"/>
              </a:rPr>
              <a:t>.</a:t>
            </a:r>
            <a:endParaRPr lang="it-IT"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8" name="Rettangolo 7"/>
          <p:cNvSpPr/>
          <p:nvPr/>
        </p:nvSpPr>
        <p:spPr>
          <a:xfrm>
            <a:off x="721564" y="2726649"/>
            <a:ext cx="10542810" cy="1138773"/>
          </a:xfrm>
          <a:prstGeom prst="rect">
            <a:avLst/>
          </a:prstGeom>
        </p:spPr>
        <p:txBody>
          <a:bodyPr wrap="square">
            <a:spAutoFit/>
          </a:bodyPr>
          <a:lstStyle/>
          <a:p>
            <a:pPr marL="457200" indent="457200" algn="just">
              <a:lnSpc>
                <a:spcPct val="150000"/>
              </a:lnSpc>
              <a:spcAft>
                <a:spcPts val="0"/>
              </a:spcAft>
            </a:pPr>
            <a:r>
              <a:rPr lang="it-IT" sz="1400" dirty="0">
                <a:effectLst/>
                <a:latin typeface="Verdana" panose="020B0604030504040204" pitchFamily="34" charset="0"/>
                <a:ea typeface="Verdana" panose="020B0604030504040204" pitchFamily="34" charset="0"/>
                <a:cs typeface="Verdana" panose="020B0604030504040204" pitchFamily="34" charset="0"/>
              </a:rPr>
              <a:t> </a:t>
            </a:r>
          </a:p>
          <a:p>
            <a:pPr marL="457200" indent="457200" algn="just">
              <a:lnSpc>
                <a:spcPct val="150000"/>
              </a:lnSpc>
              <a:spcAft>
                <a:spcPts val="0"/>
              </a:spcAft>
            </a:pPr>
            <a:r>
              <a:rPr lang="it-IT" dirty="0">
                <a:effectLst/>
                <a:latin typeface="Trebuchet MS" panose="020B0603020202020204" pitchFamily="34" charset="0"/>
                <a:ea typeface="Trebuchet MS" panose="020B0603020202020204" pitchFamily="34" charset="0"/>
                <a:cs typeface="Trebuchet MS" panose="020B0603020202020204" pitchFamily="34" charset="0"/>
              </a:rPr>
              <a:t> </a:t>
            </a:r>
          </a:p>
          <a:p>
            <a:pPr algn="just">
              <a:spcAft>
                <a:spcPts val="0"/>
              </a:spcAft>
              <a:tabLst>
                <a:tab pos="970915" algn="l"/>
                <a:tab pos="971550" algn="l"/>
              </a:tabLst>
            </a:pPr>
            <a:r>
              <a:rPr lang="it-IT" sz="2000" dirty="0">
                <a:effectLst/>
                <a:latin typeface="Verdana" panose="020B0604030504040204" pitchFamily="34" charset="0"/>
                <a:ea typeface="Trebuchet MS" panose="020B0603020202020204" pitchFamily="34" charset="0"/>
                <a:cs typeface="Trebuchet MS" panose="020B0603020202020204" pitchFamily="34" charset="0"/>
              </a:rPr>
              <a:t> </a:t>
            </a:r>
            <a:endParaRPr lang="it-IT"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5" name="Segnaposto contenuto 4"/>
          <p:cNvSpPr>
            <a:spLocks noGrp="1"/>
          </p:cNvSpPr>
          <p:nvPr>
            <p:ph idx="1"/>
          </p:nvPr>
        </p:nvSpPr>
        <p:spPr>
          <a:xfrm>
            <a:off x="470877" y="870190"/>
            <a:ext cx="11261294" cy="3186655"/>
          </a:xfrm>
        </p:spPr>
        <p:txBody>
          <a:bodyPr/>
          <a:lstStyle/>
          <a:p>
            <a:pPr marL="0" indent="0">
              <a:buNone/>
            </a:pPr>
            <a:r>
              <a:rPr lang="it-IT" dirty="0" smtClean="0"/>
              <a:t>In tali casi, </a:t>
            </a:r>
            <a:r>
              <a:rPr lang="it-IT" b="1" dirty="0" smtClean="0"/>
              <a:t>l’aliquota </a:t>
            </a:r>
            <a:r>
              <a:rPr lang="it-IT" b="1" dirty="0"/>
              <a:t>di oscillazione è pari a:</a:t>
            </a:r>
          </a:p>
          <a:p>
            <a:pPr marL="0" indent="0">
              <a:buNone/>
            </a:pPr>
            <a:r>
              <a:rPr lang="it-IT" dirty="0"/>
              <a:t> </a:t>
            </a:r>
          </a:p>
          <a:p>
            <a:pPr lvl="0"/>
            <a:r>
              <a:rPr lang="it-IT" b="1" dirty="0"/>
              <a:t>-5</a:t>
            </a:r>
            <a:r>
              <a:rPr lang="it-IT" dirty="0"/>
              <a:t> nel caso in cui ISA</a:t>
            </a:r>
            <a:r>
              <a:rPr lang="it-IT" baseline="-25000" dirty="0"/>
              <a:t>R </a:t>
            </a:r>
            <a:r>
              <a:rPr lang="it-IT" dirty="0"/>
              <a:t>&lt; 0 </a:t>
            </a:r>
            <a:r>
              <a:rPr lang="it-IT" dirty="0" smtClean="0"/>
              <a:t> (BONUS)</a:t>
            </a:r>
            <a:endParaRPr lang="it-IT" dirty="0"/>
          </a:p>
          <a:p>
            <a:pPr lvl="0"/>
            <a:r>
              <a:rPr lang="it-IT" b="1" dirty="0"/>
              <a:t>Tabella B</a:t>
            </a:r>
            <a:r>
              <a:rPr lang="it-IT" dirty="0"/>
              <a:t> </a:t>
            </a:r>
            <a:r>
              <a:rPr lang="it-IT" dirty="0" smtClean="0"/>
              <a:t>qualora </a:t>
            </a:r>
            <a:r>
              <a:rPr lang="it-IT" dirty="0"/>
              <a:t>ISA</a:t>
            </a:r>
            <a:r>
              <a:rPr lang="it-IT" baseline="-25000" dirty="0"/>
              <a:t>R </a:t>
            </a:r>
            <a:r>
              <a:rPr lang="it-IT" dirty="0"/>
              <a:t>&gt; 0 </a:t>
            </a:r>
            <a:r>
              <a:rPr lang="it-IT" dirty="0" smtClean="0"/>
              <a:t>(MALUS)</a:t>
            </a:r>
            <a:endParaRPr lang="it-IT" dirty="0"/>
          </a:p>
          <a:p>
            <a:pPr marL="0" indent="0">
              <a:buNone/>
            </a:pPr>
            <a:r>
              <a:rPr lang="it-IT" dirty="0"/>
              <a:t> </a:t>
            </a:r>
          </a:p>
          <a:p>
            <a:pPr marL="0" indent="0">
              <a:buNone/>
            </a:pPr>
            <a:r>
              <a:rPr lang="it-IT" dirty="0"/>
              <a:t> </a:t>
            </a:r>
          </a:p>
          <a:p>
            <a:pPr marL="342900" indent="-342900">
              <a:buFont typeface="+mj-lt"/>
              <a:buAutoNum type="arabicPeriod"/>
            </a:pPr>
            <a:endParaRPr lang="it-IT" dirty="0"/>
          </a:p>
          <a:p>
            <a:endParaRPr lang="it-IT" dirty="0"/>
          </a:p>
        </p:txBody>
      </p:sp>
    </p:spTree>
    <p:extLst>
      <p:ext uri="{BB962C8B-B14F-4D97-AF65-F5344CB8AC3E}">
        <p14:creationId xmlns:p14="http://schemas.microsoft.com/office/powerpoint/2010/main" val="1199829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4073" y="209529"/>
            <a:ext cx="11521604" cy="694416"/>
          </a:xfrm>
        </p:spPr>
        <p:txBody>
          <a:bodyPr/>
          <a:lstStyle/>
          <a:p>
            <a:pPr algn="ctr"/>
            <a:r>
              <a:rPr lang="it-IT" b="1" dirty="0"/>
              <a:t>PROCEDURA DI AGGIORNAMENTO DEI CLASSIFICATIVI</a:t>
            </a:r>
            <a:br>
              <a:rPr lang="it-IT" b="1" dirty="0"/>
            </a:br>
            <a:r>
              <a:rPr lang="it-IT" b="1" dirty="0"/>
              <a:t>ASPETTI GESTIONALI </a:t>
            </a:r>
            <a:r>
              <a:rPr lang="it-IT" dirty="0"/>
              <a:t> </a:t>
            </a:r>
            <a:r>
              <a:rPr lang="it-IT" sz="1600" dirty="0"/>
              <a:t/>
            </a:r>
            <a:br>
              <a:rPr lang="it-IT" sz="1600" dirty="0"/>
            </a:br>
            <a:r>
              <a:rPr lang="it-IT" b="1" dirty="0" smtClean="0"/>
              <a:t/>
            </a:r>
            <a:br>
              <a:rPr lang="it-IT" b="1" dirty="0" smtClean="0"/>
            </a:br>
            <a:r>
              <a:rPr lang="it-IT" b="1" dirty="0"/>
              <a:t/>
            </a:r>
            <a:br>
              <a:rPr lang="it-IT" b="1" dirty="0"/>
            </a:br>
            <a:r>
              <a:rPr lang="it-IT" b="1" dirty="0"/>
              <a:t/>
            </a:r>
            <a:br>
              <a:rPr lang="it-IT" b="1" dirty="0"/>
            </a:br>
            <a:endParaRPr lang="it-IT" b="1" dirty="0"/>
          </a:p>
        </p:txBody>
      </p:sp>
      <p:sp>
        <p:nvSpPr>
          <p:cNvPr id="3" name="Segnaposto data 2"/>
          <p:cNvSpPr>
            <a:spLocks noGrp="1"/>
          </p:cNvSpPr>
          <p:nvPr>
            <p:ph type="dt" sz="half" idx="10"/>
          </p:nvPr>
        </p:nvSpPr>
        <p:spPr>
          <a:xfrm>
            <a:off x="9130684" y="6384652"/>
            <a:ext cx="1442871" cy="365125"/>
          </a:xfrm>
        </p:spPr>
        <p:txBody>
          <a:bodyPr/>
          <a:lstStyle/>
          <a:p>
            <a:r>
              <a:rPr lang="it-IT" dirty="0" smtClean="0"/>
              <a:t>15/03/2019</a:t>
            </a:r>
            <a:endParaRPr lang="it-IT" dirty="0"/>
          </a:p>
        </p:txBody>
      </p:sp>
      <p:sp>
        <p:nvSpPr>
          <p:cNvPr id="6" name="Segnaposto testo 5"/>
          <p:cNvSpPr>
            <a:spLocks noGrp="1"/>
          </p:cNvSpPr>
          <p:nvPr>
            <p:ph type="body" sz="quarter" idx="14"/>
          </p:nvPr>
        </p:nvSpPr>
        <p:spPr>
          <a:xfrm>
            <a:off x="2091083" y="6397276"/>
            <a:ext cx="6364288" cy="231775"/>
          </a:xfrm>
        </p:spPr>
        <p:txBody>
          <a:bodyPr/>
          <a:lstStyle/>
          <a:p>
            <a:r>
              <a:rPr lang="it-IT" dirty="0" smtClean="0"/>
              <a:t>Nuove Tariffe dei premi 2019</a:t>
            </a:r>
            <a:endParaRPr lang="it-IT" dirty="0"/>
          </a:p>
        </p:txBody>
      </p:sp>
      <p:sp>
        <p:nvSpPr>
          <p:cNvPr id="11" name="Rettangolo 10"/>
          <p:cNvSpPr/>
          <p:nvPr/>
        </p:nvSpPr>
        <p:spPr>
          <a:xfrm>
            <a:off x="1154805" y="3022609"/>
            <a:ext cx="9418750" cy="923330"/>
          </a:xfrm>
          <a:prstGeom prst="rect">
            <a:avLst/>
          </a:prstGeom>
        </p:spPr>
        <p:txBody>
          <a:bodyPr wrap="square">
            <a:spAutoFit/>
          </a:bodyPr>
          <a:lstStyle/>
          <a:p>
            <a:pPr algn="just">
              <a:spcAft>
                <a:spcPts val="0"/>
              </a:spcAft>
              <a:tabLst>
                <a:tab pos="970915" algn="l"/>
                <a:tab pos="971550" algn="l"/>
              </a:tabLst>
            </a:pPr>
            <a:r>
              <a:rPr lang="it-IT" dirty="0"/>
              <a:t>	</a:t>
            </a:r>
            <a:endParaRPr lang="it-IT" dirty="0" smtClean="0">
              <a:latin typeface="Trebuchet MS" panose="020B0603020202020204" pitchFamily="34" charset="0"/>
            </a:endParaRPr>
          </a:p>
          <a:p>
            <a:endParaRPr lang="it-IT" dirty="0">
              <a:latin typeface="Trebuchet MS" panose="020B0603020202020204" pitchFamily="34" charset="0"/>
            </a:endParaRPr>
          </a:p>
          <a:p>
            <a:endParaRPr lang="it-IT" dirty="0"/>
          </a:p>
        </p:txBody>
      </p:sp>
      <p:sp>
        <p:nvSpPr>
          <p:cNvPr id="7" name="Rettangolo 6"/>
          <p:cNvSpPr/>
          <p:nvPr/>
        </p:nvSpPr>
        <p:spPr>
          <a:xfrm>
            <a:off x="210566" y="2445528"/>
            <a:ext cx="11781915" cy="371961"/>
          </a:xfrm>
          <a:prstGeom prst="rect">
            <a:avLst/>
          </a:prstGeom>
        </p:spPr>
        <p:txBody>
          <a:bodyPr wrap="square">
            <a:spAutoFit/>
          </a:bodyPr>
          <a:lstStyle/>
          <a:p>
            <a:pPr algn="just">
              <a:lnSpc>
                <a:spcPct val="150000"/>
              </a:lnSpc>
              <a:spcAft>
                <a:spcPts val="0"/>
              </a:spcAft>
              <a:tabLst>
                <a:tab pos="971550" algn="l"/>
              </a:tabLst>
            </a:pPr>
            <a:r>
              <a:rPr lang="it-IT" sz="1400" dirty="0" smtClean="0">
                <a:latin typeface="Verdana" panose="020B0604030504040204" pitchFamily="34" charset="0"/>
                <a:ea typeface="Verdana" panose="020B0604030504040204" pitchFamily="34" charset="0"/>
                <a:cs typeface="Verdana" panose="020B0604030504040204" pitchFamily="34" charset="0"/>
              </a:rPr>
              <a:t>.</a:t>
            </a:r>
            <a:endParaRPr lang="it-IT"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8" name="Rettangolo 7"/>
          <p:cNvSpPr/>
          <p:nvPr/>
        </p:nvSpPr>
        <p:spPr>
          <a:xfrm>
            <a:off x="721564" y="2726649"/>
            <a:ext cx="10542810" cy="1138773"/>
          </a:xfrm>
          <a:prstGeom prst="rect">
            <a:avLst/>
          </a:prstGeom>
        </p:spPr>
        <p:txBody>
          <a:bodyPr wrap="square">
            <a:spAutoFit/>
          </a:bodyPr>
          <a:lstStyle/>
          <a:p>
            <a:pPr marL="457200" indent="457200" algn="just">
              <a:lnSpc>
                <a:spcPct val="150000"/>
              </a:lnSpc>
              <a:spcAft>
                <a:spcPts val="0"/>
              </a:spcAft>
            </a:pPr>
            <a:r>
              <a:rPr lang="it-IT" sz="1400" dirty="0">
                <a:effectLst/>
                <a:latin typeface="Verdana" panose="020B0604030504040204" pitchFamily="34" charset="0"/>
                <a:ea typeface="Verdana" panose="020B0604030504040204" pitchFamily="34" charset="0"/>
                <a:cs typeface="Verdana" panose="020B0604030504040204" pitchFamily="34" charset="0"/>
              </a:rPr>
              <a:t> </a:t>
            </a:r>
          </a:p>
          <a:p>
            <a:pPr marL="457200" indent="457200" algn="just">
              <a:lnSpc>
                <a:spcPct val="150000"/>
              </a:lnSpc>
              <a:spcAft>
                <a:spcPts val="0"/>
              </a:spcAft>
            </a:pPr>
            <a:r>
              <a:rPr lang="it-IT" dirty="0">
                <a:effectLst/>
                <a:latin typeface="Trebuchet MS" panose="020B0603020202020204" pitchFamily="34" charset="0"/>
                <a:ea typeface="Trebuchet MS" panose="020B0603020202020204" pitchFamily="34" charset="0"/>
                <a:cs typeface="Trebuchet MS" panose="020B0603020202020204" pitchFamily="34" charset="0"/>
              </a:rPr>
              <a:t> </a:t>
            </a:r>
          </a:p>
          <a:p>
            <a:pPr algn="just">
              <a:spcAft>
                <a:spcPts val="0"/>
              </a:spcAft>
              <a:tabLst>
                <a:tab pos="970915" algn="l"/>
                <a:tab pos="971550" algn="l"/>
              </a:tabLst>
            </a:pPr>
            <a:r>
              <a:rPr lang="it-IT" sz="2000" dirty="0">
                <a:effectLst/>
                <a:latin typeface="Verdana" panose="020B0604030504040204" pitchFamily="34" charset="0"/>
                <a:ea typeface="Trebuchet MS" panose="020B0603020202020204" pitchFamily="34" charset="0"/>
                <a:cs typeface="Trebuchet MS" panose="020B0603020202020204" pitchFamily="34" charset="0"/>
              </a:rPr>
              <a:t> </a:t>
            </a:r>
            <a:endParaRPr lang="it-IT"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0" name="Segnaposto contenuto 4"/>
          <p:cNvSpPr>
            <a:spLocks noGrp="1"/>
          </p:cNvSpPr>
          <p:nvPr>
            <p:ph idx="1"/>
          </p:nvPr>
        </p:nvSpPr>
        <p:spPr/>
        <p:txBody>
          <a:bodyPr/>
          <a:lstStyle/>
          <a:p>
            <a:pPr marL="0" lvl="0" indent="0" algn="just">
              <a:lnSpc>
                <a:spcPct val="100000"/>
              </a:lnSpc>
              <a:spcBef>
                <a:spcPts val="0"/>
              </a:spcBef>
              <a:buNone/>
            </a:pPr>
            <a:endParaRPr lang="it-IT" sz="800" b="1" dirty="0"/>
          </a:p>
          <a:p>
            <a:pPr marL="0" lvl="0" indent="0" algn="just">
              <a:lnSpc>
                <a:spcPct val="100000"/>
              </a:lnSpc>
              <a:spcBef>
                <a:spcPts val="0"/>
              </a:spcBef>
              <a:buNone/>
            </a:pPr>
            <a:r>
              <a:rPr lang="it-IT" dirty="0" smtClean="0"/>
              <a:t>L’</a:t>
            </a:r>
            <a:r>
              <a:rPr lang="it-IT" b="1" dirty="0" smtClean="0"/>
              <a:t>aggiornamento dei classificativi</a:t>
            </a:r>
            <a:r>
              <a:rPr lang="it-IT" dirty="0" smtClean="0"/>
              <a:t>, in base alla correlazione tra il nomenclatore delle </a:t>
            </a:r>
            <a:r>
              <a:rPr lang="it-IT" dirty="0"/>
              <a:t>Tariffe 2000 e </a:t>
            </a:r>
            <a:r>
              <a:rPr lang="it-IT" dirty="0" smtClean="0"/>
              <a:t>quello </a:t>
            </a:r>
            <a:r>
              <a:rPr lang="it-IT" dirty="0"/>
              <a:t>delle nuove </a:t>
            </a:r>
            <a:r>
              <a:rPr lang="it-IT" dirty="0" smtClean="0"/>
              <a:t>Tariffe, è stato realizzato attraverso una </a:t>
            </a:r>
            <a:r>
              <a:rPr lang="it-IT" b="1" dirty="0" smtClean="0"/>
              <a:t>procedura centralizzata </a:t>
            </a:r>
            <a:endParaRPr lang="it-IT" dirty="0" smtClean="0"/>
          </a:p>
          <a:p>
            <a:pPr marL="0" lvl="0" indent="0" algn="just">
              <a:lnSpc>
                <a:spcPct val="100000"/>
              </a:lnSpc>
              <a:spcBef>
                <a:spcPts val="0"/>
              </a:spcBef>
              <a:buNone/>
            </a:pPr>
            <a:r>
              <a:rPr lang="it-IT" dirty="0" smtClean="0"/>
              <a:t>Le casistiche della correlazione sono schematizzabili in 5 tipologie</a:t>
            </a:r>
            <a:r>
              <a:rPr lang="it-IT" b="1" dirty="0" smtClean="0"/>
              <a:t>: </a:t>
            </a:r>
          </a:p>
          <a:p>
            <a:pPr marL="0" lvl="0" indent="0" algn="just">
              <a:lnSpc>
                <a:spcPct val="100000"/>
              </a:lnSpc>
              <a:spcBef>
                <a:spcPts val="0"/>
              </a:spcBef>
              <a:buNone/>
            </a:pPr>
            <a:endParaRPr lang="it-IT" b="1" dirty="0"/>
          </a:p>
          <a:p>
            <a:pPr marL="342900" lvl="0" indent="-342900" algn="just">
              <a:lnSpc>
                <a:spcPct val="100000"/>
              </a:lnSpc>
              <a:spcBef>
                <a:spcPts val="0"/>
              </a:spcBef>
              <a:buAutoNum type="alphaUcParenR"/>
            </a:pPr>
            <a:r>
              <a:rPr lang="it-IT" b="1" cap="small" dirty="0" smtClean="0"/>
              <a:t>Corrispondenza univoca </a:t>
            </a:r>
            <a:r>
              <a:rPr lang="it-IT" dirty="0" smtClean="0"/>
              <a:t>di una voce delle Tariffe 2000 con una sola voce delle nuove Tariffe; la nuova voce può avere lo stesso codice voce o un differente riferimento tariffario;</a:t>
            </a:r>
          </a:p>
          <a:p>
            <a:pPr marL="342900" lvl="0" indent="-342900" algn="just">
              <a:lnSpc>
                <a:spcPct val="100000"/>
              </a:lnSpc>
              <a:spcBef>
                <a:spcPts val="0"/>
              </a:spcBef>
              <a:buAutoNum type="alphaUcParenR"/>
            </a:pPr>
            <a:endParaRPr lang="it-IT" dirty="0" smtClean="0"/>
          </a:p>
          <a:p>
            <a:pPr marL="0" lvl="0" indent="0" algn="just">
              <a:lnSpc>
                <a:spcPct val="100000"/>
              </a:lnSpc>
              <a:spcBef>
                <a:spcPts val="0"/>
              </a:spcBef>
              <a:buNone/>
            </a:pPr>
            <a:r>
              <a:rPr lang="it-IT" b="1" cap="small" dirty="0" smtClean="0"/>
              <a:t>B) aggregazione</a:t>
            </a:r>
            <a:r>
              <a:rPr lang="it-IT" b="1" dirty="0" smtClean="0"/>
              <a:t> di </a:t>
            </a:r>
            <a:r>
              <a:rPr lang="it-IT" dirty="0"/>
              <a:t>due o più voci delle “Tariffe </a:t>
            </a:r>
            <a:r>
              <a:rPr lang="it-IT" dirty="0" smtClean="0"/>
              <a:t>2000»</a:t>
            </a:r>
            <a:r>
              <a:rPr lang="it-IT" b="1" cap="small" dirty="0" smtClean="0"/>
              <a:t> </a:t>
            </a:r>
            <a:r>
              <a:rPr lang="it-IT" dirty="0" smtClean="0"/>
              <a:t>in </a:t>
            </a:r>
            <a:r>
              <a:rPr lang="it-IT" dirty="0"/>
              <a:t>una sola voce </a:t>
            </a:r>
            <a:r>
              <a:rPr lang="it-IT" dirty="0" smtClean="0"/>
              <a:t>delle nuove Tariffe.</a:t>
            </a:r>
          </a:p>
          <a:p>
            <a:pPr marL="0" lvl="0" indent="0" algn="just">
              <a:lnSpc>
                <a:spcPct val="100000"/>
              </a:lnSpc>
              <a:spcBef>
                <a:spcPts val="0"/>
              </a:spcBef>
              <a:buNone/>
            </a:pPr>
            <a:r>
              <a:rPr lang="it-IT" dirty="0" smtClean="0"/>
              <a:t>     Ad </a:t>
            </a:r>
            <a:r>
              <a:rPr lang="it-IT" dirty="0"/>
              <a:t>esempio, rientra in tale casistica la declaratoria del sottogruppo 3110 della </a:t>
            </a:r>
            <a:r>
              <a:rPr lang="it-IT" dirty="0" smtClean="0"/>
              <a:t>gestione</a:t>
            </a:r>
          </a:p>
          <a:p>
            <a:pPr marL="0" lvl="0" indent="0" algn="just">
              <a:lnSpc>
                <a:spcPct val="100000"/>
              </a:lnSpc>
              <a:spcBef>
                <a:spcPts val="0"/>
              </a:spcBef>
              <a:buNone/>
            </a:pPr>
            <a:r>
              <a:rPr lang="it-IT" dirty="0" smtClean="0"/>
              <a:t>     artigianato, riformulato </a:t>
            </a:r>
            <a:r>
              <a:rPr lang="it-IT" dirty="0"/>
              <a:t>per ricomprendere il contenuto dei sottogruppi </a:t>
            </a:r>
            <a:r>
              <a:rPr lang="it-IT" dirty="0" smtClean="0"/>
              <a:t>accorpati </a:t>
            </a:r>
          </a:p>
          <a:p>
            <a:pPr marL="0" lvl="0" indent="0" algn="just">
              <a:lnSpc>
                <a:spcPct val="100000"/>
              </a:lnSpc>
              <a:spcBef>
                <a:spcPts val="0"/>
              </a:spcBef>
              <a:buNone/>
            </a:pPr>
            <a:r>
              <a:rPr lang="it-IT" dirty="0" smtClean="0"/>
              <a:t>     (3100</a:t>
            </a:r>
            <a:r>
              <a:rPr lang="it-IT" baseline="-25000" dirty="0" smtClean="0"/>
              <a:t>00,</a:t>
            </a:r>
            <a:r>
              <a:rPr lang="it-IT" dirty="0" smtClean="0"/>
              <a:t>3120</a:t>
            </a:r>
            <a:r>
              <a:rPr lang="it-IT" baseline="-25000" dirty="0" smtClean="0"/>
              <a:t>00</a:t>
            </a:r>
            <a:r>
              <a:rPr lang="it-IT" dirty="0" smtClean="0"/>
              <a:t>,3130</a:t>
            </a:r>
            <a:r>
              <a:rPr lang="it-IT" baseline="-25000" dirty="0" smtClean="0"/>
              <a:t>00</a:t>
            </a:r>
            <a:r>
              <a:rPr lang="it-IT" dirty="0" smtClean="0"/>
              <a:t>,3140</a:t>
            </a:r>
            <a:r>
              <a:rPr lang="it-IT" baseline="-25000" dirty="0" smtClean="0"/>
              <a:t>00</a:t>
            </a:r>
            <a:r>
              <a:rPr lang="it-IT" dirty="0" smtClean="0"/>
              <a:t>,3160</a:t>
            </a:r>
            <a:r>
              <a:rPr lang="it-IT" baseline="-25000" dirty="0" smtClean="0"/>
              <a:t>00</a:t>
            </a:r>
            <a:r>
              <a:rPr lang="it-IT" dirty="0" smtClean="0"/>
              <a:t>);</a:t>
            </a:r>
          </a:p>
          <a:p>
            <a:pPr lvl="0" algn="just">
              <a:lnSpc>
                <a:spcPct val="100000"/>
              </a:lnSpc>
              <a:spcBef>
                <a:spcPts val="0"/>
              </a:spcBef>
            </a:pPr>
            <a:endParaRPr lang="it-IT" b="1" cap="small" dirty="0" smtClean="0"/>
          </a:p>
          <a:p>
            <a:pPr marL="360363" lvl="0" indent="-360363" algn="just">
              <a:lnSpc>
                <a:spcPct val="100000"/>
              </a:lnSpc>
              <a:spcBef>
                <a:spcPts val="0"/>
              </a:spcBef>
              <a:buNone/>
            </a:pPr>
            <a:r>
              <a:rPr lang="it-IT" sz="1800" b="1" cap="small" dirty="0"/>
              <a:t>c</a:t>
            </a:r>
            <a:r>
              <a:rPr lang="it-IT" sz="1800" b="1" cap="small" dirty="0" smtClean="0"/>
              <a:t>) </a:t>
            </a:r>
            <a:r>
              <a:rPr lang="it-IT" b="1" cap="small" dirty="0" smtClean="0"/>
              <a:t>scorporo parziale </a:t>
            </a:r>
            <a:r>
              <a:rPr lang="it-IT" dirty="0" smtClean="0"/>
              <a:t>di una lavorazione. La lavorazione scorporata da una voce delle Tariffe 2000 è espressamente prevista nella declaratoria di un’altra voce delle nuove Tariffe.</a:t>
            </a:r>
          </a:p>
          <a:p>
            <a:pPr marL="360363" indent="0" algn="just">
              <a:lnSpc>
                <a:spcPct val="100000"/>
              </a:lnSpc>
              <a:spcBef>
                <a:spcPts val="0"/>
              </a:spcBef>
              <a:buNone/>
            </a:pPr>
            <a:r>
              <a:rPr lang="it-IT" dirty="0" smtClean="0"/>
              <a:t>Ad esempio, la voce 0114 delle Tariffe 2000 comprendeva sia la vendita di carburante che la vendita di autoveicoli/imbarcazioni. </a:t>
            </a:r>
          </a:p>
          <a:p>
            <a:pPr marL="360363" indent="0" algn="just">
              <a:lnSpc>
                <a:spcPct val="100000"/>
              </a:lnSpc>
              <a:spcBef>
                <a:spcPts val="0"/>
              </a:spcBef>
              <a:buNone/>
            </a:pPr>
            <a:r>
              <a:rPr lang="it-IT" dirty="0" smtClean="0"/>
              <a:t>Nelle nuove Tariffe dei premi, la vendita del carburante è classificabile alla voce 0118 di nuova istituzione, mentre la vendita di autoveicoli continua ad essere descritta nella declaratoria della nuova voce 0114.</a:t>
            </a:r>
          </a:p>
          <a:p>
            <a:pPr marL="360363" indent="0" algn="just">
              <a:lnSpc>
                <a:spcPct val="100000"/>
              </a:lnSpc>
              <a:spcBef>
                <a:spcPts val="0"/>
              </a:spcBef>
              <a:buNone/>
            </a:pPr>
            <a:endParaRPr lang="it-IT" dirty="0" smtClean="0"/>
          </a:p>
          <a:p>
            <a:pPr algn="just"/>
            <a:r>
              <a:rPr lang="it-IT" sz="1400" dirty="0" smtClean="0"/>
              <a:t> </a:t>
            </a:r>
            <a:endParaRPr lang="it-IT" sz="1400" dirty="0"/>
          </a:p>
          <a:p>
            <a:endParaRPr lang="it-IT" sz="800" dirty="0"/>
          </a:p>
        </p:txBody>
      </p:sp>
    </p:spTree>
    <p:extLst>
      <p:ext uri="{BB962C8B-B14F-4D97-AF65-F5344CB8AC3E}">
        <p14:creationId xmlns:p14="http://schemas.microsoft.com/office/powerpoint/2010/main" val="2757067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4073" y="209528"/>
            <a:ext cx="11521604" cy="680193"/>
          </a:xfrm>
        </p:spPr>
        <p:txBody>
          <a:bodyPr/>
          <a:lstStyle/>
          <a:p>
            <a:pPr algn="ctr"/>
            <a:r>
              <a:rPr lang="it-IT" b="1" dirty="0" smtClean="0"/>
              <a:t/>
            </a:r>
            <a:br>
              <a:rPr lang="it-IT" b="1" dirty="0" smtClean="0"/>
            </a:br>
            <a:r>
              <a:rPr lang="it-IT" b="1" cap="small" dirty="0" smtClean="0"/>
              <a:t>scorporo </a:t>
            </a:r>
            <a:r>
              <a:rPr lang="it-IT" b="1" cap="small" dirty="0"/>
              <a:t>parziale di una lavorazione</a:t>
            </a:r>
            <a:r>
              <a:rPr lang="it-IT" b="1" dirty="0" smtClean="0"/>
              <a:t/>
            </a:r>
            <a:br>
              <a:rPr lang="it-IT" b="1" dirty="0" smtClean="0"/>
            </a:br>
            <a:r>
              <a:rPr lang="it-IT" b="1" dirty="0"/>
              <a:t/>
            </a:r>
            <a:br>
              <a:rPr lang="it-IT" b="1" dirty="0"/>
            </a:br>
            <a:r>
              <a:rPr lang="it-IT" b="1" dirty="0"/>
              <a:t/>
            </a:r>
            <a:br>
              <a:rPr lang="it-IT" b="1" dirty="0"/>
            </a:br>
            <a:endParaRPr lang="it-IT" b="1" dirty="0"/>
          </a:p>
        </p:txBody>
      </p:sp>
      <p:sp>
        <p:nvSpPr>
          <p:cNvPr id="3" name="Segnaposto data 2"/>
          <p:cNvSpPr>
            <a:spLocks noGrp="1"/>
          </p:cNvSpPr>
          <p:nvPr>
            <p:ph type="dt" sz="half" idx="10"/>
          </p:nvPr>
        </p:nvSpPr>
        <p:spPr>
          <a:xfrm>
            <a:off x="9130684" y="6397276"/>
            <a:ext cx="1442871" cy="365125"/>
          </a:xfrm>
        </p:spPr>
        <p:txBody>
          <a:bodyPr/>
          <a:lstStyle/>
          <a:p>
            <a:r>
              <a:rPr lang="it-IT" dirty="0"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17</a:t>
            </a:fld>
            <a:endParaRPr lang="it-IT" dirty="0"/>
          </a:p>
        </p:txBody>
      </p:sp>
      <p:sp>
        <p:nvSpPr>
          <p:cNvPr id="6" name="Segnaposto testo 5"/>
          <p:cNvSpPr>
            <a:spLocks noGrp="1"/>
          </p:cNvSpPr>
          <p:nvPr>
            <p:ph type="body" sz="quarter" idx="14"/>
          </p:nvPr>
        </p:nvSpPr>
        <p:spPr>
          <a:xfrm>
            <a:off x="2091083" y="6397276"/>
            <a:ext cx="6364288" cy="231775"/>
          </a:xfrm>
        </p:spPr>
        <p:txBody>
          <a:bodyPr/>
          <a:lstStyle/>
          <a:p>
            <a:r>
              <a:rPr lang="it-IT" dirty="0" smtClean="0"/>
              <a:t>Nuove Tariffe dei premi 2019</a:t>
            </a:r>
            <a:endParaRPr lang="it-IT" dirty="0"/>
          </a:p>
        </p:txBody>
      </p:sp>
      <p:sp>
        <p:nvSpPr>
          <p:cNvPr id="11" name="Rettangolo 10"/>
          <p:cNvSpPr/>
          <p:nvPr/>
        </p:nvSpPr>
        <p:spPr>
          <a:xfrm>
            <a:off x="1154805" y="3022609"/>
            <a:ext cx="9418750" cy="923330"/>
          </a:xfrm>
          <a:prstGeom prst="rect">
            <a:avLst/>
          </a:prstGeom>
        </p:spPr>
        <p:txBody>
          <a:bodyPr wrap="square">
            <a:spAutoFit/>
          </a:bodyPr>
          <a:lstStyle/>
          <a:p>
            <a:pPr algn="just">
              <a:spcAft>
                <a:spcPts val="0"/>
              </a:spcAft>
              <a:tabLst>
                <a:tab pos="970915" algn="l"/>
                <a:tab pos="971550" algn="l"/>
              </a:tabLst>
            </a:pPr>
            <a:r>
              <a:rPr lang="it-IT" dirty="0"/>
              <a:t>	</a:t>
            </a:r>
            <a:endParaRPr lang="it-IT" dirty="0" smtClean="0">
              <a:latin typeface="Trebuchet MS" panose="020B0603020202020204" pitchFamily="34" charset="0"/>
            </a:endParaRPr>
          </a:p>
          <a:p>
            <a:endParaRPr lang="it-IT" dirty="0">
              <a:latin typeface="Trebuchet MS" panose="020B0603020202020204" pitchFamily="34" charset="0"/>
            </a:endParaRPr>
          </a:p>
          <a:p>
            <a:endParaRPr lang="it-IT" dirty="0"/>
          </a:p>
        </p:txBody>
      </p:sp>
      <p:sp>
        <p:nvSpPr>
          <p:cNvPr id="7" name="Rettangolo 6"/>
          <p:cNvSpPr/>
          <p:nvPr/>
        </p:nvSpPr>
        <p:spPr>
          <a:xfrm>
            <a:off x="210566" y="2445528"/>
            <a:ext cx="11781915" cy="371961"/>
          </a:xfrm>
          <a:prstGeom prst="rect">
            <a:avLst/>
          </a:prstGeom>
        </p:spPr>
        <p:txBody>
          <a:bodyPr wrap="square">
            <a:spAutoFit/>
          </a:bodyPr>
          <a:lstStyle/>
          <a:p>
            <a:pPr algn="just">
              <a:lnSpc>
                <a:spcPct val="150000"/>
              </a:lnSpc>
              <a:spcAft>
                <a:spcPts val="0"/>
              </a:spcAft>
              <a:tabLst>
                <a:tab pos="971550" algn="l"/>
              </a:tabLst>
            </a:pPr>
            <a:r>
              <a:rPr lang="it-IT" sz="1400" dirty="0" smtClean="0">
                <a:latin typeface="Verdana" panose="020B0604030504040204" pitchFamily="34" charset="0"/>
                <a:ea typeface="Verdana" panose="020B0604030504040204" pitchFamily="34" charset="0"/>
                <a:cs typeface="Verdana" panose="020B0604030504040204" pitchFamily="34" charset="0"/>
              </a:rPr>
              <a:t>.</a:t>
            </a:r>
            <a:endParaRPr lang="it-IT"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8" name="Rettangolo 7"/>
          <p:cNvSpPr/>
          <p:nvPr/>
        </p:nvSpPr>
        <p:spPr>
          <a:xfrm>
            <a:off x="721564" y="2726649"/>
            <a:ext cx="10542810" cy="1138773"/>
          </a:xfrm>
          <a:prstGeom prst="rect">
            <a:avLst/>
          </a:prstGeom>
        </p:spPr>
        <p:txBody>
          <a:bodyPr wrap="square">
            <a:spAutoFit/>
          </a:bodyPr>
          <a:lstStyle/>
          <a:p>
            <a:pPr marL="457200" indent="457200" algn="just">
              <a:lnSpc>
                <a:spcPct val="150000"/>
              </a:lnSpc>
              <a:spcAft>
                <a:spcPts val="0"/>
              </a:spcAft>
            </a:pPr>
            <a:r>
              <a:rPr lang="it-IT" sz="1400" dirty="0">
                <a:effectLst/>
                <a:latin typeface="Verdana" panose="020B0604030504040204" pitchFamily="34" charset="0"/>
                <a:ea typeface="Verdana" panose="020B0604030504040204" pitchFamily="34" charset="0"/>
                <a:cs typeface="Verdana" panose="020B0604030504040204" pitchFamily="34" charset="0"/>
              </a:rPr>
              <a:t> </a:t>
            </a:r>
          </a:p>
          <a:p>
            <a:pPr marL="457200" indent="457200" algn="just">
              <a:lnSpc>
                <a:spcPct val="150000"/>
              </a:lnSpc>
              <a:spcAft>
                <a:spcPts val="0"/>
              </a:spcAft>
            </a:pPr>
            <a:r>
              <a:rPr lang="it-IT" dirty="0">
                <a:effectLst/>
                <a:latin typeface="Trebuchet MS" panose="020B0603020202020204" pitchFamily="34" charset="0"/>
                <a:ea typeface="Trebuchet MS" panose="020B0603020202020204" pitchFamily="34" charset="0"/>
                <a:cs typeface="Trebuchet MS" panose="020B0603020202020204" pitchFamily="34" charset="0"/>
              </a:rPr>
              <a:t> </a:t>
            </a:r>
          </a:p>
          <a:p>
            <a:pPr algn="just">
              <a:spcAft>
                <a:spcPts val="0"/>
              </a:spcAft>
              <a:tabLst>
                <a:tab pos="970915" algn="l"/>
                <a:tab pos="971550" algn="l"/>
              </a:tabLst>
            </a:pPr>
            <a:r>
              <a:rPr lang="it-IT" sz="2000" dirty="0">
                <a:effectLst/>
                <a:latin typeface="Verdana" panose="020B0604030504040204" pitchFamily="34" charset="0"/>
                <a:ea typeface="Trebuchet MS" panose="020B0603020202020204" pitchFamily="34" charset="0"/>
                <a:cs typeface="Trebuchet MS" panose="020B0603020202020204" pitchFamily="34" charset="0"/>
              </a:rPr>
              <a:t> </a:t>
            </a:r>
            <a:endParaRPr lang="it-IT"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5" name="Segnaposto contenuto 4"/>
          <p:cNvSpPr>
            <a:spLocks noGrp="1"/>
          </p:cNvSpPr>
          <p:nvPr>
            <p:ph idx="1"/>
          </p:nvPr>
        </p:nvSpPr>
        <p:spPr>
          <a:xfrm>
            <a:off x="664228" y="903944"/>
            <a:ext cx="10945702" cy="5174883"/>
          </a:xfrm>
        </p:spPr>
        <p:txBody>
          <a:bodyPr/>
          <a:lstStyle/>
          <a:p>
            <a:pPr marL="342900" indent="-342900">
              <a:buFont typeface="+mj-lt"/>
              <a:buAutoNum type="arabicPeriod"/>
            </a:pPr>
            <a:endParaRPr lang="it-IT" sz="800" dirty="0"/>
          </a:p>
          <a:p>
            <a:pPr algn="just">
              <a:lnSpc>
                <a:spcPct val="100000"/>
              </a:lnSpc>
              <a:spcBef>
                <a:spcPts val="0"/>
              </a:spcBef>
            </a:pPr>
            <a:r>
              <a:rPr lang="it-IT" dirty="0" smtClean="0"/>
              <a:t>A </a:t>
            </a:r>
            <a:r>
              <a:rPr lang="it-IT" dirty="0"/>
              <a:t>tutte le ditte che presentavano la classificazione delle lavorazioni ad una voce potenzialmente interessata dallo </a:t>
            </a:r>
            <a:r>
              <a:rPr lang="it-IT" b="1" dirty="0"/>
              <a:t>scorporo</a:t>
            </a:r>
            <a:r>
              <a:rPr lang="it-IT" dirty="0"/>
              <a:t>, sono </a:t>
            </a:r>
            <a:r>
              <a:rPr lang="it-IT" dirty="0" smtClean="0"/>
              <a:t>stati inviati, </a:t>
            </a:r>
            <a:r>
              <a:rPr lang="it-IT" dirty="0"/>
              <a:t>nel mese di settembre 2018, </a:t>
            </a:r>
            <a:r>
              <a:rPr lang="it-IT" dirty="0" smtClean="0"/>
              <a:t>i </a:t>
            </a:r>
            <a:r>
              <a:rPr lang="it-IT" b="1" dirty="0"/>
              <a:t>questionari di aggiornamento dell’attività</a:t>
            </a:r>
            <a:r>
              <a:rPr lang="it-IT" dirty="0"/>
              <a:t>, appositamente formulati per ciascuna tipologia di lavorazione. </a:t>
            </a:r>
            <a:endParaRPr lang="it-IT" dirty="0" smtClean="0"/>
          </a:p>
          <a:p>
            <a:pPr algn="just">
              <a:lnSpc>
                <a:spcPct val="100000"/>
              </a:lnSpc>
              <a:spcBef>
                <a:spcPts val="0"/>
              </a:spcBef>
            </a:pPr>
            <a:endParaRPr lang="it-IT" dirty="0"/>
          </a:p>
          <a:p>
            <a:pPr algn="just">
              <a:lnSpc>
                <a:spcPct val="100000"/>
              </a:lnSpc>
              <a:spcBef>
                <a:spcPts val="0"/>
              </a:spcBef>
            </a:pPr>
            <a:r>
              <a:rPr lang="it-IT" dirty="0" smtClean="0"/>
              <a:t>Per esempio</a:t>
            </a:r>
            <a:r>
              <a:rPr lang="it-IT" dirty="0"/>
              <a:t>, </a:t>
            </a:r>
            <a:r>
              <a:rPr lang="it-IT" dirty="0" smtClean="0"/>
              <a:t>la declaratoria della voce </a:t>
            </a:r>
            <a:r>
              <a:rPr lang="it-IT" dirty="0"/>
              <a:t>1200 del settore Industria delle Tariffe </a:t>
            </a:r>
            <a:r>
              <a:rPr lang="it-IT" dirty="0" smtClean="0"/>
              <a:t>2000 prevedeva sia la </a:t>
            </a:r>
            <a:r>
              <a:rPr lang="it-IT" dirty="0"/>
              <a:t>mattazione e macellazione di animali </a:t>
            </a:r>
            <a:r>
              <a:rPr lang="it-IT" dirty="0" smtClean="0"/>
              <a:t>che </a:t>
            </a:r>
            <a:r>
              <a:rPr lang="it-IT" dirty="0"/>
              <a:t>la pesca</a:t>
            </a:r>
            <a:r>
              <a:rPr lang="it-IT" dirty="0" smtClean="0"/>
              <a:t>.</a:t>
            </a:r>
          </a:p>
          <a:p>
            <a:pPr algn="just">
              <a:lnSpc>
                <a:spcPct val="100000"/>
              </a:lnSpc>
              <a:spcBef>
                <a:spcPts val="0"/>
              </a:spcBef>
            </a:pPr>
            <a:r>
              <a:rPr lang="it-IT" dirty="0" smtClean="0"/>
              <a:t>Nelle nuove Tariffe dei premi, la pesca è stata espressamente disciplinata dalla voce 1300, mentre la voce 1200 continua a disciplinare l’attività di allevamento, macellazione e mattazione di animali.</a:t>
            </a:r>
            <a:endParaRPr lang="it-IT" dirty="0"/>
          </a:p>
          <a:p>
            <a:pPr algn="just">
              <a:lnSpc>
                <a:spcPct val="100000"/>
              </a:lnSpc>
              <a:spcBef>
                <a:spcPts val="0"/>
              </a:spcBef>
            </a:pPr>
            <a:endParaRPr lang="it-IT" dirty="0" smtClean="0"/>
          </a:p>
          <a:p>
            <a:pPr algn="just">
              <a:lnSpc>
                <a:spcPct val="100000"/>
              </a:lnSpc>
              <a:spcBef>
                <a:spcPts val="0"/>
              </a:spcBef>
            </a:pPr>
            <a:r>
              <a:rPr lang="it-IT" dirty="0" smtClean="0"/>
              <a:t>Nel </a:t>
            </a:r>
            <a:r>
              <a:rPr lang="it-IT" dirty="0"/>
              <a:t>“questionario attività” a tutte le ditte classificate alla voce 1200, attive nell’anno 2018, è stato chiesto di rispondere affermativamente ad una delle due domande “l’attività svolta consiste nella pesca o nell’acquacoltura?” o “l’attività svolta consiste nell’allevamento, mattazione, macellazione di animali?”. </a:t>
            </a:r>
          </a:p>
          <a:p>
            <a:pPr marL="0" indent="0" algn="just">
              <a:lnSpc>
                <a:spcPct val="100000"/>
              </a:lnSpc>
              <a:spcBef>
                <a:spcPts val="0"/>
              </a:spcBef>
              <a:buNone/>
            </a:pPr>
            <a:r>
              <a:rPr lang="it-IT" dirty="0"/>
              <a:t> </a:t>
            </a:r>
            <a:endParaRPr lang="it-IT" dirty="0" smtClean="0"/>
          </a:p>
          <a:p>
            <a:pPr algn="just">
              <a:lnSpc>
                <a:spcPct val="100000"/>
              </a:lnSpc>
              <a:spcBef>
                <a:spcPts val="0"/>
              </a:spcBef>
            </a:pPr>
            <a:r>
              <a:rPr lang="it-IT" dirty="0" smtClean="0"/>
              <a:t>A </a:t>
            </a:r>
            <a:r>
              <a:rPr lang="it-IT" dirty="0"/>
              <a:t>seconda della risposta fornita, </a:t>
            </a:r>
            <a:r>
              <a:rPr lang="it-IT" dirty="0" smtClean="0"/>
              <a:t>con </a:t>
            </a:r>
            <a:r>
              <a:rPr lang="it-IT" dirty="0"/>
              <a:t>la procedura </a:t>
            </a:r>
            <a:r>
              <a:rPr lang="it-IT" dirty="0" smtClean="0"/>
              <a:t>di aggiornamento dei classificativi, è </a:t>
            </a:r>
            <a:r>
              <a:rPr lang="it-IT" dirty="0"/>
              <a:t>stata applicata la </a:t>
            </a:r>
            <a:r>
              <a:rPr lang="it-IT" dirty="0" smtClean="0"/>
              <a:t> </a:t>
            </a:r>
            <a:r>
              <a:rPr lang="it-IT" dirty="0"/>
              <a:t>voce 1200 </a:t>
            </a:r>
            <a:r>
              <a:rPr lang="it-IT" dirty="0" smtClean="0"/>
              <a:t>(in caso di allevamento/mattazione/macellazione</a:t>
            </a:r>
            <a:r>
              <a:rPr lang="it-IT" dirty="0"/>
              <a:t>) o 1300 </a:t>
            </a:r>
            <a:r>
              <a:rPr lang="it-IT" dirty="0" smtClean="0"/>
              <a:t>(in caso di pesca).</a:t>
            </a:r>
            <a:endParaRPr lang="it-IT" dirty="0"/>
          </a:p>
          <a:p>
            <a:pPr algn="just">
              <a:lnSpc>
                <a:spcPct val="100000"/>
              </a:lnSpc>
              <a:spcBef>
                <a:spcPts val="0"/>
              </a:spcBef>
            </a:pPr>
            <a:endParaRPr lang="it-IT" dirty="0" smtClean="0"/>
          </a:p>
          <a:p>
            <a:pPr algn="just">
              <a:lnSpc>
                <a:spcPct val="100000"/>
              </a:lnSpc>
              <a:spcBef>
                <a:spcPts val="0"/>
              </a:spcBef>
            </a:pPr>
            <a:r>
              <a:rPr lang="it-IT" b="1" dirty="0"/>
              <a:t>I</a:t>
            </a:r>
            <a:r>
              <a:rPr lang="it-IT" b="1" dirty="0" smtClean="0"/>
              <a:t>n assenza di risposta al questionario,</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 la procedura di aggiornamento dei classificativi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ha applicato la </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voce del nuovo nomenclatore correlata alla precedente delle Tariffe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2000</a:t>
            </a:r>
            <a:r>
              <a:rPr lang="it-IT" b="1" dirty="0" smtClean="0"/>
              <a:t>, salvo </a:t>
            </a:r>
            <a:r>
              <a:rPr lang="it-IT" dirty="0" smtClean="0"/>
              <a:t>nei casi in cui,  negli archivi dell’Istituto</a:t>
            </a:r>
            <a:r>
              <a:rPr lang="it-IT" b="1" dirty="0" smtClean="0"/>
              <a:t>, la ditta risulti avere il codice </a:t>
            </a:r>
            <a:r>
              <a:rPr lang="it-IT" b="1" dirty="0" err="1" smtClean="0"/>
              <a:t>Ateco</a:t>
            </a:r>
            <a:r>
              <a:rPr lang="it-IT" b="1" dirty="0" smtClean="0"/>
              <a:t> 2007 della lavorazione scorporata.</a:t>
            </a:r>
            <a:endParaRPr lang="it-IT" b="1" dirty="0"/>
          </a:p>
          <a:p>
            <a:endParaRPr lang="it-IT" b="1" dirty="0"/>
          </a:p>
        </p:txBody>
      </p:sp>
    </p:spTree>
    <p:extLst>
      <p:ext uri="{BB962C8B-B14F-4D97-AF65-F5344CB8AC3E}">
        <p14:creationId xmlns:p14="http://schemas.microsoft.com/office/powerpoint/2010/main" val="2874869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4073" y="209529"/>
            <a:ext cx="11521604" cy="837192"/>
          </a:xfrm>
        </p:spPr>
        <p:txBody>
          <a:bodyPr/>
          <a:lstStyle/>
          <a:p>
            <a:pPr algn="ctr"/>
            <a:r>
              <a:rPr lang="it-IT" b="1" dirty="0" smtClean="0"/>
              <a:t/>
            </a:r>
            <a:br>
              <a:rPr lang="it-IT" b="1" dirty="0" smtClean="0"/>
            </a:br>
            <a:r>
              <a:rPr lang="it-IT" b="1" dirty="0"/>
              <a:t>PROCEDURA DI AGGIORNAMENTO DEI CLASSIFICATIVI</a:t>
            </a:r>
            <a:br>
              <a:rPr lang="it-IT" b="1" dirty="0"/>
            </a:br>
            <a:r>
              <a:rPr lang="it-IT" b="1" dirty="0"/>
              <a:t>ASPETTI GESTIONALI</a:t>
            </a:r>
          </a:p>
        </p:txBody>
      </p:sp>
      <p:sp>
        <p:nvSpPr>
          <p:cNvPr id="3" name="Segnaposto data 2"/>
          <p:cNvSpPr>
            <a:spLocks noGrp="1"/>
          </p:cNvSpPr>
          <p:nvPr>
            <p:ph type="dt" sz="half" idx="10"/>
          </p:nvPr>
        </p:nvSpPr>
        <p:spPr>
          <a:xfrm>
            <a:off x="9130684" y="6353411"/>
            <a:ext cx="1442871" cy="365125"/>
          </a:xfrm>
        </p:spPr>
        <p:txBody>
          <a:bodyPr/>
          <a:lstStyle/>
          <a:p>
            <a:r>
              <a:rPr lang="it-IT" dirty="0"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18</a:t>
            </a:fld>
            <a:endParaRPr lang="it-IT" dirty="0"/>
          </a:p>
        </p:txBody>
      </p:sp>
      <p:sp>
        <p:nvSpPr>
          <p:cNvPr id="6" name="Segnaposto testo 5"/>
          <p:cNvSpPr>
            <a:spLocks noGrp="1"/>
          </p:cNvSpPr>
          <p:nvPr>
            <p:ph type="body" sz="quarter" idx="14"/>
          </p:nvPr>
        </p:nvSpPr>
        <p:spPr>
          <a:xfrm>
            <a:off x="2091083" y="6397276"/>
            <a:ext cx="6364288" cy="231775"/>
          </a:xfrm>
        </p:spPr>
        <p:txBody>
          <a:bodyPr/>
          <a:lstStyle/>
          <a:p>
            <a:r>
              <a:rPr lang="it-IT" dirty="0" smtClean="0"/>
              <a:t>Nuove Tariffe dei premi 2019</a:t>
            </a:r>
            <a:endParaRPr lang="it-IT" dirty="0"/>
          </a:p>
        </p:txBody>
      </p:sp>
      <p:sp>
        <p:nvSpPr>
          <p:cNvPr id="11" name="Rettangolo 10"/>
          <p:cNvSpPr/>
          <p:nvPr/>
        </p:nvSpPr>
        <p:spPr>
          <a:xfrm>
            <a:off x="1154805" y="3022609"/>
            <a:ext cx="9418750" cy="923330"/>
          </a:xfrm>
          <a:prstGeom prst="rect">
            <a:avLst/>
          </a:prstGeom>
        </p:spPr>
        <p:txBody>
          <a:bodyPr wrap="square">
            <a:spAutoFit/>
          </a:bodyPr>
          <a:lstStyle/>
          <a:p>
            <a:pPr algn="just">
              <a:spcAft>
                <a:spcPts val="0"/>
              </a:spcAft>
              <a:tabLst>
                <a:tab pos="970915" algn="l"/>
                <a:tab pos="971550" algn="l"/>
              </a:tabLst>
            </a:pPr>
            <a:r>
              <a:rPr lang="it-IT" dirty="0"/>
              <a:t>	</a:t>
            </a:r>
            <a:endParaRPr lang="it-IT" dirty="0" smtClean="0">
              <a:latin typeface="Trebuchet MS" panose="020B0603020202020204" pitchFamily="34" charset="0"/>
            </a:endParaRPr>
          </a:p>
          <a:p>
            <a:endParaRPr lang="it-IT" dirty="0">
              <a:latin typeface="Trebuchet MS" panose="020B0603020202020204" pitchFamily="34" charset="0"/>
            </a:endParaRPr>
          </a:p>
          <a:p>
            <a:endParaRPr lang="it-IT" dirty="0"/>
          </a:p>
        </p:txBody>
      </p:sp>
      <p:sp>
        <p:nvSpPr>
          <p:cNvPr id="7" name="Rettangolo 6"/>
          <p:cNvSpPr/>
          <p:nvPr/>
        </p:nvSpPr>
        <p:spPr>
          <a:xfrm>
            <a:off x="210566" y="2445528"/>
            <a:ext cx="11781915" cy="371961"/>
          </a:xfrm>
          <a:prstGeom prst="rect">
            <a:avLst/>
          </a:prstGeom>
        </p:spPr>
        <p:txBody>
          <a:bodyPr wrap="square">
            <a:spAutoFit/>
          </a:bodyPr>
          <a:lstStyle/>
          <a:p>
            <a:pPr algn="just">
              <a:lnSpc>
                <a:spcPct val="150000"/>
              </a:lnSpc>
              <a:spcAft>
                <a:spcPts val="0"/>
              </a:spcAft>
              <a:tabLst>
                <a:tab pos="971550" algn="l"/>
              </a:tabLst>
            </a:pPr>
            <a:r>
              <a:rPr lang="it-IT" sz="1400" dirty="0" smtClean="0">
                <a:latin typeface="Verdana" panose="020B0604030504040204" pitchFamily="34" charset="0"/>
                <a:ea typeface="Verdana" panose="020B0604030504040204" pitchFamily="34" charset="0"/>
                <a:cs typeface="Verdana" panose="020B0604030504040204" pitchFamily="34" charset="0"/>
              </a:rPr>
              <a:t>.</a:t>
            </a:r>
            <a:endParaRPr lang="it-IT"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8" name="Rettangolo 7"/>
          <p:cNvSpPr/>
          <p:nvPr/>
        </p:nvSpPr>
        <p:spPr>
          <a:xfrm>
            <a:off x="721564" y="2726649"/>
            <a:ext cx="10542810" cy="1138773"/>
          </a:xfrm>
          <a:prstGeom prst="rect">
            <a:avLst/>
          </a:prstGeom>
        </p:spPr>
        <p:txBody>
          <a:bodyPr wrap="square">
            <a:spAutoFit/>
          </a:bodyPr>
          <a:lstStyle/>
          <a:p>
            <a:pPr marL="457200" indent="457200" algn="just">
              <a:lnSpc>
                <a:spcPct val="150000"/>
              </a:lnSpc>
              <a:spcAft>
                <a:spcPts val="0"/>
              </a:spcAft>
            </a:pPr>
            <a:r>
              <a:rPr lang="it-IT" sz="1400" dirty="0">
                <a:effectLst/>
                <a:latin typeface="Verdana" panose="020B0604030504040204" pitchFamily="34" charset="0"/>
                <a:ea typeface="Verdana" panose="020B0604030504040204" pitchFamily="34" charset="0"/>
                <a:cs typeface="Verdana" panose="020B0604030504040204" pitchFamily="34" charset="0"/>
              </a:rPr>
              <a:t> </a:t>
            </a:r>
          </a:p>
          <a:p>
            <a:pPr marL="457200" indent="457200" algn="just">
              <a:lnSpc>
                <a:spcPct val="150000"/>
              </a:lnSpc>
              <a:spcAft>
                <a:spcPts val="0"/>
              </a:spcAft>
            </a:pPr>
            <a:r>
              <a:rPr lang="it-IT" dirty="0">
                <a:effectLst/>
                <a:latin typeface="Trebuchet MS" panose="020B0603020202020204" pitchFamily="34" charset="0"/>
                <a:ea typeface="Trebuchet MS" panose="020B0603020202020204" pitchFamily="34" charset="0"/>
                <a:cs typeface="Trebuchet MS" panose="020B0603020202020204" pitchFamily="34" charset="0"/>
              </a:rPr>
              <a:t> </a:t>
            </a:r>
          </a:p>
          <a:p>
            <a:pPr algn="just">
              <a:spcAft>
                <a:spcPts val="0"/>
              </a:spcAft>
              <a:tabLst>
                <a:tab pos="970915" algn="l"/>
                <a:tab pos="971550" algn="l"/>
              </a:tabLst>
            </a:pPr>
            <a:r>
              <a:rPr lang="it-IT" sz="2000" dirty="0">
                <a:effectLst/>
                <a:latin typeface="Verdana" panose="020B0604030504040204" pitchFamily="34" charset="0"/>
                <a:ea typeface="Trebuchet MS" panose="020B0603020202020204" pitchFamily="34" charset="0"/>
                <a:cs typeface="Trebuchet MS" panose="020B0603020202020204" pitchFamily="34" charset="0"/>
              </a:rPr>
              <a:t> </a:t>
            </a:r>
            <a:endParaRPr lang="it-IT"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5" name="Segnaposto contenuto 4"/>
          <p:cNvSpPr>
            <a:spLocks noGrp="1"/>
          </p:cNvSpPr>
          <p:nvPr>
            <p:ph idx="1"/>
          </p:nvPr>
        </p:nvSpPr>
        <p:spPr>
          <a:xfrm>
            <a:off x="301882" y="1178969"/>
            <a:ext cx="11261294" cy="4513493"/>
          </a:xfrm>
        </p:spPr>
        <p:txBody>
          <a:bodyPr/>
          <a:lstStyle/>
          <a:p>
            <a:pPr marL="0" indent="0">
              <a:buNone/>
            </a:pPr>
            <a:r>
              <a:rPr lang="it-IT" sz="1800" b="1" cap="small" dirty="0">
                <a:solidFill>
                  <a:srgbClr val="000000"/>
                </a:solidFill>
                <a:latin typeface="Verdana" panose="020B0604030504040204" pitchFamily="34" charset="0"/>
                <a:ea typeface="Calibri" panose="020F0502020204030204" pitchFamily="34" charset="0"/>
                <a:cs typeface="Arial" panose="020B0604020202020204" pitchFamily="34" charset="0"/>
              </a:rPr>
              <a:t>d</a:t>
            </a:r>
            <a:r>
              <a:rPr lang="it-IT" sz="1800" b="1" cap="small" dirty="0" smtClean="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it-IT" sz="1800" b="1" cap="small" dirty="0">
                <a:solidFill>
                  <a:srgbClr val="000000"/>
                </a:solidFill>
                <a:latin typeface="Verdana" panose="020B0604030504040204" pitchFamily="34" charset="0"/>
                <a:ea typeface="Calibri" panose="020F0502020204030204" pitchFamily="34" charset="0"/>
                <a:cs typeface="Arial" panose="020B0604020202020204" pitchFamily="34" charset="0"/>
              </a:rPr>
              <a:t>istituzione di nuove voci di </a:t>
            </a:r>
            <a:r>
              <a:rPr lang="it-IT" sz="1800" b="1" cap="small" dirty="0" smtClean="0">
                <a:solidFill>
                  <a:srgbClr val="000000"/>
                </a:solidFill>
                <a:latin typeface="Verdana" panose="020B0604030504040204" pitchFamily="34" charset="0"/>
                <a:ea typeface="Calibri" panose="020F0502020204030204" pitchFamily="34" charset="0"/>
                <a:cs typeface="Arial" panose="020B0604020202020204" pitchFamily="34" charset="0"/>
              </a:rPr>
              <a:t>tariffa</a:t>
            </a:r>
            <a:endParaRPr lang="it-IT" sz="1800" b="1" cap="small" dirty="0"/>
          </a:p>
        </p:txBody>
      </p:sp>
      <p:sp>
        <p:nvSpPr>
          <p:cNvPr id="9" name="Rettangolo 8"/>
          <p:cNvSpPr/>
          <p:nvPr/>
        </p:nvSpPr>
        <p:spPr>
          <a:xfrm>
            <a:off x="301882" y="1602016"/>
            <a:ext cx="11270917" cy="4228850"/>
          </a:xfrm>
          <a:prstGeom prst="rect">
            <a:avLst/>
          </a:prstGeom>
        </p:spPr>
        <p:txBody>
          <a:bodyPr wrap="square">
            <a:spAutoFit/>
          </a:bodyPr>
          <a:lstStyle/>
          <a:p>
            <a:pPr marL="179705" marR="88900" algn="just">
              <a:lnSpc>
                <a:spcPct val="115000"/>
              </a:lnSpc>
              <a:spcAft>
                <a:spcPts val="600"/>
              </a:spcAft>
            </a:pPr>
            <a:r>
              <a:rPr lang="it-IT" sz="1600" dirty="0">
                <a:latin typeface="Verdana" panose="020B0604030504040204" pitchFamily="34" charset="0"/>
                <a:ea typeface="Verdana" panose="020B0604030504040204" pitchFamily="34" charset="0"/>
                <a:cs typeface="Verdana" panose="020B0604030504040204" pitchFamily="34" charset="0"/>
              </a:rPr>
              <a:t>Sono state istituite nuove voci di tariffa relative a lavorazioni ancora in fase di sviluppo e a nuove modalità organizzative di </a:t>
            </a:r>
            <a:r>
              <a:rPr lang="it-IT" sz="1600" dirty="0" smtClean="0">
                <a:latin typeface="Verdana" panose="020B0604030504040204" pitchFamily="34" charset="0"/>
                <a:ea typeface="Verdana" panose="020B0604030504040204" pitchFamily="34" charset="0"/>
                <a:cs typeface="Verdana" panose="020B0604030504040204" pitchFamily="34" charset="0"/>
              </a:rPr>
              <a:t>lavoro. </a:t>
            </a:r>
            <a:r>
              <a:rPr lang="it-IT"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Per </a:t>
            </a:r>
            <a:r>
              <a:rPr lang="it-IT" sz="1600" dirty="0">
                <a:solidFill>
                  <a:srgbClr val="000000"/>
                </a:solidFill>
                <a:latin typeface="Verdana" panose="020B0604030504040204" pitchFamily="34" charset="0"/>
                <a:ea typeface="Verdana" panose="020B0604030504040204" pitchFamily="34" charset="0"/>
                <a:cs typeface="Verdana" panose="020B0604030504040204" pitchFamily="34" charset="0"/>
              </a:rPr>
              <a:t>popolare </a:t>
            </a:r>
            <a:r>
              <a:rPr lang="it-IT"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tali </a:t>
            </a:r>
            <a:r>
              <a:rPr lang="it-IT" sz="1600" dirty="0">
                <a:solidFill>
                  <a:srgbClr val="000000"/>
                </a:solidFill>
                <a:latin typeface="Verdana" panose="020B0604030504040204" pitchFamily="34" charset="0"/>
                <a:ea typeface="Verdana" panose="020B0604030504040204" pitchFamily="34" charset="0"/>
                <a:cs typeface="Verdana" panose="020B0604030504040204" pitchFamily="34" charset="0"/>
              </a:rPr>
              <a:t>voci </a:t>
            </a:r>
            <a:r>
              <a:rPr lang="it-IT"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sono </a:t>
            </a:r>
            <a:r>
              <a:rPr lang="it-IT" sz="1600" dirty="0">
                <a:solidFill>
                  <a:srgbClr val="000000"/>
                </a:solidFill>
                <a:latin typeface="Verdana" panose="020B0604030504040204" pitchFamily="34" charset="0"/>
                <a:ea typeface="Verdana" panose="020B0604030504040204" pitchFamily="34" charset="0"/>
                <a:cs typeface="Verdana" panose="020B0604030504040204" pitchFamily="34" charset="0"/>
              </a:rPr>
              <a:t>state effettuate specifiche ricerche di settore, individuando le ditte che </a:t>
            </a:r>
            <a:r>
              <a:rPr lang="it-IT"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risultavano svolgere </a:t>
            </a:r>
            <a:r>
              <a:rPr lang="it-IT" sz="1600" dirty="0">
                <a:solidFill>
                  <a:srgbClr val="000000"/>
                </a:solidFill>
                <a:latin typeface="Verdana" panose="020B0604030504040204" pitchFamily="34" charset="0"/>
                <a:ea typeface="Verdana" panose="020B0604030504040204" pitchFamily="34" charset="0"/>
                <a:cs typeface="Verdana" panose="020B0604030504040204" pitchFamily="34" charset="0"/>
              </a:rPr>
              <a:t>la lavorazione descritta nella relativa declaratoria</a:t>
            </a:r>
            <a:r>
              <a:rPr lang="it-IT"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it-IT" sz="16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it-IT"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79705" marR="88900" algn="just">
              <a:lnSpc>
                <a:spcPct val="115000"/>
              </a:lnSpc>
              <a:spcAft>
                <a:spcPts val="600"/>
              </a:spcAft>
            </a:pPr>
            <a:r>
              <a:rPr lang="it-IT"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Per tali ditte</a:t>
            </a:r>
            <a:r>
              <a:rPr lang="it-IT" sz="1600" dirty="0">
                <a:solidFill>
                  <a:srgbClr val="000000"/>
                </a:solidFill>
                <a:latin typeface="Verdana" panose="020B0604030504040204" pitchFamily="34" charset="0"/>
                <a:ea typeface="Verdana" panose="020B0604030504040204" pitchFamily="34" charset="0"/>
                <a:cs typeface="Verdana" panose="020B0604030504040204" pitchFamily="34" charset="0"/>
              </a:rPr>
              <a:t>, la procedura </a:t>
            </a:r>
            <a:r>
              <a:rPr lang="it-IT"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automatizzata di </a:t>
            </a:r>
            <a:r>
              <a:rPr lang="it-IT" sz="1600" dirty="0">
                <a:solidFill>
                  <a:srgbClr val="000000"/>
                </a:solidFill>
                <a:latin typeface="Verdana" panose="020B0604030504040204" pitchFamily="34" charset="0"/>
                <a:ea typeface="Verdana" panose="020B0604030504040204" pitchFamily="34" charset="0"/>
                <a:cs typeface="Verdana" panose="020B0604030504040204" pitchFamily="34" charset="0"/>
              </a:rPr>
              <a:t>aggiornamento dei classificativi ha </a:t>
            </a:r>
            <a:r>
              <a:rPr lang="it-IT"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attribuito </a:t>
            </a:r>
            <a:r>
              <a:rPr lang="it-IT" sz="1600" dirty="0">
                <a:solidFill>
                  <a:srgbClr val="000000"/>
                </a:solidFill>
                <a:latin typeface="Verdana" panose="020B0604030504040204" pitchFamily="34" charset="0"/>
                <a:ea typeface="Verdana" panose="020B0604030504040204" pitchFamily="34" charset="0"/>
                <a:cs typeface="Verdana" panose="020B0604030504040204" pitchFamily="34" charset="0"/>
              </a:rPr>
              <a:t>la nuova voce di tariffa</a:t>
            </a:r>
            <a:r>
              <a:rPr lang="it-IT"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marL="179705" marR="88900" algn="just">
              <a:lnSpc>
                <a:spcPct val="115000"/>
              </a:lnSpc>
              <a:spcAft>
                <a:spcPts val="600"/>
              </a:spcAft>
            </a:pPr>
            <a:endParaRPr lang="it-IT" sz="1600" dirty="0">
              <a:latin typeface="Verdana" panose="020B0604030504040204" pitchFamily="34" charset="0"/>
              <a:ea typeface="Verdana" panose="020B0604030504040204" pitchFamily="34" charset="0"/>
              <a:cs typeface="Verdana" panose="020B0604030504040204" pitchFamily="34" charset="0"/>
            </a:endParaRPr>
          </a:p>
          <a:p>
            <a:pPr marL="179705" marR="88900" algn="just">
              <a:lnSpc>
                <a:spcPct val="115000"/>
              </a:lnSpc>
              <a:spcAft>
                <a:spcPts val="600"/>
              </a:spcAft>
            </a:pPr>
            <a:r>
              <a:rPr lang="it-IT"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 </a:t>
            </a:r>
            <a:r>
              <a:rPr lang="it-IT" sz="1600" dirty="0">
                <a:solidFill>
                  <a:srgbClr val="000000"/>
                </a:solidFill>
                <a:latin typeface="Verdana" panose="020B0604030504040204" pitchFamily="34" charset="0"/>
                <a:ea typeface="Verdana" panose="020B0604030504040204" pitchFamily="34" charset="0"/>
                <a:cs typeface="Verdana" panose="020B0604030504040204" pitchFamily="34" charset="0"/>
              </a:rPr>
              <a:t>titolo di esempio, rientrano in tale casistica, le attività di selezione e preparazione per il riciclaggio di rifiuti da imballaggio (metallo, plastica, legno, carta ); la grande distribuzione operante nel settore alimentare (supermercati, ipermercati, discount) o non alimentare (grandi magazzini); esercizi, quali i “ferramenta”, caratterizzati da una commistione tra merce venduta e piccole lavorazioni effettuate (duplicazioni di chiavi, uso del </a:t>
            </a:r>
            <a:r>
              <a:rPr lang="it-IT"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tintometro</a:t>
            </a:r>
            <a:r>
              <a:rPr lang="it-IT" sz="1600" dirty="0">
                <a:solidFill>
                  <a:srgbClr val="000000"/>
                </a:solidFill>
                <a:latin typeface="Verdana" panose="020B0604030504040204" pitchFamily="34" charset="0"/>
                <a:ea typeface="Verdana" panose="020B0604030504040204" pitchFamily="34" charset="0"/>
                <a:cs typeface="Verdana" panose="020B0604030504040204" pitchFamily="34" charset="0"/>
              </a:rPr>
              <a:t> ecc</a:t>
            </a:r>
            <a:r>
              <a:rPr lang="it-IT"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marL="179705" marR="88900" algn="just">
              <a:lnSpc>
                <a:spcPct val="115000"/>
              </a:lnSpc>
              <a:spcAft>
                <a:spcPts val="600"/>
              </a:spcAft>
            </a:pPr>
            <a:endParaRPr lang="it-IT"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79705" marR="88900" algn="just">
              <a:lnSpc>
                <a:spcPct val="115000"/>
              </a:lnSpc>
              <a:spcAft>
                <a:spcPts val="600"/>
              </a:spcAft>
            </a:pPr>
            <a:endParaRPr lang="it-IT"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789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ASPETTI </a:t>
            </a:r>
            <a:r>
              <a:rPr lang="it-IT" b="1" dirty="0" smtClean="0"/>
              <a:t>GESTIONALI</a:t>
            </a:r>
            <a:r>
              <a:rPr lang="it-IT" b="1" cap="small"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it-IT" b="1" cap="small" dirty="0" smtClean="0">
                <a:solidFill>
                  <a:srgbClr val="000000"/>
                </a:solidFill>
                <a:latin typeface="Verdana" panose="020B0604030504040204" pitchFamily="34" charset="0"/>
                <a:ea typeface="Calibri" panose="020F0502020204030204" pitchFamily="34" charset="0"/>
                <a:cs typeface="Arial" panose="020B0604020202020204" pitchFamily="34" charset="0"/>
              </a:rPr>
              <a:t/>
            </a:r>
            <a:br>
              <a:rPr lang="it-IT" b="1" cap="small" dirty="0" smtClean="0">
                <a:solidFill>
                  <a:srgbClr val="000000"/>
                </a:solidFill>
                <a:latin typeface="Verdana" panose="020B0604030504040204" pitchFamily="34" charset="0"/>
                <a:ea typeface="Calibri" panose="020F0502020204030204" pitchFamily="34" charset="0"/>
                <a:cs typeface="Arial" panose="020B0604020202020204" pitchFamily="34" charset="0"/>
              </a:rPr>
            </a:br>
            <a:r>
              <a:rPr lang="it-IT" b="1" dirty="0" smtClean="0"/>
              <a:t>ISTITUZIONE DI NUOVE VOCI DI TARIFFA</a:t>
            </a:r>
            <a:r>
              <a:rPr lang="it-IT" b="1" cap="small" dirty="0" smtClean="0">
                <a:solidFill>
                  <a:srgbClr val="000000"/>
                </a:solidFill>
                <a:latin typeface="Verdana" panose="020B0604030504040204" pitchFamily="34" charset="0"/>
                <a:ea typeface="Calibri" panose="020F0502020204030204" pitchFamily="34" charset="0"/>
                <a:cs typeface="Arial" panose="020B0604020202020204" pitchFamily="34" charset="0"/>
              </a:rPr>
              <a:t> </a:t>
            </a:r>
            <a:endParaRPr lang="it-IT" cap="small" dirty="0"/>
          </a:p>
        </p:txBody>
      </p:sp>
      <p:sp>
        <p:nvSpPr>
          <p:cNvPr id="3" name="Segnaposto data 2"/>
          <p:cNvSpPr>
            <a:spLocks noGrp="1"/>
          </p:cNvSpPr>
          <p:nvPr>
            <p:ph type="dt" sz="half" idx="10"/>
          </p:nvPr>
        </p:nvSpPr>
        <p:spPr>
          <a:xfrm>
            <a:off x="8953827" y="6350704"/>
            <a:ext cx="1442871" cy="365125"/>
          </a:xfrm>
        </p:spPr>
        <p:txBody>
          <a:bodyPr/>
          <a:lstStyle/>
          <a:p>
            <a:r>
              <a:rPr lang="it-IT" dirty="0" smtClean="0"/>
              <a:t>04/04</a:t>
            </a:r>
            <a:r>
              <a:rPr lang="it-IT" dirty="0" smtClean="0"/>
              <a:t>/2019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19</a:t>
            </a:fld>
            <a:endParaRPr lang="it-IT" dirty="0"/>
          </a:p>
        </p:txBody>
      </p:sp>
      <p:sp>
        <p:nvSpPr>
          <p:cNvPr id="5" name="Segnaposto contenuto 4"/>
          <p:cNvSpPr>
            <a:spLocks noGrp="1"/>
          </p:cNvSpPr>
          <p:nvPr>
            <p:ph idx="1"/>
          </p:nvPr>
        </p:nvSpPr>
        <p:spPr>
          <a:xfrm>
            <a:off x="643029" y="875138"/>
            <a:ext cx="11177632" cy="5075677"/>
          </a:xfrm>
        </p:spPr>
        <p:txBody>
          <a:bodyPr/>
          <a:lstStyle/>
          <a:p>
            <a:pPr marL="0" indent="0" algn="just">
              <a:lnSpc>
                <a:spcPct val="107000"/>
              </a:lnSpc>
              <a:spcAft>
                <a:spcPts val="0"/>
              </a:spcAft>
              <a:buNone/>
            </a:pP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Per le ditte per cui </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non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è stato possibile ricondurre automaticamente le </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lavorazioni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assicurate ad una voce di nuova </a:t>
            </a:r>
            <a:r>
              <a:rPr lang="it-IT" dirty="0" smtClean="0"/>
              <a:t>istituzione,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la </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procedura di aggiornamento dei classificativi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ha attribuito </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la voce del nuovo nomenclatore correlata alla precedente delle Tariffe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2000. </a:t>
            </a:r>
          </a:p>
          <a:p>
            <a:pPr marL="0" indent="0" algn="just">
              <a:lnSpc>
                <a:spcPct val="100000"/>
              </a:lnSpc>
              <a:spcBef>
                <a:spcPts val="0"/>
              </a:spcBef>
              <a:spcAft>
                <a:spcPts val="0"/>
              </a:spcAft>
              <a:buNone/>
            </a:pPr>
            <a:endParaRPr lang="it-IT"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Bef>
                <a:spcPts val="0"/>
              </a:spcBef>
              <a:spcAft>
                <a:spcPts val="0"/>
              </a:spcAft>
              <a:buNone/>
            </a:pP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Esempio:</a:t>
            </a:r>
          </a:p>
          <a:p>
            <a:pPr marL="0" indent="0" algn="just">
              <a:lnSpc>
                <a:spcPct val="100000"/>
              </a:lnSpc>
              <a:spcBef>
                <a:spcPts val="0"/>
              </a:spcBef>
              <a:spcAft>
                <a:spcPts val="0"/>
              </a:spcAft>
              <a:buNone/>
            </a:pP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Se in una </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PAT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sono assicurate due </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o più delle seguenti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lavorazioni:</a:t>
            </a:r>
            <a:endParaRPr lang="it-IT" dirty="0">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ts val="0"/>
              </a:spcBef>
              <a:spcAft>
                <a:spcPts val="0"/>
              </a:spcAft>
            </a:pP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produzione </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di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pane</a:t>
            </a:r>
          </a:p>
          <a:p>
            <a:pPr algn="just">
              <a:lnSpc>
                <a:spcPct val="100000"/>
              </a:lnSpc>
              <a:spcBef>
                <a:spcPts val="0"/>
              </a:spcBef>
              <a:spcAft>
                <a:spcPts val="0"/>
              </a:spcAft>
            </a:pP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commercio </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di generi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alimentari</a:t>
            </a:r>
          </a:p>
          <a:p>
            <a:pPr algn="just">
              <a:lnSpc>
                <a:spcPct val="100000"/>
              </a:lnSpc>
              <a:spcBef>
                <a:spcPts val="0"/>
              </a:spcBef>
              <a:spcAft>
                <a:spcPts val="0"/>
              </a:spcAft>
            </a:pP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macelleria </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senza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mattazione</a:t>
            </a:r>
          </a:p>
          <a:p>
            <a:pPr algn="just">
              <a:lnSpc>
                <a:spcPct val="100000"/>
              </a:lnSpc>
              <a:spcBef>
                <a:spcPts val="0"/>
              </a:spcBef>
              <a:spcAft>
                <a:spcPts val="0"/>
              </a:spcAft>
            </a:pPr>
            <a:endParaRPr lang="it-IT"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Bef>
                <a:spcPts val="0"/>
              </a:spcBef>
              <a:buNone/>
            </a:pP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La procedura di aggiornamento dei classificativi ha applicato le seguenti voci  </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delle nuove Tariffe dei premi:</a:t>
            </a:r>
            <a:endParaRPr lang="it-IT" dirty="0">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ts val="0"/>
              </a:spcBef>
              <a:spcAft>
                <a:spcPts val="0"/>
              </a:spcAft>
            </a:pP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1440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(produzione </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di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pane)</a:t>
            </a:r>
            <a:endParaRPr lang="it-IT"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ts val="0"/>
              </a:spcBef>
              <a:spcAft>
                <a:spcPts val="0"/>
              </a:spcAft>
            </a:pP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0111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(commercio </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di generi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alimentari)</a:t>
            </a:r>
            <a:endParaRPr lang="it-IT"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ts val="0"/>
              </a:spcBef>
              <a:spcAft>
                <a:spcPts val="0"/>
              </a:spcAft>
            </a:pP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1470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(macelleria </a:t>
            </a:r>
            <a:r>
              <a:rPr lang="it-IT" dirty="0">
                <a:solidFill>
                  <a:srgbClr val="000000"/>
                </a:solidFill>
                <a:latin typeface="Verdana" panose="020B0604030504040204" pitchFamily="34" charset="0"/>
                <a:ea typeface="Verdana" panose="020B0604030504040204" pitchFamily="34" charset="0"/>
                <a:cs typeface="Verdana" panose="020B0604030504040204" pitchFamily="34" charset="0"/>
              </a:rPr>
              <a:t>senza </a:t>
            </a:r>
            <a:r>
              <a:rPr lang="it-IT"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mattazione)</a:t>
            </a:r>
            <a:endParaRPr lang="it-IT"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endParaRPr lang="it-IT" dirty="0" smtClean="0"/>
          </a:p>
          <a:p>
            <a:pPr marL="0" indent="0" algn="just">
              <a:lnSpc>
                <a:spcPct val="100000"/>
              </a:lnSpc>
              <a:spcBef>
                <a:spcPts val="0"/>
              </a:spcBef>
              <a:buNone/>
            </a:pPr>
            <a:r>
              <a:rPr lang="it-IT" dirty="0" smtClean="0"/>
              <a:t>E’ solo </a:t>
            </a:r>
            <a:r>
              <a:rPr lang="it-IT" b="1" dirty="0" smtClean="0"/>
              <a:t>la Sede </a:t>
            </a:r>
            <a:r>
              <a:rPr lang="it-IT" dirty="0" smtClean="0"/>
              <a:t>che, nell’ambito di </a:t>
            </a:r>
            <a:r>
              <a:rPr lang="it-IT" b="1" dirty="0" smtClean="0"/>
              <a:t>appositi monitoraggi</a:t>
            </a:r>
            <a:r>
              <a:rPr lang="it-IT" dirty="0" smtClean="0"/>
              <a:t>, potrà, dopo aver esaminato i singoli casi specifici, </a:t>
            </a:r>
            <a:r>
              <a:rPr lang="it-IT" b="1" dirty="0" smtClean="0"/>
              <a:t>aggiornare i classificativi con la voce di nuova istituzione</a:t>
            </a:r>
            <a:r>
              <a:rPr lang="it-IT" dirty="0" smtClean="0"/>
              <a:t>.</a:t>
            </a:r>
          </a:p>
          <a:p>
            <a:pPr marL="0" indent="0" algn="just">
              <a:lnSpc>
                <a:spcPct val="100000"/>
              </a:lnSpc>
              <a:spcBef>
                <a:spcPts val="0"/>
              </a:spcBef>
              <a:buNone/>
            </a:pPr>
            <a:r>
              <a:rPr lang="it-IT" dirty="0" smtClean="0"/>
              <a:t>Nel caso in esempio, la Sede valuterà se l’attività aziendale sia classificabile alla voce 0113 della gestione terziario, di nuova istituzione relativa alla grande distribuzione operante nel settore alimentare (ipermercati, supermercati). </a:t>
            </a:r>
            <a:endParaRPr lang="it-IT" dirty="0"/>
          </a:p>
        </p:txBody>
      </p:sp>
      <p:sp>
        <p:nvSpPr>
          <p:cNvPr id="6" name="Segnaposto testo 5"/>
          <p:cNvSpPr>
            <a:spLocks noGrp="1"/>
          </p:cNvSpPr>
          <p:nvPr>
            <p:ph type="body" sz="quarter" idx="14"/>
          </p:nvPr>
        </p:nvSpPr>
        <p:spPr/>
        <p:txBody>
          <a:bodyPr/>
          <a:lstStyle/>
          <a:p>
            <a:r>
              <a:rPr lang="it-IT" dirty="0"/>
              <a:t>Nuove Tariffe dei premi 2019</a:t>
            </a:r>
          </a:p>
          <a:p>
            <a:endParaRPr lang="it-IT" dirty="0"/>
          </a:p>
        </p:txBody>
      </p:sp>
    </p:spTree>
    <p:extLst>
      <p:ext uri="{BB962C8B-B14F-4D97-AF65-F5344CB8AC3E}">
        <p14:creationId xmlns:p14="http://schemas.microsoft.com/office/powerpoint/2010/main" val="2676200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400" b="1" dirty="0"/>
              <a:t>Aggiornamento della classificazione delle lavorazioni</a:t>
            </a:r>
            <a:br>
              <a:rPr lang="it-IT" sz="2400" b="1" dirty="0"/>
            </a:br>
            <a:r>
              <a:rPr lang="it-IT" sz="2400" b="1" dirty="0"/>
              <a:t>NUOVO MODELLO 20SM</a:t>
            </a:r>
            <a:br>
              <a:rPr lang="it-IT" sz="2400" b="1" dirty="0"/>
            </a:br>
            <a:endParaRPr lang="it-IT" sz="2400" b="1" dirty="0"/>
          </a:p>
        </p:txBody>
      </p:sp>
      <p:sp>
        <p:nvSpPr>
          <p:cNvPr id="3" name="Segnaposto data 2"/>
          <p:cNvSpPr>
            <a:spLocks noGrp="1"/>
          </p:cNvSpPr>
          <p:nvPr>
            <p:ph type="dt" sz="half" idx="10"/>
          </p:nvPr>
        </p:nvSpPr>
        <p:spPr>
          <a:xfrm>
            <a:off x="8982402" y="6301491"/>
            <a:ext cx="1442871" cy="365125"/>
          </a:xfrm>
        </p:spPr>
        <p:txBody>
          <a:bodyPr/>
          <a:lstStyle/>
          <a:p>
            <a:r>
              <a:rPr lang="it-IT" dirty="0" smtClean="0"/>
              <a:t>04/04/2019</a:t>
            </a:r>
            <a:endParaRPr lang="it-IT" dirty="0"/>
          </a:p>
        </p:txBody>
      </p:sp>
      <p:sp>
        <p:nvSpPr>
          <p:cNvPr id="8" name="Segnaposto testo 7"/>
          <p:cNvSpPr>
            <a:spLocks noGrp="1"/>
          </p:cNvSpPr>
          <p:nvPr>
            <p:ph type="body" sz="quarter" idx="14"/>
          </p:nvPr>
        </p:nvSpPr>
        <p:spPr>
          <a:xfrm>
            <a:off x="2091083" y="6484054"/>
            <a:ext cx="6364288" cy="231775"/>
          </a:xfrm>
        </p:spPr>
        <p:txBody>
          <a:bodyPr/>
          <a:lstStyle/>
          <a:p>
            <a:r>
              <a:rPr lang="it-IT" dirty="0" smtClean="0"/>
              <a:t>Nuove Tariffe dei premi 2019</a:t>
            </a:r>
            <a:endParaRPr lang="it-IT" dirty="0"/>
          </a:p>
        </p:txBody>
      </p:sp>
      <p:sp>
        <p:nvSpPr>
          <p:cNvPr id="9" name="Segnaposto contenuto 4"/>
          <p:cNvSpPr>
            <a:spLocks noGrp="1"/>
          </p:cNvSpPr>
          <p:nvPr>
            <p:ph idx="1"/>
          </p:nvPr>
        </p:nvSpPr>
        <p:spPr>
          <a:xfrm>
            <a:off x="458264" y="1100410"/>
            <a:ext cx="11390083" cy="4342028"/>
          </a:xfrm>
        </p:spPr>
        <p:txBody>
          <a:bodyPr>
            <a:normAutofit fontScale="25000" lnSpcReduction="20000"/>
          </a:bodyPr>
          <a:lstStyle/>
          <a:p>
            <a:pPr algn="just">
              <a:spcBef>
                <a:spcPts val="0"/>
              </a:spcBef>
              <a:spcAft>
                <a:spcPts val="600"/>
              </a:spcAft>
            </a:pPr>
            <a:r>
              <a:rPr lang="it-IT" sz="7200" dirty="0" smtClean="0"/>
              <a:t>In base alle modifiche introdotte con le nuove </a:t>
            </a:r>
            <a:r>
              <a:rPr lang="it-IT" sz="7200" dirty="0"/>
              <a:t>Tariffe dei premi </a:t>
            </a:r>
            <a:r>
              <a:rPr lang="it-IT" sz="7200" dirty="0" smtClean="0"/>
              <a:t>per </a:t>
            </a:r>
            <a:r>
              <a:rPr lang="it-IT" sz="7200" dirty="0"/>
              <a:t>l’assicurazione contro gli infortuni sul lavoro e le malattie </a:t>
            </a:r>
            <a:r>
              <a:rPr lang="it-IT" sz="7200" dirty="0" smtClean="0"/>
              <a:t>professionali e alle attività di semplificazione intervenute sul nuovo nomenclatore, </a:t>
            </a:r>
            <a:r>
              <a:rPr lang="it-IT" sz="7200" b="1" dirty="0" smtClean="0"/>
              <a:t>a </a:t>
            </a:r>
            <a:r>
              <a:rPr lang="it-IT" sz="7200" b="1" dirty="0"/>
              <a:t>decorrere dal 1° gennaio </a:t>
            </a:r>
            <a:r>
              <a:rPr lang="it-IT" sz="7200" b="1" dirty="0" smtClean="0"/>
              <a:t>2019</a:t>
            </a:r>
            <a:r>
              <a:rPr lang="it-IT" sz="7200" dirty="0" smtClean="0"/>
              <a:t>, è stata aggiornata</a:t>
            </a:r>
            <a:r>
              <a:rPr lang="it-IT" sz="7200" dirty="0"/>
              <a:t> </a:t>
            </a:r>
            <a:r>
              <a:rPr lang="it-IT" sz="7200" dirty="0" smtClean="0"/>
              <a:t>la </a:t>
            </a:r>
            <a:r>
              <a:rPr lang="it-IT" sz="7200" dirty="0"/>
              <a:t>classificazione delle lavorazioni ed il relativo tasso </a:t>
            </a:r>
            <a:r>
              <a:rPr lang="it-IT" sz="7200" dirty="0" smtClean="0"/>
              <a:t>medio.</a:t>
            </a:r>
          </a:p>
          <a:p>
            <a:pPr algn="just">
              <a:spcBef>
                <a:spcPts val="0"/>
              </a:spcBef>
              <a:spcAft>
                <a:spcPts val="600"/>
              </a:spcAft>
            </a:pPr>
            <a:r>
              <a:rPr lang="it-IT" sz="7200" dirty="0" smtClean="0"/>
              <a:t>Tali </a:t>
            </a:r>
            <a:r>
              <a:rPr lang="it-IT" sz="7200" dirty="0"/>
              <a:t>elementi e il conseguente tasso applicabile per l’anno 2019</a:t>
            </a:r>
            <a:r>
              <a:rPr lang="it-IT" sz="7200" b="1" dirty="0"/>
              <a:t> sono comunicati </a:t>
            </a:r>
            <a:r>
              <a:rPr lang="it-IT" sz="7200" b="1" dirty="0" smtClean="0"/>
              <a:t>con il </a:t>
            </a:r>
            <a:r>
              <a:rPr lang="it-IT" sz="7200" b="1" dirty="0"/>
              <a:t>modello 20 </a:t>
            </a:r>
            <a:r>
              <a:rPr lang="it-IT" sz="7200" b="1" dirty="0" err="1" smtClean="0"/>
              <a:t>sm</a:t>
            </a:r>
            <a:r>
              <a:rPr lang="it-IT" sz="7200" dirty="0" smtClean="0"/>
              <a:t>, inoltrato telematicamente </a:t>
            </a:r>
            <a:r>
              <a:rPr lang="it-IT" sz="7200" b="1" dirty="0" smtClean="0"/>
              <a:t>entro il 31 marzo 2019, </a:t>
            </a:r>
            <a:r>
              <a:rPr lang="it-IT" sz="7200" dirty="0" smtClean="0"/>
              <a:t>per </a:t>
            </a:r>
            <a:r>
              <a:rPr lang="it-IT" sz="7200" dirty="0"/>
              <a:t>ciascuna </a:t>
            </a:r>
            <a:r>
              <a:rPr lang="it-IT" sz="7200" b="1" dirty="0" smtClean="0"/>
              <a:t>PAT </a:t>
            </a:r>
            <a:r>
              <a:rPr lang="it-IT" sz="7200" dirty="0"/>
              <a:t>di cui è titolare </a:t>
            </a:r>
            <a:r>
              <a:rPr lang="it-IT" sz="7200" dirty="0" smtClean="0"/>
              <a:t>l'azienda</a:t>
            </a:r>
            <a:r>
              <a:rPr lang="it-IT" sz="7200" b="1" dirty="0" smtClean="0"/>
              <a:t>.</a:t>
            </a:r>
            <a:endParaRPr lang="it-IT" sz="7200" dirty="0" smtClean="0"/>
          </a:p>
          <a:p>
            <a:pPr algn="just">
              <a:spcBef>
                <a:spcPts val="0"/>
              </a:spcBef>
              <a:spcAft>
                <a:spcPts val="600"/>
              </a:spcAft>
            </a:pPr>
            <a:r>
              <a:rPr lang="it-IT" sz="7200" b="1" dirty="0" smtClean="0"/>
              <a:t>Esclusivamente </a:t>
            </a:r>
            <a:r>
              <a:rPr lang="it-IT" sz="7200" b="1" dirty="0"/>
              <a:t>per l'anno 2019</a:t>
            </a:r>
            <a:r>
              <a:rPr lang="it-IT" sz="7200" dirty="0"/>
              <a:t>, per comunicare </a:t>
            </a:r>
            <a:r>
              <a:rPr lang="it-IT" sz="7200" dirty="0" smtClean="0"/>
              <a:t>l’aggiornamento della </a:t>
            </a:r>
            <a:r>
              <a:rPr lang="it-IT" sz="7200" dirty="0"/>
              <a:t>classificazione delle lavorazioni e il relativo tasso medio in base alle nuove tariffe dei premi, il modello 20 SM è inoltrato anche per le </a:t>
            </a:r>
            <a:r>
              <a:rPr lang="it-IT" sz="7200" b="1" dirty="0"/>
              <a:t>PAT attive da meno di un biennio di </a:t>
            </a:r>
            <a:r>
              <a:rPr lang="it-IT" sz="7200" b="1" dirty="0" smtClean="0"/>
              <a:t>attività</a:t>
            </a:r>
            <a:r>
              <a:rPr lang="it-IT" sz="7200" dirty="0" smtClean="0"/>
              <a:t>. In tali casi, il modello 20 </a:t>
            </a:r>
            <a:r>
              <a:rPr lang="it-IT" sz="7200" dirty="0" err="1" smtClean="0"/>
              <a:t>sm</a:t>
            </a:r>
            <a:r>
              <a:rPr lang="it-IT" sz="7200" dirty="0" smtClean="0"/>
              <a:t> non contiene alcun elemento di calcolo dell’oscillazione, riportando solo la voce e il relativo tasso medio delle nuove Tariffe in corrispondenza della nomenclatura </a:t>
            </a:r>
            <a:r>
              <a:rPr lang="it-IT" sz="7200" dirty="0"/>
              <a:t>prevista </a:t>
            </a:r>
            <a:r>
              <a:rPr lang="it-IT" sz="7200" dirty="0" smtClean="0"/>
              <a:t>dalle Tariffa </a:t>
            </a:r>
            <a:r>
              <a:rPr lang="it-IT" sz="7200" dirty="0"/>
              <a:t>dei premi di cui al decreto ministeriale del 12.12.2000 in vigore fino al </a:t>
            </a:r>
            <a:r>
              <a:rPr lang="it-IT" sz="7200" dirty="0" smtClean="0"/>
              <a:t>31.12.2018.</a:t>
            </a:r>
          </a:p>
          <a:p>
            <a:pPr marL="0" indent="0">
              <a:buNone/>
            </a:pPr>
            <a:r>
              <a:rPr lang="it-IT" sz="4000" dirty="0" smtClean="0"/>
              <a:t> </a:t>
            </a:r>
          </a:p>
          <a:p>
            <a:pPr marL="0" indent="0">
              <a:buNone/>
            </a:pPr>
            <a:endParaRPr lang="it-IT" sz="3300" dirty="0" smtClean="0"/>
          </a:p>
          <a:p>
            <a:pPr marL="0" indent="0">
              <a:buNone/>
            </a:pPr>
            <a:endParaRPr lang="it-IT" dirty="0" smtClean="0"/>
          </a:p>
          <a:p>
            <a:pPr marL="0" indent="0" algn="just">
              <a:spcBef>
                <a:spcPts val="0"/>
              </a:spcBef>
              <a:spcAft>
                <a:spcPts val="600"/>
              </a:spcAft>
              <a:buNone/>
            </a:pPr>
            <a:endParaRPr lang="it-IT" sz="1400" b="1" dirty="0"/>
          </a:p>
          <a:p>
            <a:pPr algn="just">
              <a:spcBef>
                <a:spcPts val="0"/>
              </a:spcBef>
              <a:spcAft>
                <a:spcPts val="600"/>
              </a:spcAft>
            </a:pPr>
            <a:endParaRPr lang="it-IT" dirty="0"/>
          </a:p>
        </p:txBody>
      </p:sp>
    </p:spTree>
    <p:extLst>
      <p:ext uri="{BB962C8B-B14F-4D97-AF65-F5344CB8AC3E}">
        <p14:creationId xmlns:p14="http://schemas.microsoft.com/office/powerpoint/2010/main" val="2204609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lnSpc>
                <a:spcPct val="100000"/>
              </a:lnSpc>
            </a:pPr>
            <a:r>
              <a:rPr lang="it-IT" b="1" dirty="0" smtClean="0"/>
              <a:t>PROCEDURA DI AGGIORNAMENTO </a:t>
            </a:r>
            <a:r>
              <a:rPr lang="it-IT" b="1" dirty="0"/>
              <a:t>DEI CLASSIFICATIVI</a:t>
            </a:r>
            <a:br>
              <a:rPr lang="it-IT" b="1" dirty="0"/>
            </a:br>
            <a:r>
              <a:rPr lang="it-IT" b="1" dirty="0" smtClean="0"/>
              <a:t>ASPETTI </a:t>
            </a:r>
            <a:r>
              <a:rPr lang="it-IT" b="1" dirty="0"/>
              <a:t>GESTIONALI </a:t>
            </a:r>
            <a:endParaRPr lang="it-IT" cap="small" dirty="0"/>
          </a:p>
        </p:txBody>
      </p:sp>
      <p:sp>
        <p:nvSpPr>
          <p:cNvPr id="3" name="Segnaposto data 2"/>
          <p:cNvSpPr>
            <a:spLocks noGrp="1"/>
          </p:cNvSpPr>
          <p:nvPr>
            <p:ph type="dt" sz="half" idx="10"/>
          </p:nvPr>
        </p:nvSpPr>
        <p:spPr>
          <a:xfrm>
            <a:off x="8939539" y="6417378"/>
            <a:ext cx="1442871" cy="365125"/>
          </a:xfrm>
        </p:spPr>
        <p:txBody>
          <a:bodyPr/>
          <a:lstStyle/>
          <a:p>
            <a:r>
              <a:rPr lang="it-IT" dirty="0"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20</a:t>
            </a:fld>
            <a:endParaRPr lang="it-IT" dirty="0"/>
          </a:p>
        </p:txBody>
      </p:sp>
      <p:sp>
        <p:nvSpPr>
          <p:cNvPr id="5" name="Segnaposto contenuto 4"/>
          <p:cNvSpPr>
            <a:spLocks noGrp="1"/>
          </p:cNvSpPr>
          <p:nvPr>
            <p:ph idx="1"/>
          </p:nvPr>
        </p:nvSpPr>
        <p:spPr>
          <a:xfrm>
            <a:off x="1005217" y="1168942"/>
            <a:ext cx="10292898" cy="4514779"/>
          </a:xfrm>
        </p:spPr>
        <p:txBody>
          <a:bodyPr/>
          <a:lstStyle/>
          <a:p>
            <a:pPr marL="0" indent="0">
              <a:buNone/>
            </a:pPr>
            <a:r>
              <a:rPr lang="it-IT" sz="1800" b="1" cap="small" dirty="0"/>
              <a:t>E</a:t>
            </a:r>
            <a:r>
              <a:rPr lang="it-IT" b="1" cap="small" dirty="0" smtClean="0"/>
              <a:t>) voce </a:t>
            </a:r>
            <a:r>
              <a:rPr lang="it-IT" b="1" cap="small" dirty="0"/>
              <a:t>inglobante una o più voci inglobate </a:t>
            </a:r>
            <a:r>
              <a:rPr lang="it-IT" b="1" cap="small" dirty="0" smtClean="0"/>
              <a:t> </a:t>
            </a:r>
          </a:p>
          <a:p>
            <a:pPr marL="0" indent="0" algn="just">
              <a:lnSpc>
                <a:spcPct val="150000"/>
              </a:lnSpc>
              <a:buNone/>
            </a:pPr>
            <a:r>
              <a:rPr lang="it-IT" dirty="0" smtClean="0"/>
              <a:t>Il nuovo nomenclatore ha espressamente </a:t>
            </a:r>
            <a:r>
              <a:rPr lang="it-IT" b="1" dirty="0" smtClean="0"/>
              <a:t>ricompreso determinate lavorazioni</a:t>
            </a:r>
            <a:r>
              <a:rPr lang="it-IT" dirty="0" smtClean="0"/>
              <a:t>, cosiddette inglobate, </a:t>
            </a:r>
            <a:r>
              <a:rPr lang="it-IT" b="1" dirty="0" smtClean="0"/>
              <a:t>in altre lavorazioni</a:t>
            </a:r>
            <a:r>
              <a:rPr lang="it-IT" dirty="0" smtClean="0"/>
              <a:t>, cosiddette inglobanti.</a:t>
            </a:r>
            <a:endParaRPr lang="it-IT" dirty="0"/>
          </a:p>
          <a:p>
            <a:pPr marL="0" indent="0" algn="just">
              <a:lnSpc>
                <a:spcPct val="150000"/>
              </a:lnSpc>
              <a:buNone/>
            </a:pPr>
            <a:r>
              <a:rPr lang="it-IT" dirty="0" smtClean="0"/>
              <a:t>Ad </a:t>
            </a:r>
            <a:r>
              <a:rPr lang="it-IT" dirty="0"/>
              <a:t>esempio, </a:t>
            </a:r>
            <a:r>
              <a:rPr lang="it-IT" dirty="0" smtClean="0"/>
              <a:t>le </a:t>
            </a:r>
            <a:r>
              <a:rPr lang="it-IT" b="1" dirty="0" smtClean="0"/>
              <a:t>operazioni di cassa </a:t>
            </a:r>
            <a:r>
              <a:rPr lang="it-IT" dirty="0" smtClean="0"/>
              <a:t>sono </a:t>
            </a:r>
            <a:r>
              <a:rPr lang="it-IT" dirty="0"/>
              <a:t>espressamente </a:t>
            </a:r>
            <a:r>
              <a:rPr lang="it-IT" dirty="0" smtClean="0"/>
              <a:t>previste nella </a:t>
            </a:r>
            <a:r>
              <a:rPr lang="it-IT" dirty="0"/>
              <a:t>declaratoria del </a:t>
            </a:r>
            <a:r>
              <a:rPr lang="it-IT" dirty="0" smtClean="0"/>
              <a:t>“</a:t>
            </a:r>
            <a:r>
              <a:rPr lang="it-IT" b="1" dirty="0" smtClean="0"/>
              <a:t>Commercio</a:t>
            </a:r>
            <a:r>
              <a:rPr lang="it-IT" dirty="0"/>
              <a:t>, compresi l’eventuale confezionamento, le operazioni di rifornimento e magazzinaggio, il servizio di consegna ai clienti, le operazioni di cassa</a:t>
            </a:r>
            <a:r>
              <a:rPr lang="it-IT" dirty="0" smtClean="0"/>
              <a:t>” (gruppo 0100 del settore </a:t>
            </a:r>
            <a:r>
              <a:rPr lang="it-IT" dirty="0" err="1" smtClean="0"/>
              <a:t>erziario</a:t>
            </a:r>
            <a:r>
              <a:rPr lang="it-IT" dirty="0" smtClean="0"/>
              <a:t>). </a:t>
            </a:r>
          </a:p>
          <a:p>
            <a:pPr marL="0" indent="0" algn="just">
              <a:lnSpc>
                <a:spcPct val="150000"/>
              </a:lnSpc>
              <a:spcBef>
                <a:spcPts val="0"/>
              </a:spcBef>
              <a:buNone/>
            </a:pPr>
            <a:r>
              <a:rPr lang="it-IT" dirty="0" smtClean="0"/>
              <a:t>Sotto </a:t>
            </a:r>
            <a:r>
              <a:rPr lang="it-IT" dirty="0"/>
              <a:t>il profilo operativo, la procedura di aggiornamento dei classificativi, per una PAT che presenta nell’anno 2018 le voci 0722 (registratore di cassa) e 0111 (commercio), applicherà per l’anno 2019 la sola voce 0111, in quanto «inglobante» della voce 0722 «inglobata». </a:t>
            </a:r>
          </a:p>
          <a:p>
            <a:pPr algn="just">
              <a:lnSpc>
                <a:spcPct val="150000"/>
              </a:lnSpc>
            </a:pPr>
            <a:endParaRPr lang="it-IT" dirty="0"/>
          </a:p>
          <a:p>
            <a:pPr algn="just">
              <a:lnSpc>
                <a:spcPct val="150000"/>
              </a:lnSpc>
            </a:pPr>
            <a:endParaRPr lang="it-IT" cap="small" dirty="0"/>
          </a:p>
        </p:txBody>
      </p:sp>
      <p:sp>
        <p:nvSpPr>
          <p:cNvPr id="6" name="Segnaposto testo 5"/>
          <p:cNvSpPr>
            <a:spLocks noGrp="1"/>
          </p:cNvSpPr>
          <p:nvPr>
            <p:ph type="body" sz="quarter" idx="14"/>
          </p:nvPr>
        </p:nvSpPr>
        <p:spPr/>
        <p:txBody>
          <a:bodyPr/>
          <a:lstStyle/>
          <a:p>
            <a:r>
              <a:rPr lang="it-IT" dirty="0"/>
              <a:t>Nuove Tariffe dei premi 2019</a:t>
            </a:r>
          </a:p>
          <a:p>
            <a:endParaRPr lang="it-IT" dirty="0"/>
          </a:p>
        </p:txBody>
      </p:sp>
    </p:spTree>
    <p:extLst>
      <p:ext uri="{BB962C8B-B14F-4D97-AF65-F5344CB8AC3E}">
        <p14:creationId xmlns:p14="http://schemas.microsoft.com/office/powerpoint/2010/main" val="3061639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0877" y="251514"/>
            <a:ext cx="11261294" cy="405309"/>
          </a:xfrm>
        </p:spPr>
        <p:txBody>
          <a:bodyPr/>
          <a:lstStyle/>
          <a:p>
            <a:pPr algn="ctr"/>
            <a:r>
              <a:rPr lang="it-IT" b="1" dirty="0"/>
              <a:t>ASPETTI </a:t>
            </a:r>
            <a:r>
              <a:rPr lang="it-IT" b="1" dirty="0" smtClean="0"/>
              <a:t>GESTIONALI  per la voce</a:t>
            </a:r>
            <a:r>
              <a:rPr lang="it-IT" b="1" cap="small" dirty="0" smtClean="0"/>
              <a:t> 0722</a:t>
            </a:r>
            <a:endParaRPr lang="it-IT" cap="small" dirty="0"/>
          </a:p>
        </p:txBody>
      </p:sp>
      <p:sp>
        <p:nvSpPr>
          <p:cNvPr id="3" name="Segnaposto data 2"/>
          <p:cNvSpPr>
            <a:spLocks noGrp="1"/>
          </p:cNvSpPr>
          <p:nvPr>
            <p:ph type="dt" sz="half" idx="10"/>
          </p:nvPr>
        </p:nvSpPr>
        <p:spPr>
          <a:xfrm>
            <a:off x="9125277" y="6417378"/>
            <a:ext cx="1442871" cy="365125"/>
          </a:xfrm>
        </p:spPr>
        <p:txBody>
          <a:bodyPr/>
          <a:lstStyle/>
          <a:p>
            <a:r>
              <a:rPr lang="it-IT" dirty="0"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21</a:t>
            </a:fld>
            <a:endParaRPr lang="it-IT" dirty="0"/>
          </a:p>
        </p:txBody>
      </p:sp>
      <p:sp>
        <p:nvSpPr>
          <p:cNvPr id="5" name="Segnaposto contenuto 4"/>
          <p:cNvSpPr>
            <a:spLocks noGrp="1"/>
          </p:cNvSpPr>
          <p:nvPr>
            <p:ph idx="1"/>
          </p:nvPr>
        </p:nvSpPr>
        <p:spPr>
          <a:xfrm>
            <a:off x="470877" y="1008790"/>
            <a:ext cx="11390267" cy="4687910"/>
          </a:xfrm>
        </p:spPr>
        <p:txBody>
          <a:bodyPr/>
          <a:lstStyle/>
          <a:p>
            <a:pPr marL="0" indent="0" algn="just">
              <a:lnSpc>
                <a:spcPct val="100000"/>
              </a:lnSpc>
              <a:buNone/>
            </a:pPr>
            <a:r>
              <a:rPr lang="it-IT" dirty="0" smtClean="0"/>
              <a:t>Dalla voce </a:t>
            </a:r>
            <a:r>
              <a:rPr lang="it-IT" b="1" dirty="0" smtClean="0"/>
              <a:t>0722</a:t>
            </a:r>
            <a:r>
              <a:rPr lang="it-IT" dirty="0" smtClean="0"/>
              <a:t> è stata </a:t>
            </a:r>
            <a:r>
              <a:rPr lang="it-IT" b="1" dirty="0" smtClean="0"/>
              <a:t>scorporata solo l’operazione di cassa</a:t>
            </a:r>
            <a:r>
              <a:rPr lang="it-IT" dirty="0" smtClean="0"/>
              <a:t>, mentre le «</a:t>
            </a:r>
            <a:r>
              <a:rPr lang="it-IT" b="1" dirty="0" smtClean="0"/>
              <a:t>Attività d’ufficio</a:t>
            </a:r>
            <a:r>
              <a:rPr lang="it-IT" dirty="0" smtClean="0"/>
              <a:t>. Attività di “call center” e di sportelli informatizzati» </a:t>
            </a:r>
            <a:r>
              <a:rPr lang="it-IT" b="1" dirty="0" smtClean="0"/>
              <a:t>continuano ad essere classificate alla voce 0722 </a:t>
            </a:r>
            <a:r>
              <a:rPr lang="it-IT" dirty="0" smtClean="0"/>
              <a:t>delle nuove Tariffe dei premi.</a:t>
            </a:r>
          </a:p>
          <a:p>
            <a:pPr marL="0" indent="0" algn="just">
              <a:lnSpc>
                <a:spcPct val="100000"/>
              </a:lnSpc>
              <a:buNone/>
            </a:pPr>
            <a:r>
              <a:rPr lang="it-IT" dirty="0" smtClean="0"/>
              <a:t>Per evitare che la voce 0722 fosse inglobata nell’attività commerciale anche in presenza di personale assicurato per l’attività d’ufficio, </a:t>
            </a:r>
            <a:r>
              <a:rPr lang="it-IT" b="1" dirty="0"/>
              <a:t>le ditte </a:t>
            </a:r>
            <a:r>
              <a:rPr lang="it-IT" dirty="0" smtClean="0"/>
              <a:t>che presentavano una classificazione alla voce 0722 e ad una </a:t>
            </a:r>
            <a:r>
              <a:rPr lang="it-IT" dirty="0"/>
              <a:t>o più voci del commercio nel settore terziario </a:t>
            </a:r>
            <a:r>
              <a:rPr lang="it-IT" dirty="0" smtClean="0"/>
              <a:t>(0111/ 0131/ 0133/ 0114 /0121/ 0122/ 0123 voci delle Tariffe 2000), sono state invitate, nel mese di settembre 2018, a rispondere, tramite apposito servizio online «</a:t>
            </a:r>
            <a:r>
              <a:rPr lang="it-IT" b="1" dirty="0" smtClean="0"/>
              <a:t>questionario attività»</a:t>
            </a:r>
            <a:r>
              <a:rPr lang="it-IT" dirty="0" smtClean="0"/>
              <a:t>, alla </a:t>
            </a:r>
            <a:r>
              <a:rPr lang="it-IT" dirty="0"/>
              <a:t>seguente </a:t>
            </a:r>
            <a:r>
              <a:rPr lang="it-IT" dirty="0" smtClean="0"/>
              <a:t>domanda:</a:t>
            </a:r>
            <a:endParaRPr lang="it-IT" dirty="0"/>
          </a:p>
          <a:p>
            <a:pPr algn="just">
              <a:lnSpc>
                <a:spcPct val="100000"/>
              </a:lnSpc>
              <a:spcBef>
                <a:spcPts val="0"/>
              </a:spcBef>
            </a:pPr>
            <a:r>
              <a:rPr lang="it-IT" dirty="0" smtClean="0"/>
              <a:t>“</a:t>
            </a:r>
            <a:r>
              <a:rPr lang="it-IT" dirty="0"/>
              <a:t>l’azienda ha personale che effettua esclusivamente attività di ufficio</a:t>
            </a:r>
            <a:r>
              <a:rPr lang="it-IT" dirty="0" smtClean="0"/>
              <a:t>? </a:t>
            </a:r>
          </a:p>
          <a:p>
            <a:pPr marL="0" indent="0" algn="just">
              <a:lnSpc>
                <a:spcPct val="100000"/>
              </a:lnSpc>
              <a:spcBef>
                <a:spcPts val="0"/>
              </a:spcBef>
              <a:buNone/>
            </a:pPr>
            <a:endParaRPr lang="it-IT" b="1" dirty="0"/>
          </a:p>
          <a:p>
            <a:pPr marL="0" indent="0" algn="just">
              <a:lnSpc>
                <a:spcPct val="100000"/>
              </a:lnSpc>
              <a:spcBef>
                <a:spcPts val="0"/>
              </a:spcBef>
              <a:buNone/>
            </a:pPr>
            <a:r>
              <a:rPr lang="it-IT" b="1" dirty="0" smtClean="0"/>
              <a:t>In </a:t>
            </a:r>
            <a:r>
              <a:rPr lang="it-IT" b="1" dirty="0"/>
              <a:t>caso di risposta affermativa</a:t>
            </a:r>
            <a:r>
              <a:rPr lang="it-IT" dirty="0"/>
              <a:t>, pur in presenza della voce 0722 e di una voce del commercio, la procedura di aggiornamento dei </a:t>
            </a:r>
            <a:r>
              <a:rPr lang="it-IT" dirty="0" smtClean="0"/>
              <a:t>classificativi </a:t>
            </a:r>
            <a:r>
              <a:rPr lang="it-IT" b="1" dirty="0"/>
              <a:t>non ha inglobato </a:t>
            </a:r>
            <a:r>
              <a:rPr lang="it-IT" b="1" dirty="0" smtClean="0"/>
              <a:t>la </a:t>
            </a:r>
            <a:r>
              <a:rPr lang="it-IT" b="1" dirty="0"/>
              <a:t>voce 0722 </a:t>
            </a:r>
            <a:r>
              <a:rPr lang="it-IT" dirty="0"/>
              <a:t>in quella del </a:t>
            </a:r>
            <a:r>
              <a:rPr lang="it-IT" dirty="0" smtClean="0"/>
              <a:t>commercio.</a:t>
            </a:r>
          </a:p>
          <a:p>
            <a:pPr marL="0" indent="0" algn="just">
              <a:lnSpc>
                <a:spcPct val="100000"/>
              </a:lnSpc>
              <a:buNone/>
            </a:pPr>
            <a:r>
              <a:rPr lang="it-IT" b="1" dirty="0" smtClean="0"/>
              <a:t>In caso di risposta negativa o di mancata risposta</a:t>
            </a:r>
            <a:r>
              <a:rPr lang="it-IT" dirty="0" smtClean="0"/>
              <a:t>, </a:t>
            </a:r>
            <a:r>
              <a:rPr lang="it-IT" dirty="0"/>
              <a:t>la procedura di aggiornamento dei </a:t>
            </a:r>
            <a:r>
              <a:rPr lang="it-IT" dirty="0" smtClean="0"/>
              <a:t>classificativi</a:t>
            </a:r>
            <a:r>
              <a:rPr lang="it-IT" b="1" dirty="0" smtClean="0"/>
              <a:t> </a:t>
            </a:r>
            <a:r>
              <a:rPr lang="it-IT" b="1" dirty="0"/>
              <a:t>ha inglobato la voce 0722 </a:t>
            </a:r>
            <a:r>
              <a:rPr lang="it-IT" dirty="0"/>
              <a:t>in quella del </a:t>
            </a:r>
            <a:r>
              <a:rPr lang="it-IT" dirty="0" smtClean="0"/>
              <a:t>commercio.</a:t>
            </a:r>
          </a:p>
          <a:p>
            <a:pPr marL="0" indent="0" algn="just">
              <a:lnSpc>
                <a:spcPct val="100000"/>
              </a:lnSpc>
              <a:buNone/>
            </a:pPr>
            <a:r>
              <a:rPr lang="it-IT" dirty="0" smtClean="0"/>
              <a:t>Qualora si accerti, in qualsiasi  momento, che la voce 0722 sia </a:t>
            </a:r>
            <a:r>
              <a:rPr lang="it-IT" b="1" dirty="0" smtClean="0"/>
              <a:t>stata erroneamente inglobata</a:t>
            </a:r>
            <a:r>
              <a:rPr lang="it-IT" dirty="0" smtClean="0"/>
              <a:t>, si dovrà procedere a </a:t>
            </a:r>
            <a:r>
              <a:rPr lang="it-IT" b="1" dirty="0" smtClean="0"/>
              <a:t>ripristinare</a:t>
            </a:r>
            <a:r>
              <a:rPr lang="it-IT" dirty="0" smtClean="0"/>
              <a:t> la stessa tempestivamente.</a:t>
            </a:r>
            <a:endParaRPr lang="it-IT" cap="small" dirty="0"/>
          </a:p>
        </p:txBody>
      </p:sp>
      <p:sp>
        <p:nvSpPr>
          <p:cNvPr id="6" name="Segnaposto testo 5"/>
          <p:cNvSpPr>
            <a:spLocks noGrp="1"/>
          </p:cNvSpPr>
          <p:nvPr>
            <p:ph type="body" sz="quarter" idx="14"/>
          </p:nvPr>
        </p:nvSpPr>
        <p:spPr/>
        <p:txBody>
          <a:bodyPr/>
          <a:lstStyle/>
          <a:p>
            <a:r>
              <a:rPr lang="it-IT" dirty="0"/>
              <a:t>Nuove Tariffe dei premi 2019</a:t>
            </a:r>
          </a:p>
          <a:p>
            <a:endParaRPr lang="it-IT" dirty="0"/>
          </a:p>
        </p:txBody>
      </p:sp>
    </p:spTree>
    <p:extLst>
      <p:ext uri="{BB962C8B-B14F-4D97-AF65-F5344CB8AC3E}">
        <p14:creationId xmlns:p14="http://schemas.microsoft.com/office/powerpoint/2010/main" val="609911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0877" y="251514"/>
            <a:ext cx="11261294" cy="405309"/>
          </a:xfrm>
        </p:spPr>
        <p:txBody>
          <a:bodyPr/>
          <a:lstStyle/>
          <a:p>
            <a:pPr algn="ctr"/>
            <a:r>
              <a:rPr lang="it-IT" b="1" dirty="0"/>
              <a:t>ASPETTI GESTIONALI</a:t>
            </a:r>
            <a:br>
              <a:rPr lang="it-IT" b="1" dirty="0"/>
            </a:br>
            <a:r>
              <a:rPr lang="it-IT" b="1" cap="small" dirty="0"/>
              <a:t>casistiche settore terziario </a:t>
            </a:r>
            <a:endParaRPr lang="it-IT" cap="small" dirty="0"/>
          </a:p>
        </p:txBody>
      </p:sp>
      <p:sp>
        <p:nvSpPr>
          <p:cNvPr id="3" name="Segnaposto data 2"/>
          <p:cNvSpPr>
            <a:spLocks noGrp="1"/>
          </p:cNvSpPr>
          <p:nvPr>
            <p:ph type="dt" sz="half" idx="10"/>
          </p:nvPr>
        </p:nvSpPr>
        <p:spPr>
          <a:xfrm>
            <a:off x="9125277" y="6417378"/>
            <a:ext cx="1442871" cy="365125"/>
          </a:xfrm>
        </p:spPr>
        <p:txBody>
          <a:bodyPr/>
          <a:lstStyle/>
          <a:p>
            <a:r>
              <a:rPr lang="it-IT" dirty="0"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22</a:t>
            </a:fld>
            <a:endParaRPr lang="it-IT" dirty="0"/>
          </a:p>
        </p:txBody>
      </p:sp>
      <p:sp>
        <p:nvSpPr>
          <p:cNvPr id="6" name="Segnaposto testo 5"/>
          <p:cNvSpPr>
            <a:spLocks noGrp="1"/>
          </p:cNvSpPr>
          <p:nvPr>
            <p:ph type="body" sz="quarter" idx="14"/>
          </p:nvPr>
        </p:nvSpPr>
        <p:spPr/>
        <p:txBody>
          <a:bodyPr/>
          <a:lstStyle/>
          <a:p>
            <a:r>
              <a:rPr lang="it-IT" dirty="0"/>
              <a:t>Nuove Tariffe dei premi 2019</a:t>
            </a:r>
          </a:p>
          <a:p>
            <a:endParaRPr lang="it-IT" dirty="0"/>
          </a:p>
        </p:txBody>
      </p:sp>
      <p:sp>
        <p:nvSpPr>
          <p:cNvPr id="8" name="Segnaposto contenuto 4"/>
          <p:cNvSpPr>
            <a:spLocks noGrp="1"/>
          </p:cNvSpPr>
          <p:nvPr>
            <p:ph idx="1"/>
          </p:nvPr>
        </p:nvSpPr>
        <p:spPr>
          <a:xfrm>
            <a:off x="543899" y="850006"/>
            <a:ext cx="10449132" cy="4842456"/>
          </a:xfrm>
        </p:spPr>
        <p:txBody>
          <a:bodyPr/>
          <a:lstStyle/>
          <a:p>
            <a:pPr marL="0" indent="0" algn="just">
              <a:buNone/>
            </a:pPr>
            <a:r>
              <a:rPr lang="it-IT" sz="1400" dirty="0" smtClean="0"/>
              <a:t>Il </a:t>
            </a:r>
            <a:r>
              <a:rPr lang="it-IT" sz="1400" dirty="0"/>
              <a:t>nomenclatore della gestione </a:t>
            </a:r>
            <a:r>
              <a:rPr lang="it-IT" sz="1400" dirty="0" smtClean="0"/>
              <a:t>Terziario è </a:t>
            </a:r>
            <a:r>
              <a:rPr lang="it-IT" sz="1400" dirty="0"/>
              <a:t>stato completamente revisionato per le attività del commercio, dei servizi ed alcune attività </a:t>
            </a:r>
            <a:r>
              <a:rPr lang="it-IT" sz="1400" dirty="0" smtClean="0"/>
              <a:t>varie</a:t>
            </a:r>
            <a:r>
              <a:rPr lang="it-IT" sz="1400" dirty="0"/>
              <a:t>. </a:t>
            </a:r>
            <a:endParaRPr lang="it-IT" sz="1400" dirty="0" smtClean="0"/>
          </a:p>
          <a:p>
            <a:pPr marL="0" indent="0" algn="just">
              <a:buNone/>
            </a:pPr>
            <a:r>
              <a:rPr lang="it-IT" sz="1400" dirty="0" smtClean="0"/>
              <a:t>In particolare, nella declaratorie di alcune </a:t>
            </a:r>
            <a:r>
              <a:rPr lang="it-IT" sz="1400" b="1" dirty="0" smtClean="0"/>
              <a:t>attività produttive </a:t>
            </a:r>
            <a:r>
              <a:rPr lang="it-IT" sz="1400" dirty="0" smtClean="0"/>
              <a:t>del settore terziario è espressamente </a:t>
            </a:r>
            <a:r>
              <a:rPr lang="it-IT" sz="1400" b="1" dirty="0" smtClean="0"/>
              <a:t>ricompreso il </a:t>
            </a:r>
            <a:r>
              <a:rPr lang="it-IT" sz="1400" b="1" dirty="0"/>
              <a:t>commercio</a:t>
            </a:r>
            <a:r>
              <a:rPr lang="it-IT" sz="1400" dirty="0"/>
              <a:t>, effettuato congiuntamente, di merci anche non oggetto delle lavorazioni, comprese </a:t>
            </a:r>
            <a:r>
              <a:rPr lang="it-IT" sz="1400" b="1" dirty="0"/>
              <a:t>le operazioni di cassa</a:t>
            </a:r>
            <a:r>
              <a:rPr lang="it-IT" sz="1400" dirty="0"/>
              <a:t>, le operazioni di rifornimento e magazzinaggio, la consegna ai clienti.”</a:t>
            </a:r>
          </a:p>
          <a:p>
            <a:pPr marL="0" indent="0" algn="just">
              <a:buNone/>
            </a:pPr>
            <a:r>
              <a:rPr lang="it-IT" sz="1400" dirty="0" smtClean="0"/>
              <a:t>Quindi, </a:t>
            </a:r>
            <a:r>
              <a:rPr lang="it-IT" sz="1400" dirty="0"/>
              <a:t>nel caso di un’attività di vendita con annessa attività produttiva</a:t>
            </a:r>
            <a:r>
              <a:rPr lang="it-IT" sz="1400" dirty="0" smtClean="0"/>
              <a:t>, le voci della vendita e delle operazioni di cassa andrebbero ricondotte </a:t>
            </a:r>
            <a:r>
              <a:rPr lang="it-IT" sz="1400" dirty="0"/>
              <a:t>in un unico riferimento tariffario, individuabile nella voce di tariffa dell’attività di </a:t>
            </a:r>
            <a:r>
              <a:rPr lang="it-IT" sz="1400" dirty="0" smtClean="0"/>
              <a:t>produzione.</a:t>
            </a:r>
            <a:r>
              <a:rPr lang="it-IT" sz="1400" dirty="0"/>
              <a:t> </a:t>
            </a:r>
            <a:endParaRPr lang="it-IT" sz="1400" dirty="0" smtClean="0"/>
          </a:p>
          <a:p>
            <a:pPr marL="0" indent="0" algn="just">
              <a:buNone/>
            </a:pPr>
            <a:r>
              <a:rPr lang="it-IT" sz="1400" dirty="0" smtClean="0"/>
              <a:t>Tali </a:t>
            </a:r>
            <a:r>
              <a:rPr lang="it-IT" sz="1400" dirty="0"/>
              <a:t>casistiche del settore terziario possono sovrapporsi alle ipotesi di </a:t>
            </a:r>
            <a:r>
              <a:rPr lang="it-IT" sz="1400" b="1" cap="small" dirty="0">
                <a:solidFill>
                  <a:srgbClr val="000000"/>
                </a:solidFill>
                <a:latin typeface="Verdana" panose="020B0604030504040204" pitchFamily="34" charset="0"/>
                <a:ea typeface="Calibri" panose="020F0502020204030204" pitchFamily="34" charset="0"/>
                <a:cs typeface="Arial" panose="020B0604020202020204" pitchFamily="34" charset="0"/>
              </a:rPr>
              <a:t>istituzione di nuove voci di tariffa </a:t>
            </a:r>
            <a:r>
              <a:rPr lang="it-IT" sz="1400" b="1" dirty="0">
                <a:solidFill>
                  <a:srgbClr val="000000"/>
                </a:solidFill>
                <a:latin typeface="Verdana" panose="020B0604030504040204" pitchFamily="34" charset="0"/>
                <a:ea typeface="Calibri" panose="020F0502020204030204" pitchFamily="34" charset="0"/>
                <a:cs typeface="Arial" panose="020B0604020202020204" pitchFamily="34" charset="0"/>
              </a:rPr>
              <a:t>e</a:t>
            </a:r>
            <a:r>
              <a:rPr lang="it-IT" sz="1400" b="1" cap="small"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it-IT" sz="1400" b="1" cap="small" dirty="0"/>
              <a:t>voce inglobante una o più voci inglobate. </a:t>
            </a:r>
          </a:p>
          <a:p>
            <a:pPr marL="0" indent="0" algn="just">
              <a:buNone/>
            </a:pPr>
            <a:r>
              <a:rPr lang="it-IT" sz="1400" dirty="0" smtClean="0"/>
              <a:t>Allo stato, la procedura centralizzata di </a:t>
            </a:r>
            <a:r>
              <a:rPr lang="it-IT" sz="1400" dirty="0"/>
              <a:t>aggiornamento automatico dei </a:t>
            </a:r>
            <a:r>
              <a:rPr lang="it-IT" sz="1400" dirty="0" smtClean="0"/>
              <a:t>classificativi ha operato  </a:t>
            </a:r>
            <a:r>
              <a:rPr lang="it-IT" sz="1400" b="1" dirty="0"/>
              <a:t>solo l’ingloba della voce 0722 con l’attività </a:t>
            </a:r>
            <a:r>
              <a:rPr lang="it-IT" sz="1400" b="1" dirty="0" smtClean="0"/>
              <a:t>commerciale</a:t>
            </a:r>
            <a:r>
              <a:rPr lang="it-IT" sz="1400" dirty="0" smtClean="0"/>
              <a:t>.</a:t>
            </a:r>
          </a:p>
          <a:p>
            <a:pPr marL="0" indent="0" algn="just">
              <a:buNone/>
            </a:pPr>
            <a:r>
              <a:rPr lang="it-IT" sz="1400" b="1" dirty="0" smtClean="0"/>
              <a:t> </a:t>
            </a:r>
            <a:r>
              <a:rPr lang="it-IT" sz="1400" dirty="0"/>
              <a:t>N</a:t>
            </a:r>
            <a:r>
              <a:rPr lang="it-IT" sz="1400" dirty="0" smtClean="0"/>
              <a:t>ell’ambito di appositi monitoraggi, la Sede -esaminate le singole casistiche- procederà all’eventuale aggiornamento della classificazione.</a:t>
            </a:r>
            <a:r>
              <a:rPr lang="it-IT" dirty="0" smtClean="0"/>
              <a:t> </a:t>
            </a:r>
            <a:endParaRPr lang="it-IT" dirty="0"/>
          </a:p>
          <a:p>
            <a:pPr marL="0" indent="0">
              <a:buNone/>
            </a:pPr>
            <a:r>
              <a:rPr lang="it-IT" dirty="0"/>
              <a:t> </a:t>
            </a:r>
          </a:p>
          <a:p>
            <a:pPr algn="ctr"/>
            <a:endParaRPr lang="it-IT" cap="small" dirty="0"/>
          </a:p>
        </p:txBody>
      </p:sp>
    </p:spTree>
    <p:extLst>
      <p:ext uri="{BB962C8B-B14F-4D97-AF65-F5344CB8AC3E}">
        <p14:creationId xmlns:p14="http://schemas.microsoft.com/office/powerpoint/2010/main" val="297916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0877" y="251514"/>
            <a:ext cx="11261294" cy="611371"/>
          </a:xfrm>
        </p:spPr>
        <p:txBody>
          <a:bodyPr/>
          <a:lstStyle/>
          <a:p>
            <a:pPr algn="ctr"/>
            <a:r>
              <a:rPr lang="it-IT" b="1" dirty="0" smtClean="0"/>
              <a:t>Autoliquidazione 2019</a:t>
            </a:r>
            <a:br>
              <a:rPr lang="it-IT" b="1" dirty="0" smtClean="0"/>
            </a:br>
            <a:r>
              <a:rPr lang="it-IT" b="1" dirty="0" smtClean="0"/>
              <a:t>Principali novità legge </a:t>
            </a:r>
            <a:r>
              <a:rPr lang="it-IT" b="1" dirty="0"/>
              <a:t>30 dicembre 2018, n. 145 </a:t>
            </a:r>
          </a:p>
        </p:txBody>
      </p:sp>
      <p:sp>
        <p:nvSpPr>
          <p:cNvPr id="3" name="Segnaposto data 2"/>
          <p:cNvSpPr>
            <a:spLocks noGrp="1"/>
          </p:cNvSpPr>
          <p:nvPr>
            <p:ph type="dt" sz="half" idx="10"/>
          </p:nvPr>
        </p:nvSpPr>
        <p:spPr/>
        <p:txBody>
          <a:bodyPr/>
          <a:lstStyle/>
          <a:p>
            <a:r>
              <a:rPr lang="it-IT"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23</a:t>
            </a:fld>
            <a:endParaRPr lang="it-IT" dirty="0"/>
          </a:p>
        </p:txBody>
      </p:sp>
      <p:sp>
        <p:nvSpPr>
          <p:cNvPr id="5" name="Segnaposto contenuto 4"/>
          <p:cNvSpPr>
            <a:spLocks noGrp="1"/>
          </p:cNvSpPr>
          <p:nvPr>
            <p:ph idx="1"/>
          </p:nvPr>
        </p:nvSpPr>
        <p:spPr>
          <a:xfrm>
            <a:off x="579548" y="991674"/>
            <a:ext cx="10843797" cy="4984124"/>
          </a:xfrm>
        </p:spPr>
        <p:txBody>
          <a:bodyPr/>
          <a:lstStyle/>
          <a:p>
            <a:pPr algn="just"/>
            <a:r>
              <a:rPr lang="it-IT" b="1" dirty="0"/>
              <a:t>Premio supplementare silicosi e </a:t>
            </a:r>
            <a:r>
              <a:rPr lang="it-IT" b="1" dirty="0" smtClean="0"/>
              <a:t>asbestosi: </a:t>
            </a:r>
            <a:r>
              <a:rPr lang="it-IT" dirty="0" smtClean="0"/>
              <a:t>dal </a:t>
            </a:r>
            <a:r>
              <a:rPr lang="it-IT" dirty="0"/>
              <a:t>1° gennaio 2019 il premio supplementare per l’assicurazione contro la silicosi e l’asbestosi non è più dovuto dai datori di lavoro che svolgono le lavorazioni previste nell’allegato n. 8 al Testo </a:t>
            </a:r>
            <a:r>
              <a:rPr lang="it-IT" dirty="0" smtClean="0"/>
              <a:t>Unico. </a:t>
            </a:r>
            <a:r>
              <a:rPr lang="it-IT" dirty="0"/>
              <a:t>Il premio supplementare silicosi e asbestosi rimane confermato per la regolazione </a:t>
            </a:r>
            <a:r>
              <a:rPr lang="it-IT" dirty="0" smtClean="0"/>
              <a:t>2018</a:t>
            </a:r>
          </a:p>
          <a:p>
            <a:pPr algn="just"/>
            <a:r>
              <a:rPr lang="it-IT" b="1" dirty="0"/>
              <a:t>Riduzione per il settore </a:t>
            </a:r>
            <a:r>
              <a:rPr lang="it-IT" b="1" dirty="0" smtClean="0"/>
              <a:t>edile: </a:t>
            </a:r>
            <a:r>
              <a:rPr lang="it-IT" dirty="0" smtClean="0"/>
              <a:t>dal </a:t>
            </a:r>
            <a:r>
              <a:rPr lang="it-IT" dirty="0"/>
              <a:t>1° gennaio 2019 la riduzione in questione non si applica più ai premi assicurativi. </a:t>
            </a:r>
            <a:r>
              <a:rPr lang="it-IT" dirty="0" smtClean="0"/>
              <a:t>La </a:t>
            </a:r>
            <a:r>
              <a:rPr lang="it-IT" dirty="0"/>
              <a:t>riduzione si applica alla regolazione 2018 nella misura dell’11,50%, come stabilito dal decreto del Ministro del lavoro e delle politiche sociali di concerto con il Ministro dell’economia e delle finanze 4 ottobre 2018</a:t>
            </a:r>
            <a:r>
              <a:rPr lang="it-IT" dirty="0" smtClean="0"/>
              <a:t>.</a:t>
            </a:r>
          </a:p>
          <a:p>
            <a:pPr algn="just"/>
            <a:r>
              <a:rPr lang="it-IT" b="1" dirty="0" smtClean="0"/>
              <a:t>Riduzione dall’articolo </a:t>
            </a:r>
            <a:r>
              <a:rPr lang="it-IT" b="1" dirty="0"/>
              <a:t>1, comma 128, della legge 27 dicembre 2013</a:t>
            </a:r>
            <a:r>
              <a:rPr lang="it-IT" b="1" dirty="0" smtClean="0"/>
              <a:t>, n.147;</a:t>
            </a:r>
            <a:r>
              <a:rPr lang="it-IT" dirty="0"/>
              <a:t> dal 1° gennaio 2019 la riduzione in questione non si applica più ai premi assicurativi. La riduzione si applica alla regolazione </a:t>
            </a:r>
            <a:r>
              <a:rPr lang="it-IT" dirty="0" smtClean="0"/>
              <a:t>2018. Solo i premi speciali (</a:t>
            </a:r>
            <a:r>
              <a:rPr lang="it-IT" dirty="0"/>
              <a:t>polizze scuole, apparecchi RX, sostanze radioattive, pescatori, frantoi, facchini nonché barrocciai/vetturini/ippotrasportatori </a:t>
            </a:r>
            <a:r>
              <a:rPr lang="it-IT" dirty="0" smtClean="0"/>
              <a:t>), in </a:t>
            </a:r>
            <a:r>
              <a:rPr lang="it-IT" dirty="0"/>
              <a:t>attesa della loro </a:t>
            </a:r>
            <a:r>
              <a:rPr lang="it-IT" dirty="0" smtClean="0"/>
              <a:t>revisione, </a:t>
            </a:r>
            <a:r>
              <a:rPr lang="it-IT" dirty="0"/>
              <a:t>continueranno a usufruire della riduzione prevista dall’articolo 1, comma 128, della legge 27 dicembre 2013, n. 147, che per l’anno in corso è pari al 15,24%, </a:t>
            </a:r>
            <a:endParaRPr lang="it-IT" b="1" dirty="0"/>
          </a:p>
          <a:p>
            <a:pPr marL="0" indent="0">
              <a:buNone/>
            </a:pPr>
            <a:r>
              <a:rPr lang="it-IT" b="1" dirty="0"/>
              <a:t> </a:t>
            </a:r>
            <a:endParaRPr lang="it-IT" dirty="0"/>
          </a:p>
        </p:txBody>
      </p:sp>
      <p:sp>
        <p:nvSpPr>
          <p:cNvPr id="6" name="Segnaposto testo 5"/>
          <p:cNvSpPr>
            <a:spLocks noGrp="1"/>
          </p:cNvSpPr>
          <p:nvPr>
            <p:ph type="body" sz="quarter" idx="14"/>
          </p:nvPr>
        </p:nvSpPr>
        <p:spPr>
          <a:xfrm>
            <a:off x="2091083" y="6474031"/>
            <a:ext cx="6364288" cy="231775"/>
          </a:xfrm>
        </p:spPr>
        <p:txBody>
          <a:bodyPr/>
          <a:lstStyle/>
          <a:p>
            <a:r>
              <a:rPr lang="it-IT" dirty="0" smtClean="0"/>
              <a:t>Nuove Tariffe dei premi 2019</a:t>
            </a:r>
            <a:endParaRPr lang="it-IT" dirty="0"/>
          </a:p>
        </p:txBody>
      </p:sp>
    </p:spTree>
    <p:extLst>
      <p:ext uri="{BB962C8B-B14F-4D97-AF65-F5344CB8AC3E}">
        <p14:creationId xmlns:p14="http://schemas.microsoft.com/office/powerpoint/2010/main" val="705800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70877" y="251514"/>
            <a:ext cx="11261294" cy="848896"/>
          </a:xfrm>
        </p:spPr>
        <p:txBody>
          <a:bodyPr/>
          <a:lstStyle/>
          <a:p>
            <a:pPr algn="ctr"/>
            <a:r>
              <a:rPr lang="it-IT" altLang="it-IT" sz="1800" b="1" dirty="0">
                <a:solidFill>
                  <a:srgbClr val="00415D"/>
                </a:solidFill>
                <a:latin typeface="Verdana" panose="020B0604030504040204" pitchFamily="34" charset="0"/>
              </a:rPr>
              <a:t>ATTIVITA’ GESTIONALI CENTRALIZZATE  	</a:t>
            </a:r>
            <a:r>
              <a:rPr lang="it-IT" altLang="it-IT" sz="1800" b="1" dirty="0" smtClean="0">
                <a:solidFill>
                  <a:srgbClr val="00415D"/>
                </a:solidFill>
                <a:latin typeface="Verdana" panose="020B0604030504040204" pitchFamily="34" charset="0"/>
              </a:rPr>
              <a:t/>
            </a:r>
            <a:br>
              <a:rPr lang="it-IT" altLang="it-IT" sz="1800" b="1" dirty="0" smtClean="0">
                <a:solidFill>
                  <a:srgbClr val="00415D"/>
                </a:solidFill>
                <a:latin typeface="Verdana" panose="020B0604030504040204" pitchFamily="34" charset="0"/>
              </a:rPr>
            </a:br>
            <a:r>
              <a:rPr lang="it-IT" altLang="it-IT" sz="1800" b="1" dirty="0" smtClean="0">
                <a:solidFill>
                  <a:srgbClr val="00415D"/>
                </a:solidFill>
                <a:latin typeface="Verdana" panose="020B0604030504040204" pitchFamily="34" charset="0"/>
              </a:rPr>
              <a:t>CESSAZIONE </a:t>
            </a:r>
            <a:r>
              <a:rPr lang="it-IT" altLang="it-IT" sz="1800" b="1" dirty="0">
                <a:solidFill>
                  <a:srgbClr val="00415D"/>
                </a:solidFill>
                <a:latin typeface="Verdana" panose="020B0604030504040204" pitchFamily="34" charset="0"/>
              </a:rPr>
              <a:t>POLIZZE DIPENDENTI PONDERATE</a:t>
            </a:r>
          </a:p>
        </p:txBody>
      </p:sp>
      <p:sp>
        <p:nvSpPr>
          <p:cNvPr id="3" name="Segnaposto data 2"/>
          <p:cNvSpPr>
            <a:spLocks noGrp="1"/>
          </p:cNvSpPr>
          <p:nvPr>
            <p:ph type="dt" sz="half" idx="10"/>
          </p:nvPr>
        </p:nvSpPr>
        <p:spPr/>
        <p:txBody>
          <a:bodyPr/>
          <a:lstStyle/>
          <a:p>
            <a:r>
              <a:rPr lang="it-IT" dirty="0"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24</a:t>
            </a:fld>
            <a:endParaRPr lang="it-IT" dirty="0"/>
          </a:p>
        </p:txBody>
      </p:sp>
      <p:sp>
        <p:nvSpPr>
          <p:cNvPr id="5" name="Segnaposto contenuto 4"/>
          <p:cNvSpPr>
            <a:spLocks noGrp="1"/>
          </p:cNvSpPr>
          <p:nvPr>
            <p:ph idx="1"/>
          </p:nvPr>
        </p:nvSpPr>
        <p:spPr>
          <a:xfrm>
            <a:off x="1094703" y="1319351"/>
            <a:ext cx="10290221" cy="4089776"/>
          </a:xfrm>
        </p:spPr>
        <p:txBody>
          <a:bodyPr/>
          <a:lstStyle/>
          <a:p>
            <a:pPr marL="0" indent="0" algn="just">
              <a:buNone/>
            </a:pPr>
            <a:r>
              <a:rPr lang="it-IT" altLang="it-IT" dirty="0" smtClean="0"/>
              <a:t>Con </a:t>
            </a:r>
            <a:r>
              <a:rPr lang="it-IT" altLang="it-IT" dirty="0"/>
              <a:t>un’operazione completamente centralizzata si sta provvedendo a </a:t>
            </a:r>
            <a:r>
              <a:rPr lang="it-IT" altLang="it-IT" b="1" dirty="0"/>
              <a:t>cessare le polizze “ponderate” ed istituire una nuova PAT con polizze </a:t>
            </a:r>
            <a:r>
              <a:rPr lang="it-IT" altLang="it-IT" b="1" dirty="0" smtClean="0"/>
              <a:t>dipendenti</a:t>
            </a:r>
            <a:r>
              <a:rPr lang="it-IT" altLang="it-IT" dirty="0" smtClean="0"/>
              <a:t>.</a:t>
            </a:r>
          </a:p>
          <a:p>
            <a:pPr marL="0" indent="0" algn="just">
              <a:buNone/>
            </a:pPr>
            <a:r>
              <a:rPr lang="it-IT" altLang="it-IT" dirty="0" smtClean="0"/>
              <a:t>In </a:t>
            </a:r>
            <a:r>
              <a:rPr lang="it-IT" altLang="it-IT" dirty="0"/>
              <a:t>luogo del tasso unico risultante dalla ponderazione dei </a:t>
            </a:r>
            <a:r>
              <a:rPr lang="it-IT" altLang="it-IT" b="1" dirty="0"/>
              <a:t>tassi medi attribuibili alle singole lavorazioni, a decorrere dal 1° gennaio 2019,</a:t>
            </a:r>
            <a:r>
              <a:rPr lang="it-IT" altLang="it-IT" dirty="0"/>
              <a:t> le attività complesse sono ricondotte in polizze dipendenti “ordinarie” in cui a ciascuna lavorazione è applicato il corrispondente tasso medio, eventualmente </a:t>
            </a:r>
            <a:r>
              <a:rPr lang="it-IT" altLang="it-IT" b="1" dirty="0"/>
              <a:t>oscillato</a:t>
            </a:r>
            <a:r>
              <a:rPr lang="it-IT" altLang="it-IT" dirty="0"/>
              <a:t> in considerazione dell’esperienza statistica pregressa per andamento infortunistico della PAT</a:t>
            </a:r>
            <a:r>
              <a:rPr lang="it-IT" altLang="it-IT" dirty="0" smtClean="0"/>
              <a:t>.</a:t>
            </a:r>
          </a:p>
          <a:p>
            <a:pPr marL="0" indent="0" algn="just">
              <a:buNone/>
            </a:pPr>
            <a:r>
              <a:rPr lang="it-IT" altLang="it-IT" dirty="0" smtClean="0"/>
              <a:t>Le </a:t>
            </a:r>
            <a:r>
              <a:rPr lang="it-IT" altLang="it-IT" dirty="0"/>
              <a:t>ditte interessate </a:t>
            </a:r>
            <a:r>
              <a:rPr lang="it-IT" altLang="it-IT" b="1" dirty="0"/>
              <a:t>riceveranno un’apposita comunicazion</a:t>
            </a:r>
            <a:r>
              <a:rPr lang="it-IT" altLang="it-IT" dirty="0"/>
              <a:t>e inoltrata con spedizione massiva centralizzata</a:t>
            </a:r>
            <a:endParaRPr lang="it-IT" dirty="0"/>
          </a:p>
        </p:txBody>
      </p:sp>
      <p:sp>
        <p:nvSpPr>
          <p:cNvPr id="6" name="Segnaposto testo 5"/>
          <p:cNvSpPr>
            <a:spLocks noGrp="1"/>
          </p:cNvSpPr>
          <p:nvPr>
            <p:ph type="body" sz="quarter" idx="14"/>
          </p:nvPr>
        </p:nvSpPr>
        <p:spPr>
          <a:xfrm>
            <a:off x="2091083" y="6474031"/>
            <a:ext cx="6364288" cy="231775"/>
          </a:xfrm>
        </p:spPr>
        <p:txBody>
          <a:bodyPr/>
          <a:lstStyle/>
          <a:p>
            <a:r>
              <a:rPr lang="it-IT" dirty="0" smtClean="0"/>
              <a:t>Nuove Tariffe dei premi 2019</a:t>
            </a:r>
            <a:endParaRPr lang="it-IT" dirty="0"/>
          </a:p>
        </p:txBody>
      </p:sp>
    </p:spTree>
    <p:extLst>
      <p:ext uri="{BB962C8B-B14F-4D97-AF65-F5344CB8AC3E}">
        <p14:creationId xmlns:p14="http://schemas.microsoft.com/office/powerpoint/2010/main" val="402511348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0877" y="251514"/>
            <a:ext cx="11261294" cy="595361"/>
          </a:xfrm>
        </p:spPr>
        <p:txBody>
          <a:bodyPr/>
          <a:lstStyle/>
          <a:p>
            <a:pPr algn="ctr"/>
            <a:r>
              <a:rPr lang="it-IT" altLang="it-IT" sz="2400" b="1" dirty="0">
                <a:solidFill>
                  <a:srgbClr val="00415D"/>
                </a:solidFill>
                <a:latin typeface="Verdana" panose="020B0604030504040204" pitchFamily="34" charset="0"/>
              </a:rPr>
              <a:t>Recupero PAT emesse con decorrenza 1 gennaio 2019</a:t>
            </a:r>
            <a:endParaRPr lang="it-IT" sz="2400" b="1" dirty="0"/>
          </a:p>
        </p:txBody>
      </p:sp>
      <p:sp>
        <p:nvSpPr>
          <p:cNvPr id="3" name="Segnaposto data 2"/>
          <p:cNvSpPr>
            <a:spLocks noGrp="1"/>
          </p:cNvSpPr>
          <p:nvPr>
            <p:ph type="dt" sz="half" idx="10"/>
          </p:nvPr>
        </p:nvSpPr>
        <p:spPr/>
        <p:txBody>
          <a:bodyPr/>
          <a:lstStyle/>
          <a:p>
            <a:r>
              <a:rPr lang="it-IT" dirty="0"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25</a:t>
            </a:fld>
            <a:endParaRPr lang="it-IT" dirty="0"/>
          </a:p>
        </p:txBody>
      </p:sp>
      <p:sp>
        <p:nvSpPr>
          <p:cNvPr id="5" name="Segnaposto contenuto 4"/>
          <p:cNvSpPr>
            <a:spLocks noGrp="1"/>
          </p:cNvSpPr>
          <p:nvPr>
            <p:ph idx="1"/>
          </p:nvPr>
        </p:nvSpPr>
        <p:spPr>
          <a:xfrm>
            <a:off x="458265" y="1093237"/>
            <a:ext cx="11261294" cy="3883714"/>
          </a:xfrm>
        </p:spPr>
        <p:txBody>
          <a:bodyPr/>
          <a:lstStyle/>
          <a:p>
            <a:pPr marL="0" indent="0" algn="just">
              <a:buNone/>
            </a:pPr>
            <a:r>
              <a:rPr lang="it-IT" altLang="it-IT" sz="2000" dirty="0" smtClean="0">
                <a:solidFill>
                  <a:srgbClr val="00415D"/>
                </a:solidFill>
                <a:latin typeface="Verdana" panose="020B0604030504040204" pitchFamily="34" charset="0"/>
              </a:rPr>
              <a:t>Per </a:t>
            </a:r>
            <a:r>
              <a:rPr lang="it-IT" altLang="it-IT" sz="2000" dirty="0">
                <a:solidFill>
                  <a:srgbClr val="00415D"/>
                </a:solidFill>
                <a:latin typeface="Verdana" panose="020B0604030504040204" pitchFamily="34" charset="0"/>
              </a:rPr>
              <a:t>PAT emesse </a:t>
            </a:r>
            <a:r>
              <a:rPr lang="it-IT" altLang="it-IT" sz="2000" b="1" dirty="0">
                <a:solidFill>
                  <a:srgbClr val="00415D"/>
                </a:solidFill>
                <a:latin typeface="Verdana" panose="020B0604030504040204" pitchFamily="34" charset="0"/>
              </a:rPr>
              <a:t>con decorrenza 1°gennaio </a:t>
            </a:r>
            <a:r>
              <a:rPr lang="it-IT" altLang="it-IT" sz="2000" b="1" dirty="0" smtClean="0">
                <a:solidFill>
                  <a:srgbClr val="00415D"/>
                </a:solidFill>
                <a:latin typeface="Verdana" panose="020B0604030504040204" pitchFamily="34" charset="0"/>
              </a:rPr>
              <a:t>2019</a:t>
            </a:r>
            <a:r>
              <a:rPr lang="it-IT" altLang="it-IT" sz="2000" dirty="0" smtClean="0">
                <a:solidFill>
                  <a:srgbClr val="00415D"/>
                </a:solidFill>
                <a:latin typeface="Verdana" panose="020B0604030504040204" pitchFamily="34" charset="0"/>
              </a:rPr>
              <a:t>, con un’operazione centralizzata, si provvederà ad aggiornare la classificazione delle </a:t>
            </a:r>
            <a:r>
              <a:rPr lang="it-IT" altLang="it-IT" sz="2000" dirty="0">
                <a:solidFill>
                  <a:srgbClr val="00415D"/>
                </a:solidFill>
                <a:latin typeface="Verdana" panose="020B0604030504040204" pitchFamily="34" charset="0"/>
              </a:rPr>
              <a:t>lavorazioni dalle voci della Tariffa 2000 alle corrispondenti delle nuove </a:t>
            </a:r>
            <a:r>
              <a:rPr lang="it-IT" altLang="it-IT" sz="2000" dirty="0" smtClean="0">
                <a:solidFill>
                  <a:srgbClr val="00415D"/>
                </a:solidFill>
                <a:latin typeface="Verdana" panose="020B0604030504040204" pitchFamily="34" charset="0"/>
              </a:rPr>
              <a:t>Tariffe</a:t>
            </a:r>
            <a:endParaRPr lang="it-IT" altLang="it-IT" sz="2000" dirty="0">
              <a:solidFill>
                <a:srgbClr val="00415D"/>
              </a:solidFill>
              <a:latin typeface="Verdana" panose="020B0604030504040204" pitchFamily="34" charset="0"/>
            </a:endParaRPr>
          </a:p>
          <a:p>
            <a:pPr marL="0" indent="0" algn="just">
              <a:buNone/>
            </a:pPr>
            <a:r>
              <a:rPr lang="it-IT" altLang="it-IT" sz="2000" dirty="0" smtClean="0">
                <a:solidFill>
                  <a:srgbClr val="00415D"/>
                </a:solidFill>
                <a:latin typeface="Verdana" panose="020B0604030504040204" pitchFamily="34" charset="0"/>
              </a:rPr>
              <a:t>Seguirà il </a:t>
            </a:r>
            <a:r>
              <a:rPr lang="it-IT" altLang="it-IT" sz="2000" b="1" dirty="0" smtClean="0">
                <a:solidFill>
                  <a:srgbClr val="00415D"/>
                </a:solidFill>
                <a:latin typeface="Verdana" panose="020B0604030504040204" pitchFamily="34" charset="0"/>
              </a:rPr>
              <a:t>riallineamento </a:t>
            </a:r>
            <a:r>
              <a:rPr lang="it-IT" altLang="it-IT" sz="2000" b="1" dirty="0">
                <a:solidFill>
                  <a:srgbClr val="00415D"/>
                </a:solidFill>
                <a:latin typeface="Verdana" panose="020B0604030504040204" pitchFamily="34" charset="0"/>
              </a:rPr>
              <a:t>degli effetti contabili</a:t>
            </a:r>
            <a:r>
              <a:rPr lang="it-IT" altLang="it-IT" sz="2000" dirty="0">
                <a:solidFill>
                  <a:srgbClr val="00415D"/>
                </a:solidFill>
                <a:latin typeface="Verdana" panose="020B0604030504040204" pitchFamily="34" charset="0"/>
              </a:rPr>
              <a:t>, considerando eventuali differenze tra il richiesto e il dovuto conseguente </a:t>
            </a:r>
            <a:r>
              <a:rPr lang="it-IT" altLang="it-IT" sz="2000" dirty="0" smtClean="0">
                <a:solidFill>
                  <a:srgbClr val="00415D"/>
                </a:solidFill>
                <a:latin typeface="Verdana" panose="020B0604030504040204" pitchFamily="34" charset="0"/>
              </a:rPr>
              <a:t>all’aggiornamento.</a:t>
            </a:r>
            <a:endParaRPr lang="it-IT" altLang="it-IT" sz="2000" dirty="0">
              <a:solidFill>
                <a:srgbClr val="00415D"/>
              </a:solidFill>
              <a:latin typeface="Verdana" panose="020B0604030504040204" pitchFamily="34" charset="0"/>
            </a:endParaRPr>
          </a:p>
          <a:p>
            <a:pPr marL="0" indent="0" algn="just">
              <a:buNone/>
            </a:pPr>
            <a:r>
              <a:rPr lang="it-IT" sz="2000" dirty="0" smtClean="0">
                <a:solidFill>
                  <a:srgbClr val="00415D"/>
                </a:solidFill>
                <a:latin typeface="Verdana" panose="020B0604030504040204" pitchFamily="34" charset="0"/>
              </a:rPr>
              <a:t>Al termine di tale attività, saranno inoltrati alle ditte appositi certificati.</a:t>
            </a:r>
            <a:endParaRPr lang="it-IT" sz="2000" dirty="0"/>
          </a:p>
        </p:txBody>
      </p:sp>
      <p:sp>
        <p:nvSpPr>
          <p:cNvPr id="6" name="Segnaposto testo 5"/>
          <p:cNvSpPr>
            <a:spLocks noGrp="1"/>
          </p:cNvSpPr>
          <p:nvPr>
            <p:ph type="body" sz="quarter" idx="14"/>
          </p:nvPr>
        </p:nvSpPr>
        <p:spPr>
          <a:xfrm>
            <a:off x="2091083" y="6474031"/>
            <a:ext cx="6364288" cy="231775"/>
          </a:xfrm>
        </p:spPr>
        <p:txBody>
          <a:bodyPr/>
          <a:lstStyle/>
          <a:p>
            <a:r>
              <a:rPr lang="it-IT" dirty="0" smtClean="0"/>
              <a:t>Nuove Tariffe dei premi 2019</a:t>
            </a:r>
            <a:endParaRPr lang="it-IT" dirty="0"/>
          </a:p>
        </p:txBody>
      </p:sp>
    </p:spTree>
    <p:extLst>
      <p:ext uri="{BB962C8B-B14F-4D97-AF65-F5344CB8AC3E}">
        <p14:creationId xmlns:p14="http://schemas.microsoft.com/office/powerpoint/2010/main" val="218985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Aggiornamento della classificazione delle lavorazioni</a:t>
            </a:r>
            <a:br>
              <a:rPr lang="it-IT" b="1" dirty="0"/>
            </a:br>
            <a:r>
              <a:rPr lang="it-IT" b="1" dirty="0"/>
              <a:t>NUOVO MODELLO 20SM</a:t>
            </a:r>
            <a:br>
              <a:rPr lang="it-IT" b="1" dirty="0"/>
            </a:br>
            <a:r>
              <a:rPr lang="it-IT" b="1" dirty="0"/>
              <a:t/>
            </a:r>
            <a:br>
              <a:rPr lang="it-IT" b="1" dirty="0"/>
            </a:b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3</a:t>
            </a:fld>
            <a:endParaRPr lang="it-IT" dirty="0"/>
          </a:p>
        </p:txBody>
      </p:sp>
      <p:sp>
        <p:nvSpPr>
          <p:cNvPr id="5" name="Segnaposto contenuto 4"/>
          <p:cNvSpPr>
            <a:spLocks noGrp="1"/>
          </p:cNvSpPr>
          <p:nvPr>
            <p:ph idx="1"/>
          </p:nvPr>
        </p:nvSpPr>
        <p:spPr>
          <a:xfrm>
            <a:off x="458265" y="1100410"/>
            <a:ext cx="11261294" cy="4952660"/>
          </a:xfrm>
        </p:spPr>
        <p:txBody>
          <a:bodyPr/>
          <a:lstStyle/>
          <a:p>
            <a:pPr algn="just">
              <a:spcBef>
                <a:spcPts val="0"/>
              </a:spcBef>
              <a:spcAft>
                <a:spcPts val="600"/>
              </a:spcAft>
            </a:pPr>
            <a:endParaRPr lang="it-IT" dirty="0" smtClean="0"/>
          </a:p>
          <a:p>
            <a:pPr algn="just">
              <a:spcBef>
                <a:spcPts val="0"/>
              </a:spcBef>
              <a:spcAft>
                <a:spcPts val="600"/>
              </a:spcAft>
            </a:pPr>
            <a:r>
              <a:rPr lang="it-IT" dirty="0" smtClean="0"/>
              <a:t>Per </a:t>
            </a:r>
            <a:r>
              <a:rPr lang="it-IT" dirty="0"/>
              <a:t>le attività iniziate </a:t>
            </a:r>
            <a:r>
              <a:rPr lang="it-IT" b="1" dirty="0"/>
              <a:t>da almeno due anni rispetto alla data di entrata in vigore delle nuove tariffe</a:t>
            </a:r>
            <a:r>
              <a:rPr lang="it-IT" dirty="0"/>
              <a:t>, </a:t>
            </a:r>
            <a:r>
              <a:rPr lang="it-IT" dirty="0" smtClean="0"/>
              <a:t>per </a:t>
            </a:r>
            <a:r>
              <a:rPr lang="it-IT" dirty="0"/>
              <a:t>ciascuna lavorazione assicurata nella PAT sono </a:t>
            </a:r>
            <a:r>
              <a:rPr lang="it-IT" dirty="0" smtClean="0"/>
              <a:t>comunicati, con il modello 20SM, </a:t>
            </a:r>
            <a:r>
              <a:rPr lang="it-IT" dirty="0"/>
              <a:t>il </a:t>
            </a:r>
            <a:r>
              <a:rPr lang="it-IT" b="1" dirty="0"/>
              <a:t>tasso di premio da applicare per l'anno 2019 </a:t>
            </a:r>
            <a:r>
              <a:rPr lang="it-IT" b="1" dirty="0" smtClean="0"/>
              <a:t>(tasso applicabile) ed </a:t>
            </a:r>
            <a:r>
              <a:rPr lang="it-IT" b="1" dirty="0"/>
              <a:t>i relativi elementi di calcolo dell’oscillazione</a:t>
            </a:r>
            <a:r>
              <a:rPr lang="it-IT" dirty="0"/>
              <a:t>, ai sensi degli articoli 19-25 delle nuove Modalità di applicazione delle tariffe</a:t>
            </a:r>
            <a:r>
              <a:rPr lang="it-IT" dirty="0" smtClean="0"/>
              <a:t>.</a:t>
            </a:r>
          </a:p>
          <a:p>
            <a:pPr algn="just"/>
            <a:r>
              <a:rPr lang="it-IT" dirty="0" smtClean="0"/>
              <a:t>Con </a:t>
            </a:r>
            <a:r>
              <a:rPr lang="it-IT" dirty="0"/>
              <a:t>il </a:t>
            </a:r>
            <a:r>
              <a:rPr lang="it-IT" dirty="0" smtClean="0"/>
              <a:t>medesimo modello </a:t>
            </a:r>
            <a:r>
              <a:rPr lang="it-IT" dirty="0"/>
              <a:t>20SM, a partire dall'anno </a:t>
            </a:r>
            <a:r>
              <a:rPr lang="it-IT" b="1" dirty="0"/>
              <a:t>2019, </a:t>
            </a:r>
            <a:r>
              <a:rPr lang="it-IT" dirty="0" smtClean="0"/>
              <a:t>per le </a:t>
            </a:r>
            <a:r>
              <a:rPr lang="it-IT" b="1" dirty="0" smtClean="0"/>
              <a:t>attività </a:t>
            </a:r>
            <a:r>
              <a:rPr lang="it-IT" b="1" dirty="0"/>
              <a:t>complesse articolate in più </a:t>
            </a:r>
            <a:r>
              <a:rPr lang="it-IT" b="1" dirty="0" smtClean="0"/>
              <a:t>lavorazioni, </a:t>
            </a:r>
            <a:r>
              <a:rPr lang="it-IT" dirty="0"/>
              <a:t>viene comunicato il tasso medio corrispondente a ciascuna lavorazione in luogo del</a:t>
            </a:r>
            <a:r>
              <a:rPr lang="it-IT" b="1" dirty="0"/>
              <a:t> tasso unico risultante dalla ponderazione dei tassi attribuibili alle singole lavorazioni </a:t>
            </a:r>
            <a:r>
              <a:rPr lang="it-IT" dirty="0"/>
              <a:t>assicurate, ai sensi degli articoli 8, 9, 10, comma 2, e 11 delle Modalità di applicazione della tariffa di cui al </a:t>
            </a:r>
            <a:r>
              <a:rPr lang="it-IT" b="1" dirty="0"/>
              <a:t>decreto ministeriale 18 giugno </a:t>
            </a:r>
            <a:r>
              <a:rPr lang="it-IT" b="1" dirty="0" smtClean="0"/>
              <a:t>1988, </a:t>
            </a:r>
            <a:r>
              <a:rPr lang="it-IT" dirty="0" smtClean="0"/>
              <a:t>eventualmente oscillato.</a:t>
            </a:r>
            <a:endParaRPr lang="it-IT" dirty="0"/>
          </a:p>
          <a:p>
            <a:pPr algn="just"/>
            <a:endParaRPr lang="it-IT" dirty="0"/>
          </a:p>
        </p:txBody>
      </p:sp>
      <p:sp>
        <p:nvSpPr>
          <p:cNvPr id="6" name="Segnaposto testo 5"/>
          <p:cNvSpPr>
            <a:spLocks noGrp="1"/>
          </p:cNvSpPr>
          <p:nvPr>
            <p:ph type="body" sz="quarter" idx="14"/>
          </p:nvPr>
        </p:nvSpPr>
        <p:spPr/>
        <p:txBody>
          <a:bodyPr/>
          <a:lstStyle/>
          <a:p>
            <a:r>
              <a:rPr lang="it-IT" dirty="0" smtClean="0"/>
              <a:t>Nuove Tariffe dei premi 2019</a:t>
            </a:r>
            <a:endParaRPr lang="it-IT" dirty="0"/>
          </a:p>
        </p:txBody>
      </p:sp>
      <p:sp>
        <p:nvSpPr>
          <p:cNvPr id="7" name="Segnaposto data 2"/>
          <p:cNvSpPr>
            <a:spLocks noGrp="1"/>
          </p:cNvSpPr>
          <p:nvPr>
            <p:ph type="dt" sz="half" idx="10"/>
          </p:nvPr>
        </p:nvSpPr>
        <p:spPr>
          <a:xfrm>
            <a:off x="9126415" y="6301491"/>
            <a:ext cx="1298858" cy="365125"/>
          </a:xfrm>
        </p:spPr>
        <p:txBody>
          <a:bodyPr/>
          <a:lstStyle/>
          <a:p>
            <a:r>
              <a:rPr lang="it-IT" dirty="0" smtClean="0"/>
              <a:t>04/04/2019</a:t>
            </a:r>
            <a:endParaRPr lang="it-IT" dirty="0"/>
          </a:p>
        </p:txBody>
      </p:sp>
    </p:spTree>
    <p:extLst>
      <p:ext uri="{BB962C8B-B14F-4D97-AF65-F5344CB8AC3E}">
        <p14:creationId xmlns:p14="http://schemas.microsoft.com/office/powerpoint/2010/main" val="3820733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
            </a:r>
            <a:br>
              <a:rPr lang="it-IT" b="1" dirty="0" smtClean="0"/>
            </a:br>
            <a:r>
              <a:rPr lang="it-IT" b="1" dirty="0" smtClean="0"/>
              <a:t>Nuovo meccanismo di oscillazione per andamento infortunistico della PAT</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4</a:t>
            </a:fld>
            <a:endParaRPr lang="it-IT" dirty="0"/>
          </a:p>
        </p:txBody>
      </p:sp>
      <p:sp>
        <p:nvSpPr>
          <p:cNvPr id="5" name="Segnaposto contenuto 4"/>
          <p:cNvSpPr>
            <a:spLocks noGrp="1"/>
          </p:cNvSpPr>
          <p:nvPr>
            <p:ph idx="1"/>
          </p:nvPr>
        </p:nvSpPr>
        <p:spPr>
          <a:xfrm>
            <a:off x="470877" y="1056068"/>
            <a:ext cx="11248681" cy="5112912"/>
          </a:xfrm>
        </p:spPr>
        <p:txBody>
          <a:bodyPr/>
          <a:lstStyle/>
          <a:p>
            <a:pPr algn="just"/>
            <a:r>
              <a:rPr lang="it-IT" dirty="0"/>
              <a:t>Il tasso applicabile della voce di tariffa è determinato dall'oscillazione del relativo tasso medio, in relazione all'andamento degli infortuni e delle malattie professionali della Posizione Assicurativa Territoriale (PAT).</a:t>
            </a:r>
          </a:p>
          <a:p>
            <a:pPr algn="just"/>
            <a:r>
              <a:rPr lang="it-IT" dirty="0"/>
              <a:t>Il meccanismo di oscillazione del tasso, introdotto con le nuove tariffe dei premi, si basa sul </a:t>
            </a:r>
            <a:r>
              <a:rPr lang="it-IT" b="1" dirty="0"/>
              <a:t>confronto tra la sinistrosità delle lavorazioni aziendali</a:t>
            </a:r>
            <a:r>
              <a:rPr lang="it-IT" dirty="0"/>
              <a:t> assicurate della PAT e la </a:t>
            </a:r>
            <a:r>
              <a:rPr lang="it-IT" b="1" dirty="0"/>
              <a:t>sinistrosità media nazionale</a:t>
            </a:r>
            <a:r>
              <a:rPr lang="it-IT" dirty="0"/>
              <a:t> </a:t>
            </a:r>
            <a:r>
              <a:rPr lang="it-IT" b="1" dirty="0"/>
              <a:t>delle medesime lavorazioni</a:t>
            </a:r>
            <a:r>
              <a:rPr lang="it-IT" dirty="0"/>
              <a:t>, tenuto conto della dimensione della PAT.</a:t>
            </a:r>
          </a:p>
          <a:p>
            <a:pPr algn="just"/>
            <a:r>
              <a:rPr lang="it-IT" dirty="0"/>
              <a:t>Sia con riferimento agli eventi lesivi che alla dimensione della PAT, si prendono in considerazione </a:t>
            </a:r>
            <a:r>
              <a:rPr lang="it-IT" b="1" dirty="0"/>
              <a:t>tutte le voci di tariffa </a:t>
            </a:r>
            <a:r>
              <a:rPr lang="it-IT" dirty="0"/>
              <a:t>presenti nel triennio di osservazione, comprese le voci di tariffa </a:t>
            </a:r>
            <a:r>
              <a:rPr lang="it-IT" b="1" dirty="0"/>
              <a:t>cessate</a:t>
            </a:r>
            <a:r>
              <a:rPr lang="it-IT" dirty="0"/>
              <a:t> e </a:t>
            </a:r>
            <a:r>
              <a:rPr lang="it-IT" b="1" dirty="0"/>
              <a:t>quelle con anzianità minore del biennio di attività. </a:t>
            </a:r>
          </a:p>
          <a:p>
            <a:pPr algn="just"/>
            <a:r>
              <a:rPr lang="it-IT" dirty="0"/>
              <a:t>Essendo l’oscillazione riferita all’andamento infortunistico della PAT nel suo complesso, la percentuale di riduzione o di aumento del premio viene applicata </a:t>
            </a:r>
            <a:r>
              <a:rPr lang="it-IT" b="1" dirty="0"/>
              <a:t>nella stessa misura</a:t>
            </a:r>
            <a:r>
              <a:rPr lang="it-IT" dirty="0"/>
              <a:t> a tutte le voci di tariffa presenti in tale PAT, incluse quelle con anzianità minore del biennio.</a:t>
            </a:r>
          </a:p>
          <a:p>
            <a:endParaRPr lang="it-IT" dirty="0"/>
          </a:p>
        </p:txBody>
      </p:sp>
      <p:sp>
        <p:nvSpPr>
          <p:cNvPr id="6" name="Segnaposto testo 5"/>
          <p:cNvSpPr>
            <a:spLocks noGrp="1"/>
          </p:cNvSpPr>
          <p:nvPr>
            <p:ph type="body" sz="quarter" idx="14"/>
          </p:nvPr>
        </p:nvSpPr>
        <p:spPr/>
        <p:txBody>
          <a:bodyPr/>
          <a:lstStyle/>
          <a:p>
            <a:r>
              <a:rPr lang="it-IT" dirty="0" smtClean="0"/>
              <a:t>Nuove Tariffe dei premi 2019</a:t>
            </a:r>
            <a:endParaRPr lang="it-IT" dirty="0"/>
          </a:p>
        </p:txBody>
      </p:sp>
      <p:sp>
        <p:nvSpPr>
          <p:cNvPr id="7" name="Segnaposto data 2"/>
          <p:cNvSpPr>
            <a:spLocks noGrp="1"/>
          </p:cNvSpPr>
          <p:nvPr>
            <p:ph type="dt" sz="half" idx="10"/>
          </p:nvPr>
        </p:nvSpPr>
        <p:spPr>
          <a:xfrm>
            <a:off x="9126415" y="6301491"/>
            <a:ext cx="1298858" cy="365125"/>
          </a:xfrm>
        </p:spPr>
        <p:txBody>
          <a:bodyPr/>
          <a:lstStyle/>
          <a:p>
            <a:r>
              <a:rPr lang="it-IT" dirty="0" smtClean="0"/>
              <a:t>04/04/2019</a:t>
            </a:r>
            <a:endParaRPr lang="it-IT" dirty="0"/>
          </a:p>
        </p:txBody>
      </p:sp>
    </p:spTree>
    <p:extLst>
      <p:ext uri="{BB962C8B-B14F-4D97-AF65-F5344CB8AC3E}">
        <p14:creationId xmlns:p14="http://schemas.microsoft.com/office/powerpoint/2010/main" val="593112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
            </a:r>
            <a:br>
              <a:rPr lang="it-IT" b="1" dirty="0" smtClean="0"/>
            </a:br>
            <a:r>
              <a:rPr lang="it-IT" b="1" dirty="0"/>
              <a:t>Il periodo di osservazione dell’andamento degli infortuni e delle malattie professionali della PAT </a:t>
            </a:r>
            <a:br>
              <a:rPr lang="it-IT" b="1" dirty="0"/>
            </a:b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5</a:t>
            </a:fld>
            <a:endParaRPr lang="it-IT" dirty="0"/>
          </a:p>
        </p:txBody>
      </p:sp>
      <p:sp>
        <p:nvSpPr>
          <p:cNvPr id="6" name="Segnaposto testo 5"/>
          <p:cNvSpPr>
            <a:spLocks noGrp="1"/>
          </p:cNvSpPr>
          <p:nvPr>
            <p:ph type="body" sz="quarter" idx="14"/>
          </p:nvPr>
        </p:nvSpPr>
        <p:spPr/>
        <p:txBody>
          <a:bodyPr/>
          <a:lstStyle/>
          <a:p>
            <a:r>
              <a:rPr lang="it-IT" dirty="0" smtClean="0"/>
              <a:t>Nuove Tariffe dei premi 2019</a:t>
            </a:r>
            <a:endParaRPr lang="it-IT" dirty="0"/>
          </a:p>
        </p:txBody>
      </p:sp>
      <p:sp>
        <p:nvSpPr>
          <p:cNvPr id="7" name="Segnaposto data 2"/>
          <p:cNvSpPr>
            <a:spLocks noGrp="1"/>
          </p:cNvSpPr>
          <p:nvPr>
            <p:ph type="dt" sz="half" idx="10"/>
          </p:nvPr>
        </p:nvSpPr>
        <p:spPr>
          <a:xfrm>
            <a:off x="9126415" y="6301491"/>
            <a:ext cx="1298858" cy="365125"/>
          </a:xfrm>
        </p:spPr>
        <p:txBody>
          <a:bodyPr/>
          <a:lstStyle/>
          <a:p>
            <a:r>
              <a:rPr lang="it-IT" dirty="0" smtClean="0"/>
              <a:t>04/04/201</a:t>
            </a:r>
            <a:r>
              <a:rPr lang="it-IT" dirty="0" smtClean="0"/>
              <a:t>9</a:t>
            </a:r>
            <a:endParaRPr lang="it-IT" dirty="0"/>
          </a:p>
        </p:txBody>
      </p:sp>
      <p:pic>
        <p:nvPicPr>
          <p:cNvPr id="8" name="Immagine 7"/>
          <p:cNvPicPr>
            <a:picLocks noChangeAspect="1"/>
          </p:cNvPicPr>
          <p:nvPr/>
        </p:nvPicPr>
        <p:blipFill>
          <a:blip r:embed="rId2"/>
          <a:stretch>
            <a:fillRect/>
          </a:stretch>
        </p:blipFill>
        <p:spPr>
          <a:xfrm>
            <a:off x="398794" y="886747"/>
            <a:ext cx="11394412" cy="4951345"/>
          </a:xfrm>
          <a:prstGeom prst="rect">
            <a:avLst/>
          </a:prstGeom>
        </p:spPr>
      </p:pic>
    </p:spTree>
    <p:extLst>
      <p:ext uri="{BB962C8B-B14F-4D97-AF65-F5344CB8AC3E}">
        <p14:creationId xmlns:p14="http://schemas.microsoft.com/office/powerpoint/2010/main" val="3624140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400" b="1" dirty="0" smtClean="0"/>
              <a:t>Nuovo modello 20sm</a:t>
            </a:r>
            <a:endParaRPr lang="it-IT" sz="2400" b="1" dirty="0"/>
          </a:p>
        </p:txBody>
      </p:sp>
      <p:sp>
        <p:nvSpPr>
          <p:cNvPr id="3" name="Segnaposto data 2"/>
          <p:cNvSpPr>
            <a:spLocks noGrp="1"/>
          </p:cNvSpPr>
          <p:nvPr>
            <p:ph type="dt" sz="half" idx="10"/>
          </p:nvPr>
        </p:nvSpPr>
        <p:spPr>
          <a:xfrm>
            <a:off x="8982402" y="6301491"/>
            <a:ext cx="1442871" cy="365125"/>
          </a:xfrm>
        </p:spPr>
        <p:txBody>
          <a:bodyPr/>
          <a:lstStyle/>
          <a:p>
            <a:r>
              <a:rPr lang="it-IT" dirty="0"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6</a:t>
            </a:fld>
            <a:endParaRPr lang="it-IT" dirty="0"/>
          </a:p>
        </p:txBody>
      </p:sp>
      <p:sp>
        <p:nvSpPr>
          <p:cNvPr id="5" name="Segnaposto contenuto 4"/>
          <p:cNvSpPr>
            <a:spLocks noGrp="1"/>
          </p:cNvSpPr>
          <p:nvPr>
            <p:ph idx="1"/>
          </p:nvPr>
        </p:nvSpPr>
        <p:spPr>
          <a:xfrm>
            <a:off x="458265" y="1100410"/>
            <a:ext cx="11261294" cy="4901145"/>
          </a:xfrm>
        </p:spPr>
        <p:txBody>
          <a:bodyPr/>
          <a:lstStyle/>
          <a:p>
            <a:pPr marL="0" indent="0" algn="just">
              <a:buNone/>
            </a:pPr>
            <a:r>
              <a:rPr lang="it-IT" sz="1800" dirty="0" smtClean="0">
                <a:solidFill>
                  <a:srgbClr val="00415D"/>
                </a:solidFill>
                <a:latin typeface="Verdana" panose="020B0604030504040204" pitchFamily="34" charset="0"/>
                <a:ea typeface="+mn-ea"/>
                <a:cs typeface="+mn-cs"/>
              </a:rPr>
              <a:t>Il nuovo modello si articola in 6 quadri:</a:t>
            </a:r>
          </a:p>
          <a:p>
            <a:pPr marL="0" indent="0" algn="just">
              <a:buNone/>
            </a:pPr>
            <a:endParaRPr lang="it-IT" sz="1800" dirty="0">
              <a:solidFill>
                <a:srgbClr val="00415D"/>
              </a:solidFill>
              <a:latin typeface="Verdana" panose="020B0604030504040204" pitchFamily="34" charset="0"/>
              <a:ea typeface="+mn-ea"/>
              <a:cs typeface="+mn-cs"/>
            </a:endParaRPr>
          </a:p>
        </p:txBody>
      </p:sp>
      <p:sp>
        <p:nvSpPr>
          <p:cNvPr id="7" name="Rectangle 1"/>
          <p:cNvSpPr>
            <a:spLocks noChangeArrowheads="1"/>
          </p:cNvSpPr>
          <p:nvPr/>
        </p:nvSpPr>
        <p:spPr bwMode="auto">
          <a:xfrm>
            <a:off x="576245" y="2100974"/>
            <a:ext cx="1015848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8800" algn="l"/>
                <a:tab pos="6261100" algn="r"/>
              </a:tabLst>
              <a:defRPr>
                <a:solidFill>
                  <a:schemeClr val="tx1"/>
                </a:solidFill>
                <a:latin typeface="Arial" panose="020B0604020202020204" pitchFamily="34" charset="0"/>
              </a:defRPr>
            </a:lvl1pPr>
            <a:lvl2pPr eaLnBrk="0" fontAlgn="base" hangingPunct="0">
              <a:spcBef>
                <a:spcPct val="0"/>
              </a:spcBef>
              <a:spcAft>
                <a:spcPct val="0"/>
              </a:spcAft>
              <a:tabLst>
                <a:tab pos="558800" algn="l"/>
                <a:tab pos="6261100" algn="r"/>
              </a:tabLst>
              <a:defRPr>
                <a:solidFill>
                  <a:schemeClr val="tx1"/>
                </a:solidFill>
                <a:latin typeface="Arial" panose="020B0604020202020204" pitchFamily="34" charset="0"/>
              </a:defRPr>
            </a:lvl2pPr>
            <a:lvl3pPr eaLnBrk="0" fontAlgn="base" hangingPunct="0">
              <a:spcBef>
                <a:spcPct val="0"/>
              </a:spcBef>
              <a:spcAft>
                <a:spcPct val="0"/>
              </a:spcAft>
              <a:tabLst>
                <a:tab pos="558800" algn="l"/>
                <a:tab pos="6261100" algn="r"/>
              </a:tabLst>
              <a:defRPr>
                <a:solidFill>
                  <a:schemeClr val="tx1"/>
                </a:solidFill>
                <a:latin typeface="Arial" panose="020B0604020202020204" pitchFamily="34" charset="0"/>
              </a:defRPr>
            </a:lvl3pPr>
            <a:lvl4pPr eaLnBrk="0" fontAlgn="base" hangingPunct="0">
              <a:spcBef>
                <a:spcPct val="0"/>
              </a:spcBef>
              <a:spcAft>
                <a:spcPct val="0"/>
              </a:spcAft>
              <a:tabLst>
                <a:tab pos="558800" algn="l"/>
                <a:tab pos="6261100" algn="r"/>
              </a:tabLst>
              <a:defRPr>
                <a:solidFill>
                  <a:schemeClr val="tx1"/>
                </a:solidFill>
                <a:latin typeface="Arial" panose="020B0604020202020204" pitchFamily="34" charset="0"/>
              </a:defRPr>
            </a:lvl4pPr>
            <a:lvl5pPr eaLnBrk="0" fontAlgn="base" hangingPunct="0">
              <a:spcBef>
                <a:spcPct val="0"/>
              </a:spcBef>
              <a:spcAft>
                <a:spcPct val="0"/>
              </a:spcAft>
              <a:tabLst>
                <a:tab pos="558800" algn="l"/>
                <a:tab pos="6261100"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6261100"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6261100"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6261100"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62611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58800" algn="l"/>
                <a:tab pos="6261100" algn="r"/>
              </a:tabLst>
            </a:pPr>
            <a:r>
              <a:rPr kumimoji="0" lang="it-IT" altLang="it-IT" sz="2400" b="0" i="0" u="sng" strike="noStrike" cap="none" normalizeH="0" baseline="0" dirty="0" smtClean="0">
                <a:ln>
                  <a:noFill/>
                </a:ln>
                <a:solidFill>
                  <a:srgbClr val="0000FF"/>
                </a:solidFill>
                <a:effectLst/>
                <a:latin typeface="Calibri" panose="020F0502020204030204" pitchFamily="34" charset="0"/>
                <a:ea typeface="Trebuchet MS" panose="020B0603020202020204" pitchFamily="34" charset="0"/>
                <a:cs typeface="Trebuchet MS" panose="020B0603020202020204" pitchFamily="34" charset="0"/>
                <a:hlinkClick r:id="rId2"/>
              </a:rPr>
              <a:t>Quadro A - </a:t>
            </a:r>
            <a:r>
              <a:rPr kumimoji="0" lang="it-IT" altLang="it-IT" sz="2400" b="0" i="0" u="sng" strike="noStrike" cap="none" normalizeH="0" baseline="0" dirty="0" smtClean="0">
                <a:ln>
                  <a:noFill/>
                </a:ln>
                <a:solidFill>
                  <a:srgbClr val="0000FF"/>
                </a:solidFill>
                <a:effectLst/>
                <a:latin typeface="+mn-lt"/>
                <a:ea typeface="Trebuchet MS" panose="020B0603020202020204" pitchFamily="34" charset="0"/>
                <a:cs typeface="Trebuchet MS" panose="020B0603020202020204" pitchFamily="34" charset="0"/>
                <a:hlinkClick r:id="rId2"/>
              </a:rPr>
              <a:t>Dati di sintesi della PAT</a:t>
            </a:r>
            <a:endParaRPr kumimoji="0" lang="it-IT" altLang="it-IT" sz="2400" b="0" i="0" u="sng"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6261100" algn="r"/>
              </a:tabLst>
            </a:pPr>
            <a:r>
              <a:rPr kumimoji="0" lang="it-IT" altLang="it-IT" sz="2400" b="0" i="0" u="sng" strike="noStrike" cap="none" normalizeH="0" baseline="0" dirty="0" smtClean="0">
                <a:ln>
                  <a:noFill/>
                </a:ln>
                <a:solidFill>
                  <a:srgbClr val="0000FF"/>
                </a:solidFill>
                <a:effectLst/>
                <a:latin typeface="+mn-lt"/>
                <a:ea typeface="Trebuchet MS" panose="020B0603020202020204" pitchFamily="34" charset="0"/>
                <a:cs typeface="Trebuchet MS" panose="020B0603020202020204" pitchFamily="34" charset="0"/>
                <a:hlinkClick r:id="rId3"/>
              </a:rPr>
              <a:t>Quadro B - Eventi lesivi definiti nel triennio di osservazione</a:t>
            </a:r>
            <a:endParaRPr kumimoji="0" lang="it-IT" altLang="it-IT" sz="2400" b="0" i="0" u="sng"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6261100" algn="r"/>
              </a:tabLst>
            </a:pPr>
            <a:r>
              <a:rPr kumimoji="0" lang="it-IT" altLang="it-IT" sz="2400" b="0" i="0" u="sng" strike="noStrike" cap="none" normalizeH="0" baseline="0" dirty="0" smtClean="0">
                <a:ln>
                  <a:noFill/>
                </a:ln>
                <a:solidFill>
                  <a:srgbClr val="0000FF"/>
                </a:solidFill>
                <a:effectLst/>
                <a:latin typeface="+mn-lt"/>
                <a:ea typeface="Trebuchet MS" panose="020B0603020202020204" pitchFamily="34" charset="0"/>
                <a:cs typeface="Trebuchet MS" panose="020B0603020202020204" pitchFamily="34" charset="0"/>
                <a:hlinkClick r:id="rId4"/>
              </a:rPr>
              <a:t>Quadro C - Dati classificativi del triennio di osservazione</a:t>
            </a:r>
            <a:r>
              <a:rPr kumimoji="0" lang="it-IT" altLang="it-IT" sz="2400" b="0" i="0" u="sng"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hlinkClick r:id="rId5"/>
              </a:rPr>
              <a:t> </a:t>
            </a:r>
          </a:p>
          <a:p>
            <a:pPr marL="0" marR="0" lvl="0" indent="0" algn="l" defTabSz="914400" rtl="0" eaLnBrk="0" fontAlgn="base" latinLnBrk="0" hangingPunct="0">
              <a:lnSpc>
                <a:spcPct val="100000"/>
              </a:lnSpc>
              <a:spcBef>
                <a:spcPct val="0"/>
              </a:spcBef>
              <a:spcAft>
                <a:spcPct val="0"/>
              </a:spcAft>
              <a:buClrTx/>
              <a:buSzTx/>
              <a:buFontTx/>
              <a:buNone/>
              <a:tabLst>
                <a:tab pos="558800" algn="l"/>
                <a:tab pos="6261100" algn="r"/>
              </a:tabLst>
            </a:pPr>
            <a:r>
              <a:rPr kumimoji="0" lang="it-IT" altLang="it-IT" sz="2400" b="0" i="0" u="sng" strike="noStrike" cap="none" normalizeH="0" baseline="0" dirty="0" smtClean="0">
                <a:ln>
                  <a:noFill/>
                </a:ln>
                <a:solidFill>
                  <a:srgbClr val="0000FF"/>
                </a:solidFill>
                <a:effectLst/>
                <a:latin typeface="+mn-lt"/>
                <a:ea typeface="Trebuchet MS" panose="020B0603020202020204" pitchFamily="34" charset="0"/>
                <a:cs typeface="Trebuchet MS" panose="020B0603020202020204" pitchFamily="34" charset="0"/>
                <a:hlinkClick r:id="rId5"/>
              </a:rPr>
              <a:t>Quadro D - Dati di sintesi per la valutazione della significatività</a:t>
            </a:r>
            <a:endParaRPr kumimoji="0" lang="it-IT" altLang="it-IT" sz="2400" b="0" i="0" u="sng"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6261100" algn="r"/>
              </a:tabLst>
            </a:pPr>
            <a:r>
              <a:rPr kumimoji="0" lang="it-IT" altLang="it-IT" sz="2400" b="0" i="0" u="sng" strike="noStrike" cap="none" normalizeH="0" baseline="0" dirty="0" smtClean="0">
                <a:ln>
                  <a:noFill/>
                </a:ln>
                <a:solidFill>
                  <a:srgbClr val="0000FF"/>
                </a:solidFill>
                <a:effectLst/>
                <a:latin typeface="+mn-lt"/>
                <a:ea typeface="Trebuchet MS" panose="020B0603020202020204" pitchFamily="34" charset="0"/>
                <a:cs typeface="Trebuchet MS" panose="020B0603020202020204" pitchFamily="34" charset="0"/>
                <a:hlinkClick r:id="rId6"/>
              </a:rPr>
              <a:t>Quadro E - Dati di sintesi per la determinazione dell'aliquota di oscillazione</a:t>
            </a:r>
            <a:endParaRPr kumimoji="0" lang="en-US" altLang="it-IT" sz="2400" b="0" i="0" u="sng" strike="noStrike" cap="none" normalizeH="0" baseline="0" dirty="0" smtClean="0">
              <a:ln>
                <a:noFill/>
              </a:ln>
              <a:solidFill>
                <a:srgbClr val="0000FF"/>
              </a:solidFill>
              <a:effectLst/>
              <a:latin typeface="+mn-lt"/>
              <a:ea typeface="Verdana" panose="020B0604030504040204" pitchFamily="34" charset="0"/>
              <a:cs typeface="Verdana" panose="020B0604030504040204" pitchFamily="34" charset="0"/>
              <a:hlinkClick r:id="rId7"/>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6261100" algn="r"/>
              </a:tabLst>
            </a:pPr>
            <a:r>
              <a:rPr kumimoji="0" lang="en-US" altLang="it-IT" sz="2400" b="0" i="0" u="sng" strike="noStrike" cap="none" normalizeH="0" baseline="0" dirty="0" err="1" smtClean="0">
                <a:ln>
                  <a:noFill/>
                </a:ln>
                <a:solidFill>
                  <a:srgbClr val="0000FF"/>
                </a:solidFill>
                <a:effectLst/>
                <a:latin typeface="+mn-lt"/>
                <a:ea typeface="Trebuchet MS" panose="020B0603020202020204" pitchFamily="34" charset="0"/>
                <a:cs typeface="Trebuchet MS" panose="020B0603020202020204" pitchFamily="34" charset="0"/>
                <a:hlinkClick r:id="rId7"/>
              </a:rPr>
              <a:t>Quadro</a:t>
            </a:r>
            <a:r>
              <a:rPr kumimoji="0" lang="en-US" altLang="it-IT" sz="2400" b="0" i="0" u="sng" strike="noStrike" cap="none" normalizeH="0" baseline="0" dirty="0" smtClean="0">
                <a:ln>
                  <a:noFill/>
                </a:ln>
                <a:solidFill>
                  <a:srgbClr val="0000FF"/>
                </a:solidFill>
                <a:effectLst/>
                <a:latin typeface="+mn-lt"/>
                <a:ea typeface="Trebuchet MS" panose="020B0603020202020204" pitchFamily="34" charset="0"/>
                <a:cs typeface="Trebuchet MS" panose="020B0603020202020204" pitchFamily="34" charset="0"/>
                <a:hlinkClick r:id="rId7"/>
              </a:rPr>
              <a:t> F - </a:t>
            </a:r>
            <a:r>
              <a:rPr kumimoji="0" lang="en-US" altLang="it-IT" sz="2400" b="0" i="0" u="sng" strike="noStrike" cap="none" normalizeH="0" baseline="0" dirty="0" err="1" smtClean="0">
                <a:ln>
                  <a:noFill/>
                </a:ln>
                <a:solidFill>
                  <a:srgbClr val="0000FF"/>
                </a:solidFill>
                <a:effectLst/>
                <a:latin typeface="+mn-lt"/>
                <a:ea typeface="Trebuchet MS" panose="020B0603020202020204" pitchFamily="34" charset="0"/>
                <a:cs typeface="Trebuchet MS" panose="020B0603020202020204" pitchFamily="34" charset="0"/>
                <a:hlinkClick r:id="rId7"/>
              </a:rPr>
              <a:t>Determinazione</a:t>
            </a:r>
            <a:r>
              <a:rPr kumimoji="0" lang="en-US" altLang="it-IT" sz="2400" b="0" i="0" u="sng" strike="noStrike" cap="none" normalizeH="0" baseline="0" dirty="0" smtClean="0">
                <a:ln>
                  <a:noFill/>
                </a:ln>
                <a:solidFill>
                  <a:srgbClr val="0000FF"/>
                </a:solidFill>
                <a:effectLst/>
                <a:latin typeface="+mn-lt"/>
                <a:ea typeface="Trebuchet MS" panose="020B0603020202020204" pitchFamily="34" charset="0"/>
                <a:cs typeface="Trebuchet MS" panose="020B0603020202020204" pitchFamily="34" charset="0"/>
                <a:hlinkClick r:id="rId7"/>
              </a:rPr>
              <a:t> del </a:t>
            </a:r>
            <a:r>
              <a:rPr kumimoji="0" lang="en-US" altLang="it-IT" sz="2400" b="0" i="0" u="sng" strike="noStrike" cap="none" normalizeH="0" baseline="0" dirty="0" err="1" smtClean="0">
                <a:ln>
                  <a:noFill/>
                </a:ln>
                <a:solidFill>
                  <a:srgbClr val="0000FF"/>
                </a:solidFill>
                <a:effectLst/>
                <a:latin typeface="+mn-lt"/>
                <a:ea typeface="Trebuchet MS" panose="020B0603020202020204" pitchFamily="34" charset="0"/>
                <a:cs typeface="Trebuchet MS" panose="020B0603020202020204" pitchFamily="34" charset="0"/>
                <a:hlinkClick r:id="rId7"/>
              </a:rPr>
              <a:t>tasso</a:t>
            </a:r>
            <a:r>
              <a:rPr kumimoji="0" lang="en-US" altLang="it-IT" sz="2400" b="0" i="0" u="sng" strike="noStrike" cap="none" normalizeH="0" baseline="0" dirty="0" smtClean="0">
                <a:ln>
                  <a:noFill/>
                </a:ln>
                <a:solidFill>
                  <a:srgbClr val="0000FF"/>
                </a:solidFill>
                <a:effectLst/>
                <a:latin typeface="+mn-lt"/>
                <a:ea typeface="Trebuchet MS" panose="020B0603020202020204" pitchFamily="34" charset="0"/>
                <a:cs typeface="Trebuchet MS" panose="020B0603020202020204" pitchFamily="34" charset="0"/>
                <a:hlinkClick r:id="rId7"/>
              </a:rPr>
              <a:t> </a:t>
            </a:r>
            <a:r>
              <a:rPr kumimoji="0" lang="en-US" altLang="it-IT" sz="2400" b="0" i="0" u="sng" strike="noStrike" cap="none" normalizeH="0" baseline="0" dirty="0" err="1" smtClean="0">
                <a:ln>
                  <a:noFill/>
                </a:ln>
                <a:solidFill>
                  <a:srgbClr val="0000FF"/>
                </a:solidFill>
                <a:effectLst/>
                <a:latin typeface="+mn-lt"/>
                <a:ea typeface="Trebuchet MS" panose="020B0603020202020204" pitchFamily="34" charset="0"/>
                <a:cs typeface="Trebuchet MS" panose="020B0603020202020204" pitchFamily="34" charset="0"/>
                <a:hlinkClick r:id="rId7"/>
              </a:rPr>
              <a:t>applicabile</a:t>
            </a:r>
            <a:r>
              <a:rPr kumimoji="0" lang="en-US" altLang="it-IT" sz="2400" b="0" i="0" u="sng" strike="noStrike" cap="none" normalizeH="0" baseline="0" dirty="0" smtClean="0">
                <a:ln>
                  <a:noFill/>
                </a:ln>
                <a:solidFill>
                  <a:srgbClr val="0000FF"/>
                </a:solidFill>
                <a:effectLst/>
                <a:latin typeface="+mn-lt"/>
                <a:ea typeface="Trebuchet MS" panose="020B0603020202020204" pitchFamily="34" charset="0"/>
                <a:cs typeface="Trebuchet MS" panose="020B0603020202020204" pitchFamily="34" charset="0"/>
                <a:hlinkClick r:id="rId7"/>
              </a:rPr>
              <a:t> </a:t>
            </a:r>
            <a:r>
              <a:rPr kumimoji="0" lang="en-US" altLang="it-IT" sz="2400" b="0" i="0" u="sng" strike="noStrike" cap="none" normalizeH="0" baseline="0" dirty="0" err="1" smtClean="0">
                <a:ln>
                  <a:noFill/>
                </a:ln>
                <a:solidFill>
                  <a:srgbClr val="0000FF"/>
                </a:solidFill>
                <a:effectLst/>
                <a:latin typeface="+mn-lt"/>
                <a:ea typeface="Trebuchet MS" panose="020B0603020202020204" pitchFamily="34" charset="0"/>
                <a:cs typeface="Trebuchet MS" panose="020B0603020202020204" pitchFamily="34" charset="0"/>
                <a:hlinkClick r:id="rId7"/>
              </a:rPr>
              <a:t>sulla</a:t>
            </a:r>
            <a:r>
              <a:rPr kumimoji="0" lang="en-US" altLang="it-IT" sz="2400" b="0" i="0" u="sng" strike="noStrike" cap="none" normalizeH="0" baseline="0" dirty="0" smtClean="0">
                <a:ln>
                  <a:noFill/>
                </a:ln>
                <a:solidFill>
                  <a:srgbClr val="0000FF"/>
                </a:solidFill>
                <a:effectLst/>
                <a:latin typeface="+mn-lt"/>
                <a:ea typeface="Trebuchet MS" panose="020B0603020202020204" pitchFamily="34" charset="0"/>
                <a:cs typeface="Trebuchet MS" panose="020B0603020202020204" pitchFamily="34" charset="0"/>
                <a:hlinkClick r:id="rId7"/>
              </a:rPr>
              <a:t> base </a:t>
            </a:r>
            <a:r>
              <a:rPr kumimoji="0" lang="en-US" altLang="it-IT" sz="2400" b="0" i="0" u="sng" strike="noStrike" cap="none" normalizeH="0" baseline="0" dirty="0" err="1" smtClean="0">
                <a:ln>
                  <a:noFill/>
                </a:ln>
                <a:solidFill>
                  <a:srgbClr val="0000FF"/>
                </a:solidFill>
                <a:effectLst/>
                <a:latin typeface="+mn-lt"/>
                <a:ea typeface="Trebuchet MS" panose="020B0603020202020204" pitchFamily="34" charset="0"/>
                <a:cs typeface="Trebuchet MS" panose="020B0603020202020204" pitchFamily="34" charset="0"/>
                <a:hlinkClick r:id="rId7"/>
              </a:rPr>
              <a:t>dei</a:t>
            </a:r>
            <a:r>
              <a:rPr kumimoji="0" lang="en-US" altLang="it-IT" sz="2400" b="0" i="0" u="sng" strike="noStrike" cap="none" normalizeH="0" baseline="0" dirty="0" smtClean="0">
                <a:ln>
                  <a:noFill/>
                </a:ln>
                <a:solidFill>
                  <a:srgbClr val="0000FF"/>
                </a:solidFill>
                <a:effectLst/>
                <a:latin typeface="+mn-lt"/>
                <a:ea typeface="Trebuchet MS" panose="020B0603020202020204" pitchFamily="34" charset="0"/>
                <a:cs typeface="Trebuchet MS" panose="020B0603020202020204" pitchFamily="34" charset="0"/>
                <a:hlinkClick r:id="rId7"/>
              </a:rPr>
              <a:t> </a:t>
            </a:r>
            <a:r>
              <a:rPr kumimoji="0" lang="en-US" altLang="it-IT" sz="2400" b="0" i="0" u="sng" strike="noStrike" cap="none" normalizeH="0" baseline="0" dirty="0" err="1" smtClean="0">
                <a:ln>
                  <a:noFill/>
                </a:ln>
                <a:solidFill>
                  <a:srgbClr val="0000FF"/>
                </a:solidFill>
                <a:effectLst/>
                <a:latin typeface="+mn-lt"/>
                <a:ea typeface="Trebuchet MS" panose="020B0603020202020204" pitchFamily="34" charset="0"/>
                <a:cs typeface="Trebuchet MS" panose="020B0603020202020204" pitchFamily="34" charset="0"/>
                <a:hlinkClick r:id="rId7"/>
              </a:rPr>
              <a:t>dati</a:t>
            </a:r>
            <a:r>
              <a:rPr kumimoji="0" lang="en-US" altLang="it-IT" sz="2400" b="0" i="0" u="sng" strike="noStrike" cap="none" normalizeH="0" baseline="0" dirty="0" smtClean="0">
                <a:ln>
                  <a:noFill/>
                </a:ln>
                <a:solidFill>
                  <a:srgbClr val="0000FF"/>
                </a:solidFill>
                <a:effectLst/>
                <a:latin typeface="+mn-lt"/>
                <a:ea typeface="Trebuchet MS" panose="020B0603020202020204" pitchFamily="34" charset="0"/>
                <a:cs typeface="Trebuchet MS" panose="020B0603020202020204" pitchFamily="34" charset="0"/>
                <a:hlinkClick r:id="rId7"/>
              </a:rPr>
              <a:t> del </a:t>
            </a:r>
            <a:r>
              <a:rPr kumimoji="0" lang="en-US" altLang="it-IT" sz="2400" b="0" i="0" u="sng" strike="noStrike" cap="none" normalizeH="0" baseline="0" dirty="0" err="1" smtClean="0">
                <a:ln>
                  <a:noFill/>
                </a:ln>
                <a:solidFill>
                  <a:srgbClr val="0000FF"/>
                </a:solidFill>
                <a:effectLst/>
                <a:latin typeface="+mn-lt"/>
                <a:ea typeface="Trebuchet MS" panose="020B0603020202020204" pitchFamily="34" charset="0"/>
                <a:cs typeface="Trebuchet MS" panose="020B0603020202020204" pitchFamily="34" charset="0"/>
                <a:hlinkClick r:id="rId7"/>
              </a:rPr>
              <a:t>quadro</a:t>
            </a:r>
            <a:r>
              <a:rPr kumimoji="0" lang="en-US" altLang="it-IT" sz="2400" b="0" i="0" u="sng" strike="noStrike" cap="none" normalizeH="0" baseline="0" dirty="0" smtClean="0">
                <a:ln>
                  <a:noFill/>
                </a:ln>
                <a:solidFill>
                  <a:srgbClr val="0000FF"/>
                </a:solidFill>
                <a:effectLst/>
                <a:latin typeface="+mn-lt"/>
                <a:ea typeface="Trebuchet MS" panose="020B0603020202020204" pitchFamily="34" charset="0"/>
                <a:cs typeface="Trebuchet MS" panose="020B0603020202020204" pitchFamily="34" charset="0"/>
                <a:hlinkClick r:id="rId7"/>
              </a:rPr>
              <a:t> E</a:t>
            </a:r>
            <a:r>
              <a:rPr kumimoji="0" lang="it-IT" altLang="it-IT" sz="2400" b="0" i="0" u="sng" strike="noStrike" cap="none" normalizeH="0" baseline="0" dirty="0" smtClean="0">
                <a:ln>
                  <a:noFill/>
                </a:ln>
                <a:solidFill>
                  <a:schemeClr val="tx1"/>
                </a:solidFill>
                <a:effectLst/>
                <a:latin typeface="+mn-lt"/>
              </a:rPr>
              <a:t> </a:t>
            </a:r>
          </a:p>
        </p:txBody>
      </p:sp>
      <p:sp>
        <p:nvSpPr>
          <p:cNvPr id="8" name="Segnaposto testo 7"/>
          <p:cNvSpPr>
            <a:spLocks noGrp="1"/>
          </p:cNvSpPr>
          <p:nvPr>
            <p:ph type="body" sz="quarter" idx="14"/>
          </p:nvPr>
        </p:nvSpPr>
        <p:spPr>
          <a:xfrm>
            <a:off x="2091083" y="6484054"/>
            <a:ext cx="6364288" cy="231775"/>
          </a:xfrm>
        </p:spPr>
        <p:txBody>
          <a:bodyPr/>
          <a:lstStyle/>
          <a:p>
            <a:r>
              <a:rPr lang="it-IT" dirty="0" smtClean="0"/>
              <a:t>Nuove Tariffe dei premi 2019</a:t>
            </a:r>
            <a:endParaRPr lang="it-IT" dirty="0"/>
          </a:p>
        </p:txBody>
      </p:sp>
    </p:spTree>
    <p:extLst>
      <p:ext uri="{BB962C8B-B14F-4D97-AF65-F5344CB8AC3E}">
        <p14:creationId xmlns:p14="http://schemas.microsoft.com/office/powerpoint/2010/main" val="3075100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0877" y="352255"/>
            <a:ext cx="11261294" cy="694416"/>
          </a:xfrm>
        </p:spPr>
        <p:txBody>
          <a:bodyPr/>
          <a:lstStyle/>
          <a:p>
            <a:pPr algn="ctr"/>
            <a:r>
              <a:rPr lang="it-IT" b="1" dirty="0" smtClean="0"/>
              <a:t>MODELLO 20SM - Esempio n.1  </a:t>
            </a:r>
            <a:br>
              <a:rPr lang="it-IT" b="1" dirty="0" smtClean="0"/>
            </a:br>
            <a:r>
              <a:rPr lang="it-IT" b="1" dirty="0" smtClean="0"/>
              <a:t>Quadro A- dati di sintesi della PAT</a:t>
            </a:r>
            <a:endParaRPr lang="it-IT" b="1" dirty="0"/>
          </a:p>
        </p:txBody>
      </p:sp>
      <p:sp>
        <p:nvSpPr>
          <p:cNvPr id="3" name="Segnaposto data 2"/>
          <p:cNvSpPr>
            <a:spLocks noGrp="1"/>
          </p:cNvSpPr>
          <p:nvPr>
            <p:ph type="dt" sz="half" idx="10"/>
          </p:nvPr>
        </p:nvSpPr>
        <p:spPr>
          <a:xfrm>
            <a:off x="9182427" y="6330600"/>
            <a:ext cx="1442871" cy="365125"/>
          </a:xfrm>
        </p:spPr>
        <p:txBody>
          <a:bodyPr/>
          <a:lstStyle/>
          <a:p>
            <a:r>
              <a:rPr lang="it-IT" dirty="0"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7</a:t>
            </a:fld>
            <a:endParaRPr lang="it-IT" dirty="0"/>
          </a:p>
        </p:txBody>
      </p:sp>
      <p:sp>
        <p:nvSpPr>
          <p:cNvPr id="5" name="Segnaposto contenuto 4"/>
          <p:cNvSpPr>
            <a:spLocks noGrp="1"/>
          </p:cNvSpPr>
          <p:nvPr>
            <p:ph idx="1"/>
          </p:nvPr>
        </p:nvSpPr>
        <p:spPr>
          <a:xfrm>
            <a:off x="458265" y="1127711"/>
            <a:ext cx="11261294" cy="2724614"/>
          </a:xfrm>
        </p:spPr>
        <p:txBody>
          <a:bodyPr/>
          <a:lstStyle/>
          <a:p>
            <a:pPr marL="0" indent="0">
              <a:buNone/>
            </a:pPr>
            <a:r>
              <a:rPr lang="it-IT" b="1" dirty="0" smtClean="0"/>
              <a:t>Esempio: Regola </a:t>
            </a:r>
            <a:r>
              <a:rPr lang="it-IT" b="1" dirty="0"/>
              <a:t>generale di oscillazione </a:t>
            </a:r>
            <a:r>
              <a:rPr lang="it-IT" dirty="0"/>
              <a:t>(Codice di oscillazione = 5)</a:t>
            </a:r>
            <a:r>
              <a:rPr lang="it-IT" b="1" dirty="0"/>
              <a:t>:</a:t>
            </a:r>
          </a:p>
          <a:p>
            <a:pPr lvl="0"/>
            <a:r>
              <a:rPr lang="it-IT" dirty="0"/>
              <a:t>Almeno una voce di tariffa della PAT raggiunge il valore del </a:t>
            </a:r>
            <a:r>
              <a:rPr lang="it-IT" b="1" dirty="0"/>
              <a:t>limite minimo di significatività </a:t>
            </a:r>
            <a:r>
              <a:rPr lang="it-IT" dirty="0" smtClean="0"/>
              <a:t>e il </a:t>
            </a:r>
            <a:r>
              <a:rPr lang="it-IT" dirty="0"/>
              <a:t>valore di </a:t>
            </a:r>
            <a:r>
              <a:rPr lang="it-IT" b="1" dirty="0"/>
              <a:t>ISA</a:t>
            </a:r>
            <a:r>
              <a:rPr lang="it-IT" b="1" baseline="-25000" dirty="0"/>
              <a:t>R </a:t>
            </a:r>
            <a:r>
              <a:rPr lang="it-IT" b="1" baseline="-25000" dirty="0" smtClean="0"/>
              <a:t> </a:t>
            </a:r>
            <a:r>
              <a:rPr lang="it-IT" b="1" dirty="0"/>
              <a:t>diverso da zero</a:t>
            </a:r>
            <a:r>
              <a:rPr lang="it-IT" dirty="0"/>
              <a:t> </a:t>
            </a:r>
          </a:p>
          <a:p>
            <a:endParaRPr lang="it-IT" dirty="0"/>
          </a:p>
        </p:txBody>
      </p:sp>
      <p:sp>
        <p:nvSpPr>
          <p:cNvPr id="6" name="Segnaposto testo 5"/>
          <p:cNvSpPr>
            <a:spLocks noGrp="1"/>
          </p:cNvSpPr>
          <p:nvPr>
            <p:ph type="body" sz="quarter" idx="14"/>
          </p:nvPr>
        </p:nvSpPr>
        <p:spPr>
          <a:xfrm>
            <a:off x="2091083" y="6397276"/>
            <a:ext cx="6364288" cy="231775"/>
          </a:xfrm>
        </p:spPr>
        <p:txBody>
          <a:bodyPr/>
          <a:lstStyle/>
          <a:p>
            <a:r>
              <a:rPr lang="it-IT" dirty="0" smtClean="0"/>
              <a:t>Nuove Tariffe dei premi 2019</a:t>
            </a:r>
            <a:endParaRPr lang="it-IT" dirty="0"/>
          </a:p>
        </p:txBody>
      </p:sp>
      <p:pic>
        <p:nvPicPr>
          <p:cNvPr id="10" name="Immagine 9"/>
          <p:cNvPicPr/>
          <p:nvPr/>
        </p:nvPicPr>
        <p:blipFill rotWithShape="1">
          <a:blip r:embed="rId2"/>
          <a:srcRect l="3853" t="12764" r="63020" b="76938"/>
          <a:stretch/>
        </p:blipFill>
        <p:spPr bwMode="auto">
          <a:xfrm>
            <a:off x="566670" y="2391525"/>
            <a:ext cx="10702344" cy="1433499"/>
          </a:xfrm>
          <a:prstGeom prst="rect">
            <a:avLst/>
          </a:prstGeom>
          <a:ln>
            <a:noFill/>
          </a:ln>
          <a:extLst>
            <a:ext uri="{53640926-AAD7-44D8-BBD7-CCE9431645EC}">
              <a14:shadowObscured xmlns:a14="http://schemas.microsoft.com/office/drawing/2010/main"/>
            </a:ext>
          </a:extLst>
        </p:spPr>
      </p:pic>
      <p:sp>
        <p:nvSpPr>
          <p:cNvPr id="9" name="Rettangolo 8"/>
          <p:cNvSpPr/>
          <p:nvPr/>
        </p:nvSpPr>
        <p:spPr>
          <a:xfrm>
            <a:off x="884349" y="3848748"/>
            <a:ext cx="10951336" cy="2054409"/>
          </a:xfrm>
          <a:prstGeom prst="rect">
            <a:avLst/>
          </a:prstGeom>
        </p:spPr>
        <p:txBody>
          <a:bodyPr wrap="square">
            <a:spAutoFit/>
          </a:bodyPr>
          <a:lstStyle/>
          <a:p>
            <a:pPr marL="285750" indent="-285750" algn="just">
              <a:spcBef>
                <a:spcPts val="500"/>
              </a:spcBef>
              <a:spcAft>
                <a:spcPts val="0"/>
              </a:spcAft>
              <a:buFont typeface="Arial" panose="020B0604020202020204" pitchFamily="34" charset="0"/>
              <a:buChar char="•"/>
            </a:pPr>
            <a:r>
              <a:rPr lang="it-IT" sz="1600" b="1" dirty="0" smtClean="0">
                <a:latin typeface="Verdana" panose="020B0604030504040204" pitchFamily="34" charset="0"/>
                <a:ea typeface="Verdana" panose="020B0604030504040204" pitchFamily="34" charset="0"/>
                <a:cs typeface="Verdana" panose="020B0604030504040204" pitchFamily="34" charset="0"/>
              </a:rPr>
              <a:t>Gestione Tariffaria </a:t>
            </a:r>
            <a:r>
              <a:rPr lang="it-IT" sz="1600" dirty="0">
                <a:latin typeface="Verdana" panose="020B0604030504040204" pitchFamily="34" charset="0"/>
                <a:ea typeface="Verdana" panose="020B0604030504040204" pitchFamily="34" charset="0"/>
                <a:cs typeface="Verdana" panose="020B0604030504040204" pitchFamily="34" charset="0"/>
              </a:rPr>
              <a:t>della PAT valido per l’anno di applicazione del tasso</a:t>
            </a:r>
          </a:p>
          <a:p>
            <a:pPr marL="342900" lvl="0" indent="-342900" algn="just">
              <a:lnSpc>
                <a:spcPct val="150000"/>
              </a:lnSpc>
              <a:spcBef>
                <a:spcPts val="500"/>
              </a:spcBef>
              <a:spcAft>
                <a:spcPts val="0"/>
              </a:spcAft>
              <a:buFont typeface="Symbol" panose="05050102010706020507" pitchFamily="18" charset="2"/>
              <a:buChar char=""/>
              <a:tabLst>
                <a:tab pos="970915" algn="l"/>
                <a:tab pos="971550" algn="l"/>
              </a:tabLst>
            </a:pPr>
            <a:r>
              <a:rPr lang="it-IT" sz="1600" b="1" dirty="0">
                <a:latin typeface="Verdana" panose="020B0604030504040204" pitchFamily="34" charset="0"/>
                <a:ea typeface="Verdana" panose="020B0604030504040204" pitchFamily="34" charset="0"/>
                <a:cs typeface="Verdana" panose="020B0604030504040204" pitchFamily="34" charset="0"/>
              </a:rPr>
              <a:t>Numero di eventi lesivi </a:t>
            </a:r>
            <a:r>
              <a:rPr lang="it-IT" sz="1600" dirty="0">
                <a:latin typeface="Verdana" panose="020B0604030504040204" pitchFamily="34" charset="0"/>
                <a:ea typeface="Verdana" panose="020B0604030504040204" pitchFamily="34" charset="0"/>
                <a:cs typeface="Verdana" panose="020B0604030504040204" pitchFamily="34" charset="0"/>
              </a:rPr>
              <a:t>registrati nel triennio di competenza (nel caso specifico 2015-2017)</a:t>
            </a:r>
          </a:p>
          <a:p>
            <a:pPr marL="342900" lvl="0" indent="-342900" algn="just">
              <a:lnSpc>
                <a:spcPct val="150000"/>
              </a:lnSpc>
              <a:spcBef>
                <a:spcPts val="500"/>
              </a:spcBef>
              <a:spcAft>
                <a:spcPts val="0"/>
              </a:spcAft>
              <a:buFont typeface="Symbol" panose="05050102010706020507" pitchFamily="18" charset="2"/>
              <a:buChar char=""/>
              <a:tabLst>
                <a:tab pos="970915" algn="l"/>
                <a:tab pos="971550" algn="l"/>
              </a:tabLst>
            </a:pPr>
            <a:r>
              <a:rPr lang="it-IT" sz="1600" b="1" dirty="0">
                <a:latin typeface="Verdana" panose="020B0604030504040204" pitchFamily="34" charset="0"/>
                <a:ea typeface="Verdana" panose="020B0604030504040204" pitchFamily="34" charset="0"/>
                <a:cs typeface="Verdana" panose="020B0604030504040204" pitchFamily="34" charset="0"/>
              </a:rPr>
              <a:t>Totale dei lavoratori-anno </a:t>
            </a:r>
            <a:r>
              <a:rPr lang="it-IT" sz="1600" dirty="0">
                <a:latin typeface="Verdana" panose="020B0604030504040204" pitchFamily="34" charset="0"/>
                <a:ea typeface="Verdana" panose="020B0604030504040204" pitchFamily="34" charset="0"/>
                <a:cs typeface="Verdana" panose="020B0604030504040204" pitchFamily="34" charset="0"/>
              </a:rPr>
              <a:t>nel triennio di competenza</a:t>
            </a:r>
          </a:p>
          <a:p>
            <a:pPr marL="342900" lvl="0" indent="-342900" algn="just">
              <a:lnSpc>
                <a:spcPct val="150000"/>
              </a:lnSpc>
              <a:spcBef>
                <a:spcPts val="500"/>
              </a:spcBef>
              <a:spcAft>
                <a:spcPts val="0"/>
              </a:spcAft>
              <a:buFont typeface="Symbol" panose="05050102010706020507" pitchFamily="18" charset="2"/>
              <a:buChar char=""/>
              <a:tabLst>
                <a:tab pos="970915" algn="l"/>
                <a:tab pos="971550" algn="l"/>
              </a:tabLst>
            </a:pPr>
            <a:r>
              <a:rPr lang="it-IT" sz="1600" b="1" dirty="0">
                <a:latin typeface="Verdana" panose="020B0604030504040204" pitchFamily="34" charset="0"/>
                <a:ea typeface="Verdana" panose="020B0604030504040204" pitchFamily="34" charset="0"/>
                <a:cs typeface="Verdana" panose="020B0604030504040204" pitchFamily="34" charset="0"/>
              </a:rPr>
              <a:t>Il codice di oscillazione </a:t>
            </a:r>
            <a:r>
              <a:rPr lang="it-IT" sz="1600" dirty="0">
                <a:latin typeface="Verdana" panose="020B0604030504040204" pitchFamily="34" charset="0"/>
                <a:ea typeface="Verdana" panose="020B0604030504040204" pitchFamily="34" charset="0"/>
                <a:cs typeface="Verdana" panose="020B0604030504040204" pitchFamily="34" charset="0"/>
              </a:rPr>
              <a:t>assegnato alla PAT a fronte del valore degli indicatori riportati nei restanti </a:t>
            </a:r>
            <a:r>
              <a:rPr lang="it-IT" dirty="0">
                <a:latin typeface="Verdana" panose="020B0604030504040204" pitchFamily="34" charset="0"/>
                <a:ea typeface="Verdana" panose="020B0604030504040204" pitchFamily="34" charset="0"/>
                <a:cs typeface="Verdana" panose="020B0604030504040204" pitchFamily="34" charset="0"/>
              </a:rPr>
              <a:t>quadri</a:t>
            </a:r>
            <a:endParaRPr lang="it-IT"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22344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ESEMPIO n.1 </a:t>
            </a:r>
            <a:br>
              <a:rPr lang="it-IT" b="1" dirty="0" smtClean="0"/>
            </a:br>
            <a:r>
              <a:rPr lang="it-IT" b="1" dirty="0" smtClean="0"/>
              <a:t>Quadro </a:t>
            </a:r>
            <a:r>
              <a:rPr lang="it-IT" b="1" dirty="0"/>
              <a:t>B - Eventi lesivi definiti nel triennio di osservazione</a:t>
            </a:r>
            <a:br>
              <a:rPr lang="it-IT" b="1" dirty="0"/>
            </a:br>
            <a:endParaRPr lang="it-IT" b="1" dirty="0"/>
          </a:p>
        </p:txBody>
      </p:sp>
      <p:sp>
        <p:nvSpPr>
          <p:cNvPr id="3" name="Segnaposto data 2"/>
          <p:cNvSpPr>
            <a:spLocks noGrp="1"/>
          </p:cNvSpPr>
          <p:nvPr>
            <p:ph type="dt" sz="half" idx="10"/>
          </p:nvPr>
        </p:nvSpPr>
        <p:spPr>
          <a:xfrm>
            <a:off x="8823633" y="6330600"/>
            <a:ext cx="1442871" cy="365125"/>
          </a:xfrm>
        </p:spPr>
        <p:txBody>
          <a:bodyPr/>
          <a:lstStyle/>
          <a:p>
            <a:r>
              <a:rPr lang="it-IT" dirty="0"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8</a:t>
            </a:fld>
            <a:endParaRPr lang="it-IT" dirty="0"/>
          </a:p>
        </p:txBody>
      </p:sp>
      <p:sp>
        <p:nvSpPr>
          <p:cNvPr id="6" name="Segnaposto testo 5"/>
          <p:cNvSpPr>
            <a:spLocks noGrp="1"/>
          </p:cNvSpPr>
          <p:nvPr>
            <p:ph type="body" sz="quarter" idx="14"/>
          </p:nvPr>
        </p:nvSpPr>
        <p:spPr>
          <a:xfrm>
            <a:off x="2091083" y="6397276"/>
            <a:ext cx="6364288" cy="231775"/>
          </a:xfrm>
        </p:spPr>
        <p:txBody>
          <a:bodyPr/>
          <a:lstStyle/>
          <a:p>
            <a:r>
              <a:rPr lang="it-IT" dirty="0" smtClean="0"/>
              <a:t>Nuove Tariffe dei premi 2019</a:t>
            </a:r>
            <a:endParaRPr lang="it-IT" dirty="0"/>
          </a:p>
        </p:txBody>
      </p:sp>
      <p:sp>
        <p:nvSpPr>
          <p:cNvPr id="11" name="Rettangolo 10"/>
          <p:cNvSpPr/>
          <p:nvPr/>
        </p:nvSpPr>
        <p:spPr>
          <a:xfrm>
            <a:off x="633046" y="2408858"/>
            <a:ext cx="10911254" cy="3139321"/>
          </a:xfrm>
          <a:prstGeom prst="rect">
            <a:avLst/>
          </a:prstGeom>
        </p:spPr>
        <p:txBody>
          <a:bodyPr wrap="square">
            <a:spAutoFit/>
          </a:bodyPr>
          <a:lstStyle/>
          <a:p>
            <a:pPr algn="just">
              <a:spcAft>
                <a:spcPts val="0"/>
              </a:spcAft>
              <a:tabLst>
                <a:tab pos="970915" algn="l"/>
                <a:tab pos="971550" algn="l"/>
              </a:tabLst>
            </a:pPr>
            <a:r>
              <a:rPr lang="it-IT" dirty="0" smtClean="0">
                <a:latin typeface="Verdana" panose="020B0604030504040204" pitchFamily="34" charset="0"/>
                <a:ea typeface="Verdana" panose="020B0604030504040204" pitchFamily="34" charset="0"/>
                <a:cs typeface="Verdana" panose="020B0604030504040204" pitchFamily="34" charset="0"/>
              </a:rPr>
              <a:t>All’interno </a:t>
            </a:r>
            <a:r>
              <a:rPr lang="it-IT" dirty="0">
                <a:latin typeface="Verdana" panose="020B0604030504040204" pitchFamily="34" charset="0"/>
                <a:ea typeface="Verdana" panose="020B0604030504040204" pitchFamily="34" charset="0"/>
                <a:cs typeface="Verdana" panose="020B0604030504040204" pitchFamily="34" charset="0"/>
              </a:rPr>
              <a:t>del quadro si riporta il dettaglio degli infortuni non in itinere registrati nel triennio di competenza, con riferimento alla voce di lavorazione secondo </a:t>
            </a:r>
            <a:r>
              <a:rPr lang="it-IT" dirty="0" smtClean="0">
                <a:latin typeface="Verdana" panose="020B0604030504040204" pitchFamily="34" charset="0"/>
                <a:ea typeface="Verdana" panose="020B0604030504040204" pitchFamily="34" charset="0"/>
                <a:cs typeface="Verdana" panose="020B0604030504040204" pitchFamily="34" charset="0"/>
              </a:rPr>
              <a:t>le nuove Tariffe dei premi.</a:t>
            </a:r>
          </a:p>
          <a:p>
            <a:pPr lvl="0" algn="just"/>
            <a:r>
              <a:rPr lang="it-IT" dirty="0" smtClean="0">
                <a:latin typeface="Verdana" panose="020B0604030504040204" pitchFamily="34" charset="0"/>
                <a:ea typeface="Verdana" panose="020B0604030504040204" pitchFamily="34" charset="0"/>
                <a:cs typeface="Verdana" panose="020B0604030504040204" pitchFamily="34" charset="0"/>
              </a:rPr>
              <a:t>Il </a:t>
            </a:r>
            <a:r>
              <a:rPr lang="it-IT" dirty="0">
                <a:latin typeface="Verdana" panose="020B0604030504040204" pitchFamily="34" charset="0"/>
                <a:ea typeface="Verdana" panose="020B0604030504040204" pitchFamily="34" charset="0"/>
                <a:cs typeface="Verdana" panose="020B0604030504040204" pitchFamily="34" charset="0"/>
              </a:rPr>
              <a:t>numero di giornate lavorative equivalenti per singolo </a:t>
            </a:r>
            <a:r>
              <a:rPr lang="it-IT" dirty="0" smtClean="0">
                <a:latin typeface="Verdana" panose="020B0604030504040204" pitchFamily="34" charset="0"/>
                <a:ea typeface="Verdana" panose="020B0604030504040204" pitchFamily="34" charset="0"/>
                <a:cs typeface="Verdana" panose="020B0604030504040204" pitchFamily="34" charset="0"/>
              </a:rPr>
              <a:t>infortunio:</a:t>
            </a:r>
          </a:p>
          <a:p>
            <a:pPr marL="285750" lvl="0" indent="-285750" algn="just">
              <a:buFont typeface="Arial" panose="020B0604020202020204" pitchFamily="34" charset="0"/>
              <a:buChar char="•"/>
            </a:pPr>
            <a:r>
              <a:rPr lang="it-IT" dirty="0" smtClean="0">
                <a:latin typeface="Verdana" panose="020B0604030504040204" pitchFamily="34" charset="0"/>
                <a:ea typeface="Verdana" panose="020B0604030504040204" pitchFamily="34" charset="0"/>
                <a:cs typeface="Verdana" panose="020B0604030504040204" pitchFamily="34" charset="0"/>
              </a:rPr>
              <a:t>GLE </a:t>
            </a:r>
            <a:r>
              <a:rPr lang="it-IT" dirty="0">
                <a:latin typeface="Verdana" panose="020B0604030504040204" pitchFamily="34" charset="0"/>
                <a:ea typeface="Verdana" panose="020B0604030504040204" pitchFamily="34" charset="0"/>
                <a:cs typeface="Verdana" panose="020B0604030504040204" pitchFamily="34" charset="0"/>
              </a:rPr>
              <a:t>= 0 se, per l’infortunio, è stata riconosciuta un’azione di </a:t>
            </a:r>
            <a:r>
              <a:rPr lang="it-IT" dirty="0" smtClean="0">
                <a:latin typeface="Verdana" panose="020B0604030504040204" pitchFamily="34" charset="0"/>
                <a:ea typeface="Verdana" panose="020B0604030504040204" pitchFamily="34" charset="0"/>
                <a:cs typeface="Verdana" panose="020B0604030504040204" pitchFamily="34" charset="0"/>
              </a:rPr>
              <a:t>surroga</a:t>
            </a:r>
          </a:p>
          <a:p>
            <a:pPr marL="285750" lvl="0" indent="-285750" algn="just">
              <a:buFont typeface="Arial" panose="020B0604020202020204" pitchFamily="34" charset="0"/>
              <a:buChar char="•"/>
            </a:pPr>
            <a:endParaRPr lang="it-IT" dirty="0">
              <a:latin typeface="Verdana" panose="020B0604030504040204" pitchFamily="34" charset="0"/>
              <a:ea typeface="Verdana" panose="020B0604030504040204" pitchFamily="34" charset="0"/>
              <a:cs typeface="Verdana" panose="020B0604030504040204" pitchFamily="34" charset="0"/>
            </a:endParaRPr>
          </a:p>
          <a:p>
            <a:pPr marL="285750" lvl="0" indent="-285750" algn="just">
              <a:buFont typeface="Arial" panose="020B0604020202020204" pitchFamily="34" charset="0"/>
              <a:buChar char="•"/>
            </a:pPr>
            <a:r>
              <a:rPr lang="it-IT" b="1" dirty="0">
                <a:latin typeface="Verdana" panose="020B0604030504040204" pitchFamily="34" charset="0"/>
                <a:ea typeface="Verdana" panose="020B0604030504040204" pitchFamily="34" charset="0"/>
                <a:cs typeface="Verdana" panose="020B0604030504040204" pitchFamily="34" charset="0"/>
              </a:rPr>
              <a:t>In caso di evento mortale</a:t>
            </a:r>
            <a:r>
              <a:rPr lang="it-IT" dirty="0">
                <a:latin typeface="Verdana" panose="020B0604030504040204" pitchFamily="34" charset="0"/>
                <a:ea typeface="Verdana" panose="020B0604030504040204" pitchFamily="34" charset="0"/>
                <a:cs typeface="Verdana" panose="020B0604030504040204" pitchFamily="34" charset="0"/>
              </a:rPr>
              <a:t>, GLE è pari al valore massimo fra le giornate di inabilità temporanea e 6000 (pari a 100 </a:t>
            </a:r>
            <a:r>
              <a:rPr lang="it-IT" dirty="0" smtClean="0">
                <a:latin typeface="Verdana" panose="020B0604030504040204" pitchFamily="34" charset="0"/>
                <a:ea typeface="Verdana" panose="020B0604030504040204" pitchFamily="34" charset="0"/>
                <a:cs typeface="Verdana" panose="020B0604030504040204" pitchFamily="34" charset="0"/>
              </a:rPr>
              <a:t>x </a:t>
            </a:r>
            <a:r>
              <a:rPr lang="it-IT" dirty="0">
                <a:latin typeface="Verdana" panose="020B0604030504040204" pitchFamily="34" charset="0"/>
                <a:ea typeface="Verdana" panose="020B0604030504040204" pitchFamily="34" charset="0"/>
                <a:cs typeface="Verdana" panose="020B0604030504040204" pitchFamily="34" charset="0"/>
              </a:rPr>
              <a:t>GLEG del quadro A</a:t>
            </a:r>
            <a:r>
              <a:rPr lang="it-IT" dirty="0" smtClean="0">
                <a:latin typeface="Verdana" panose="020B0604030504040204" pitchFamily="34" charset="0"/>
                <a:ea typeface="Verdana" panose="020B0604030504040204" pitchFamily="34" charset="0"/>
                <a:cs typeface="Verdana" panose="020B0604030504040204" pitchFamily="34" charset="0"/>
              </a:rPr>
              <a:t>)</a:t>
            </a:r>
          </a:p>
          <a:p>
            <a:pPr marL="285750" lvl="0" indent="-285750" algn="just">
              <a:buFont typeface="Arial" panose="020B0604020202020204" pitchFamily="34" charset="0"/>
              <a:buChar char="•"/>
            </a:pPr>
            <a:endParaRPr lang="it-IT" dirty="0">
              <a:latin typeface="Verdana" panose="020B0604030504040204" pitchFamily="34" charset="0"/>
              <a:ea typeface="Verdana" panose="020B0604030504040204" pitchFamily="34" charset="0"/>
              <a:cs typeface="Verdana" panose="020B0604030504040204" pitchFamily="34" charset="0"/>
            </a:endParaRPr>
          </a:p>
          <a:p>
            <a:pPr marL="285750" lvl="0" indent="-285750" algn="just">
              <a:buFont typeface="Arial" panose="020B0604020202020204" pitchFamily="34" charset="0"/>
              <a:buChar char="•"/>
            </a:pPr>
            <a:r>
              <a:rPr lang="it-IT" b="1" dirty="0">
                <a:latin typeface="Verdana" panose="020B0604030504040204" pitchFamily="34" charset="0"/>
                <a:ea typeface="Verdana" panose="020B0604030504040204" pitchFamily="34" charset="0"/>
                <a:cs typeface="Verdana" panose="020B0604030504040204" pitchFamily="34" charset="0"/>
              </a:rPr>
              <a:t>In tutti gli altri casi</a:t>
            </a:r>
            <a:r>
              <a:rPr lang="it-IT" dirty="0">
                <a:latin typeface="Verdana" panose="020B0604030504040204" pitchFamily="34" charset="0"/>
                <a:ea typeface="Verdana" panose="020B0604030504040204" pitchFamily="34" charset="0"/>
                <a:cs typeface="Verdana" panose="020B0604030504040204" pitchFamily="34" charset="0"/>
              </a:rPr>
              <a:t>, GLE è pari al valore massimo fra le giornate di inabilità temporanea ed il valore che si otterrebbe dal prodotto GLEG </a:t>
            </a:r>
            <a:r>
              <a:rPr lang="it-IT" dirty="0" smtClean="0">
                <a:latin typeface="Verdana" panose="020B0604030504040204" pitchFamily="34" charset="0"/>
                <a:ea typeface="Verdana" panose="020B0604030504040204" pitchFamily="34" charset="0"/>
                <a:cs typeface="Verdana" panose="020B0604030504040204" pitchFamily="34" charset="0"/>
              </a:rPr>
              <a:t>x </a:t>
            </a:r>
            <a:r>
              <a:rPr lang="it-IT" dirty="0">
                <a:latin typeface="Verdana" panose="020B0604030504040204" pitchFamily="34" charset="0"/>
                <a:ea typeface="Verdana" panose="020B0604030504040204" pitchFamily="34" charset="0"/>
                <a:cs typeface="Verdana" panose="020B0604030504040204" pitchFamily="34" charset="0"/>
              </a:rPr>
              <a:t>Gradi di inabilità permanente da ultimo </a:t>
            </a:r>
            <a:r>
              <a:rPr lang="it-IT" dirty="0" smtClean="0">
                <a:latin typeface="Verdana" panose="020B0604030504040204" pitchFamily="34" charset="0"/>
                <a:ea typeface="Verdana" panose="020B0604030504040204" pitchFamily="34" charset="0"/>
                <a:cs typeface="Verdana" panose="020B0604030504040204" pitchFamily="34" charset="0"/>
              </a:rPr>
              <a:t>infortunio.</a:t>
            </a:r>
            <a:endParaRPr lang="it-IT" dirty="0"/>
          </a:p>
        </p:txBody>
      </p:sp>
      <p:pic>
        <p:nvPicPr>
          <p:cNvPr id="9" name="Segnaposto contenuto 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249" y="1000864"/>
            <a:ext cx="9646276" cy="1313977"/>
          </a:xfrm>
          <a:prstGeom prst="rect">
            <a:avLst/>
          </a:prstGeom>
          <a:noFill/>
          <a:ln>
            <a:noFill/>
          </a:ln>
        </p:spPr>
      </p:pic>
    </p:spTree>
    <p:extLst>
      <p:ext uri="{BB962C8B-B14F-4D97-AF65-F5344CB8AC3E}">
        <p14:creationId xmlns:p14="http://schemas.microsoft.com/office/powerpoint/2010/main" val="684258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ESEMPIO n.1 </a:t>
            </a:r>
            <a:br>
              <a:rPr lang="it-IT" b="1" dirty="0" smtClean="0"/>
            </a:br>
            <a:r>
              <a:rPr lang="it-IT" b="1" dirty="0" smtClean="0"/>
              <a:t>Quadro C </a:t>
            </a:r>
            <a:r>
              <a:rPr lang="it-IT" b="1" dirty="0"/>
              <a:t>- Dati classificativi del triennio di osservazione</a:t>
            </a:r>
            <a:br>
              <a:rPr lang="it-IT" b="1" dirty="0"/>
            </a:br>
            <a:r>
              <a:rPr lang="it-IT" b="1" dirty="0"/>
              <a:t/>
            </a:r>
            <a:br>
              <a:rPr lang="it-IT" b="1" dirty="0"/>
            </a:br>
            <a:endParaRPr lang="it-IT" b="1" dirty="0"/>
          </a:p>
        </p:txBody>
      </p:sp>
      <p:sp>
        <p:nvSpPr>
          <p:cNvPr id="3" name="Segnaposto data 2"/>
          <p:cNvSpPr>
            <a:spLocks noGrp="1"/>
          </p:cNvSpPr>
          <p:nvPr>
            <p:ph type="dt" sz="half" idx="10"/>
          </p:nvPr>
        </p:nvSpPr>
        <p:spPr>
          <a:xfrm>
            <a:off x="9068127" y="6330600"/>
            <a:ext cx="1442871" cy="365125"/>
          </a:xfrm>
        </p:spPr>
        <p:txBody>
          <a:bodyPr/>
          <a:lstStyle/>
          <a:p>
            <a:r>
              <a:rPr lang="it-IT" dirty="0" smtClean="0"/>
              <a:t>04/04/2019</a:t>
            </a:r>
            <a:endParaRPr lang="it-IT" dirty="0"/>
          </a:p>
        </p:txBody>
      </p:sp>
      <p:sp>
        <p:nvSpPr>
          <p:cNvPr id="4" name="Segnaposto numero diapositiva 3"/>
          <p:cNvSpPr>
            <a:spLocks noGrp="1"/>
          </p:cNvSpPr>
          <p:nvPr>
            <p:ph type="sldNum" sz="quarter" idx="12"/>
          </p:nvPr>
        </p:nvSpPr>
        <p:spPr/>
        <p:txBody>
          <a:bodyPr/>
          <a:lstStyle/>
          <a:p>
            <a:fld id="{03E89E2B-7837-6B45-9BB2-CC8B24B0904A}" type="slidenum">
              <a:rPr lang="it-IT" smtClean="0"/>
              <a:pPr/>
              <a:t>9</a:t>
            </a:fld>
            <a:endParaRPr lang="it-IT" dirty="0"/>
          </a:p>
        </p:txBody>
      </p:sp>
      <p:sp>
        <p:nvSpPr>
          <p:cNvPr id="6" name="Segnaposto testo 5"/>
          <p:cNvSpPr>
            <a:spLocks noGrp="1"/>
          </p:cNvSpPr>
          <p:nvPr>
            <p:ph type="body" sz="quarter" idx="14"/>
          </p:nvPr>
        </p:nvSpPr>
        <p:spPr>
          <a:xfrm>
            <a:off x="2091083" y="6397276"/>
            <a:ext cx="6364288" cy="231775"/>
          </a:xfrm>
        </p:spPr>
        <p:txBody>
          <a:bodyPr/>
          <a:lstStyle/>
          <a:p>
            <a:r>
              <a:rPr lang="it-IT" dirty="0" smtClean="0"/>
              <a:t>Nuove Tariffe dei premi 2019</a:t>
            </a:r>
            <a:endParaRPr lang="it-IT" dirty="0"/>
          </a:p>
        </p:txBody>
      </p:sp>
      <p:sp>
        <p:nvSpPr>
          <p:cNvPr id="11" name="Rettangolo 10"/>
          <p:cNvSpPr/>
          <p:nvPr/>
        </p:nvSpPr>
        <p:spPr>
          <a:xfrm>
            <a:off x="1392149" y="2742855"/>
            <a:ext cx="10064228" cy="3139321"/>
          </a:xfrm>
          <a:prstGeom prst="rect">
            <a:avLst/>
          </a:prstGeom>
        </p:spPr>
        <p:txBody>
          <a:bodyPr wrap="square">
            <a:spAutoFit/>
          </a:bodyPr>
          <a:lstStyle/>
          <a:p>
            <a:pPr algn="just">
              <a:spcAft>
                <a:spcPts val="0"/>
              </a:spcAft>
              <a:tabLst>
                <a:tab pos="970915" algn="l"/>
                <a:tab pos="971550" algn="l"/>
              </a:tabLst>
            </a:pPr>
            <a:r>
              <a:rPr lang="it-IT" dirty="0"/>
              <a:t>	</a:t>
            </a:r>
          </a:p>
          <a:p>
            <a:pPr algn="just"/>
            <a:r>
              <a:rPr lang="it-IT" dirty="0" smtClean="0">
                <a:latin typeface="Verdana" panose="020B0604030504040204" pitchFamily="34" charset="0"/>
                <a:ea typeface="Verdana" panose="020B0604030504040204" pitchFamily="34" charset="0"/>
                <a:cs typeface="Verdana" panose="020B0604030504040204" pitchFamily="34" charset="0"/>
              </a:rPr>
              <a:t>All’interno </a:t>
            </a:r>
            <a:r>
              <a:rPr lang="it-IT" dirty="0">
                <a:latin typeface="Verdana" panose="020B0604030504040204" pitchFamily="34" charset="0"/>
                <a:ea typeface="Verdana" panose="020B0604030504040204" pitchFamily="34" charset="0"/>
                <a:cs typeface="Verdana" panose="020B0604030504040204" pitchFamily="34" charset="0"/>
              </a:rPr>
              <a:t>del quadro si riporta il dettaglio dei periodi classificativi del triennio di competenza, </a:t>
            </a:r>
            <a:r>
              <a:rPr lang="it-IT" dirty="0" smtClean="0">
                <a:latin typeface="Verdana" panose="020B0604030504040204" pitchFamily="34" charset="0"/>
                <a:ea typeface="Verdana" panose="020B0604030504040204" pitchFamily="34" charset="0"/>
                <a:cs typeface="Verdana" panose="020B0604030504040204" pitchFamily="34" charset="0"/>
              </a:rPr>
              <a:t>con </a:t>
            </a:r>
            <a:r>
              <a:rPr lang="it-IT" dirty="0">
                <a:latin typeface="Verdana" panose="020B0604030504040204" pitchFamily="34" charset="0"/>
                <a:ea typeface="Verdana" panose="020B0604030504040204" pitchFamily="34" charset="0"/>
                <a:cs typeface="Verdana" panose="020B0604030504040204" pitchFamily="34" charset="0"/>
              </a:rPr>
              <a:t>riferimento alle </a:t>
            </a:r>
            <a:r>
              <a:rPr lang="it-IT" b="1" dirty="0" smtClean="0">
                <a:latin typeface="Verdana" panose="020B0604030504040204" pitchFamily="34" charset="0"/>
                <a:ea typeface="Verdana" panose="020B0604030504040204" pitchFamily="34" charset="0"/>
                <a:cs typeface="Verdana" panose="020B0604030504040204" pitchFamily="34" charset="0"/>
              </a:rPr>
              <a:t>voci delle nuove Tariffe dei premi. </a:t>
            </a:r>
          </a:p>
          <a:p>
            <a:pPr algn="just"/>
            <a:r>
              <a:rPr lang="it-IT" b="1" dirty="0" smtClean="0">
                <a:latin typeface="Verdana" panose="020B0604030504040204" pitchFamily="34" charset="0"/>
                <a:ea typeface="Verdana" panose="020B0604030504040204" pitchFamily="34" charset="0"/>
                <a:cs typeface="Verdana" panose="020B0604030504040204" pitchFamily="34" charset="0"/>
              </a:rPr>
              <a:t>In caso di accorpamento </a:t>
            </a:r>
            <a:r>
              <a:rPr lang="it-IT" b="1" dirty="0">
                <a:latin typeface="Verdana" panose="020B0604030504040204" pitchFamily="34" charset="0"/>
                <a:ea typeface="Verdana" panose="020B0604030504040204" pitchFamily="34" charset="0"/>
                <a:cs typeface="Verdana" panose="020B0604030504040204" pitchFamily="34" charset="0"/>
              </a:rPr>
              <a:t>di </a:t>
            </a:r>
            <a:r>
              <a:rPr lang="it-IT" b="1" dirty="0" smtClean="0">
                <a:latin typeface="Verdana" panose="020B0604030504040204" pitchFamily="34" charset="0"/>
                <a:ea typeface="Verdana" panose="020B0604030504040204" pitchFamily="34" charset="0"/>
                <a:cs typeface="Verdana" panose="020B0604030504040204" pitchFamily="34" charset="0"/>
              </a:rPr>
              <a:t>voci delle precedenti Tariffe, </a:t>
            </a:r>
            <a:r>
              <a:rPr lang="it-IT" dirty="0" smtClean="0">
                <a:latin typeface="Verdana" panose="020B0604030504040204" pitchFamily="34" charset="0"/>
                <a:ea typeface="Verdana" panose="020B0604030504040204" pitchFamily="34" charset="0"/>
                <a:cs typeface="Verdana" panose="020B0604030504040204" pitchFamily="34" charset="0"/>
              </a:rPr>
              <a:t>sono state sommate le </a:t>
            </a:r>
            <a:r>
              <a:rPr lang="it-IT" dirty="0">
                <a:latin typeface="Verdana" panose="020B0604030504040204" pitchFamily="34" charset="0"/>
                <a:ea typeface="Verdana" panose="020B0604030504040204" pitchFamily="34" charset="0"/>
                <a:cs typeface="Verdana" panose="020B0604030504040204" pitchFamily="34" charset="0"/>
              </a:rPr>
              <a:t>retribuzioni dei singoli periodi </a:t>
            </a:r>
            <a:r>
              <a:rPr lang="it-IT" dirty="0" smtClean="0">
                <a:latin typeface="Verdana" panose="020B0604030504040204" pitchFamily="34" charset="0"/>
                <a:ea typeface="Verdana" panose="020B0604030504040204" pitchFamily="34" charset="0"/>
                <a:cs typeface="Verdana" panose="020B0604030504040204" pitchFamily="34" charset="0"/>
              </a:rPr>
              <a:t>relative alle </a:t>
            </a:r>
            <a:r>
              <a:rPr lang="it-IT" dirty="0">
                <a:latin typeface="Verdana" panose="020B0604030504040204" pitchFamily="34" charset="0"/>
                <a:ea typeface="Verdana" panose="020B0604030504040204" pitchFamily="34" charset="0"/>
                <a:cs typeface="Verdana" panose="020B0604030504040204" pitchFamily="34" charset="0"/>
              </a:rPr>
              <a:t>voci </a:t>
            </a:r>
            <a:r>
              <a:rPr lang="it-IT" dirty="0" smtClean="0">
                <a:latin typeface="Verdana" panose="020B0604030504040204" pitchFamily="34" charset="0"/>
                <a:ea typeface="Verdana" panose="020B0604030504040204" pitchFamily="34" charset="0"/>
                <a:cs typeface="Verdana" panose="020B0604030504040204" pitchFamily="34" charset="0"/>
              </a:rPr>
              <a:t>aggregate, con conseguente stima del numero dei lavoratori-anno del periodo.</a:t>
            </a:r>
          </a:p>
          <a:p>
            <a:pPr algn="just"/>
            <a:endParaRPr lang="it-IT" dirty="0" smtClean="0">
              <a:latin typeface="Verdana" panose="020B0604030504040204" pitchFamily="34" charset="0"/>
              <a:ea typeface="Verdana" panose="020B0604030504040204" pitchFamily="34" charset="0"/>
              <a:cs typeface="Verdana" panose="020B0604030504040204" pitchFamily="34" charset="0"/>
            </a:endParaRPr>
          </a:p>
          <a:p>
            <a:pPr algn="just"/>
            <a:r>
              <a:rPr lang="it-IT" dirty="0" smtClean="0">
                <a:latin typeface="Verdana" panose="020B0604030504040204" pitchFamily="34" charset="0"/>
                <a:ea typeface="Verdana" panose="020B0604030504040204" pitchFamily="34" charset="0"/>
                <a:cs typeface="Verdana" panose="020B0604030504040204" pitchFamily="34" charset="0"/>
              </a:rPr>
              <a:t>Il </a:t>
            </a:r>
            <a:r>
              <a:rPr lang="it-IT" dirty="0">
                <a:latin typeface="Verdana" panose="020B0604030504040204" pitchFamily="34" charset="0"/>
                <a:ea typeface="Verdana" panose="020B0604030504040204" pitchFamily="34" charset="0"/>
                <a:cs typeface="Verdana" panose="020B0604030504040204" pitchFamily="34" charset="0"/>
              </a:rPr>
              <a:t>valore dei lavoratori-anno è pari a:</a:t>
            </a:r>
          </a:p>
          <a:p>
            <a:pPr lvl="0" algn="just"/>
            <a:r>
              <a:rPr lang="it-IT" b="1" dirty="0" smtClean="0">
                <a:latin typeface="Verdana" panose="020B0604030504040204" pitchFamily="34" charset="0"/>
                <a:ea typeface="Verdana" panose="020B0604030504040204" pitchFamily="34" charset="0"/>
                <a:cs typeface="Verdana" panose="020B0604030504040204" pitchFamily="34" charset="0"/>
              </a:rPr>
              <a:t>Retribuzioni </a:t>
            </a:r>
            <a:r>
              <a:rPr lang="it-IT" b="1" dirty="0">
                <a:latin typeface="Verdana" panose="020B0604030504040204" pitchFamily="34" charset="0"/>
                <a:ea typeface="Verdana" panose="020B0604030504040204" pitchFamily="34" charset="0"/>
                <a:cs typeface="Verdana" panose="020B0604030504040204" pitchFamily="34" charset="0"/>
              </a:rPr>
              <a:t>/ (300 </a:t>
            </a:r>
            <a:r>
              <a:rPr lang="it-IT" b="1" dirty="0" smtClean="0">
                <a:latin typeface="Verdana" panose="020B0604030504040204" pitchFamily="34" charset="0"/>
                <a:ea typeface="Verdana" panose="020B0604030504040204" pitchFamily="34" charset="0"/>
                <a:cs typeface="Verdana" panose="020B0604030504040204" pitchFamily="34" charset="0"/>
              </a:rPr>
              <a:t>x </a:t>
            </a:r>
            <a:r>
              <a:rPr lang="it-IT" b="1" dirty="0">
                <a:latin typeface="Verdana" panose="020B0604030504040204" pitchFamily="34" charset="0"/>
                <a:ea typeface="Verdana" panose="020B0604030504040204" pitchFamily="34" charset="0"/>
                <a:cs typeface="Verdana" panose="020B0604030504040204" pitchFamily="34" charset="0"/>
              </a:rPr>
              <a:t>retribuzione media per anno e grande gruppo)</a:t>
            </a:r>
          </a:p>
          <a:p>
            <a:pPr algn="just"/>
            <a:r>
              <a:rPr lang="it-IT" dirty="0">
                <a:latin typeface="Verdana" panose="020B0604030504040204" pitchFamily="34" charset="0"/>
                <a:ea typeface="Verdana" panose="020B0604030504040204" pitchFamily="34" charset="0"/>
                <a:cs typeface="Verdana" panose="020B0604030504040204" pitchFamily="34" charset="0"/>
              </a:rPr>
              <a:t>Il valore della retribuzione per anno di competenza e grande gruppo viene </a:t>
            </a:r>
            <a:r>
              <a:rPr lang="it-IT" dirty="0" smtClean="0">
                <a:latin typeface="Verdana" panose="020B0604030504040204" pitchFamily="34" charset="0"/>
                <a:ea typeface="Verdana" panose="020B0604030504040204" pitchFamily="34" charset="0"/>
                <a:cs typeface="Verdana" panose="020B0604030504040204" pitchFamily="34" charset="0"/>
              </a:rPr>
              <a:t>pubblicato sul sito istituzionale</a:t>
            </a:r>
            <a:endParaRPr lang="it-IT" dirty="0"/>
          </a:p>
        </p:txBody>
      </p:sp>
      <p:pic>
        <p:nvPicPr>
          <p:cNvPr id="9" name="Segnaposto contenuto 8"/>
          <p:cNvPicPr>
            <a:picLocks noGrp="1"/>
          </p:cNvPicPr>
          <p:nvPr>
            <p:ph idx="1"/>
          </p:nvPr>
        </p:nvPicPr>
        <p:blipFill rotWithShape="1">
          <a:blip r:embed="rId2"/>
          <a:srcRect l="3927" t="19339" r="63151" b="58369"/>
          <a:stretch/>
        </p:blipFill>
        <p:spPr bwMode="auto">
          <a:xfrm>
            <a:off x="1437890" y="807723"/>
            <a:ext cx="9457637" cy="21742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4092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INAIL">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AIL">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CB5A01D27A3D824C92304EB5212A8BA8" ma:contentTypeVersion="0" ma:contentTypeDescription="Creare un nuovo documento." ma:contentTypeScope="" ma:versionID="b445141fc07f617e03659c2ee0ba012b">
  <xsd:schema xmlns:xsd="http://www.w3.org/2001/XMLSchema" xmlns:xs="http://www.w3.org/2001/XMLSchema" xmlns:p="http://schemas.microsoft.com/office/2006/metadata/properties" xmlns:ns2="7a4d4952-7bc6-4614-bf54-70c107ed9c90" targetNamespace="http://schemas.microsoft.com/office/2006/metadata/properties" ma:root="true" ma:fieldsID="3cf5ee74b5c3b0a39a8056b931fcae5c" ns2:_="">
    <xsd:import namespace="7a4d4952-7bc6-4614-bf54-70c107ed9c9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d4952-7bc6-4614-bf54-70c107ed9c90" elementFormDefault="qualified">
    <xsd:import namespace="http://schemas.microsoft.com/office/2006/documentManagement/types"/>
    <xsd:import namespace="http://schemas.microsoft.com/office/infopath/2007/PartnerControls"/>
    <xsd:element name="_dlc_DocId" ma:index="8" nillable="true" ma:displayName="Valore ID documento" ma:description="Valore dell'ID documento assegnato all'elemento." ma:internalName="_dlc_DocId" ma:readOnly="true">
      <xsd:simpleType>
        <xsd:restriction base="dms:Text"/>
      </xsd:simpleType>
    </xsd:element>
    <xsd:element name="_dlc_DocIdUrl" ma:index="9"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a4d4952-7bc6-4614-bf54-70c107ed9c90">446VWSDZDHTQ-283-3030</_dlc_DocId>
    <_dlc_DocIdUrl xmlns="7a4d4952-7bc6-4614-bf54-70c107ed9c90">
      <Url>http://collaboration.inail.it/dc/dcc/BrandIdentity/_layouts/DocIdRedir.aspx?ID=446VWSDZDHTQ-283-3030</Url>
      <Description>446VWSDZDHTQ-283-3030</Description>
    </_dlc_DocIdUrl>
  </documentManagement>
</p:properties>
</file>

<file path=customXml/itemProps1.xml><?xml version="1.0" encoding="utf-8"?>
<ds:datastoreItem xmlns:ds="http://schemas.openxmlformats.org/officeDocument/2006/customXml" ds:itemID="{1776BDBB-DAD7-4BC3-9AF4-5231374BC16F}">
  <ds:schemaRefs>
    <ds:schemaRef ds:uri="http://schemas.microsoft.com/sharepoint/v3/contenttype/forms"/>
  </ds:schemaRefs>
</ds:datastoreItem>
</file>

<file path=customXml/itemProps2.xml><?xml version="1.0" encoding="utf-8"?>
<ds:datastoreItem xmlns:ds="http://schemas.openxmlformats.org/officeDocument/2006/customXml" ds:itemID="{9A5763D4-2D89-48CB-89D1-40FB0DCDF173}">
  <ds:schemaRefs>
    <ds:schemaRef ds:uri="http://schemas.microsoft.com/sharepoint/events"/>
  </ds:schemaRefs>
</ds:datastoreItem>
</file>

<file path=customXml/itemProps3.xml><?xml version="1.0" encoding="utf-8"?>
<ds:datastoreItem xmlns:ds="http://schemas.openxmlformats.org/officeDocument/2006/customXml" ds:itemID="{7855CE4E-D297-415E-86CA-C18B9C6C2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d4952-7bc6-4614-bf54-70c107ed9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5E5AF88-D05B-4E41-8261-25FBA60CDA87}">
  <ds:schemaRefs>
    <ds:schemaRef ds:uri="http://purl.org/dc/elements/1.1/"/>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7a4d4952-7bc6-4614-bf54-70c107ed9c90"/>
  </ds:schemaRefs>
</ds:datastoreItem>
</file>

<file path=docProps/app.xml><?xml version="1.0" encoding="utf-8"?>
<Properties xmlns="http://schemas.openxmlformats.org/officeDocument/2006/extended-properties" xmlns:vt="http://schemas.openxmlformats.org/officeDocument/2006/docPropsVTypes">
  <Template/>
  <TotalTime>3990</TotalTime>
  <Words>2834</Words>
  <Application>Microsoft Office PowerPoint</Application>
  <PresentationFormat>Widescreen</PresentationFormat>
  <Paragraphs>280</Paragraphs>
  <Slides>25</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25</vt:i4>
      </vt:variant>
    </vt:vector>
  </HeadingPairs>
  <TitlesOfParts>
    <vt:vector size="34" baseType="lpstr">
      <vt:lpstr>Arial</vt:lpstr>
      <vt:lpstr>Calibri</vt:lpstr>
      <vt:lpstr>Calibri Light</vt:lpstr>
      <vt:lpstr>Cambria Math</vt:lpstr>
      <vt:lpstr>Symbol</vt:lpstr>
      <vt:lpstr>Times New Roman</vt:lpstr>
      <vt:lpstr>Trebuchet MS</vt:lpstr>
      <vt:lpstr>Verdana</vt:lpstr>
      <vt:lpstr>Tema di Office</vt:lpstr>
      <vt:lpstr>Nuove Tariffe dei Premi e relative  M.A.T.  Decreto interministeriale 27.02.2019 Riflessi gestionali Sessione di multivideo conferenza      </vt:lpstr>
      <vt:lpstr>Aggiornamento della classificazione delle lavorazioni NUOVO MODELLO 20SM </vt:lpstr>
      <vt:lpstr>Aggiornamento della classificazione delle lavorazioni NUOVO MODELLO 20SM  </vt:lpstr>
      <vt:lpstr> Nuovo meccanismo di oscillazione per andamento infortunistico della PAT</vt:lpstr>
      <vt:lpstr> Il periodo di osservazione dell’andamento degli infortuni e delle malattie professionali della PAT  </vt:lpstr>
      <vt:lpstr>Nuovo modello 20sm</vt:lpstr>
      <vt:lpstr>MODELLO 20SM - Esempio n.1   Quadro A- dati di sintesi della PAT</vt:lpstr>
      <vt:lpstr>ESEMPIO n.1  Quadro B - Eventi lesivi definiti nel triennio di osservazione </vt:lpstr>
      <vt:lpstr>ESEMPIO n.1  Quadro C - Dati classificativi del triennio di osservazione  </vt:lpstr>
      <vt:lpstr>ESEMPIO n.1  Quadro D - Dati di sintesi per la valutazione della significatività      </vt:lpstr>
      <vt:lpstr>ESEMPIO n.1   Quadro E - Dati di sintesi per la determinazione dell'aliquota di oscillazione      </vt:lpstr>
      <vt:lpstr>ESEMPIO n.1   Quadro F - Determinazione del tasso applicabile sulla base dei dati del quadro E       </vt:lpstr>
      <vt:lpstr>Modello 20sm- Esempio n.2       </vt:lpstr>
      <vt:lpstr>Esempio n.2       </vt:lpstr>
      <vt:lpstr>Esempio n.2       </vt:lpstr>
      <vt:lpstr>PROCEDURA DI AGGIORNAMENTO DEI CLASSIFICATIVI ASPETTI GESTIONALI      </vt:lpstr>
      <vt:lpstr> scorporo parziale di una lavorazione   </vt:lpstr>
      <vt:lpstr> PROCEDURA DI AGGIORNAMENTO DEI CLASSIFICATIVI ASPETTI GESTIONALI</vt:lpstr>
      <vt:lpstr>ASPETTI GESTIONALI  ISTITUZIONE DI NUOVE VOCI DI TARIFFA </vt:lpstr>
      <vt:lpstr>PROCEDURA DI AGGIORNAMENTO DEI CLASSIFICATIVI ASPETTI GESTIONALI </vt:lpstr>
      <vt:lpstr>ASPETTI GESTIONALI  per la voce 0722</vt:lpstr>
      <vt:lpstr>ASPETTI GESTIONALI casistiche settore terziario </vt:lpstr>
      <vt:lpstr>Autoliquidazione 2019 Principali novità legge 30 dicembre 2018, n. 145 </vt:lpstr>
      <vt:lpstr>ATTIVITA’ GESTIONALI CENTRALIZZATE    CESSAZIONE POLIZZE DIPENDENTI PONDERATE</vt:lpstr>
      <vt:lpstr>Recupero PAT emesse con decorrenza 1 gennaio 2019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INAIL</dc:creator>
  <cp:lastModifiedBy>Marra Gabriella</cp:lastModifiedBy>
  <cp:revision>678</cp:revision>
  <cp:lastPrinted>2019-03-12T15:45:20Z</cp:lastPrinted>
  <dcterms:created xsi:type="dcterms:W3CDTF">2016-05-11T09:51:32Z</dcterms:created>
  <dcterms:modified xsi:type="dcterms:W3CDTF">2019-04-04T07:44:21Z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1d00a4f8-59dc-4afe-b362-b0cb502cf952</vt:lpwstr>
  </property>
  <property fmtid="{D5CDD505-2E9C-101B-9397-08002B2CF9AE}" pid="3" name="ContentTypeId">
    <vt:lpwstr>0x010100CB5A01D27A3D824C92304EB5212A8BA8</vt:lpwstr>
  </property>
</Properties>
</file>