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bookmarkIdSeed="4">
  <p:sldMasterIdLst>
    <p:sldMasterId id="2147483662" r:id="rId1"/>
  </p:sldMasterIdLst>
  <p:notesMasterIdLst>
    <p:notesMasterId r:id="rId13"/>
  </p:notesMasterIdLst>
  <p:sldIdLst>
    <p:sldId id="256" r:id="rId2"/>
    <p:sldId id="257" r:id="rId3"/>
    <p:sldId id="288" r:id="rId4"/>
    <p:sldId id="281" r:id="rId5"/>
    <p:sldId id="290" r:id="rId6"/>
    <p:sldId id="262" r:id="rId7"/>
    <p:sldId id="283" r:id="rId8"/>
    <p:sldId id="289" r:id="rId9"/>
    <p:sldId id="272" r:id="rId10"/>
    <p:sldId id="282" r:id="rId11"/>
    <p:sldId id="291" r:id="rId12"/>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E6665"/>
    <a:srgbClr val="3B7A79"/>
    <a:srgbClr val="367776"/>
    <a:srgbClr val="80A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17"/>
  </p:normalViewPr>
  <p:slideViewPr>
    <p:cSldViewPr snapToGrid="0" snapToObjects="1">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92075" y="744538"/>
            <a:ext cx="6615113" cy="3722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79768" y="4715153"/>
            <a:ext cx="5438140" cy="4466987"/>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p14="http://schemas.microsoft.com/office/powerpoint/2010/main" val="180428938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679768" y="4777194"/>
            <a:ext cx="5438139" cy="3908614"/>
          </a:xfrm>
          <a:prstGeom prst="rect">
            <a:avLst/>
          </a:prstGeom>
          <a:noFill/>
          <a:ln>
            <a:noFill/>
          </a:ln>
        </p:spPr>
        <p:txBody>
          <a:bodyPr wrap="square" lIns="91425" tIns="91425" rIns="91425" bIns="91425" anchor="t" anchorCtr="0">
            <a:noAutofit/>
          </a:bodyPr>
          <a:lstStyle/>
          <a:p>
            <a:pPr marL="0" marR="0" lvl="0" indent="-76200" algn="l" rtl="0">
              <a:spcBef>
                <a:spcPts val="0"/>
              </a:spcBef>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21" name="Shape 121"/>
          <p:cNvSpPr>
            <a:spLocks noGrp="1" noRot="1" noChangeAspect="1"/>
          </p:cNvSpPr>
          <p:nvPr>
            <p:ph type="sldImg" idx="2"/>
          </p:nvPr>
        </p:nvSpPr>
        <p:spPr>
          <a:xfrm>
            <a:off x="422275" y="1241425"/>
            <a:ext cx="5953125" cy="33496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79768" y="4777194"/>
            <a:ext cx="5438139" cy="3908614"/>
          </a:xfrm>
          <a:prstGeom prst="rect">
            <a:avLst/>
          </a:prstGeom>
          <a:noFill/>
          <a:ln>
            <a:noFill/>
          </a:ln>
        </p:spPr>
        <p:txBody>
          <a:bodyPr wrap="square" lIns="91425" tIns="91425" rIns="91425" bIns="91425" anchor="t" anchorCtr="0">
            <a:noAutofit/>
          </a:bodyPr>
          <a:lstStyle/>
          <a:p>
            <a:pPr marL="0" marR="0" lvl="0" indent="-76200" algn="l" rtl="0">
              <a:spcBef>
                <a:spcPts val="0"/>
              </a:spcBef>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27" name="Shape 127"/>
          <p:cNvSpPr>
            <a:spLocks noGrp="1" noRot="1" noChangeAspect="1"/>
          </p:cNvSpPr>
          <p:nvPr>
            <p:ph type="sldImg" idx="2"/>
          </p:nvPr>
        </p:nvSpPr>
        <p:spPr>
          <a:xfrm>
            <a:off x="422275" y="1241425"/>
            <a:ext cx="5953125" cy="33496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79768" y="4777194"/>
            <a:ext cx="5438139" cy="3908614"/>
          </a:xfrm>
          <a:prstGeom prst="rect">
            <a:avLst/>
          </a:prstGeom>
          <a:noFill/>
          <a:ln>
            <a:noFill/>
          </a:ln>
        </p:spPr>
        <p:txBody>
          <a:bodyPr wrap="square" lIns="91425" tIns="91425" rIns="91425" bIns="91425" anchor="t" anchorCtr="0">
            <a:noAutofit/>
          </a:bodyPr>
          <a:lstStyle/>
          <a:p>
            <a:pPr marL="0" marR="0" lvl="0" indent="-76200" algn="l" rtl="0">
              <a:spcBef>
                <a:spcPts val="0"/>
              </a:spcBef>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95" name="Shape 195"/>
          <p:cNvSpPr>
            <a:spLocks noGrp="1" noRot="1" noChangeAspect="1"/>
          </p:cNvSpPr>
          <p:nvPr>
            <p:ph type="sldImg" idx="2"/>
          </p:nvPr>
        </p:nvSpPr>
        <p:spPr>
          <a:xfrm>
            <a:off x="422275" y="1241425"/>
            <a:ext cx="5953125" cy="33496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extLst>
      <p:ext uri="{BB962C8B-B14F-4D97-AF65-F5344CB8AC3E}">
        <p14:creationId xmlns:p14="http://schemas.microsoft.com/office/powerpoint/2010/main" val="659828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79768" y="4777194"/>
            <a:ext cx="5438139" cy="3908614"/>
          </a:xfrm>
          <a:prstGeom prst="rect">
            <a:avLst/>
          </a:prstGeom>
          <a:noFill/>
          <a:ln>
            <a:noFill/>
          </a:ln>
        </p:spPr>
        <p:txBody>
          <a:bodyPr wrap="square" lIns="91425" tIns="91425" rIns="91425" bIns="91425" anchor="t" anchorCtr="0">
            <a:noAutofit/>
          </a:bodyPr>
          <a:lstStyle/>
          <a:p>
            <a:pPr marL="0" marR="0" lvl="0" indent="-76200" algn="l" rtl="0">
              <a:spcBef>
                <a:spcPts val="0"/>
              </a:spcBef>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95" name="Shape 195"/>
          <p:cNvSpPr>
            <a:spLocks noGrp="1" noRot="1" noChangeAspect="1"/>
          </p:cNvSpPr>
          <p:nvPr>
            <p:ph type="sldImg" idx="2"/>
          </p:nvPr>
        </p:nvSpPr>
        <p:spPr>
          <a:xfrm>
            <a:off x="422275" y="1241425"/>
            <a:ext cx="5953125" cy="33496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extLst>
      <p:ext uri="{BB962C8B-B14F-4D97-AF65-F5344CB8AC3E}">
        <p14:creationId xmlns:p14="http://schemas.microsoft.com/office/powerpoint/2010/main" val="1649760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Shape 350"/>
          <p:cNvSpPr txBox="1">
            <a:spLocks noGrp="1"/>
          </p:cNvSpPr>
          <p:nvPr>
            <p:ph type="body" idx="1"/>
          </p:nvPr>
        </p:nvSpPr>
        <p:spPr>
          <a:xfrm>
            <a:off x="679768" y="4777194"/>
            <a:ext cx="5438139" cy="3908614"/>
          </a:xfrm>
          <a:prstGeom prst="rect">
            <a:avLst/>
          </a:prstGeom>
          <a:noFill/>
          <a:ln>
            <a:noFill/>
          </a:ln>
        </p:spPr>
        <p:txBody>
          <a:bodyPr wrap="square" lIns="91425" tIns="91425" rIns="91425" bIns="91425" anchor="t" anchorCtr="0">
            <a:noAutofit/>
          </a:bodyPr>
          <a:lstStyle/>
          <a:p>
            <a:pPr marL="0" marR="0" lvl="0" indent="-76200" algn="l" rtl="0">
              <a:spcBef>
                <a:spcPts val="0"/>
              </a:spcBef>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351" name="Shape 351"/>
          <p:cNvSpPr>
            <a:spLocks noGrp="1" noRot="1" noChangeAspect="1"/>
          </p:cNvSpPr>
          <p:nvPr>
            <p:ph type="sldImg" idx="2"/>
          </p:nvPr>
        </p:nvSpPr>
        <p:spPr>
          <a:xfrm>
            <a:off x="422275" y="1241425"/>
            <a:ext cx="5953125" cy="33496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extLst>
      <p:ext uri="{BB962C8B-B14F-4D97-AF65-F5344CB8AC3E}">
        <p14:creationId xmlns:p14="http://schemas.microsoft.com/office/powerpoint/2010/main" val="13034557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Diapositiva titolo 2">
    <p:spTree>
      <p:nvGrpSpPr>
        <p:cNvPr id="1" name="Shape 11"/>
        <p:cNvGrpSpPr/>
        <p:nvPr/>
      </p:nvGrpSpPr>
      <p:grpSpPr>
        <a:xfrm>
          <a:off x="0" y="0"/>
          <a:ext cx="0" cy="0"/>
          <a:chOff x="0" y="0"/>
          <a:chExt cx="0" cy="0"/>
        </a:xfrm>
      </p:grpSpPr>
      <p:sp>
        <p:nvSpPr>
          <p:cNvPr id="12" name="Shape 12"/>
          <p:cNvSpPr/>
          <p:nvPr/>
        </p:nvSpPr>
        <p:spPr>
          <a:xfrm>
            <a:off x="0" y="3446585"/>
            <a:ext cx="12192000" cy="3411415"/>
          </a:xfrm>
          <a:prstGeom prst="rect">
            <a:avLst/>
          </a:prstGeom>
          <a:solidFill>
            <a:srgbClr val="284E83"/>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 name="Shape 13"/>
          <p:cNvSpPr/>
          <p:nvPr/>
        </p:nvSpPr>
        <p:spPr>
          <a:xfrm>
            <a:off x="1290754" y="1903864"/>
            <a:ext cx="1445134" cy="308295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 name="Shape 14"/>
          <p:cNvSpPr txBox="1">
            <a:spLocks noGrp="1"/>
          </p:cNvSpPr>
          <p:nvPr>
            <p:ph type="body" idx="1"/>
          </p:nvPr>
        </p:nvSpPr>
        <p:spPr>
          <a:xfrm>
            <a:off x="8644147" y="1910258"/>
            <a:ext cx="1446211" cy="1449386"/>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15" name="Shape 15"/>
          <p:cNvPicPr preferRelativeResize="0"/>
          <p:nvPr/>
        </p:nvPicPr>
        <p:blipFill rotWithShape="1">
          <a:blip r:embed="rId2">
            <a:alphaModFix/>
          </a:blip>
          <a:srcRect/>
          <a:stretch/>
        </p:blipFill>
        <p:spPr>
          <a:xfrm>
            <a:off x="1501683" y="2095441"/>
            <a:ext cx="1028544" cy="207839"/>
          </a:xfrm>
          <a:prstGeom prst="rect">
            <a:avLst/>
          </a:prstGeom>
          <a:noFill/>
          <a:ln>
            <a:noFill/>
          </a:ln>
        </p:spPr>
      </p:pic>
      <p:sp>
        <p:nvSpPr>
          <p:cNvPr id="16" name="Shape 16"/>
          <p:cNvSpPr txBox="1">
            <a:spLocks noGrp="1"/>
          </p:cNvSpPr>
          <p:nvPr>
            <p:ph type="ctrTitle"/>
          </p:nvPr>
        </p:nvSpPr>
        <p:spPr>
          <a:xfrm>
            <a:off x="2926499" y="2028165"/>
            <a:ext cx="5534875" cy="1323278"/>
          </a:xfrm>
          <a:prstGeom prst="rect">
            <a:avLst/>
          </a:prstGeom>
          <a:noFill/>
          <a:ln>
            <a:noFill/>
          </a:ln>
        </p:spPr>
        <p:txBody>
          <a:bodyPr wrap="square" lIns="91425" tIns="91425" rIns="91425" bIns="91425" anchor="t" anchorCtr="0"/>
          <a:lstStyle>
            <a:lvl1pPr marL="0" marR="0" lvl="0" indent="0" algn="l" rtl="0">
              <a:lnSpc>
                <a:spcPct val="122727"/>
              </a:lnSpc>
              <a:spcBef>
                <a:spcPts val="0"/>
              </a:spcBef>
              <a:spcAft>
                <a:spcPts val="0"/>
              </a:spcAft>
              <a:buClr>
                <a:srgbClr val="002E5D"/>
              </a:buClr>
              <a:buSzPts val="2200"/>
              <a:buFont typeface="Verdana"/>
              <a:buNone/>
              <a:defRPr sz="22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17" name="Shape 17"/>
          <p:cNvSpPr txBox="1">
            <a:spLocks noGrp="1"/>
          </p:cNvSpPr>
          <p:nvPr>
            <p:ph type="body" idx="2"/>
          </p:nvPr>
        </p:nvSpPr>
        <p:spPr>
          <a:xfrm>
            <a:off x="2927273" y="1070000"/>
            <a:ext cx="4719908" cy="646383"/>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body" idx="3"/>
          </p:nvPr>
        </p:nvSpPr>
        <p:spPr>
          <a:xfrm>
            <a:off x="2927273" y="715645"/>
            <a:ext cx="4719908" cy="235220"/>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Due contenuti 2">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70877" y="251513"/>
            <a:ext cx="11261293" cy="694416"/>
          </a:xfrm>
          <a:prstGeom prst="rect">
            <a:avLst/>
          </a:prstGeom>
          <a:noFill/>
          <a:ln>
            <a:noFill/>
          </a:ln>
        </p:spPr>
        <p:txBody>
          <a:bodyPr wrap="square" lIns="91425" tIns="91425" rIns="91425" bIns="91425" anchor="t" anchorCtr="0"/>
          <a:lstStyle>
            <a:lvl1pPr marL="0" marR="0" lvl="0" indent="0" algn="l" rtl="0">
              <a:lnSpc>
                <a:spcPct val="90000"/>
              </a:lnSpc>
              <a:spcBef>
                <a:spcPts val="0"/>
              </a:spcBef>
              <a:spcAft>
                <a:spcPts val="0"/>
              </a:spcAft>
              <a:buClr>
                <a:srgbClr val="002E5D"/>
              </a:buClr>
              <a:buSzPts val="2000"/>
              <a:buFont typeface="Verdana"/>
              <a:buNone/>
              <a:defRPr sz="20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90" name="Shape 90"/>
          <p:cNvSpPr/>
          <p:nvPr/>
        </p:nvSpPr>
        <p:spPr>
          <a:xfrm>
            <a:off x="0" y="6222191"/>
            <a:ext cx="12192000" cy="635809"/>
          </a:xfrm>
          <a:prstGeom prst="rect">
            <a:avLst/>
          </a:prstGeom>
          <a:solidFill>
            <a:srgbClr val="D9D9D6"/>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1" name="Shape 91"/>
          <p:cNvSpPr txBox="1">
            <a:spLocks noGrp="1"/>
          </p:cNvSpPr>
          <p:nvPr>
            <p:ph type="dt" idx="10"/>
          </p:nvPr>
        </p:nvSpPr>
        <p:spPr>
          <a:xfrm>
            <a:off x="8639502" y="6474030"/>
            <a:ext cx="1442871" cy="365125"/>
          </a:xfrm>
          <a:prstGeom prst="rect">
            <a:avLst/>
          </a:prstGeom>
          <a:noFill/>
          <a:ln>
            <a:noFill/>
          </a:ln>
        </p:spPr>
        <p:txBody>
          <a:bodyPr wrap="square" lIns="91425" tIns="91425" rIns="91425" bIns="91425" anchor="t" anchorCtr="0"/>
          <a:lstStyle>
            <a:lvl1pPr marL="0" marR="0" lvl="0" indent="0" algn="r" rtl="0">
              <a:lnSpc>
                <a:spcPct val="100000"/>
              </a:lnSpc>
              <a:spcBef>
                <a:spcPts val="0"/>
              </a:spcBef>
              <a:spcAft>
                <a:spcPts val="0"/>
              </a:spcAft>
              <a:buClr>
                <a:srgbClr val="002E5D"/>
              </a:buClr>
              <a:buSzPts val="1000"/>
              <a:buFont typeface="Verdana"/>
              <a:buNone/>
              <a:defRPr sz="1000" b="0" i="0" u="none" strike="noStrike" cap="none">
                <a:solidFill>
                  <a:srgbClr val="002E5D"/>
                </a:solidFill>
                <a:latin typeface="Verdana"/>
                <a:ea typeface="Verdana"/>
                <a:cs typeface="Verdana"/>
                <a:sym typeface="Verdana"/>
              </a:defRPr>
            </a:lvl1pPr>
            <a:lvl2pPr marL="457200" marR="0" lvl="1"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2" name="Shape 92"/>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002E5D"/>
              </a:buClr>
              <a:buSzPts val="250"/>
              <a:buFont typeface="Verdana"/>
              <a:buNone/>
            </a:pPr>
            <a:fld id="{00000000-1234-1234-1234-123412341234}" type="slidenum">
              <a:rPr lang="it-IT" sz="1000" b="0" i="0" u="none" strike="noStrike" cap="none">
                <a:solidFill>
                  <a:srgbClr val="002E5D"/>
                </a:solidFill>
                <a:latin typeface="Verdana"/>
                <a:ea typeface="Verdana"/>
                <a:cs typeface="Verdana"/>
                <a:sym typeface="Verdana"/>
              </a:rPr>
              <a:t>‹N›</a:t>
            </a:fld>
            <a:endParaRPr lang="it-IT" sz="1000" b="0" i="0" u="none" strike="noStrike" cap="none">
              <a:solidFill>
                <a:srgbClr val="002E5D"/>
              </a:solidFill>
              <a:latin typeface="Verdana"/>
              <a:ea typeface="Verdana"/>
              <a:cs typeface="Verdana"/>
              <a:sym typeface="Verdana"/>
            </a:endParaRPr>
          </a:p>
        </p:txBody>
      </p:sp>
      <p:sp>
        <p:nvSpPr>
          <p:cNvPr id="93" name="Shape 93"/>
          <p:cNvSpPr txBox="1">
            <a:spLocks noGrp="1"/>
          </p:cNvSpPr>
          <p:nvPr>
            <p:ph type="body" idx="1"/>
          </p:nvPr>
        </p:nvSpPr>
        <p:spPr>
          <a:xfrm>
            <a:off x="1281376" y="5793901"/>
            <a:ext cx="645579" cy="404394"/>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body" idx="2"/>
          </p:nvPr>
        </p:nvSpPr>
        <p:spPr>
          <a:xfrm>
            <a:off x="2091083" y="6473825"/>
            <a:ext cx="6364288" cy="231775"/>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02E5D"/>
              </a:buClr>
              <a:buSzPts val="1000"/>
              <a:buFont typeface="Arial"/>
              <a:buNone/>
              <a:defRPr sz="1000" b="0" i="0" u="none" strike="noStrike" cap="none">
                <a:solidFill>
                  <a:srgbClr val="002E5D"/>
                </a:solidFill>
                <a:latin typeface="Verdana"/>
                <a:ea typeface="Verdana"/>
                <a:cs typeface="Verdana"/>
                <a:sym typeface="Verdana"/>
              </a:defRPr>
            </a:lvl1pPr>
            <a:lvl2pPr marL="457200" marR="0" lvl="1"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2pPr>
            <a:lvl3pPr marL="914400" marR="0" lvl="2"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3pPr>
            <a:lvl4pPr marL="1371600" marR="0" lvl="3"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4pPr>
            <a:lvl5pPr marL="1828800" marR="0" lvl="4"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5" name="Shape 95"/>
          <p:cNvSpPr txBox="1">
            <a:spLocks noGrp="1"/>
          </p:cNvSpPr>
          <p:nvPr>
            <p:ph type="body" idx="3"/>
          </p:nvPr>
        </p:nvSpPr>
        <p:spPr>
          <a:xfrm>
            <a:off x="458264" y="1100409"/>
            <a:ext cx="5545243" cy="4064442"/>
          </a:xfrm>
          <a:prstGeom prst="rect">
            <a:avLst/>
          </a:prstGeom>
          <a:noFill/>
          <a:ln>
            <a:noFill/>
          </a:ln>
        </p:spPr>
        <p:txBody>
          <a:bodyPr wrap="square" lIns="91425" tIns="91425" rIns="91425" bIns="91425" anchor="t" anchorCtr="0"/>
          <a:lstStyle>
            <a:lvl1pPr marL="0" marR="0" lvl="0" indent="0" algn="l" rtl="0">
              <a:lnSpc>
                <a:spcPct val="134000"/>
              </a:lnSpc>
              <a:spcBef>
                <a:spcPts val="10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1pPr>
            <a:lvl2pPr marL="457200" marR="0" lvl="1" indent="0" algn="l" rtl="0">
              <a:lnSpc>
                <a:spcPct val="90000"/>
              </a:lnSpc>
              <a:spcBef>
                <a:spcPts val="500"/>
              </a:spcBef>
              <a:spcAft>
                <a:spcPts val="0"/>
              </a:spcAft>
              <a:buClr>
                <a:srgbClr val="002E5D"/>
              </a:buClr>
              <a:buSzPts val="1800"/>
              <a:buFont typeface="Arial"/>
              <a:buNone/>
              <a:defRPr sz="1800" b="0" i="0" u="none" strike="noStrike" cap="none">
                <a:solidFill>
                  <a:srgbClr val="002E5D"/>
                </a:solidFill>
                <a:latin typeface="Verdana"/>
                <a:ea typeface="Verdana"/>
                <a:cs typeface="Verdana"/>
                <a:sym typeface="Verdana"/>
              </a:defRPr>
            </a:lvl2pPr>
            <a:lvl3pPr marL="914400" marR="0" lvl="2" indent="0" algn="l" rtl="0">
              <a:lnSpc>
                <a:spcPct val="90000"/>
              </a:lnSpc>
              <a:spcBef>
                <a:spcPts val="500"/>
              </a:spcBef>
              <a:spcAft>
                <a:spcPts val="0"/>
              </a:spcAft>
              <a:buClr>
                <a:srgbClr val="002E5D"/>
              </a:buClr>
              <a:buSzPts val="1600"/>
              <a:buFont typeface="Arial"/>
              <a:buNone/>
              <a:defRPr sz="1600" b="0" i="0" u="none" strike="noStrike" cap="none">
                <a:solidFill>
                  <a:srgbClr val="002E5D"/>
                </a:solidFill>
                <a:latin typeface="Verdana"/>
                <a:ea typeface="Verdana"/>
                <a:cs typeface="Verdana"/>
                <a:sym typeface="Verdana"/>
              </a:defRPr>
            </a:lvl3pPr>
            <a:lvl4pPr marL="1371600" marR="0" lvl="3" indent="0" algn="l" rtl="0">
              <a:lnSpc>
                <a:spcPct val="90000"/>
              </a:lnSpc>
              <a:spcBef>
                <a:spcPts val="500"/>
              </a:spcBef>
              <a:spcAft>
                <a:spcPts val="0"/>
              </a:spcAft>
              <a:buClr>
                <a:srgbClr val="002E5D"/>
              </a:buClr>
              <a:buSzPts val="1400"/>
              <a:buFont typeface="Arial"/>
              <a:buNone/>
              <a:defRPr sz="1400" b="0" i="0" u="none" strike="noStrike" cap="none">
                <a:solidFill>
                  <a:srgbClr val="002E5D"/>
                </a:solidFill>
                <a:latin typeface="Verdana"/>
                <a:ea typeface="Verdana"/>
                <a:cs typeface="Verdana"/>
                <a:sym typeface="Verdana"/>
              </a:defRPr>
            </a:lvl4pPr>
            <a:lvl5pPr marL="1828800" marR="0" lvl="4" indent="0" algn="l" rtl="0">
              <a:lnSpc>
                <a:spcPct val="90000"/>
              </a:lnSpc>
              <a:spcBef>
                <a:spcPts val="500"/>
              </a:spcBef>
              <a:spcAft>
                <a:spcPts val="0"/>
              </a:spcAft>
              <a:buClr>
                <a:srgbClr val="002E5D"/>
              </a:buClr>
              <a:buSzPts val="1200"/>
              <a:buFont typeface="Arial"/>
              <a:buNone/>
              <a:defRPr sz="1200" b="0" i="0" u="none" strike="noStrike" cap="none">
                <a:solidFill>
                  <a:srgbClr val="002E5D"/>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body" idx="4"/>
          </p:nvPr>
        </p:nvSpPr>
        <p:spPr>
          <a:xfrm>
            <a:off x="6186926" y="1100409"/>
            <a:ext cx="5545243" cy="4064442"/>
          </a:xfrm>
          <a:prstGeom prst="rect">
            <a:avLst/>
          </a:prstGeom>
          <a:noFill/>
          <a:ln>
            <a:noFill/>
          </a:ln>
        </p:spPr>
        <p:txBody>
          <a:bodyPr wrap="square" lIns="91425" tIns="91425" rIns="91425" bIns="91425" anchor="t" anchorCtr="0"/>
          <a:lstStyle>
            <a:lvl1pPr marL="0" marR="0" lvl="0" indent="0" algn="l" rtl="0">
              <a:lnSpc>
                <a:spcPct val="134000"/>
              </a:lnSpc>
              <a:spcBef>
                <a:spcPts val="10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1pPr>
            <a:lvl2pPr marL="457200" marR="0" lvl="1" indent="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2pPr>
            <a:lvl3pPr marL="914400" marR="0" lvl="2" indent="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3pPr>
            <a:lvl4pPr marL="1371600" marR="0" lvl="3" indent="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4pPr>
            <a:lvl5pPr marL="1828800" marR="0" lvl="4" indent="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7" name="Shape 97"/>
          <p:cNvSpPr/>
          <p:nvPr/>
        </p:nvSpPr>
        <p:spPr>
          <a:xfrm>
            <a:off x="466352" y="5793901"/>
            <a:ext cx="401196" cy="85588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8" name="Shape 98"/>
          <p:cNvPicPr preferRelativeResize="0"/>
          <p:nvPr/>
        </p:nvPicPr>
        <p:blipFill rotWithShape="1">
          <a:blip r:embed="rId2">
            <a:alphaModFix/>
          </a:blip>
          <a:srcRect/>
          <a:stretch/>
        </p:blipFill>
        <p:spPr>
          <a:xfrm>
            <a:off x="524910" y="5847087"/>
            <a:ext cx="285543" cy="5769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Separatore 1">
    <p:bg>
      <p:bgPr>
        <a:solidFill>
          <a:srgbClr val="284E83"/>
        </a:solidFill>
        <a:effectLst/>
      </p:bgPr>
    </p:bg>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70877" y="3299514"/>
            <a:ext cx="11261293" cy="694416"/>
          </a:xfrm>
          <a:prstGeom prst="rect">
            <a:avLst/>
          </a:prstGeom>
          <a:noFill/>
          <a:ln>
            <a:noFill/>
          </a:ln>
        </p:spPr>
        <p:txBody>
          <a:bodyPr wrap="square" lIns="91425" tIns="91425" rIns="91425" bIns="91425" anchor="t" anchorCtr="0"/>
          <a:lstStyle>
            <a:lvl1pPr marL="0" marR="0" lvl="0" indent="0" algn="l" rtl="0">
              <a:lnSpc>
                <a:spcPct val="90000"/>
              </a:lnSpc>
              <a:spcBef>
                <a:spcPts val="0"/>
              </a:spcBef>
              <a:spcAft>
                <a:spcPts val="0"/>
              </a:spcAft>
              <a:buClr>
                <a:schemeClr val="lt1"/>
              </a:buClr>
              <a:buSzPts val="2000"/>
              <a:buFont typeface="Verdana"/>
              <a:buNone/>
              <a:defRPr sz="2000" b="0" i="0" u="none" strike="noStrike" cap="none">
                <a:solidFill>
                  <a:schemeClr val="lt1"/>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eparatore 2">
    <p:bg>
      <p:bgPr>
        <a:solidFill>
          <a:srgbClr val="D9D9D6"/>
        </a:solidFill>
        <a:effectLst/>
      </p:bgPr>
    </p:bg>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70877" y="3299514"/>
            <a:ext cx="11261293" cy="694416"/>
          </a:xfrm>
          <a:prstGeom prst="rect">
            <a:avLst/>
          </a:prstGeom>
          <a:noFill/>
          <a:ln>
            <a:noFill/>
          </a:ln>
        </p:spPr>
        <p:txBody>
          <a:bodyPr wrap="square" lIns="91425" tIns="91425" rIns="91425" bIns="91425" anchor="t" anchorCtr="0"/>
          <a:lstStyle>
            <a:lvl1pPr marL="0" marR="0" lvl="0" indent="0" algn="l" rtl="0">
              <a:lnSpc>
                <a:spcPct val="90000"/>
              </a:lnSpc>
              <a:spcBef>
                <a:spcPts val="0"/>
              </a:spcBef>
              <a:spcAft>
                <a:spcPts val="0"/>
              </a:spcAft>
              <a:buClr>
                <a:srgbClr val="002E5D"/>
              </a:buClr>
              <a:buSzPts val="2000"/>
              <a:buFont typeface="Verdana"/>
              <a:buNone/>
              <a:defRPr sz="20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Vuota 1">
    <p:spTree>
      <p:nvGrpSpPr>
        <p:cNvPr id="1" name="Shape 103"/>
        <p:cNvGrpSpPr/>
        <p:nvPr/>
      </p:nvGrpSpPr>
      <p:grpSpPr>
        <a:xfrm>
          <a:off x="0" y="0"/>
          <a:ext cx="0" cy="0"/>
          <a:chOff x="0" y="0"/>
          <a:chExt cx="0" cy="0"/>
        </a:xfrm>
      </p:grpSpPr>
      <p:sp>
        <p:nvSpPr>
          <p:cNvPr id="104" name="Shape 104"/>
          <p:cNvSpPr/>
          <p:nvPr/>
        </p:nvSpPr>
        <p:spPr>
          <a:xfrm>
            <a:off x="0" y="6222191"/>
            <a:ext cx="12192000" cy="635809"/>
          </a:xfrm>
          <a:prstGeom prst="rect">
            <a:avLst/>
          </a:prstGeom>
          <a:solidFill>
            <a:srgbClr val="284E83"/>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5" name="Shape 105"/>
          <p:cNvSpPr txBox="1">
            <a:spLocks noGrp="1"/>
          </p:cNvSpPr>
          <p:nvPr>
            <p:ph type="dt" idx="10"/>
          </p:nvPr>
        </p:nvSpPr>
        <p:spPr>
          <a:xfrm>
            <a:off x="8639502" y="6474030"/>
            <a:ext cx="1442871" cy="365125"/>
          </a:xfrm>
          <a:prstGeom prst="rect">
            <a:avLst/>
          </a:prstGeom>
          <a:noFill/>
          <a:ln>
            <a:noFill/>
          </a:ln>
        </p:spPr>
        <p:txBody>
          <a:bodyPr wrap="square" lIns="91425" tIns="91425" rIns="91425" bIns="91425" anchor="t" anchorCtr="0"/>
          <a:lstStyle>
            <a:lvl1pPr marL="0" marR="0" lvl="0"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1pPr>
            <a:lvl2pPr marL="457200" marR="0" lvl="1"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6" name="Shape 106"/>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a:solidFill>
                  <a:srgbClr val="F2F2F2"/>
                </a:solidFill>
                <a:latin typeface="Verdana"/>
                <a:ea typeface="Verdana"/>
                <a:cs typeface="Verdana"/>
                <a:sym typeface="Verdana"/>
              </a:rPr>
              <a:t>‹N›</a:t>
            </a:fld>
            <a:endParaRPr lang="it-IT" sz="1000" b="0" i="0" u="none" strike="noStrike" cap="none">
              <a:solidFill>
                <a:srgbClr val="F2F2F2"/>
              </a:solidFill>
              <a:latin typeface="Verdana"/>
              <a:ea typeface="Verdana"/>
              <a:cs typeface="Verdana"/>
              <a:sym typeface="Verdana"/>
            </a:endParaRPr>
          </a:p>
        </p:txBody>
      </p:sp>
      <p:sp>
        <p:nvSpPr>
          <p:cNvPr id="107" name="Shape 107"/>
          <p:cNvSpPr txBox="1">
            <a:spLocks noGrp="1"/>
          </p:cNvSpPr>
          <p:nvPr>
            <p:ph type="body" idx="1"/>
          </p:nvPr>
        </p:nvSpPr>
        <p:spPr>
          <a:xfrm>
            <a:off x="1281376" y="5793901"/>
            <a:ext cx="645579" cy="404394"/>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body" idx="2"/>
          </p:nvPr>
        </p:nvSpPr>
        <p:spPr>
          <a:xfrm>
            <a:off x="2091083" y="6473825"/>
            <a:ext cx="6364288" cy="231775"/>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F2F2F2"/>
              </a:buClr>
              <a:buSzPts val="1000"/>
              <a:buFont typeface="Arial"/>
              <a:buNone/>
              <a:defRPr sz="1000" b="0" i="0" u="none" strike="noStrike" cap="none">
                <a:solidFill>
                  <a:srgbClr val="F2F2F2"/>
                </a:solidFill>
                <a:latin typeface="Verdana"/>
                <a:ea typeface="Verdana"/>
                <a:cs typeface="Verdana"/>
                <a:sym typeface="Verdana"/>
              </a:defRPr>
            </a:lvl1pPr>
            <a:lvl2pPr marL="457200" marR="0" lvl="1"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2pPr>
            <a:lvl3pPr marL="914400" marR="0" lvl="2"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3pPr>
            <a:lvl4pPr marL="1371600" marR="0" lvl="3"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4pPr>
            <a:lvl5pPr marL="1828800" marR="0" lvl="4"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9" name="Shape 109"/>
          <p:cNvSpPr/>
          <p:nvPr/>
        </p:nvSpPr>
        <p:spPr>
          <a:xfrm>
            <a:off x="466352" y="5793901"/>
            <a:ext cx="401196" cy="85588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10" name="Shape 110"/>
          <p:cNvPicPr preferRelativeResize="0"/>
          <p:nvPr/>
        </p:nvPicPr>
        <p:blipFill rotWithShape="1">
          <a:blip r:embed="rId2">
            <a:alphaModFix/>
          </a:blip>
          <a:srcRect/>
          <a:stretch/>
        </p:blipFill>
        <p:spPr>
          <a:xfrm>
            <a:off x="524910" y="5847087"/>
            <a:ext cx="285543" cy="57699"/>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Vuota 2">
    <p:spTree>
      <p:nvGrpSpPr>
        <p:cNvPr id="1" name="Shape 111"/>
        <p:cNvGrpSpPr/>
        <p:nvPr/>
      </p:nvGrpSpPr>
      <p:grpSpPr>
        <a:xfrm>
          <a:off x="0" y="0"/>
          <a:ext cx="0" cy="0"/>
          <a:chOff x="0" y="0"/>
          <a:chExt cx="0" cy="0"/>
        </a:xfrm>
      </p:grpSpPr>
      <p:sp>
        <p:nvSpPr>
          <p:cNvPr id="112" name="Shape 112"/>
          <p:cNvSpPr/>
          <p:nvPr/>
        </p:nvSpPr>
        <p:spPr>
          <a:xfrm>
            <a:off x="0" y="6222191"/>
            <a:ext cx="12192000" cy="635809"/>
          </a:xfrm>
          <a:prstGeom prst="rect">
            <a:avLst/>
          </a:prstGeom>
          <a:solidFill>
            <a:srgbClr val="D9D9D6"/>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3" name="Shape 113"/>
          <p:cNvSpPr txBox="1">
            <a:spLocks noGrp="1"/>
          </p:cNvSpPr>
          <p:nvPr>
            <p:ph type="dt" idx="10"/>
          </p:nvPr>
        </p:nvSpPr>
        <p:spPr>
          <a:xfrm>
            <a:off x="8639502" y="6474030"/>
            <a:ext cx="1442871" cy="365125"/>
          </a:xfrm>
          <a:prstGeom prst="rect">
            <a:avLst/>
          </a:prstGeom>
          <a:noFill/>
          <a:ln>
            <a:noFill/>
          </a:ln>
        </p:spPr>
        <p:txBody>
          <a:bodyPr wrap="square" lIns="91425" tIns="91425" rIns="91425" bIns="91425" anchor="t" anchorCtr="0"/>
          <a:lstStyle>
            <a:lvl1pPr marL="0" marR="0" lvl="0" indent="0" algn="r" rtl="0">
              <a:lnSpc>
                <a:spcPct val="100000"/>
              </a:lnSpc>
              <a:spcBef>
                <a:spcPts val="0"/>
              </a:spcBef>
              <a:spcAft>
                <a:spcPts val="0"/>
              </a:spcAft>
              <a:buClr>
                <a:srgbClr val="002E5D"/>
              </a:buClr>
              <a:buSzPts val="1000"/>
              <a:buFont typeface="Verdana"/>
              <a:buNone/>
              <a:defRPr sz="1000" b="0" i="0" u="none" strike="noStrike" cap="none">
                <a:solidFill>
                  <a:srgbClr val="002E5D"/>
                </a:solidFill>
                <a:latin typeface="Verdana"/>
                <a:ea typeface="Verdana"/>
                <a:cs typeface="Verdana"/>
                <a:sym typeface="Verdana"/>
              </a:defRPr>
            </a:lvl1pPr>
            <a:lvl2pPr marL="457200" marR="0" lvl="1"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002E5D"/>
              </a:buClr>
              <a:buSzPts val="250"/>
              <a:buFont typeface="Verdana"/>
              <a:buNone/>
            </a:pPr>
            <a:fld id="{00000000-1234-1234-1234-123412341234}" type="slidenum">
              <a:rPr lang="it-IT" sz="1000" b="0" i="0" u="none" strike="noStrike" cap="none">
                <a:solidFill>
                  <a:srgbClr val="002E5D"/>
                </a:solidFill>
                <a:latin typeface="Verdana"/>
                <a:ea typeface="Verdana"/>
                <a:cs typeface="Verdana"/>
                <a:sym typeface="Verdana"/>
              </a:rPr>
              <a:t>‹N›</a:t>
            </a:fld>
            <a:endParaRPr lang="it-IT" sz="1000" b="0" i="0" u="none" strike="noStrike" cap="none">
              <a:solidFill>
                <a:srgbClr val="002E5D"/>
              </a:solidFill>
              <a:latin typeface="Verdana"/>
              <a:ea typeface="Verdana"/>
              <a:cs typeface="Verdana"/>
              <a:sym typeface="Verdana"/>
            </a:endParaRPr>
          </a:p>
        </p:txBody>
      </p:sp>
      <p:sp>
        <p:nvSpPr>
          <p:cNvPr id="115" name="Shape 115"/>
          <p:cNvSpPr txBox="1">
            <a:spLocks noGrp="1"/>
          </p:cNvSpPr>
          <p:nvPr>
            <p:ph type="body" idx="1"/>
          </p:nvPr>
        </p:nvSpPr>
        <p:spPr>
          <a:xfrm>
            <a:off x="1281376" y="5793901"/>
            <a:ext cx="645579" cy="404394"/>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16" name="Shape 116"/>
          <p:cNvSpPr txBox="1">
            <a:spLocks noGrp="1"/>
          </p:cNvSpPr>
          <p:nvPr>
            <p:ph type="body" idx="2"/>
          </p:nvPr>
        </p:nvSpPr>
        <p:spPr>
          <a:xfrm>
            <a:off x="2091083" y="6473825"/>
            <a:ext cx="6364288" cy="231775"/>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02E5D"/>
              </a:buClr>
              <a:buSzPts val="1000"/>
              <a:buFont typeface="Arial"/>
              <a:buNone/>
              <a:defRPr sz="1000" b="0" i="0" u="none" strike="noStrike" cap="none">
                <a:solidFill>
                  <a:srgbClr val="002E5D"/>
                </a:solidFill>
                <a:latin typeface="Verdana"/>
                <a:ea typeface="Verdana"/>
                <a:cs typeface="Verdana"/>
                <a:sym typeface="Verdana"/>
              </a:defRPr>
            </a:lvl1pPr>
            <a:lvl2pPr marL="457200" marR="0" lvl="1"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2pPr>
            <a:lvl3pPr marL="914400" marR="0" lvl="2"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3pPr>
            <a:lvl4pPr marL="1371600" marR="0" lvl="3"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4pPr>
            <a:lvl5pPr marL="1828800" marR="0" lvl="4"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17" name="Shape 117"/>
          <p:cNvSpPr/>
          <p:nvPr/>
        </p:nvSpPr>
        <p:spPr>
          <a:xfrm>
            <a:off x="466352" y="5793901"/>
            <a:ext cx="401196" cy="85588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18" name="Shape 118"/>
          <p:cNvPicPr preferRelativeResize="0"/>
          <p:nvPr/>
        </p:nvPicPr>
        <p:blipFill rotWithShape="1">
          <a:blip r:embed="rId2">
            <a:alphaModFix/>
          </a:blip>
          <a:srcRect/>
          <a:stretch/>
        </p:blipFill>
        <p:spPr>
          <a:xfrm>
            <a:off x="524910" y="5847087"/>
            <a:ext cx="285543" cy="5769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olo e contenuto 1">
    <p:spTree>
      <p:nvGrpSpPr>
        <p:cNvPr id="1" name="Shape 19"/>
        <p:cNvGrpSpPr/>
        <p:nvPr/>
      </p:nvGrpSpPr>
      <p:grpSpPr>
        <a:xfrm>
          <a:off x="0" y="0"/>
          <a:ext cx="0" cy="0"/>
          <a:chOff x="0" y="0"/>
          <a:chExt cx="0" cy="0"/>
        </a:xfrm>
      </p:grpSpPr>
      <p:sp>
        <p:nvSpPr>
          <p:cNvPr id="20" name="Shape 20"/>
          <p:cNvSpPr/>
          <p:nvPr/>
        </p:nvSpPr>
        <p:spPr>
          <a:xfrm>
            <a:off x="0" y="6222191"/>
            <a:ext cx="12192000" cy="635809"/>
          </a:xfrm>
          <a:prstGeom prst="rect">
            <a:avLst/>
          </a:prstGeom>
          <a:solidFill>
            <a:srgbClr val="284E83"/>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 name="Shape 21"/>
          <p:cNvSpPr/>
          <p:nvPr/>
        </p:nvSpPr>
        <p:spPr>
          <a:xfrm>
            <a:off x="466352" y="5793901"/>
            <a:ext cx="401196" cy="85588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22" name="Shape 22"/>
          <p:cNvPicPr preferRelativeResize="0"/>
          <p:nvPr/>
        </p:nvPicPr>
        <p:blipFill rotWithShape="1">
          <a:blip r:embed="rId2">
            <a:alphaModFix/>
          </a:blip>
          <a:srcRect/>
          <a:stretch/>
        </p:blipFill>
        <p:spPr>
          <a:xfrm>
            <a:off x="524910" y="5847087"/>
            <a:ext cx="285543" cy="57699"/>
          </a:xfrm>
          <a:prstGeom prst="rect">
            <a:avLst/>
          </a:prstGeom>
          <a:noFill/>
          <a:ln>
            <a:noFill/>
          </a:ln>
        </p:spPr>
      </p:pic>
      <p:sp>
        <p:nvSpPr>
          <p:cNvPr id="23" name="Shape 23"/>
          <p:cNvSpPr txBox="1">
            <a:spLocks noGrp="1"/>
          </p:cNvSpPr>
          <p:nvPr>
            <p:ph type="title"/>
          </p:nvPr>
        </p:nvSpPr>
        <p:spPr>
          <a:xfrm>
            <a:off x="470877" y="251513"/>
            <a:ext cx="11261293" cy="694416"/>
          </a:xfrm>
          <a:prstGeom prst="rect">
            <a:avLst/>
          </a:prstGeom>
          <a:noFill/>
          <a:ln>
            <a:noFill/>
          </a:ln>
        </p:spPr>
        <p:txBody>
          <a:bodyPr wrap="square" lIns="91425" tIns="91425" rIns="91425" bIns="91425" anchor="t" anchorCtr="0"/>
          <a:lstStyle>
            <a:lvl1pPr marL="0" marR="0" lvl="0" indent="0" algn="l" rtl="0">
              <a:lnSpc>
                <a:spcPct val="90000"/>
              </a:lnSpc>
              <a:spcBef>
                <a:spcPts val="0"/>
              </a:spcBef>
              <a:spcAft>
                <a:spcPts val="0"/>
              </a:spcAft>
              <a:buClr>
                <a:srgbClr val="002E5D"/>
              </a:buClr>
              <a:buSzPts val="2000"/>
              <a:buFont typeface="Verdana"/>
              <a:buNone/>
              <a:defRPr sz="20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24" name="Shape 24"/>
          <p:cNvSpPr txBox="1">
            <a:spLocks noGrp="1"/>
          </p:cNvSpPr>
          <p:nvPr>
            <p:ph type="body" idx="1"/>
          </p:nvPr>
        </p:nvSpPr>
        <p:spPr>
          <a:xfrm>
            <a:off x="458264" y="1100409"/>
            <a:ext cx="11261293" cy="4055788"/>
          </a:xfrm>
          <a:prstGeom prst="rect">
            <a:avLst/>
          </a:prstGeom>
          <a:noFill/>
          <a:ln>
            <a:noFill/>
          </a:ln>
        </p:spPr>
        <p:txBody>
          <a:bodyPr wrap="square" lIns="91425" tIns="91425" rIns="91425" bIns="91425" anchor="t" anchorCtr="0"/>
          <a:lstStyle>
            <a:lvl1pPr marL="228600" marR="0" lvl="0" indent="-25400" algn="l" rtl="0">
              <a:lnSpc>
                <a:spcPct val="134000"/>
              </a:lnSpc>
              <a:spcBef>
                <a:spcPts val="1000"/>
              </a:spcBef>
              <a:spcAft>
                <a:spcPts val="0"/>
              </a:spcAft>
              <a:buClr>
                <a:schemeClr val="dk1"/>
              </a:buClr>
              <a:buSzPts val="1600"/>
              <a:buFont typeface="Arial"/>
              <a:buChar char="•"/>
              <a:defRPr sz="1600" b="0" i="0" u="none" strike="noStrike" cap="none">
                <a:solidFill>
                  <a:schemeClr val="dk1"/>
                </a:solidFill>
                <a:latin typeface="Verdana"/>
                <a:ea typeface="Verdana"/>
                <a:cs typeface="Verdana"/>
                <a:sym typeface="Verdana"/>
              </a:defRPr>
            </a:lvl1pPr>
            <a:lvl2pPr marL="685800" marR="0" lvl="1" indent="-50800" algn="l" rtl="0">
              <a:lnSpc>
                <a:spcPct val="134000"/>
              </a:lnSpc>
              <a:spcBef>
                <a:spcPts val="500"/>
              </a:spcBef>
              <a:spcAft>
                <a:spcPts val="0"/>
              </a:spcAft>
              <a:buClr>
                <a:schemeClr val="dk1"/>
              </a:buClr>
              <a:buSzPts val="1400"/>
              <a:buFont typeface="Arial"/>
              <a:buChar char="•"/>
              <a:defRPr sz="1400" b="0" i="0" u="none" strike="noStrike" cap="none">
                <a:solidFill>
                  <a:schemeClr val="dk1"/>
                </a:solidFill>
                <a:latin typeface="Verdana"/>
                <a:ea typeface="Verdana"/>
                <a:cs typeface="Verdana"/>
                <a:sym typeface="Verdana"/>
              </a:defRPr>
            </a:lvl2pPr>
            <a:lvl3pPr marL="1143000" marR="0" lvl="2" indent="-76200" algn="l" rtl="0">
              <a:lnSpc>
                <a:spcPct val="134000"/>
              </a:lnSpc>
              <a:spcBef>
                <a:spcPts val="500"/>
              </a:spcBef>
              <a:spcAft>
                <a:spcPts val="0"/>
              </a:spcAft>
              <a:buClr>
                <a:schemeClr val="dk1"/>
              </a:buClr>
              <a:buSzPts val="1200"/>
              <a:buFont typeface="Arial"/>
              <a:buChar char="•"/>
              <a:defRPr sz="1200" b="0" i="0" u="none" strike="noStrike" cap="none">
                <a:solidFill>
                  <a:schemeClr val="dk1"/>
                </a:solidFill>
                <a:latin typeface="Verdana"/>
                <a:ea typeface="Verdana"/>
                <a:cs typeface="Verdana"/>
                <a:sym typeface="Verdana"/>
              </a:defRPr>
            </a:lvl3pPr>
            <a:lvl4pPr marL="1600200" marR="0" lvl="3" indent="-76200" algn="l" rtl="0">
              <a:lnSpc>
                <a:spcPct val="134000"/>
              </a:lnSpc>
              <a:spcBef>
                <a:spcPts val="500"/>
              </a:spcBef>
              <a:spcAft>
                <a:spcPts val="0"/>
              </a:spcAft>
              <a:buClr>
                <a:schemeClr val="dk1"/>
              </a:buClr>
              <a:buSzPts val="1200"/>
              <a:buFont typeface="Arial"/>
              <a:buChar char="•"/>
              <a:defRPr sz="1200" b="0" i="0" u="none" strike="noStrike" cap="none">
                <a:solidFill>
                  <a:schemeClr val="dk1"/>
                </a:solidFill>
                <a:latin typeface="Verdana"/>
                <a:ea typeface="Verdana"/>
                <a:cs typeface="Verdana"/>
                <a:sym typeface="Verdana"/>
              </a:defRPr>
            </a:lvl4pPr>
            <a:lvl5pPr marL="2057400" marR="0" lvl="4" indent="-101600" algn="l" rtl="0">
              <a:lnSpc>
                <a:spcPct val="134000"/>
              </a:lnSpc>
              <a:spcBef>
                <a:spcPts val="500"/>
              </a:spcBef>
              <a:spcAft>
                <a:spcPts val="0"/>
              </a:spcAft>
              <a:buClr>
                <a:schemeClr val="dk1"/>
              </a:buClr>
              <a:buSzPts val="1000"/>
              <a:buFont typeface="Arial"/>
              <a:buChar char="•"/>
              <a:defRPr sz="10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a:solidFill>
                  <a:srgbClr val="F2F2F2"/>
                </a:solidFill>
                <a:latin typeface="Verdana"/>
                <a:ea typeface="Verdana"/>
                <a:cs typeface="Verdana"/>
                <a:sym typeface="Verdana"/>
              </a:rPr>
              <a:t>‹N›</a:t>
            </a:fld>
            <a:endParaRPr lang="it-IT" sz="1000" b="0" i="0" u="none" strike="noStrike" cap="none">
              <a:solidFill>
                <a:srgbClr val="F2F2F2"/>
              </a:solidFill>
              <a:latin typeface="Verdana"/>
              <a:ea typeface="Verdana"/>
              <a:cs typeface="Verdana"/>
              <a:sym typeface="Verdana"/>
            </a:endParaRPr>
          </a:p>
        </p:txBody>
      </p:sp>
      <p:sp>
        <p:nvSpPr>
          <p:cNvPr id="26" name="Shape 26"/>
          <p:cNvSpPr txBox="1">
            <a:spLocks noGrp="1"/>
          </p:cNvSpPr>
          <p:nvPr>
            <p:ph type="body" idx="2"/>
          </p:nvPr>
        </p:nvSpPr>
        <p:spPr>
          <a:xfrm>
            <a:off x="1281376" y="5793901"/>
            <a:ext cx="645579" cy="404394"/>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body" idx="3"/>
          </p:nvPr>
        </p:nvSpPr>
        <p:spPr>
          <a:xfrm>
            <a:off x="2091083" y="6473825"/>
            <a:ext cx="6364288" cy="231775"/>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F2F2F2"/>
              </a:buClr>
              <a:buSzPts val="1000"/>
              <a:buFont typeface="Arial"/>
              <a:buNone/>
              <a:defRPr sz="1000" b="0" i="0" u="none" strike="noStrike" cap="none">
                <a:solidFill>
                  <a:srgbClr val="F2F2F2"/>
                </a:solidFill>
                <a:latin typeface="Verdana"/>
                <a:ea typeface="Verdana"/>
                <a:cs typeface="Verdana"/>
                <a:sym typeface="Verdana"/>
              </a:defRPr>
            </a:lvl1pPr>
            <a:lvl2pPr marL="457200" marR="0" lvl="1"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2pPr>
            <a:lvl3pPr marL="914400" marR="0" lvl="2"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3pPr>
            <a:lvl4pPr marL="1371600" marR="0" lvl="3"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4pPr>
            <a:lvl5pPr marL="1828800" marR="0" lvl="4"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dt" idx="10"/>
          </p:nvPr>
        </p:nvSpPr>
        <p:spPr>
          <a:xfrm>
            <a:off x="8639502" y="6474031"/>
            <a:ext cx="1442871" cy="16807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chemeClr val="lt1"/>
              </a:buClr>
              <a:buSzPts val="1200"/>
              <a:buFont typeface="Verdana"/>
              <a:buNone/>
              <a:defRPr sz="1200" b="0" i="0" u="none" strike="noStrike" cap="none">
                <a:solidFill>
                  <a:schemeClr val="lt1"/>
                </a:solidFill>
                <a:latin typeface="Verdana"/>
                <a:ea typeface="Verdana"/>
                <a:cs typeface="Verdana"/>
                <a:sym typeface="Verdana"/>
              </a:defRPr>
            </a:lvl1pPr>
            <a:lvl2pPr marL="457200" marR="0" lvl="1"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Diapositiva titolo 1">
    <p:spTree>
      <p:nvGrpSpPr>
        <p:cNvPr id="1" name="Shape 29"/>
        <p:cNvGrpSpPr/>
        <p:nvPr/>
      </p:nvGrpSpPr>
      <p:grpSpPr>
        <a:xfrm>
          <a:off x="0" y="0"/>
          <a:ext cx="0" cy="0"/>
          <a:chOff x="0" y="0"/>
          <a:chExt cx="0" cy="0"/>
        </a:xfrm>
      </p:grpSpPr>
      <p:sp>
        <p:nvSpPr>
          <p:cNvPr id="30" name="Shape 30"/>
          <p:cNvSpPr txBox="1">
            <a:spLocks noGrp="1"/>
          </p:cNvSpPr>
          <p:nvPr>
            <p:ph type="body" idx="1"/>
          </p:nvPr>
        </p:nvSpPr>
        <p:spPr>
          <a:xfrm>
            <a:off x="8644147" y="1910258"/>
            <a:ext cx="1446211" cy="1449386"/>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1" name="Shape 31"/>
          <p:cNvSpPr/>
          <p:nvPr/>
        </p:nvSpPr>
        <p:spPr>
          <a:xfrm>
            <a:off x="1290754" y="1903863"/>
            <a:ext cx="1445134" cy="3082958"/>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32" name="Shape 32"/>
          <p:cNvPicPr preferRelativeResize="0"/>
          <p:nvPr/>
        </p:nvPicPr>
        <p:blipFill rotWithShape="1">
          <a:blip r:embed="rId2">
            <a:alphaModFix/>
          </a:blip>
          <a:srcRect/>
          <a:stretch/>
        </p:blipFill>
        <p:spPr>
          <a:xfrm>
            <a:off x="1501683" y="2095441"/>
            <a:ext cx="1028544" cy="207839"/>
          </a:xfrm>
          <a:prstGeom prst="rect">
            <a:avLst/>
          </a:prstGeom>
          <a:noFill/>
          <a:ln>
            <a:noFill/>
          </a:ln>
        </p:spPr>
      </p:pic>
      <p:sp>
        <p:nvSpPr>
          <p:cNvPr id="33" name="Shape 33"/>
          <p:cNvSpPr txBox="1">
            <a:spLocks noGrp="1"/>
          </p:cNvSpPr>
          <p:nvPr>
            <p:ph type="ctrTitle"/>
          </p:nvPr>
        </p:nvSpPr>
        <p:spPr>
          <a:xfrm>
            <a:off x="2926499" y="2028165"/>
            <a:ext cx="5534875" cy="1323278"/>
          </a:xfrm>
          <a:prstGeom prst="rect">
            <a:avLst/>
          </a:prstGeom>
          <a:noFill/>
          <a:ln>
            <a:noFill/>
          </a:ln>
        </p:spPr>
        <p:txBody>
          <a:bodyPr wrap="square" lIns="91425" tIns="91425" rIns="91425" bIns="91425" anchor="t" anchorCtr="0"/>
          <a:lstStyle>
            <a:lvl1pPr marL="0" marR="0" lvl="0" indent="0" algn="l" rtl="0">
              <a:lnSpc>
                <a:spcPct val="122727"/>
              </a:lnSpc>
              <a:spcBef>
                <a:spcPts val="0"/>
              </a:spcBef>
              <a:spcAft>
                <a:spcPts val="0"/>
              </a:spcAft>
              <a:buClr>
                <a:srgbClr val="002E5D"/>
              </a:buClr>
              <a:buSzPts val="2200"/>
              <a:buFont typeface="Verdana"/>
              <a:buNone/>
              <a:defRPr sz="22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34" name="Shape 34"/>
          <p:cNvSpPr txBox="1">
            <a:spLocks noGrp="1"/>
          </p:cNvSpPr>
          <p:nvPr>
            <p:ph type="body" idx="2"/>
          </p:nvPr>
        </p:nvSpPr>
        <p:spPr>
          <a:xfrm>
            <a:off x="2927273" y="1070000"/>
            <a:ext cx="4719908" cy="646383"/>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body" idx="3"/>
          </p:nvPr>
        </p:nvSpPr>
        <p:spPr>
          <a:xfrm>
            <a:off x="2927273" y="715645"/>
            <a:ext cx="4719908" cy="235220"/>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Diapositiva titolo 3">
    <p:spTree>
      <p:nvGrpSpPr>
        <p:cNvPr id="1" name="Shape 36"/>
        <p:cNvGrpSpPr/>
        <p:nvPr/>
      </p:nvGrpSpPr>
      <p:grpSpPr>
        <a:xfrm>
          <a:off x="0" y="0"/>
          <a:ext cx="0" cy="0"/>
          <a:chOff x="0" y="0"/>
          <a:chExt cx="0" cy="0"/>
        </a:xfrm>
      </p:grpSpPr>
      <p:sp>
        <p:nvSpPr>
          <p:cNvPr id="37" name="Shape 37"/>
          <p:cNvSpPr/>
          <p:nvPr/>
        </p:nvSpPr>
        <p:spPr>
          <a:xfrm>
            <a:off x="0" y="3446585"/>
            <a:ext cx="12192000" cy="3411415"/>
          </a:xfrm>
          <a:prstGeom prst="rect">
            <a:avLst/>
          </a:prstGeom>
          <a:solidFill>
            <a:srgbClr val="D9D9D6"/>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8" name="Shape 38"/>
          <p:cNvSpPr txBox="1">
            <a:spLocks noGrp="1"/>
          </p:cNvSpPr>
          <p:nvPr>
            <p:ph type="body" idx="1"/>
          </p:nvPr>
        </p:nvSpPr>
        <p:spPr>
          <a:xfrm>
            <a:off x="8644147" y="1910258"/>
            <a:ext cx="1446211" cy="1449386"/>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ctrTitle"/>
          </p:nvPr>
        </p:nvSpPr>
        <p:spPr>
          <a:xfrm>
            <a:off x="2926499" y="2028165"/>
            <a:ext cx="5534875" cy="1323278"/>
          </a:xfrm>
          <a:prstGeom prst="rect">
            <a:avLst/>
          </a:prstGeom>
          <a:noFill/>
          <a:ln>
            <a:noFill/>
          </a:ln>
        </p:spPr>
        <p:txBody>
          <a:bodyPr wrap="square" lIns="91425" tIns="91425" rIns="91425" bIns="91425" anchor="t" anchorCtr="0"/>
          <a:lstStyle>
            <a:lvl1pPr marL="0" marR="0" lvl="0" indent="0" algn="l" rtl="0">
              <a:lnSpc>
                <a:spcPct val="122727"/>
              </a:lnSpc>
              <a:spcBef>
                <a:spcPts val="0"/>
              </a:spcBef>
              <a:spcAft>
                <a:spcPts val="0"/>
              </a:spcAft>
              <a:buClr>
                <a:srgbClr val="002E5D"/>
              </a:buClr>
              <a:buSzPts val="2200"/>
              <a:buFont typeface="Verdana"/>
              <a:buNone/>
              <a:defRPr sz="22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40" name="Shape 40"/>
          <p:cNvSpPr/>
          <p:nvPr/>
        </p:nvSpPr>
        <p:spPr>
          <a:xfrm>
            <a:off x="1290754" y="1910258"/>
            <a:ext cx="1445134" cy="308295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1" name="Shape 41"/>
          <p:cNvSpPr txBox="1">
            <a:spLocks noGrp="1"/>
          </p:cNvSpPr>
          <p:nvPr>
            <p:ph type="body" idx="2"/>
          </p:nvPr>
        </p:nvSpPr>
        <p:spPr>
          <a:xfrm>
            <a:off x="2927273" y="1070000"/>
            <a:ext cx="4719908" cy="646383"/>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body" idx="3"/>
          </p:nvPr>
        </p:nvSpPr>
        <p:spPr>
          <a:xfrm>
            <a:off x="2927273" y="715645"/>
            <a:ext cx="4719908" cy="235220"/>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43" name="Shape 43"/>
          <p:cNvPicPr preferRelativeResize="0"/>
          <p:nvPr/>
        </p:nvPicPr>
        <p:blipFill rotWithShape="1">
          <a:blip r:embed="rId2">
            <a:alphaModFix/>
          </a:blip>
          <a:srcRect/>
          <a:stretch/>
        </p:blipFill>
        <p:spPr>
          <a:xfrm>
            <a:off x="1501683" y="2095441"/>
            <a:ext cx="1028544" cy="20783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Diapositiva titolo 4">
    <p:spTree>
      <p:nvGrpSpPr>
        <p:cNvPr id="1" name="Shape 44"/>
        <p:cNvGrpSpPr/>
        <p:nvPr/>
      </p:nvGrpSpPr>
      <p:grpSpPr>
        <a:xfrm>
          <a:off x="0" y="0"/>
          <a:ext cx="0" cy="0"/>
          <a:chOff x="0" y="0"/>
          <a:chExt cx="0" cy="0"/>
        </a:xfrm>
      </p:grpSpPr>
      <p:sp>
        <p:nvSpPr>
          <p:cNvPr id="45" name="Shape 45"/>
          <p:cNvSpPr txBox="1">
            <a:spLocks noGrp="1"/>
          </p:cNvSpPr>
          <p:nvPr>
            <p:ph type="body" idx="1"/>
          </p:nvPr>
        </p:nvSpPr>
        <p:spPr>
          <a:xfrm>
            <a:off x="8644147" y="1910258"/>
            <a:ext cx="1446211" cy="1449386"/>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p:nvPr/>
        </p:nvSpPr>
        <p:spPr>
          <a:xfrm>
            <a:off x="1290754" y="1903863"/>
            <a:ext cx="1445134" cy="3082958"/>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Shape 47"/>
          <p:cNvSpPr txBox="1">
            <a:spLocks noGrp="1"/>
          </p:cNvSpPr>
          <p:nvPr>
            <p:ph type="ctrTitle"/>
          </p:nvPr>
        </p:nvSpPr>
        <p:spPr>
          <a:xfrm>
            <a:off x="2926499" y="2028165"/>
            <a:ext cx="5534875" cy="1323278"/>
          </a:xfrm>
          <a:prstGeom prst="rect">
            <a:avLst/>
          </a:prstGeom>
          <a:noFill/>
          <a:ln>
            <a:noFill/>
          </a:ln>
        </p:spPr>
        <p:txBody>
          <a:bodyPr wrap="square" lIns="91425" tIns="91425" rIns="91425" bIns="91425" anchor="t" anchorCtr="0"/>
          <a:lstStyle>
            <a:lvl1pPr marL="0" marR="0" lvl="0" indent="0" algn="l" rtl="0">
              <a:lnSpc>
                <a:spcPct val="122727"/>
              </a:lnSpc>
              <a:spcBef>
                <a:spcPts val="0"/>
              </a:spcBef>
              <a:spcAft>
                <a:spcPts val="0"/>
              </a:spcAft>
              <a:buClr>
                <a:srgbClr val="002E5D"/>
              </a:buClr>
              <a:buSzPts val="2200"/>
              <a:buFont typeface="Verdana"/>
              <a:buNone/>
              <a:defRPr sz="22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48" name="Shape 48"/>
          <p:cNvSpPr txBox="1">
            <a:spLocks noGrp="1"/>
          </p:cNvSpPr>
          <p:nvPr>
            <p:ph type="body" idx="2"/>
          </p:nvPr>
        </p:nvSpPr>
        <p:spPr>
          <a:xfrm>
            <a:off x="2927273" y="1070000"/>
            <a:ext cx="4719908" cy="646383"/>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body" idx="3"/>
          </p:nvPr>
        </p:nvSpPr>
        <p:spPr>
          <a:xfrm>
            <a:off x="2927273" y="715645"/>
            <a:ext cx="4719908" cy="235220"/>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0" name="Shape 50"/>
          <p:cNvPicPr preferRelativeResize="0"/>
          <p:nvPr/>
        </p:nvPicPr>
        <p:blipFill rotWithShape="1">
          <a:blip r:embed="rId2">
            <a:alphaModFix/>
          </a:blip>
          <a:srcRect/>
          <a:stretch/>
        </p:blipFill>
        <p:spPr>
          <a:xfrm>
            <a:off x="1501683" y="2095441"/>
            <a:ext cx="1026489" cy="38825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Diapositiva titolo 5">
    <p:spTree>
      <p:nvGrpSpPr>
        <p:cNvPr id="1" name="Shape 51"/>
        <p:cNvGrpSpPr/>
        <p:nvPr/>
      </p:nvGrpSpPr>
      <p:grpSpPr>
        <a:xfrm>
          <a:off x="0" y="0"/>
          <a:ext cx="0" cy="0"/>
          <a:chOff x="0" y="0"/>
          <a:chExt cx="0" cy="0"/>
        </a:xfrm>
      </p:grpSpPr>
      <p:sp>
        <p:nvSpPr>
          <p:cNvPr id="52" name="Shape 52"/>
          <p:cNvSpPr/>
          <p:nvPr/>
        </p:nvSpPr>
        <p:spPr>
          <a:xfrm>
            <a:off x="0" y="3446585"/>
            <a:ext cx="12192000" cy="3411415"/>
          </a:xfrm>
          <a:prstGeom prst="rect">
            <a:avLst/>
          </a:prstGeom>
          <a:solidFill>
            <a:srgbClr val="284E83"/>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3" name="Shape 53"/>
          <p:cNvSpPr/>
          <p:nvPr/>
        </p:nvSpPr>
        <p:spPr>
          <a:xfrm>
            <a:off x="1290754" y="1903864"/>
            <a:ext cx="1445134" cy="308295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4" name="Shape 54"/>
          <p:cNvSpPr txBox="1">
            <a:spLocks noGrp="1"/>
          </p:cNvSpPr>
          <p:nvPr>
            <p:ph type="body" idx="1"/>
          </p:nvPr>
        </p:nvSpPr>
        <p:spPr>
          <a:xfrm>
            <a:off x="8644147" y="1910258"/>
            <a:ext cx="1446211" cy="1449386"/>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ctrTitle"/>
          </p:nvPr>
        </p:nvSpPr>
        <p:spPr>
          <a:xfrm>
            <a:off x="2926499" y="2028165"/>
            <a:ext cx="5534875" cy="1323278"/>
          </a:xfrm>
          <a:prstGeom prst="rect">
            <a:avLst/>
          </a:prstGeom>
          <a:noFill/>
          <a:ln>
            <a:noFill/>
          </a:ln>
        </p:spPr>
        <p:txBody>
          <a:bodyPr wrap="square" lIns="91425" tIns="91425" rIns="91425" bIns="91425" anchor="t" anchorCtr="0"/>
          <a:lstStyle>
            <a:lvl1pPr marL="0" marR="0" lvl="0" indent="0" algn="l" rtl="0">
              <a:lnSpc>
                <a:spcPct val="122727"/>
              </a:lnSpc>
              <a:spcBef>
                <a:spcPts val="0"/>
              </a:spcBef>
              <a:spcAft>
                <a:spcPts val="0"/>
              </a:spcAft>
              <a:buClr>
                <a:srgbClr val="002E5D"/>
              </a:buClr>
              <a:buSzPts val="2200"/>
              <a:buFont typeface="Verdana"/>
              <a:buNone/>
              <a:defRPr sz="22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56" name="Shape 56"/>
          <p:cNvSpPr txBox="1">
            <a:spLocks noGrp="1"/>
          </p:cNvSpPr>
          <p:nvPr>
            <p:ph type="body" idx="2"/>
          </p:nvPr>
        </p:nvSpPr>
        <p:spPr>
          <a:xfrm>
            <a:off x="2927273" y="1070000"/>
            <a:ext cx="4719908" cy="646383"/>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3"/>
          </p:nvPr>
        </p:nvSpPr>
        <p:spPr>
          <a:xfrm>
            <a:off x="2927273" y="715645"/>
            <a:ext cx="4719908" cy="235220"/>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8" name="Shape 58"/>
          <p:cNvPicPr preferRelativeResize="0"/>
          <p:nvPr/>
        </p:nvPicPr>
        <p:blipFill rotWithShape="1">
          <a:blip r:embed="rId2">
            <a:alphaModFix/>
          </a:blip>
          <a:srcRect/>
          <a:stretch/>
        </p:blipFill>
        <p:spPr>
          <a:xfrm>
            <a:off x="1501683" y="2095441"/>
            <a:ext cx="1026489" cy="38825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Diapositiva titolo 6">
    <p:spTree>
      <p:nvGrpSpPr>
        <p:cNvPr id="1" name="Shape 59"/>
        <p:cNvGrpSpPr/>
        <p:nvPr/>
      </p:nvGrpSpPr>
      <p:grpSpPr>
        <a:xfrm>
          <a:off x="0" y="0"/>
          <a:ext cx="0" cy="0"/>
          <a:chOff x="0" y="0"/>
          <a:chExt cx="0" cy="0"/>
        </a:xfrm>
      </p:grpSpPr>
      <p:sp>
        <p:nvSpPr>
          <p:cNvPr id="60" name="Shape 60"/>
          <p:cNvSpPr/>
          <p:nvPr/>
        </p:nvSpPr>
        <p:spPr>
          <a:xfrm>
            <a:off x="0" y="3446585"/>
            <a:ext cx="12192000" cy="3411415"/>
          </a:xfrm>
          <a:prstGeom prst="rect">
            <a:avLst/>
          </a:prstGeom>
          <a:solidFill>
            <a:srgbClr val="D9D9D6"/>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1" name="Shape 61"/>
          <p:cNvSpPr txBox="1">
            <a:spLocks noGrp="1"/>
          </p:cNvSpPr>
          <p:nvPr>
            <p:ph type="body" idx="1"/>
          </p:nvPr>
        </p:nvSpPr>
        <p:spPr>
          <a:xfrm>
            <a:off x="8644147" y="1910258"/>
            <a:ext cx="1446211" cy="1449386"/>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ctrTitle"/>
          </p:nvPr>
        </p:nvSpPr>
        <p:spPr>
          <a:xfrm>
            <a:off x="2926499" y="2028165"/>
            <a:ext cx="5534875" cy="1323278"/>
          </a:xfrm>
          <a:prstGeom prst="rect">
            <a:avLst/>
          </a:prstGeom>
          <a:noFill/>
          <a:ln>
            <a:noFill/>
          </a:ln>
        </p:spPr>
        <p:txBody>
          <a:bodyPr wrap="square" lIns="91425" tIns="91425" rIns="91425" bIns="91425" anchor="t" anchorCtr="0"/>
          <a:lstStyle>
            <a:lvl1pPr marL="0" marR="0" lvl="0" indent="0" algn="l" rtl="0">
              <a:lnSpc>
                <a:spcPct val="122727"/>
              </a:lnSpc>
              <a:spcBef>
                <a:spcPts val="0"/>
              </a:spcBef>
              <a:spcAft>
                <a:spcPts val="0"/>
              </a:spcAft>
              <a:buClr>
                <a:srgbClr val="002E5D"/>
              </a:buClr>
              <a:buSzPts val="2200"/>
              <a:buFont typeface="Verdana"/>
              <a:buNone/>
              <a:defRPr sz="22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63" name="Shape 63"/>
          <p:cNvSpPr txBox="1">
            <a:spLocks noGrp="1"/>
          </p:cNvSpPr>
          <p:nvPr>
            <p:ph type="body" idx="2"/>
          </p:nvPr>
        </p:nvSpPr>
        <p:spPr>
          <a:xfrm>
            <a:off x="2927273" y="1070000"/>
            <a:ext cx="4719908" cy="646383"/>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3"/>
          </p:nvPr>
        </p:nvSpPr>
        <p:spPr>
          <a:xfrm>
            <a:off x="2927273" y="715645"/>
            <a:ext cx="4719908" cy="235220"/>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C2E5C"/>
              </a:buClr>
              <a:buSzPts val="1800"/>
              <a:buFont typeface="Arial"/>
              <a:buNone/>
              <a:defRPr sz="1800" b="0" i="0" u="none" strike="noStrike" cap="none">
                <a:solidFill>
                  <a:srgbClr val="0C2E5C"/>
                </a:solidFill>
                <a:latin typeface="Verdana"/>
                <a:ea typeface="Verdana"/>
                <a:cs typeface="Verdana"/>
                <a:sym typeface="Verdana"/>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5" name="Shape 65"/>
          <p:cNvSpPr/>
          <p:nvPr/>
        </p:nvSpPr>
        <p:spPr>
          <a:xfrm>
            <a:off x="1290754" y="1903864"/>
            <a:ext cx="1445134" cy="308295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66" name="Shape 66"/>
          <p:cNvPicPr preferRelativeResize="0"/>
          <p:nvPr/>
        </p:nvPicPr>
        <p:blipFill rotWithShape="1">
          <a:blip r:embed="rId2">
            <a:alphaModFix/>
          </a:blip>
          <a:srcRect/>
          <a:stretch/>
        </p:blipFill>
        <p:spPr>
          <a:xfrm>
            <a:off x="1501683" y="2095441"/>
            <a:ext cx="1026489" cy="38825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olo e contenuto 2">
    <p:spTree>
      <p:nvGrpSpPr>
        <p:cNvPr id="1" name="Shape 67"/>
        <p:cNvGrpSpPr/>
        <p:nvPr/>
      </p:nvGrpSpPr>
      <p:grpSpPr>
        <a:xfrm>
          <a:off x="0" y="0"/>
          <a:ext cx="0" cy="0"/>
          <a:chOff x="0" y="0"/>
          <a:chExt cx="0" cy="0"/>
        </a:xfrm>
      </p:grpSpPr>
      <p:sp>
        <p:nvSpPr>
          <p:cNvPr id="68" name="Shape 68"/>
          <p:cNvSpPr/>
          <p:nvPr/>
        </p:nvSpPr>
        <p:spPr>
          <a:xfrm>
            <a:off x="0" y="6222191"/>
            <a:ext cx="12192000" cy="635809"/>
          </a:xfrm>
          <a:prstGeom prst="rect">
            <a:avLst/>
          </a:prstGeom>
          <a:solidFill>
            <a:srgbClr val="D9D9D6"/>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9" name="Shape 69"/>
          <p:cNvSpPr txBox="1">
            <a:spLocks noGrp="1"/>
          </p:cNvSpPr>
          <p:nvPr>
            <p:ph type="title"/>
          </p:nvPr>
        </p:nvSpPr>
        <p:spPr>
          <a:xfrm>
            <a:off x="470877" y="251513"/>
            <a:ext cx="11261293" cy="694416"/>
          </a:xfrm>
          <a:prstGeom prst="rect">
            <a:avLst/>
          </a:prstGeom>
          <a:noFill/>
          <a:ln>
            <a:noFill/>
          </a:ln>
        </p:spPr>
        <p:txBody>
          <a:bodyPr wrap="square" lIns="91425" tIns="91425" rIns="91425" bIns="91425" anchor="t" anchorCtr="0"/>
          <a:lstStyle>
            <a:lvl1pPr marL="0" marR="0" lvl="0" indent="0" algn="l" rtl="0">
              <a:lnSpc>
                <a:spcPct val="90000"/>
              </a:lnSpc>
              <a:spcBef>
                <a:spcPts val="0"/>
              </a:spcBef>
              <a:spcAft>
                <a:spcPts val="0"/>
              </a:spcAft>
              <a:buClr>
                <a:srgbClr val="002E5D"/>
              </a:buClr>
              <a:buSzPts val="2000"/>
              <a:buFont typeface="Verdana"/>
              <a:buNone/>
              <a:defRPr sz="20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70" name="Shape 70"/>
          <p:cNvSpPr txBox="1">
            <a:spLocks noGrp="1"/>
          </p:cNvSpPr>
          <p:nvPr>
            <p:ph type="dt" idx="10"/>
          </p:nvPr>
        </p:nvSpPr>
        <p:spPr>
          <a:xfrm>
            <a:off x="8639502" y="6474030"/>
            <a:ext cx="1442871" cy="365125"/>
          </a:xfrm>
          <a:prstGeom prst="rect">
            <a:avLst/>
          </a:prstGeom>
          <a:noFill/>
          <a:ln>
            <a:noFill/>
          </a:ln>
        </p:spPr>
        <p:txBody>
          <a:bodyPr wrap="square" lIns="91425" tIns="91425" rIns="91425" bIns="91425" anchor="t" anchorCtr="0"/>
          <a:lstStyle>
            <a:lvl1pPr marL="0" marR="0" lvl="0" indent="0" algn="r" rtl="0">
              <a:lnSpc>
                <a:spcPct val="100000"/>
              </a:lnSpc>
              <a:spcBef>
                <a:spcPts val="0"/>
              </a:spcBef>
              <a:spcAft>
                <a:spcPts val="0"/>
              </a:spcAft>
              <a:buClr>
                <a:srgbClr val="002E5D"/>
              </a:buClr>
              <a:buSzPts val="1000"/>
              <a:buFont typeface="Verdana"/>
              <a:buNone/>
              <a:defRPr sz="1000" b="0" i="0" u="none" strike="noStrike" cap="none">
                <a:solidFill>
                  <a:srgbClr val="002E5D"/>
                </a:solidFill>
                <a:latin typeface="Verdana"/>
                <a:ea typeface="Verdana"/>
                <a:cs typeface="Verdana"/>
                <a:sym typeface="Verdana"/>
              </a:defRPr>
            </a:lvl1pPr>
            <a:lvl2pPr marL="457200" marR="0" lvl="1"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002E5D"/>
              </a:buClr>
              <a:buSzPts val="250"/>
              <a:buFont typeface="Verdana"/>
              <a:buNone/>
            </a:pPr>
            <a:fld id="{00000000-1234-1234-1234-123412341234}" type="slidenum">
              <a:rPr lang="it-IT" sz="1000" b="0" i="0" u="none" strike="noStrike" cap="none">
                <a:solidFill>
                  <a:srgbClr val="002E5D"/>
                </a:solidFill>
                <a:latin typeface="Verdana"/>
                <a:ea typeface="Verdana"/>
                <a:cs typeface="Verdana"/>
                <a:sym typeface="Verdana"/>
              </a:rPr>
              <a:t>‹N›</a:t>
            </a:fld>
            <a:endParaRPr lang="it-IT" sz="1000" b="0" i="0" u="none" strike="noStrike" cap="none">
              <a:solidFill>
                <a:srgbClr val="002E5D"/>
              </a:solidFill>
              <a:latin typeface="Verdana"/>
              <a:ea typeface="Verdana"/>
              <a:cs typeface="Verdana"/>
              <a:sym typeface="Verdana"/>
            </a:endParaRPr>
          </a:p>
        </p:txBody>
      </p:sp>
      <p:sp>
        <p:nvSpPr>
          <p:cNvPr id="72" name="Shape 72"/>
          <p:cNvSpPr txBox="1">
            <a:spLocks noGrp="1"/>
          </p:cNvSpPr>
          <p:nvPr>
            <p:ph type="body" idx="1"/>
          </p:nvPr>
        </p:nvSpPr>
        <p:spPr>
          <a:xfrm>
            <a:off x="1281376" y="5793901"/>
            <a:ext cx="645579" cy="404394"/>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body" idx="2"/>
          </p:nvPr>
        </p:nvSpPr>
        <p:spPr>
          <a:xfrm>
            <a:off x="2091083" y="6473825"/>
            <a:ext cx="6364288" cy="231775"/>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002E5D"/>
              </a:buClr>
              <a:buSzPts val="1000"/>
              <a:buFont typeface="Arial"/>
              <a:buNone/>
              <a:defRPr sz="1000" b="0" i="0" u="none" strike="noStrike" cap="none">
                <a:solidFill>
                  <a:srgbClr val="002E5D"/>
                </a:solidFill>
                <a:latin typeface="Verdana"/>
                <a:ea typeface="Verdana"/>
                <a:cs typeface="Verdana"/>
                <a:sym typeface="Verdana"/>
              </a:defRPr>
            </a:lvl1pPr>
            <a:lvl2pPr marL="457200" marR="0" lvl="1"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2pPr>
            <a:lvl3pPr marL="914400" marR="0" lvl="2"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3pPr>
            <a:lvl4pPr marL="1371600" marR="0" lvl="3"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4pPr>
            <a:lvl5pPr marL="1828800" marR="0" lvl="4"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body" idx="3"/>
          </p:nvPr>
        </p:nvSpPr>
        <p:spPr>
          <a:xfrm>
            <a:off x="458264" y="1100409"/>
            <a:ext cx="11261293" cy="4055788"/>
          </a:xfrm>
          <a:prstGeom prst="rect">
            <a:avLst/>
          </a:prstGeom>
          <a:noFill/>
          <a:ln>
            <a:noFill/>
          </a:ln>
        </p:spPr>
        <p:txBody>
          <a:bodyPr wrap="square" lIns="91425" tIns="91425" rIns="91425" bIns="91425" anchor="t" anchorCtr="0"/>
          <a:lstStyle>
            <a:lvl1pPr marL="228600" marR="0" lvl="0" indent="-25400" algn="l" rtl="0">
              <a:lnSpc>
                <a:spcPct val="134000"/>
              </a:lnSpc>
              <a:spcBef>
                <a:spcPts val="1000"/>
              </a:spcBef>
              <a:spcAft>
                <a:spcPts val="0"/>
              </a:spcAft>
              <a:buClr>
                <a:schemeClr val="dk1"/>
              </a:buClr>
              <a:buSzPts val="1600"/>
              <a:buFont typeface="Arial"/>
              <a:buChar char="•"/>
              <a:defRPr sz="1600" b="0" i="0" u="none" strike="noStrike" cap="none">
                <a:solidFill>
                  <a:schemeClr val="dk1"/>
                </a:solidFill>
                <a:latin typeface="Verdana"/>
                <a:ea typeface="Verdana"/>
                <a:cs typeface="Verdana"/>
                <a:sym typeface="Verdana"/>
              </a:defRPr>
            </a:lvl1pPr>
            <a:lvl2pPr marL="685800" marR="0" lvl="1" indent="-50800" algn="l" rtl="0">
              <a:lnSpc>
                <a:spcPct val="134000"/>
              </a:lnSpc>
              <a:spcBef>
                <a:spcPts val="500"/>
              </a:spcBef>
              <a:spcAft>
                <a:spcPts val="0"/>
              </a:spcAft>
              <a:buClr>
                <a:schemeClr val="dk1"/>
              </a:buClr>
              <a:buSzPts val="1400"/>
              <a:buFont typeface="Arial"/>
              <a:buChar char="•"/>
              <a:defRPr sz="1400" b="0" i="0" u="none" strike="noStrike" cap="none">
                <a:solidFill>
                  <a:schemeClr val="dk1"/>
                </a:solidFill>
                <a:latin typeface="Verdana"/>
                <a:ea typeface="Verdana"/>
                <a:cs typeface="Verdana"/>
                <a:sym typeface="Verdana"/>
              </a:defRPr>
            </a:lvl2pPr>
            <a:lvl3pPr marL="1143000" marR="0" lvl="2" indent="-76200" algn="l" rtl="0">
              <a:lnSpc>
                <a:spcPct val="134000"/>
              </a:lnSpc>
              <a:spcBef>
                <a:spcPts val="500"/>
              </a:spcBef>
              <a:spcAft>
                <a:spcPts val="0"/>
              </a:spcAft>
              <a:buClr>
                <a:schemeClr val="dk1"/>
              </a:buClr>
              <a:buSzPts val="1200"/>
              <a:buFont typeface="Arial"/>
              <a:buChar char="•"/>
              <a:defRPr sz="1200" b="0" i="0" u="none" strike="noStrike" cap="none">
                <a:solidFill>
                  <a:schemeClr val="dk1"/>
                </a:solidFill>
                <a:latin typeface="Verdana"/>
                <a:ea typeface="Verdana"/>
                <a:cs typeface="Verdana"/>
                <a:sym typeface="Verdana"/>
              </a:defRPr>
            </a:lvl3pPr>
            <a:lvl4pPr marL="1600200" marR="0" lvl="3" indent="-76200" algn="l" rtl="0">
              <a:lnSpc>
                <a:spcPct val="134000"/>
              </a:lnSpc>
              <a:spcBef>
                <a:spcPts val="500"/>
              </a:spcBef>
              <a:spcAft>
                <a:spcPts val="0"/>
              </a:spcAft>
              <a:buClr>
                <a:schemeClr val="dk1"/>
              </a:buClr>
              <a:buSzPts val="1200"/>
              <a:buFont typeface="Arial"/>
              <a:buChar char="•"/>
              <a:defRPr sz="1200" b="0" i="0" u="none" strike="noStrike" cap="none">
                <a:solidFill>
                  <a:schemeClr val="dk1"/>
                </a:solidFill>
                <a:latin typeface="Verdana"/>
                <a:ea typeface="Verdana"/>
                <a:cs typeface="Verdana"/>
                <a:sym typeface="Verdana"/>
              </a:defRPr>
            </a:lvl4pPr>
            <a:lvl5pPr marL="2057400" marR="0" lvl="4" indent="-101600" algn="l" rtl="0">
              <a:lnSpc>
                <a:spcPct val="134000"/>
              </a:lnSpc>
              <a:spcBef>
                <a:spcPts val="500"/>
              </a:spcBef>
              <a:spcAft>
                <a:spcPts val="0"/>
              </a:spcAft>
              <a:buClr>
                <a:schemeClr val="dk1"/>
              </a:buClr>
              <a:buSzPts val="1000"/>
              <a:buFont typeface="Arial"/>
              <a:buChar char="•"/>
              <a:defRPr sz="10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p:nvPr/>
        </p:nvSpPr>
        <p:spPr>
          <a:xfrm>
            <a:off x="466352" y="5793901"/>
            <a:ext cx="401196" cy="85588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6" name="Shape 76"/>
          <p:cNvPicPr preferRelativeResize="0"/>
          <p:nvPr/>
        </p:nvPicPr>
        <p:blipFill rotWithShape="1">
          <a:blip r:embed="rId2">
            <a:alphaModFix/>
          </a:blip>
          <a:srcRect/>
          <a:stretch/>
        </p:blipFill>
        <p:spPr>
          <a:xfrm>
            <a:off x="524910" y="5847087"/>
            <a:ext cx="285543" cy="57699"/>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Due contenuti 1">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8264" y="1100409"/>
            <a:ext cx="5545243" cy="4064442"/>
          </a:xfrm>
          <a:prstGeom prst="rect">
            <a:avLst/>
          </a:prstGeom>
          <a:noFill/>
          <a:ln>
            <a:noFill/>
          </a:ln>
        </p:spPr>
        <p:txBody>
          <a:bodyPr wrap="square" lIns="91425" tIns="91425" rIns="91425" bIns="91425" anchor="t" anchorCtr="0"/>
          <a:lstStyle>
            <a:lvl1pPr marL="0" marR="0" lvl="0" indent="0" algn="l" rtl="0">
              <a:lnSpc>
                <a:spcPct val="134000"/>
              </a:lnSpc>
              <a:spcBef>
                <a:spcPts val="10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1pPr>
            <a:lvl2pPr marL="457200" marR="0" lvl="1" indent="0" algn="l" rtl="0">
              <a:lnSpc>
                <a:spcPct val="90000"/>
              </a:lnSpc>
              <a:spcBef>
                <a:spcPts val="500"/>
              </a:spcBef>
              <a:spcAft>
                <a:spcPts val="0"/>
              </a:spcAft>
              <a:buClr>
                <a:srgbClr val="002E5D"/>
              </a:buClr>
              <a:buSzPts val="1800"/>
              <a:buFont typeface="Arial"/>
              <a:buNone/>
              <a:defRPr sz="1800" b="0" i="0" u="none" strike="noStrike" cap="none">
                <a:solidFill>
                  <a:srgbClr val="002E5D"/>
                </a:solidFill>
                <a:latin typeface="Verdana"/>
                <a:ea typeface="Verdana"/>
                <a:cs typeface="Verdana"/>
                <a:sym typeface="Verdana"/>
              </a:defRPr>
            </a:lvl2pPr>
            <a:lvl3pPr marL="914400" marR="0" lvl="2" indent="0" algn="l" rtl="0">
              <a:lnSpc>
                <a:spcPct val="90000"/>
              </a:lnSpc>
              <a:spcBef>
                <a:spcPts val="500"/>
              </a:spcBef>
              <a:spcAft>
                <a:spcPts val="0"/>
              </a:spcAft>
              <a:buClr>
                <a:srgbClr val="002E5D"/>
              </a:buClr>
              <a:buSzPts val="1600"/>
              <a:buFont typeface="Arial"/>
              <a:buNone/>
              <a:defRPr sz="1600" b="0" i="0" u="none" strike="noStrike" cap="none">
                <a:solidFill>
                  <a:srgbClr val="002E5D"/>
                </a:solidFill>
                <a:latin typeface="Verdana"/>
                <a:ea typeface="Verdana"/>
                <a:cs typeface="Verdana"/>
                <a:sym typeface="Verdana"/>
              </a:defRPr>
            </a:lvl3pPr>
            <a:lvl4pPr marL="1371600" marR="0" lvl="3" indent="0" algn="l" rtl="0">
              <a:lnSpc>
                <a:spcPct val="90000"/>
              </a:lnSpc>
              <a:spcBef>
                <a:spcPts val="500"/>
              </a:spcBef>
              <a:spcAft>
                <a:spcPts val="0"/>
              </a:spcAft>
              <a:buClr>
                <a:srgbClr val="002E5D"/>
              </a:buClr>
              <a:buSzPts val="1400"/>
              <a:buFont typeface="Arial"/>
              <a:buNone/>
              <a:defRPr sz="1400" b="0" i="0" u="none" strike="noStrike" cap="none">
                <a:solidFill>
                  <a:srgbClr val="002E5D"/>
                </a:solidFill>
                <a:latin typeface="Verdana"/>
                <a:ea typeface="Verdana"/>
                <a:cs typeface="Verdana"/>
                <a:sym typeface="Verdana"/>
              </a:defRPr>
            </a:lvl4pPr>
            <a:lvl5pPr marL="1828800" marR="0" lvl="4" indent="0" algn="l" rtl="0">
              <a:lnSpc>
                <a:spcPct val="90000"/>
              </a:lnSpc>
              <a:spcBef>
                <a:spcPts val="500"/>
              </a:spcBef>
              <a:spcAft>
                <a:spcPts val="0"/>
              </a:spcAft>
              <a:buClr>
                <a:srgbClr val="002E5D"/>
              </a:buClr>
              <a:buSzPts val="1200"/>
              <a:buFont typeface="Arial"/>
              <a:buNone/>
              <a:defRPr sz="1200" b="0" i="0" u="none" strike="noStrike" cap="none">
                <a:solidFill>
                  <a:srgbClr val="002E5D"/>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body" idx="2"/>
          </p:nvPr>
        </p:nvSpPr>
        <p:spPr>
          <a:xfrm>
            <a:off x="6186926" y="1100409"/>
            <a:ext cx="5545243" cy="4064442"/>
          </a:xfrm>
          <a:prstGeom prst="rect">
            <a:avLst/>
          </a:prstGeom>
          <a:noFill/>
          <a:ln>
            <a:noFill/>
          </a:ln>
        </p:spPr>
        <p:txBody>
          <a:bodyPr wrap="square" lIns="91425" tIns="91425" rIns="91425" bIns="91425" anchor="t" anchorCtr="0"/>
          <a:lstStyle>
            <a:lvl1pPr marL="0" marR="0" lvl="0" indent="0" algn="l" rtl="0">
              <a:lnSpc>
                <a:spcPct val="134000"/>
              </a:lnSpc>
              <a:spcBef>
                <a:spcPts val="10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1pPr>
            <a:lvl2pPr marL="457200" marR="0" lvl="1" indent="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2pPr>
            <a:lvl3pPr marL="914400" marR="0" lvl="2" indent="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3pPr>
            <a:lvl4pPr marL="1371600" marR="0" lvl="3" indent="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4pPr>
            <a:lvl5pPr marL="1828800" marR="0" lvl="4" indent="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title"/>
          </p:nvPr>
        </p:nvSpPr>
        <p:spPr>
          <a:xfrm>
            <a:off x="470877" y="251513"/>
            <a:ext cx="11261293" cy="694416"/>
          </a:xfrm>
          <a:prstGeom prst="rect">
            <a:avLst/>
          </a:prstGeom>
          <a:noFill/>
          <a:ln>
            <a:noFill/>
          </a:ln>
        </p:spPr>
        <p:txBody>
          <a:bodyPr wrap="square" lIns="91425" tIns="91425" rIns="91425" bIns="91425" anchor="t" anchorCtr="0"/>
          <a:lstStyle>
            <a:lvl1pPr marL="0" marR="0" lvl="0" indent="0" algn="l" rtl="0">
              <a:lnSpc>
                <a:spcPct val="90000"/>
              </a:lnSpc>
              <a:spcBef>
                <a:spcPts val="0"/>
              </a:spcBef>
              <a:spcAft>
                <a:spcPts val="0"/>
              </a:spcAft>
              <a:buClr>
                <a:srgbClr val="002E5D"/>
              </a:buClr>
              <a:buSzPts val="2000"/>
              <a:buFont typeface="Verdana"/>
              <a:buNone/>
              <a:defRPr sz="20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81" name="Shape 81"/>
          <p:cNvSpPr/>
          <p:nvPr/>
        </p:nvSpPr>
        <p:spPr>
          <a:xfrm>
            <a:off x="0" y="6222191"/>
            <a:ext cx="12192000" cy="635809"/>
          </a:xfrm>
          <a:prstGeom prst="rect">
            <a:avLst/>
          </a:prstGeom>
          <a:solidFill>
            <a:srgbClr val="284E83"/>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2" name="Shape 82"/>
          <p:cNvSpPr txBox="1">
            <a:spLocks noGrp="1"/>
          </p:cNvSpPr>
          <p:nvPr>
            <p:ph type="dt" idx="10"/>
          </p:nvPr>
        </p:nvSpPr>
        <p:spPr>
          <a:xfrm>
            <a:off x="8639502" y="6474030"/>
            <a:ext cx="1442871" cy="365125"/>
          </a:xfrm>
          <a:prstGeom prst="rect">
            <a:avLst/>
          </a:prstGeom>
          <a:noFill/>
          <a:ln>
            <a:noFill/>
          </a:ln>
        </p:spPr>
        <p:txBody>
          <a:bodyPr wrap="square" lIns="91425" tIns="91425" rIns="91425" bIns="91425" anchor="t" anchorCtr="0"/>
          <a:lstStyle>
            <a:lvl1pPr marL="0" marR="0" lvl="0" indent="0" algn="r" rtl="0">
              <a:lnSpc>
                <a:spcPct val="100000"/>
              </a:lnSpc>
              <a:spcBef>
                <a:spcPts val="0"/>
              </a:spcBef>
              <a:spcAft>
                <a:spcPts val="0"/>
              </a:spcAft>
              <a:buClr>
                <a:schemeClr val="lt1"/>
              </a:buClr>
              <a:buSzPts val="1000"/>
              <a:buFont typeface="Verdana"/>
              <a:buNone/>
              <a:defRPr sz="1000" b="0" i="0" u="none" strike="noStrike" cap="none">
                <a:solidFill>
                  <a:schemeClr val="lt1"/>
                </a:solidFill>
                <a:latin typeface="Verdana"/>
                <a:ea typeface="Verdana"/>
                <a:cs typeface="Verdana"/>
                <a:sym typeface="Verdana"/>
              </a:defRPr>
            </a:lvl1pPr>
            <a:lvl2pPr marL="457200" marR="0" lvl="1"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a:solidFill>
                  <a:srgbClr val="F2F2F2"/>
                </a:solidFill>
                <a:latin typeface="Verdana"/>
                <a:ea typeface="Verdana"/>
                <a:cs typeface="Verdana"/>
                <a:sym typeface="Verdana"/>
              </a:rPr>
              <a:t>‹N›</a:t>
            </a:fld>
            <a:endParaRPr lang="it-IT" sz="1000" b="0" i="0" u="none" strike="noStrike" cap="none">
              <a:solidFill>
                <a:srgbClr val="F2F2F2"/>
              </a:solidFill>
              <a:latin typeface="Verdana"/>
              <a:ea typeface="Verdana"/>
              <a:cs typeface="Verdana"/>
              <a:sym typeface="Verdana"/>
            </a:endParaRPr>
          </a:p>
        </p:txBody>
      </p:sp>
      <p:sp>
        <p:nvSpPr>
          <p:cNvPr id="84" name="Shape 84"/>
          <p:cNvSpPr txBox="1">
            <a:spLocks noGrp="1"/>
          </p:cNvSpPr>
          <p:nvPr>
            <p:ph type="body" idx="3"/>
          </p:nvPr>
        </p:nvSpPr>
        <p:spPr>
          <a:xfrm>
            <a:off x="1281376" y="5793901"/>
            <a:ext cx="645579" cy="404394"/>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body" idx="4"/>
          </p:nvPr>
        </p:nvSpPr>
        <p:spPr>
          <a:xfrm>
            <a:off x="2091083" y="6473825"/>
            <a:ext cx="6364288" cy="231775"/>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F2F2F2"/>
              </a:buClr>
              <a:buSzPts val="1000"/>
              <a:buFont typeface="Arial"/>
              <a:buNone/>
              <a:defRPr sz="1000" b="0" i="0" u="none" strike="noStrike" cap="none">
                <a:solidFill>
                  <a:srgbClr val="F2F2F2"/>
                </a:solidFill>
                <a:latin typeface="Verdana"/>
                <a:ea typeface="Verdana"/>
                <a:cs typeface="Verdana"/>
                <a:sym typeface="Verdana"/>
              </a:defRPr>
            </a:lvl1pPr>
            <a:lvl2pPr marL="457200" marR="0" lvl="1"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2pPr>
            <a:lvl3pPr marL="914400" marR="0" lvl="2"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3pPr>
            <a:lvl4pPr marL="1371600" marR="0" lvl="3"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4pPr>
            <a:lvl5pPr marL="1828800" marR="0" lvl="4" indent="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Verdana"/>
                <a:ea typeface="Verdana"/>
                <a:cs typeface="Verdana"/>
                <a:sym typeface="Verdana"/>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6" name="Shape 86"/>
          <p:cNvSpPr/>
          <p:nvPr/>
        </p:nvSpPr>
        <p:spPr>
          <a:xfrm>
            <a:off x="466352" y="5793901"/>
            <a:ext cx="401196" cy="855887"/>
          </a:xfrm>
          <a:prstGeom prst="rect">
            <a:avLst/>
          </a:prstGeom>
          <a:solidFill>
            <a:srgbClr val="002E5D"/>
          </a:solidFill>
          <a:ln>
            <a:noFill/>
          </a:ln>
        </p:spPr>
        <p:txBody>
          <a:bodyPr wrap="square" lIns="91425" tIns="45700" rIns="91425" bIns="45700" anchor="ctr" anchorCtr="0">
            <a:noAutofit/>
          </a:bodyPr>
          <a:lstStyle/>
          <a:p>
            <a:pPr marL="0" marR="0" lvl="0" indent="-11430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87" name="Shape 87"/>
          <p:cNvPicPr preferRelativeResize="0"/>
          <p:nvPr/>
        </p:nvPicPr>
        <p:blipFill rotWithShape="1">
          <a:blip r:embed="rId2">
            <a:alphaModFix/>
          </a:blip>
          <a:srcRect/>
          <a:stretch/>
        </p:blipFill>
        <p:spPr>
          <a:xfrm>
            <a:off x="524910" y="5847087"/>
            <a:ext cx="285543" cy="5769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endParaRPr/>
          </a:p>
        </p:txBody>
      </p:sp>
      <p:sp>
        <p:nvSpPr>
          <p:cNvPr id="7" name="Shape 7"/>
          <p:cNvSpPr txBox="1">
            <a:spLocks noGrp="1"/>
          </p:cNvSpPr>
          <p:nvPr>
            <p:ph type="body" idx="1"/>
          </p:nvPr>
        </p:nvSpPr>
        <p:spPr>
          <a:xfrm>
            <a:off x="838200" y="1825625"/>
            <a:ext cx="10515599" cy="435133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8654"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t" anchorCtr="0">
            <a:noAutofit/>
          </a:bodyPr>
          <a:lstStyle/>
          <a:p>
            <a:pPr marL="0" marR="0" lvl="0" indent="-28575" algn="l" rtl="0">
              <a:lnSpc>
                <a:spcPct val="100000"/>
              </a:lnSpc>
              <a:spcBef>
                <a:spcPts val="0"/>
              </a:spcBef>
              <a:spcAft>
                <a:spcPts val="0"/>
              </a:spcAft>
              <a:buClr>
                <a:schemeClr val="dk1"/>
              </a:buClr>
              <a:buSzPts val="450"/>
              <a:buFont typeface="Calibri"/>
              <a:buNone/>
            </a:pPr>
            <a:fld id="{00000000-1234-1234-1234-123412341234}" type="slidenum">
              <a:rPr lang="it-IT" sz="1800" b="0" i="0" u="none" strike="noStrike" cap="none">
                <a:solidFill>
                  <a:schemeClr val="dk1"/>
                </a:solidFill>
                <a:latin typeface="Calibri"/>
                <a:ea typeface="Calibri"/>
                <a:cs typeface="Calibri"/>
                <a:sym typeface="Calibri"/>
              </a:rPr>
              <a:t>‹N›</a:t>
            </a:fld>
            <a:endParaRPr lang="it-IT" sz="18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ctrTitle"/>
          </p:nvPr>
        </p:nvSpPr>
        <p:spPr>
          <a:xfrm>
            <a:off x="3031958" y="2028165"/>
            <a:ext cx="8500399" cy="1323278"/>
          </a:xfrm>
          <a:prstGeom prst="rect">
            <a:avLst/>
          </a:prstGeom>
          <a:noFill/>
          <a:ln>
            <a:noFill/>
          </a:ln>
        </p:spPr>
        <p:txBody>
          <a:bodyPr wrap="square" lIns="0" tIns="0" rIns="0" bIns="0" anchor="t" anchorCtr="0">
            <a:noAutofit/>
          </a:bodyPr>
          <a:lstStyle/>
          <a:p>
            <a:pPr marL="0" marR="0" lvl="0" indent="-38100" algn="l" rtl="0">
              <a:lnSpc>
                <a:spcPct val="122727"/>
              </a:lnSpc>
              <a:spcBef>
                <a:spcPts val="0"/>
              </a:spcBef>
              <a:spcAft>
                <a:spcPts val="0"/>
              </a:spcAft>
              <a:buClr>
                <a:srgbClr val="002E5D"/>
              </a:buClr>
              <a:buSzPts val="600"/>
              <a:buFont typeface="Verdana"/>
              <a:buNone/>
            </a:pPr>
            <a:r>
              <a:rPr lang="it-IT" sz="2400" b="1" i="0" u="none" strike="noStrike" cap="none" dirty="0" smtClean="0">
                <a:solidFill>
                  <a:srgbClr val="002E5D"/>
                </a:solidFill>
                <a:latin typeface="Verdana"/>
                <a:ea typeface="Verdana"/>
                <a:cs typeface="Verdana"/>
                <a:sym typeface="Verdana"/>
              </a:rPr>
              <a:t>AUTOLIQUIDAZIONE  2018-2019</a:t>
            </a:r>
            <a:r>
              <a:rPr lang="it-IT" sz="2200" b="0" i="0" u="none" strike="noStrike" cap="none" dirty="0">
                <a:solidFill>
                  <a:srgbClr val="002E5D"/>
                </a:solidFill>
                <a:latin typeface="Verdana"/>
                <a:ea typeface="Verdana"/>
                <a:cs typeface="Verdana"/>
                <a:sym typeface="Verdana"/>
              </a:rPr>
              <a:t/>
            </a:r>
            <a:br>
              <a:rPr lang="it-IT" sz="2200" b="0" i="0" u="none" strike="noStrike" cap="none" dirty="0">
                <a:solidFill>
                  <a:srgbClr val="002E5D"/>
                </a:solidFill>
                <a:latin typeface="Verdana"/>
                <a:ea typeface="Verdana"/>
                <a:cs typeface="Verdana"/>
                <a:sym typeface="Verdana"/>
              </a:rPr>
            </a:br>
            <a:endParaRPr lang="it-IT" sz="2400" b="0" i="0" u="none" strike="noStrike" cap="none" dirty="0">
              <a:solidFill>
                <a:srgbClr val="002E5D"/>
              </a:solidFill>
              <a:latin typeface="Verdana"/>
              <a:ea typeface="Verdana"/>
              <a:cs typeface="Verdana"/>
              <a:sym typeface="Verdana"/>
            </a:endParaRPr>
          </a:p>
        </p:txBody>
      </p:sp>
      <p:sp>
        <p:nvSpPr>
          <p:cNvPr id="4" name="Shape 123"/>
          <p:cNvSpPr txBox="1">
            <a:spLocks/>
          </p:cNvSpPr>
          <p:nvPr/>
        </p:nvSpPr>
        <p:spPr>
          <a:xfrm>
            <a:off x="1510018" y="2412024"/>
            <a:ext cx="1098958" cy="361670"/>
          </a:xfrm>
          <a:prstGeom prst="rect">
            <a:avLst/>
          </a:prstGeom>
          <a:noFill/>
          <a:ln>
            <a:noFill/>
          </a:ln>
        </p:spPr>
        <p:txBody>
          <a:bodyPr wrap="square" lIns="0" tIns="0" rIns="0" bIns="0" anchor="t" anchorCtr="0">
            <a:noAutofit/>
          </a:bodyPr>
          <a:lstStyle>
            <a:defPPr marR="0" lvl="0" algn="l" rtl="0">
              <a:lnSpc>
                <a:spcPct val="100000"/>
              </a:lnSpc>
              <a:spcBef>
                <a:spcPts val="0"/>
              </a:spcBef>
              <a:spcAft>
                <a:spcPts val="0"/>
              </a:spcAft>
            </a:defPPr>
            <a:lvl1pPr marL="0" marR="0" lvl="0" indent="0" algn="l" rtl="0">
              <a:lnSpc>
                <a:spcPct val="122727"/>
              </a:lnSpc>
              <a:spcBef>
                <a:spcPts val="0"/>
              </a:spcBef>
              <a:spcAft>
                <a:spcPts val="0"/>
              </a:spcAft>
              <a:buClr>
                <a:srgbClr val="002E5D"/>
              </a:buClr>
              <a:buSzPts val="2200"/>
              <a:buFont typeface="Verdana"/>
              <a:buNone/>
              <a:defRPr sz="2200" b="0" i="0" u="none" strike="noStrike" cap="none">
                <a:solidFill>
                  <a:srgbClr val="002E5D"/>
                </a:solidFill>
                <a:latin typeface="Verdana"/>
                <a:ea typeface="Verdana"/>
                <a:cs typeface="Verdana"/>
                <a:sym typeface="Verdana"/>
              </a:defRPr>
            </a:lvl1pPr>
            <a:lvl2pPr lvl="1" indent="0">
              <a:spcBef>
                <a:spcPts val="0"/>
              </a:spcBef>
              <a:buSzPts val="1800"/>
              <a:buFont typeface="Arial"/>
              <a:buNone/>
              <a:defRPr sz="1800"/>
            </a:lvl2pPr>
            <a:lvl3pPr lvl="2" indent="0">
              <a:spcBef>
                <a:spcPts val="0"/>
              </a:spcBef>
              <a:buSzPts val="1800"/>
              <a:buFont typeface="Arial"/>
              <a:buNone/>
              <a:defRPr sz="1800"/>
            </a:lvl3pPr>
            <a:lvl4pPr lvl="3" indent="0">
              <a:spcBef>
                <a:spcPts val="0"/>
              </a:spcBef>
              <a:buSzPts val="1800"/>
              <a:buFont typeface="Arial"/>
              <a:buNone/>
              <a:defRPr sz="1800"/>
            </a:lvl4pPr>
            <a:lvl5pPr lvl="4" indent="0">
              <a:spcBef>
                <a:spcPts val="0"/>
              </a:spcBef>
              <a:buSzPts val="1800"/>
              <a:buFont typeface="Arial"/>
              <a:buNone/>
              <a:defRPr sz="1800"/>
            </a:lvl5pPr>
            <a:lvl6pPr lvl="5" indent="0">
              <a:spcBef>
                <a:spcPts val="0"/>
              </a:spcBef>
              <a:buSzPts val="1800"/>
              <a:buFont typeface="Arial"/>
              <a:buNone/>
              <a:defRPr sz="1800"/>
            </a:lvl6pPr>
            <a:lvl7pPr lvl="6" indent="0">
              <a:spcBef>
                <a:spcPts val="0"/>
              </a:spcBef>
              <a:buSzPts val="1800"/>
              <a:buFont typeface="Arial"/>
              <a:buNone/>
              <a:defRPr sz="1800"/>
            </a:lvl7pPr>
            <a:lvl8pPr lvl="7" indent="0">
              <a:spcBef>
                <a:spcPts val="0"/>
              </a:spcBef>
              <a:buSzPts val="1800"/>
              <a:buFont typeface="Arial"/>
              <a:buNone/>
              <a:defRPr sz="1800"/>
            </a:lvl8pPr>
            <a:lvl9pPr lvl="8" indent="0">
              <a:spcBef>
                <a:spcPts val="0"/>
              </a:spcBef>
              <a:buSzPts val="1800"/>
              <a:buFont typeface="Arial"/>
              <a:buNone/>
              <a:defRPr sz="1800"/>
            </a:lvl9pPr>
          </a:lstStyle>
          <a:p>
            <a:pPr indent="-38100">
              <a:buSzPts val="600"/>
            </a:pPr>
            <a:r>
              <a:rPr lang="it-IT" sz="800" b="1" dirty="0" smtClean="0">
                <a:solidFill>
                  <a:schemeClr val="bg1"/>
                </a:solidFill>
              </a:rPr>
              <a:t>Direzione centrale Organizzazione Digitale</a:t>
            </a:r>
            <a:endParaRPr lang="it-IT" sz="800" dirty="0">
              <a:solidFill>
                <a:schemeClr val="bg1"/>
              </a:solidFill>
            </a:endParaRPr>
          </a:p>
        </p:txBody>
      </p:sp>
      <p:sp>
        <p:nvSpPr>
          <p:cNvPr id="2" name="CasellaDiTesto 1"/>
          <p:cNvSpPr txBox="1"/>
          <p:nvPr/>
        </p:nvSpPr>
        <p:spPr>
          <a:xfrm>
            <a:off x="4756638" y="3912577"/>
            <a:ext cx="3798277" cy="707886"/>
          </a:xfrm>
          <a:prstGeom prst="rect">
            <a:avLst/>
          </a:prstGeom>
          <a:noFill/>
        </p:spPr>
        <p:txBody>
          <a:bodyPr wrap="square" rtlCol="0">
            <a:spAutoFit/>
          </a:bodyPr>
          <a:lstStyle/>
          <a:p>
            <a:r>
              <a:rPr lang="it-IT" sz="2000" dirty="0" smtClean="0">
                <a:solidFill>
                  <a:srgbClr val="FFFFFF"/>
                </a:solidFill>
                <a:latin typeface="Verdana" panose="020B0604030504040204" pitchFamily="34" charset="0"/>
                <a:ea typeface="Verdana" panose="020B0604030504040204" pitchFamily="34" charset="0"/>
                <a:cs typeface="Verdana" panose="020B0604030504040204" pitchFamily="34" charset="0"/>
              </a:rPr>
              <a:t>Daniela Nicodemi</a:t>
            </a:r>
          </a:p>
          <a:p>
            <a:r>
              <a:rPr lang="it-IT" sz="2000" dirty="0" smtClean="0">
                <a:solidFill>
                  <a:srgbClr val="FFFFFF"/>
                </a:solidFill>
                <a:latin typeface="Verdana" panose="020B0604030504040204" pitchFamily="34" charset="0"/>
                <a:ea typeface="Verdana" panose="020B0604030504040204" pitchFamily="34" charset="0"/>
                <a:cs typeface="Verdana" panose="020B0604030504040204" pitchFamily="34" charset="0"/>
              </a:rPr>
              <a:t>Alessandra Popolo</a:t>
            </a:r>
            <a:endParaRPr lang="it-IT" sz="2000"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8264" y="550622"/>
            <a:ext cx="11261293" cy="487396"/>
          </a:xfrm>
        </p:spPr>
        <p:txBody>
          <a:bodyPr/>
          <a:lstStyle/>
          <a:p>
            <a:pPr algn="ctr"/>
            <a:r>
              <a:rPr lang="it-IT" b="1" i="1" dirty="0"/>
              <a:t>N</a:t>
            </a:r>
            <a:r>
              <a:rPr lang="it-IT" b="1" i="1" dirty="0" smtClean="0"/>
              <a:t>ovità</a:t>
            </a:r>
            <a:r>
              <a:rPr lang="it-IT" b="1" dirty="0" smtClean="0"/>
              <a:t> </a:t>
            </a:r>
            <a:r>
              <a:rPr lang="it-IT" b="1" dirty="0" smtClean="0"/>
              <a:t>per il settore </a:t>
            </a:r>
            <a:r>
              <a:rPr lang="it-IT" b="1" dirty="0" smtClean="0"/>
              <a:t>navigazione </a:t>
            </a:r>
            <a:r>
              <a:rPr lang="it-IT" b="1" dirty="0" smtClean="0"/>
              <a:t>in vigore dal 1° gennaio 2019</a:t>
            </a:r>
            <a:endParaRPr lang="it-IT" b="1" dirty="0"/>
          </a:p>
        </p:txBody>
      </p:sp>
      <p:sp>
        <p:nvSpPr>
          <p:cNvPr id="3" name="Segnaposto testo 2"/>
          <p:cNvSpPr>
            <a:spLocks noGrp="1"/>
          </p:cNvSpPr>
          <p:nvPr>
            <p:ph type="body" idx="1"/>
          </p:nvPr>
        </p:nvSpPr>
        <p:spPr>
          <a:xfrm>
            <a:off x="1178170" y="1528281"/>
            <a:ext cx="9618784" cy="1795211"/>
          </a:xfrm>
          <a:ln>
            <a:solidFill>
              <a:schemeClr val="accent1"/>
            </a:solidFill>
          </a:ln>
        </p:spPr>
        <p:txBody>
          <a:bodyPr/>
          <a:lstStyle/>
          <a:p>
            <a:pPr marL="203200" lvl="0" indent="0" algn="ctr">
              <a:lnSpc>
                <a:spcPct val="100000"/>
              </a:lnSpc>
              <a:spcBef>
                <a:spcPts val="0"/>
              </a:spcBef>
              <a:buNone/>
            </a:pPr>
            <a:r>
              <a:rPr lang="it-IT" b="1" dirty="0">
                <a:solidFill>
                  <a:srgbClr val="002E5D"/>
                </a:solidFill>
              </a:rPr>
              <a:t>A</a:t>
            </a:r>
            <a:r>
              <a:rPr lang="it-IT" b="1" dirty="0" smtClean="0">
                <a:solidFill>
                  <a:srgbClr val="002E5D"/>
                </a:solidFill>
              </a:rPr>
              <a:t>ddizionale 1% articolo </a:t>
            </a:r>
            <a:r>
              <a:rPr lang="it-IT" b="1" dirty="0">
                <a:solidFill>
                  <a:srgbClr val="002E5D"/>
                </a:solidFill>
              </a:rPr>
              <a:t>181 del </a:t>
            </a:r>
            <a:r>
              <a:rPr lang="it-IT" b="1" dirty="0" smtClean="0">
                <a:solidFill>
                  <a:srgbClr val="002E5D"/>
                </a:solidFill>
              </a:rPr>
              <a:t>DPR </a:t>
            </a:r>
            <a:r>
              <a:rPr lang="it-IT" b="1" dirty="0">
                <a:solidFill>
                  <a:srgbClr val="002E5D"/>
                </a:solidFill>
              </a:rPr>
              <a:t>n.1124/1965</a:t>
            </a:r>
            <a:r>
              <a:rPr lang="it-IT" dirty="0">
                <a:solidFill>
                  <a:srgbClr val="002E5D"/>
                </a:solidFill>
              </a:rPr>
              <a:t> </a:t>
            </a:r>
            <a:endParaRPr lang="it-IT" dirty="0" smtClean="0">
              <a:solidFill>
                <a:srgbClr val="002E5D"/>
              </a:solidFill>
            </a:endParaRPr>
          </a:p>
          <a:p>
            <a:pPr marL="203200" lvl="0" indent="0" algn="ctr">
              <a:lnSpc>
                <a:spcPct val="100000"/>
              </a:lnSpc>
              <a:spcBef>
                <a:spcPts val="0"/>
              </a:spcBef>
              <a:spcAft>
                <a:spcPts val="600"/>
              </a:spcAft>
              <a:buNone/>
            </a:pPr>
            <a:r>
              <a:rPr lang="it-IT" dirty="0">
                <a:solidFill>
                  <a:srgbClr val="002E5D"/>
                </a:solidFill>
              </a:rPr>
              <a:t>I tassi della nuova tariffa dei premi 2019 del settore navigazione </a:t>
            </a:r>
            <a:r>
              <a:rPr lang="it-IT" b="1" dirty="0">
                <a:solidFill>
                  <a:srgbClr val="002E5D"/>
                </a:solidFill>
              </a:rPr>
              <a:t>non comprendono più </a:t>
            </a:r>
            <a:r>
              <a:rPr lang="it-IT" dirty="0">
                <a:solidFill>
                  <a:srgbClr val="002E5D"/>
                </a:solidFill>
              </a:rPr>
              <a:t>l’addizionale dell’1% prevista </a:t>
            </a:r>
            <a:r>
              <a:rPr lang="it-IT" dirty="0" smtClean="0">
                <a:solidFill>
                  <a:srgbClr val="002E5D"/>
                </a:solidFill>
              </a:rPr>
              <a:t>dall’art.181 DPR n.1124/1965</a:t>
            </a:r>
          </a:p>
          <a:p>
            <a:pPr marL="203200" lvl="0" indent="0" algn="ctr">
              <a:lnSpc>
                <a:spcPct val="100000"/>
              </a:lnSpc>
              <a:spcBef>
                <a:spcPts val="0"/>
              </a:spcBef>
              <a:spcAft>
                <a:spcPts val="600"/>
              </a:spcAft>
              <a:buNone/>
            </a:pPr>
            <a:r>
              <a:rPr lang="it-IT" dirty="0">
                <a:solidFill>
                  <a:srgbClr val="002E5D"/>
                </a:solidFill>
              </a:rPr>
              <a:t>Ai premi di rata </a:t>
            </a:r>
            <a:r>
              <a:rPr lang="it-IT" dirty="0" smtClean="0">
                <a:solidFill>
                  <a:srgbClr val="002E5D"/>
                </a:solidFill>
              </a:rPr>
              <a:t>2019 deve </a:t>
            </a:r>
            <a:r>
              <a:rPr lang="it-IT" dirty="0">
                <a:solidFill>
                  <a:srgbClr val="002E5D"/>
                </a:solidFill>
              </a:rPr>
              <a:t>essere </a:t>
            </a:r>
            <a:r>
              <a:rPr lang="it-IT" dirty="0" smtClean="0">
                <a:solidFill>
                  <a:srgbClr val="002E5D"/>
                </a:solidFill>
              </a:rPr>
              <a:t>applicata </a:t>
            </a:r>
            <a:r>
              <a:rPr lang="it-IT" dirty="0">
                <a:solidFill>
                  <a:srgbClr val="002E5D"/>
                </a:solidFill>
              </a:rPr>
              <a:t>l’addizionale 1% con le stesse modalità già seguite per tutti gli altri </a:t>
            </a:r>
            <a:r>
              <a:rPr lang="it-IT" dirty="0" smtClean="0">
                <a:solidFill>
                  <a:srgbClr val="002E5D"/>
                </a:solidFill>
              </a:rPr>
              <a:t>premi</a:t>
            </a:r>
            <a:endParaRPr lang="it-IT" i="1" dirty="0">
              <a:solidFill>
                <a:srgbClr val="002E5D"/>
              </a:solidFill>
            </a:endParaRPr>
          </a:p>
          <a:p>
            <a:pPr marL="203200" lvl="0" indent="0" algn="ctr">
              <a:lnSpc>
                <a:spcPct val="100000"/>
              </a:lnSpc>
              <a:spcBef>
                <a:spcPts val="0"/>
              </a:spcBef>
              <a:spcAft>
                <a:spcPts val="600"/>
              </a:spcAft>
              <a:buNone/>
            </a:pPr>
            <a:r>
              <a:rPr lang="it-IT" i="1" dirty="0" smtClean="0">
                <a:solidFill>
                  <a:srgbClr val="002E5D"/>
                </a:solidFill>
              </a:rPr>
              <a:t>decreto </a:t>
            </a:r>
            <a:r>
              <a:rPr lang="it-IT" i="1" dirty="0" smtClean="0">
                <a:solidFill>
                  <a:srgbClr val="002E5D"/>
                </a:solidFill>
              </a:rPr>
              <a:t>interministeriale 27 febbraio 2019 navigazione</a:t>
            </a:r>
            <a:endParaRPr lang="it-IT" i="1" dirty="0">
              <a:solidFill>
                <a:srgbClr val="002E5D"/>
              </a:solidFill>
            </a:endParaRPr>
          </a:p>
        </p:txBody>
      </p:sp>
      <p:sp>
        <p:nvSpPr>
          <p:cNvPr id="4" name="Segnaposto numero diapositiva 3"/>
          <p:cNvSpPr>
            <a:spLocks noGrp="1"/>
          </p:cNvSpPr>
          <p:nvPr>
            <p:ph type="sldNum" idx="12"/>
          </p:nvPr>
        </p:nvSpPr>
        <p:spPr/>
        <p:txBody>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smtClean="0">
                <a:solidFill>
                  <a:srgbClr val="F2F2F2"/>
                </a:solidFill>
                <a:latin typeface="Verdana"/>
                <a:ea typeface="Verdana"/>
                <a:cs typeface="Verdana"/>
                <a:sym typeface="Verdana"/>
              </a:rPr>
              <a:t>10</a:t>
            </a:fld>
            <a:endParaRPr lang="it-IT" sz="1000" b="0" i="0" u="none" strike="noStrike" cap="none">
              <a:solidFill>
                <a:srgbClr val="F2F2F2"/>
              </a:solidFill>
              <a:latin typeface="Verdana"/>
              <a:ea typeface="Verdana"/>
              <a:cs typeface="Verdana"/>
              <a:sym typeface="Verdana"/>
            </a:endParaRPr>
          </a:p>
        </p:txBody>
      </p:sp>
      <p:sp>
        <p:nvSpPr>
          <p:cNvPr id="8" name="Segnaposto testo 2"/>
          <p:cNvSpPr>
            <a:spLocks noGrp="1"/>
          </p:cNvSpPr>
          <p:nvPr>
            <p:ph type="body" idx="1"/>
          </p:nvPr>
        </p:nvSpPr>
        <p:spPr>
          <a:xfrm>
            <a:off x="1178170" y="3476649"/>
            <a:ext cx="9618783" cy="1505659"/>
          </a:xfrm>
          <a:ln>
            <a:solidFill>
              <a:schemeClr val="accent1"/>
            </a:solidFill>
          </a:ln>
        </p:spPr>
        <p:txBody>
          <a:bodyPr>
            <a:noAutofit/>
          </a:bodyPr>
          <a:lstStyle/>
          <a:p>
            <a:pPr marL="203200" lvl="0" indent="0" algn="ctr">
              <a:lnSpc>
                <a:spcPct val="100000"/>
              </a:lnSpc>
              <a:spcBef>
                <a:spcPts val="0"/>
              </a:spcBef>
              <a:buNone/>
            </a:pPr>
            <a:r>
              <a:rPr lang="it-IT" b="1" dirty="0">
                <a:solidFill>
                  <a:srgbClr val="002E5D"/>
                </a:solidFill>
              </a:rPr>
              <a:t>M</a:t>
            </a:r>
            <a:r>
              <a:rPr lang="it-IT" b="1" dirty="0" smtClean="0">
                <a:solidFill>
                  <a:srgbClr val="002E5D"/>
                </a:solidFill>
              </a:rPr>
              <a:t>aggiorazione </a:t>
            </a:r>
            <a:r>
              <a:rPr lang="it-IT" b="1" dirty="0">
                <a:solidFill>
                  <a:srgbClr val="002E5D"/>
                </a:solidFill>
              </a:rPr>
              <a:t>del 5% </a:t>
            </a:r>
            <a:r>
              <a:rPr lang="it-IT" dirty="0">
                <a:solidFill>
                  <a:srgbClr val="002E5D"/>
                </a:solidFill>
              </a:rPr>
              <a:t>per l’assicurazione </a:t>
            </a:r>
            <a:r>
              <a:rPr lang="it-IT" dirty="0" smtClean="0">
                <a:solidFill>
                  <a:srgbClr val="002E5D"/>
                </a:solidFill>
              </a:rPr>
              <a:t>di palombari, </a:t>
            </a:r>
            <a:r>
              <a:rPr lang="it-IT" dirty="0">
                <a:solidFill>
                  <a:srgbClr val="002E5D"/>
                </a:solidFill>
              </a:rPr>
              <a:t>sommozzatori e </a:t>
            </a:r>
            <a:r>
              <a:rPr lang="it-IT" dirty="0" smtClean="0">
                <a:solidFill>
                  <a:srgbClr val="002E5D"/>
                </a:solidFill>
              </a:rPr>
              <a:t>personale </a:t>
            </a:r>
            <a:r>
              <a:rPr lang="it-IT" dirty="0">
                <a:solidFill>
                  <a:srgbClr val="002E5D"/>
                </a:solidFill>
              </a:rPr>
              <a:t>adibito alle attività di manutenzione dei pozzi di estrazione di fonti di energia, imbarcati su qualsiasi tipo di </a:t>
            </a:r>
            <a:r>
              <a:rPr lang="it-IT" dirty="0" smtClean="0">
                <a:solidFill>
                  <a:srgbClr val="002E5D"/>
                </a:solidFill>
              </a:rPr>
              <a:t>naviglio</a:t>
            </a:r>
          </a:p>
          <a:p>
            <a:pPr marL="203200" lvl="0" indent="0" algn="ctr">
              <a:lnSpc>
                <a:spcPct val="100000"/>
              </a:lnSpc>
              <a:spcBef>
                <a:spcPts val="0"/>
              </a:spcBef>
              <a:spcAft>
                <a:spcPts val="600"/>
              </a:spcAft>
              <a:buNone/>
            </a:pPr>
            <a:r>
              <a:rPr lang="it-IT" u="sng" dirty="0" smtClean="0">
                <a:solidFill>
                  <a:srgbClr val="002E5D"/>
                </a:solidFill>
              </a:rPr>
              <a:t>eliminazione</a:t>
            </a:r>
            <a:r>
              <a:rPr lang="it-IT" dirty="0" smtClean="0">
                <a:solidFill>
                  <a:srgbClr val="002E5D"/>
                </a:solidFill>
              </a:rPr>
              <a:t> </a:t>
            </a:r>
          </a:p>
          <a:p>
            <a:pPr marL="203200" lvl="0" indent="0" algn="ctr">
              <a:lnSpc>
                <a:spcPct val="100000"/>
              </a:lnSpc>
              <a:spcBef>
                <a:spcPts val="0"/>
              </a:spcBef>
              <a:buNone/>
            </a:pPr>
            <a:r>
              <a:rPr lang="it-IT" i="1" dirty="0" smtClean="0">
                <a:solidFill>
                  <a:srgbClr val="002E5D"/>
                </a:solidFill>
              </a:rPr>
              <a:t>decreto </a:t>
            </a:r>
            <a:r>
              <a:rPr lang="it-IT" i="1" dirty="0">
                <a:solidFill>
                  <a:srgbClr val="002E5D"/>
                </a:solidFill>
              </a:rPr>
              <a:t>interministeriale 27 febbraio </a:t>
            </a:r>
            <a:r>
              <a:rPr lang="it-IT" i="1" dirty="0" smtClean="0">
                <a:solidFill>
                  <a:srgbClr val="002E5D"/>
                </a:solidFill>
              </a:rPr>
              <a:t>2019 </a:t>
            </a:r>
            <a:r>
              <a:rPr lang="it-IT" i="1" dirty="0" smtClean="0">
                <a:solidFill>
                  <a:srgbClr val="002E5D"/>
                </a:solidFill>
              </a:rPr>
              <a:t>navigazione, art.2</a:t>
            </a:r>
            <a:endParaRPr lang="it-IT" i="1" dirty="0">
              <a:solidFill>
                <a:srgbClr val="002E5D"/>
              </a:solidFill>
            </a:endParaRPr>
          </a:p>
          <a:p>
            <a:pPr marL="203200" lvl="0" indent="0" algn="ctr">
              <a:buNone/>
            </a:pPr>
            <a:endParaRPr lang="it-IT" dirty="0" smtClean="0">
              <a:solidFill>
                <a:srgbClr val="002E5D"/>
              </a:solidFill>
            </a:endParaRPr>
          </a:p>
          <a:p>
            <a:pPr marL="203200" lvl="0" indent="0" algn="ctr">
              <a:buNone/>
            </a:pPr>
            <a:endParaRPr lang="it-IT" dirty="0">
              <a:solidFill>
                <a:srgbClr val="002E5D"/>
              </a:solidFill>
            </a:endParaRPr>
          </a:p>
        </p:txBody>
      </p:sp>
    </p:spTree>
    <p:extLst>
      <p:ext uri="{BB962C8B-B14F-4D97-AF65-F5344CB8AC3E}">
        <p14:creationId xmlns:p14="http://schemas.microsoft.com/office/powerpoint/2010/main" val="2150302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631224" y="2497015"/>
            <a:ext cx="4484077" cy="2039815"/>
          </a:xfrm>
        </p:spPr>
        <p:txBody>
          <a:bodyPr/>
          <a:lstStyle/>
          <a:p>
            <a:pPr marL="203200" indent="0" algn="ctr">
              <a:buNone/>
            </a:pPr>
            <a:r>
              <a:rPr lang="it-IT" sz="2000" dirty="0" smtClean="0">
                <a:solidFill>
                  <a:srgbClr val="002E5D"/>
                </a:solidFill>
              </a:rPr>
              <a:t>Grazie per l’attenzione</a:t>
            </a:r>
            <a:endParaRPr lang="it-IT" sz="2000" dirty="0">
              <a:solidFill>
                <a:srgbClr val="002E5D"/>
              </a:solidFill>
            </a:endParaRPr>
          </a:p>
        </p:txBody>
      </p:sp>
      <p:sp>
        <p:nvSpPr>
          <p:cNvPr id="4" name="Segnaposto numero diapositiva 3"/>
          <p:cNvSpPr>
            <a:spLocks noGrp="1"/>
          </p:cNvSpPr>
          <p:nvPr>
            <p:ph type="sldNum" idx="12"/>
          </p:nvPr>
        </p:nvSpPr>
        <p:spPr/>
        <p:txBody>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smtClean="0">
                <a:solidFill>
                  <a:srgbClr val="F2F2F2"/>
                </a:solidFill>
                <a:latin typeface="Verdana"/>
                <a:ea typeface="Verdana"/>
                <a:cs typeface="Verdana"/>
                <a:sym typeface="Verdana"/>
              </a:rPr>
              <a:t>11</a:t>
            </a:fld>
            <a:endParaRPr lang="it-IT" sz="1000" b="0" i="0" u="none" strike="noStrike" cap="none">
              <a:solidFill>
                <a:srgbClr val="F2F2F2"/>
              </a:solidFill>
              <a:latin typeface="Verdana"/>
              <a:ea typeface="Verdana"/>
              <a:cs typeface="Verdana"/>
              <a:sym typeface="Verdana"/>
            </a:endParaRPr>
          </a:p>
        </p:txBody>
      </p:sp>
    </p:spTree>
    <p:extLst>
      <p:ext uri="{BB962C8B-B14F-4D97-AF65-F5344CB8AC3E}">
        <p14:creationId xmlns:p14="http://schemas.microsoft.com/office/powerpoint/2010/main" val="1817214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0" name="Shape 130"/>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a:solidFill>
                  <a:srgbClr val="F2F2F2"/>
                </a:solidFill>
                <a:latin typeface="Verdana"/>
                <a:ea typeface="Verdana"/>
                <a:cs typeface="Verdana"/>
                <a:sym typeface="Verdana"/>
              </a:rPr>
              <a:t>2</a:t>
            </a:fld>
            <a:endParaRPr lang="it-IT" sz="1000" b="0" i="0" u="none" strike="noStrike" cap="none">
              <a:solidFill>
                <a:srgbClr val="F2F2F2"/>
              </a:solidFill>
              <a:latin typeface="Verdana"/>
              <a:ea typeface="Verdana"/>
              <a:cs typeface="Verdana"/>
              <a:sym typeface="Verdana"/>
            </a:endParaRPr>
          </a:p>
        </p:txBody>
      </p:sp>
      <p:sp>
        <p:nvSpPr>
          <p:cNvPr id="131" name="Shape 131"/>
          <p:cNvSpPr txBox="1"/>
          <p:nvPr/>
        </p:nvSpPr>
        <p:spPr>
          <a:xfrm>
            <a:off x="511966" y="668215"/>
            <a:ext cx="11473555" cy="5152293"/>
          </a:xfrm>
          <a:prstGeom prst="rect">
            <a:avLst/>
          </a:prstGeom>
          <a:noFill/>
          <a:ln>
            <a:noFill/>
          </a:ln>
        </p:spPr>
        <p:txBody>
          <a:bodyPr wrap="square" lIns="0" tIns="91425" rIns="91425" bIns="91425" anchor="t" anchorCtr="0">
            <a:noAutofit/>
          </a:bodyPr>
          <a:lstStyle/>
          <a:p>
            <a:pPr marL="144000" lvl="0">
              <a:lnSpc>
                <a:spcPct val="90000"/>
              </a:lnSpc>
              <a:buClr>
                <a:srgbClr val="2E75B5"/>
              </a:buClr>
              <a:buSzPts val="2400"/>
            </a:pPr>
            <a:endParaRPr lang="it-IT" sz="2000" dirty="0" smtClean="0">
              <a:solidFill>
                <a:srgbClr val="002060"/>
              </a:solidFill>
              <a:latin typeface="Verdana"/>
              <a:ea typeface="Verdana"/>
              <a:cs typeface="Verdana"/>
              <a:sym typeface="Verdana"/>
            </a:endParaRPr>
          </a:p>
          <a:p>
            <a:pPr marL="144000" lvl="0">
              <a:lnSpc>
                <a:spcPct val="90000"/>
              </a:lnSpc>
              <a:buClr>
                <a:srgbClr val="2E75B5"/>
              </a:buClr>
              <a:buSzPts val="2400"/>
            </a:pPr>
            <a:endParaRPr lang="it-IT" sz="1800" dirty="0" smtClean="0">
              <a:solidFill>
                <a:srgbClr val="002060"/>
              </a:solidFill>
              <a:latin typeface="Verdana"/>
              <a:ea typeface="Verdana"/>
              <a:cs typeface="Verdana"/>
              <a:sym typeface="Verdana"/>
            </a:endParaRPr>
          </a:p>
          <a:p>
            <a:pPr marL="144000" lvl="0">
              <a:lnSpc>
                <a:spcPct val="90000"/>
              </a:lnSpc>
              <a:buClr>
                <a:srgbClr val="2E75B5"/>
              </a:buClr>
              <a:buSzPts val="2400"/>
            </a:pPr>
            <a:r>
              <a:rPr lang="it-IT" sz="1800" dirty="0" smtClean="0">
                <a:solidFill>
                  <a:srgbClr val="002060"/>
                </a:solidFill>
                <a:latin typeface="Verdana"/>
                <a:ea typeface="Verdana"/>
                <a:cs typeface="Verdana"/>
                <a:sym typeface="Verdana"/>
              </a:rPr>
              <a:t>Presentare </a:t>
            </a:r>
            <a:r>
              <a:rPr lang="it-IT" sz="1800" dirty="0">
                <a:solidFill>
                  <a:srgbClr val="002060"/>
                </a:solidFill>
                <a:latin typeface="Verdana"/>
                <a:ea typeface="Verdana"/>
                <a:cs typeface="Verdana"/>
                <a:sym typeface="Verdana"/>
              </a:rPr>
              <a:t>la </a:t>
            </a:r>
            <a:r>
              <a:rPr lang="it-IT" sz="1800" b="1" dirty="0">
                <a:solidFill>
                  <a:srgbClr val="002060"/>
                </a:solidFill>
                <a:latin typeface="Verdana"/>
                <a:ea typeface="Verdana"/>
                <a:cs typeface="Verdana"/>
                <a:sym typeface="Verdana"/>
              </a:rPr>
              <a:t>dichiarazione </a:t>
            </a:r>
            <a:r>
              <a:rPr lang="it-IT" sz="1800" b="1" dirty="0" smtClean="0">
                <a:solidFill>
                  <a:srgbClr val="002060"/>
                </a:solidFill>
                <a:latin typeface="Verdana"/>
                <a:ea typeface="Verdana"/>
                <a:cs typeface="Verdana"/>
                <a:sym typeface="Verdana"/>
              </a:rPr>
              <a:t>retribuzioni  </a:t>
            </a:r>
          </a:p>
          <a:p>
            <a:pPr marL="144000" lvl="2">
              <a:lnSpc>
                <a:spcPct val="90000"/>
              </a:lnSpc>
              <a:buClr>
                <a:srgbClr val="2E75B5"/>
              </a:buClr>
              <a:buSzPts val="2400"/>
            </a:pPr>
            <a:endParaRPr lang="it-IT" sz="1800" dirty="0" smtClean="0">
              <a:solidFill>
                <a:srgbClr val="002060"/>
              </a:solidFill>
              <a:latin typeface="Verdana"/>
              <a:ea typeface="Verdana"/>
              <a:cs typeface="Verdana"/>
              <a:sym typeface="Verdana"/>
            </a:endParaRPr>
          </a:p>
          <a:p>
            <a:pPr marL="144000" lvl="2">
              <a:lnSpc>
                <a:spcPct val="90000"/>
              </a:lnSpc>
              <a:buClr>
                <a:srgbClr val="2E75B5"/>
              </a:buClr>
              <a:buSzPts val="2400"/>
            </a:pPr>
            <a:endParaRPr lang="it-IT" sz="2400" dirty="0" smtClean="0">
              <a:solidFill>
                <a:srgbClr val="002060"/>
              </a:solidFill>
              <a:latin typeface="Verdana"/>
              <a:ea typeface="Verdana"/>
              <a:cs typeface="Verdana"/>
              <a:sym typeface="Verdana"/>
            </a:endParaRPr>
          </a:p>
          <a:p>
            <a:pPr marL="144000" lvl="2">
              <a:lnSpc>
                <a:spcPct val="90000"/>
              </a:lnSpc>
              <a:buClr>
                <a:srgbClr val="2E75B5"/>
              </a:buClr>
              <a:buSzPts val="2400"/>
            </a:pPr>
            <a:endParaRPr lang="it-IT" sz="2400" dirty="0">
              <a:solidFill>
                <a:srgbClr val="002060"/>
              </a:solidFill>
              <a:latin typeface="Verdana"/>
              <a:ea typeface="Verdana"/>
              <a:cs typeface="Verdana"/>
              <a:sym typeface="Verdana"/>
            </a:endParaRPr>
          </a:p>
          <a:p>
            <a:pPr marL="144000" lvl="2">
              <a:lnSpc>
                <a:spcPct val="90000"/>
              </a:lnSpc>
              <a:buClr>
                <a:srgbClr val="2E75B5"/>
              </a:buClr>
              <a:buSzPts val="2400"/>
            </a:pPr>
            <a:r>
              <a:rPr lang="it-IT" sz="1800" dirty="0" smtClean="0">
                <a:solidFill>
                  <a:srgbClr val="002060"/>
                </a:solidFill>
                <a:latin typeface="Verdana"/>
                <a:ea typeface="Verdana"/>
                <a:cs typeface="Verdana"/>
                <a:sym typeface="Verdana"/>
              </a:rPr>
              <a:t>Pagare </a:t>
            </a:r>
            <a:r>
              <a:rPr lang="it-IT" sz="1800" dirty="0">
                <a:solidFill>
                  <a:srgbClr val="002060"/>
                </a:solidFill>
                <a:latin typeface="Verdana"/>
                <a:ea typeface="Verdana"/>
                <a:cs typeface="Verdana"/>
                <a:sym typeface="Verdana"/>
              </a:rPr>
              <a:t>il </a:t>
            </a:r>
            <a:r>
              <a:rPr lang="it-IT" sz="1800" b="1" dirty="0">
                <a:solidFill>
                  <a:srgbClr val="002060"/>
                </a:solidFill>
                <a:latin typeface="Verdana"/>
                <a:ea typeface="Verdana"/>
                <a:cs typeface="Verdana"/>
                <a:sym typeface="Verdana"/>
              </a:rPr>
              <a:t>premio di autoliquidazione </a:t>
            </a:r>
          </a:p>
          <a:p>
            <a:pPr marL="144000">
              <a:lnSpc>
                <a:spcPct val="90000"/>
              </a:lnSpc>
              <a:buClr>
                <a:srgbClr val="2E75B5"/>
              </a:buClr>
              <a:buSzPts val="2400"/>
            </a:pPr>
            <a:r>
              <a:rPr lang="it-IT" sz="1800" dirty="0" smtClean="0">
                <a:solidFill>
                  <a:srgbClr val="002060"/>
                </a:solidFill>
                <a:latin typeface="Verdana"/>
                <a:ea typeface="Verdana"/>
                <a:cs typeface="Verdana"/>
                <a:sym typeface="Verdana"/>
              </a:rPr>
              <a:t>F24 </a:t>
            </a:r>
            <a:r>
              <a:rPr lang="it-IT" sz="1800" dirty="0">
                <a:solidFill>
                  <a:srgbClr val="002060"/>
                </a:solidFill>
                <a:latin typeface="Verdana"/>
                <a:ea typeface="Verdana"/>
                <a:cs typeface="Verdana"/>
                <a:sym typeface="Verdana"/>
              </a:rPr>
              <a:t>n. </a:t>
            </a:r>
            <a:r>
              <a:rPr lang="it-IT" sz="1800" dirty="0" err="1">
                <a:solidFill>
                  <a:srgbClr val="002060"/>
                </a:solidFill>
                <a:latin typeface="Verdana"/>
                <a:ea typeface="Verdana"/>
                <a:cs typeface="Verdana"/>
                <a:sym typeface="Verdana"/>
              </a:rPr>
              <a:t>rif.</a:t>
            </a:r>
            <a:r>
              <a:rPr lang="it-IT" sz="1800" dirty="0">
                <a:solidFill>
                  <a:srgbClr val="002060"/>
                </a:solidFill>
                <a:latin typeface="Verdana"/>
                <a:ea typeface="Verdana"/>
                <a:cs typeface="Verdana"/>
                <a:sym typeface="Verdana"/>
              </a:rPr>
              <a:t> </a:t>
            </a:r>
            <a:r>
              <a:rPr lang="it-IT" sz="1800" dirty="0" smtClean="0">
                <a:solidFill>
                  <a:srgbClr val="002060"/>
                </a:solidFill>
                <a:latin typeface="Verdana"/>
                <a:ea typeface="Verdana"/>
                <a:cs typeface="Verdana"/>
                <a:sym typeface="Verdana"/>
              </a:rPr>
              <a:t>902019 </a:t>
            </a:r>
            <a:r>
              <a:rPr lang="it-IT" sz="1800" dirty="0" smtClean="0">
                <a:solidFill>
                  <a:srgbClr val="002060"/>
                </a:solidFill>
                <a:latin typeface="Verdana"/>
                <a:ea typeface="Verdana"/>
                <a:cs typeface="Verdana"/>
                <a:sym typeface="Verdana"/>
              </a:rPr>
              <a:t>per la navigazione </a:t>
            </a:r>
          </a:p>
          <a:p>
            <a:pPr marL="144000">
              <a:lnSpc>
                <a:spcPct val="90000"/>
              </a:lnSpc>
              <a:buClr>
                <a:srgbClr val="2E75B5"/>
              </a:buClr>
              <a:buSzPts val="2400"/>
            </a:pPr>
            <a:r>
              <a:rPr lang="it-IT" sz="1800" dirty="0">
                <a:solidFill>
                  <a:srgbClr val="002060"/>
                </a:solidFill>
                <a:latin typeface="Verdana"/>
                <a:ea typeface="Verdana"/>
                <a:cs typeface="Verdana"/>
                <a:sym typeface="Verdana"/>
              </a:rPr>
              <a:t>è assegnato </a:t>
            </a:r>
            <a:r>
              <a:rPr lang="it-IT" sz="1800" dirty="0" smtClean="0">
                <a:solidFill>
                  <a:srgbClr val="002060"/>
                </a:solidFill>
                <a:latin typeface="Verdana"/>
                <a:ea typeface="Verdana"/>
                <a:cs typeface="Verdana"/>
                <a:sym typeface="Verdana"/>
              </a:rPr>
              <a:t>dal servizio online</a:t>
            </a:r>
            <a:endParaRPr lang="it-IT" sz="1800" dirty="0" smtClean="0">
              <a:solidFill>
                <a:srgbClr val="002060"/>
              </a:solidFill>
              <a:latin typeface="Verdana"/>
              <a:ea typeface="Verdana"/>
              <a:cs typeface="Verdana"/>
            </a:endParaRPr>
          </a:p>
          <a:p>
            <a:pPr marL="144000" lvl="0">
              <a:lnSpc>
                <a:spcPct val="90000"/>
              </a:lnSpc>
              <a:buClr>
                <a:srgbClr val="2E75B5"/>
              </a:buClr>
              <a:buSzPts val="2400"/>
            </a:pPr>
            <a:endParaRPr lang="it-IT" sz="2400" dirty="0" smtClean="0">
              <a:solidFill>
                <a:srgbClr val="002060"/>
              </a:solidFill>
              <a:latin typeface="Verdana"/>
              <a:ea typeface="Verdana"/>
              <a:cs typeface="Verdana"/>
              <a:sym typeface="Verdana"/>
            </a:endParaRPr>
          </a:p>
          <a:p>
            <a:pPr marL="144000" lvl="0">
              <a:lnSpc>
                <a:spcPct val="90000"/>
              </a:lnSpc>
              <a:buClr>
                <a:srgbClr val="2E75B5"/>
              </a:buClr>
              <a:buSzPts val="2400"/>
            </a:pPr>
            <a:r>
              <a:rPr lang="it-IT" sz="1800" dirty="0" smtClean="0">
                <a:solidFill>
                  <a:srgbClr val="002060"/>
                </a:solidFill>
                <a:latin typeface="Verdana"/>
                <a:ea typeface="Verdana"/>
                <a:cs typeface="Verdana"/>
                <a:sym typeface="Verdana"/>
              </a:rPr>
              <a:t>Pagare </a:t>
            </a:r>
            <a:r>
              <a:rPr lang="it-IT" sz="1800" dirty="0">
                <a:solidFill>
                  <a:srgbClr val="002060"/>
                </a:solidFill>
                <a:latin typeface="Verdana"/>
                <a:ea typeface="Verdana"/>
                <a:cs typeface="Verdana"/>
                <a:sym typeface="Verdana"/>
              </a:rPr>
              <a:t>i </a:t>
            </a:r>
            <a:r>
              <a:rPr lang="it-IT" sz="1800" b="1" dirty="0">
                <a:solidFill>
                  <a:srgbClr val="002060"/>
                </a:solidFill>
                <a:latin typeface="Verdana"/>
                <a:ea typeface="Verdana"/>
                <a:cs typeface="Verdana"/>
                <a:sym typeface="Verdana"/>
              </a:rPr>
              <a:t>contributi </a:t>
            </a:r>
            <a:r>
              <a:rPr lang="it-IT" sz="1800" b="1" dirty="0" smtClean="0">
                <a:solidFill>
                  <a:srgbClr val="002060"/>
                </a:solidFill>
                <a:latin typeface="Verdana"/>
                <a:ea typeface="Verdana"/>
                <a:cs typeface="Verdana"/>
                <a:sym typeface="Verdana"/>
              </a:rPr>
              <a:t>associativi</a:t>
            </a:r>
            <a:endParaRPr lang="it-IT" sz="1800" b="1" dirty="0">
              <a:solidFill>
                <a:srgbClr val="002060"/>
              </a:solidFill>
              <a:latin typeface="Verdana"/>
              <a:ea typeface="Verdana"/>
              <a:cs typeface="Verdana"/>
              <a:sym typeface="Verdana"/>
            </a:endParaRPr>
          </a:p>
          <a:p>
            <a:pPr marL="144000">
              <a:lnSpc>
                <a:spcPct val="90000"/>
              </a:lnSpc>
              <a:buClr>
                <a:srgbClr val="2E75B5"/>
              </a:buClr>
              <a:buSzPts val="2400"/>
            </a:pPr>
            <a:r>
              <a:rPr lang="it-IT" sz="1800" dirty="0" smtClean="0">
                <a:solidFill>
                  <a:srgbClr val="002060"/>
                </a:solidFill>
                <a:latin typeface="Verdana"/>
                <a:ea typeface="Verdana"/>
                <a:cs typeface="Verdana"/>
                <a:sym typeface="Verdana"/>
              </a:rPr>
              <a:t>F24 </a:t>
            </a:r>
            <a:r>
              <a:rPr lang="it-IT" sz="1800" dirty="0">
                <a:solidFill>
                  <a:srgbClr val="002060"/>
                </a:solidFill>
                <a:latin typeface="Verdana"/>
                <a:ea typeface="Verdana"/>
                <a:cs typeface="Verdana"/>
                <a:sym typeface="Verdana"/>
              </a:rPr>
              <a:t>n. </a:t>
            </a:r>
            <a:r>
              <a:rPr lang="it-IT" sz="1800" dirty="0" err="1">
                <a:solidFill>
                  <a:srgbClr val="002060"/>
                </a:solidFill>
                <a:latin typeface="Verdana"/>
                <a:ea typeface="Verdana"/>
                <a:cs typeface="Verdana"/>
                <a:sym typeface="Verdana"/>
              </a:rPr>
              <a:t>rif.</a:t>
            </a:r>
            <a:r>
              <a:rPr lang="it-IT" sz="1800" dirty="0">
                <a:solidFill>
                  <a:srgbClr val="002060"/>
                </a:solidFill>
                <a:latin typeface="Verdana"/>
                <a:ea typeface="Verdana"/>
                <a:cs typeface="Verdana"/>
                <a:sym typeface="Verdana"/>
              </a:rPr>
              <a:t> </a:t>
            </a:r>
            <a:r>
              <a:rPr lang="it-IT" sz="1800" dirty="0" smtClean="0">
                <a:solidFill>
                  <a:srgbClr val="002060"/>
                </a:solidFill>
                <a:latin typeface="Verdana"/>
                <a:ea typeface="Verdana"/>
                <a:cs typeface="Verdana"/>
                <a:sym typeface="Verdana"/>
              </a:rPr>
              <a:t>codice </a:t>
            </a:r>
            <a:r>
              <a:rPr lang="it-IT" sz="1800" dirty="0" smtClean="0">
                <a:solidFill>
                  <a:srgbClr val="002060"/>
                </a:solidFill>
                <a:latin typeface="Verdana"/>
                <a:ea typeface="Verdana"/>
                <a:cs typeface="Verdana"/>
                <a:sym typeface="Verdana"/>
              </a:rPr>
              <a:t>per F24</a:t>
            </a:r>
            <a:endParaRPr lang="it-IT" sz="1800" dirty="0">
              <a:solidFill>
                <a:srgbClr val="002060"/>
              </a:solidFill>
              <a:latin typeface="Verdana"/>
              <a:ea typeface="Verdana"/>
              <a:cs typeface="Verdana"/>
            </a:endParaRPr>
          </a:p>
          <a:p>
            <a:pPr marL="144000" lvl="0">
              <a:lnSpc>
                <a:spcPct val="90000"/>
              </a:lnSpc>
              <a:buClr>
                <a:srgbClr val="2E75B5"/>
              </a:buClr>
              <a:buSzPts val="2400"/>
            </a:pPr>
            <a:endParaRPr lang="it-IT" sz="2000" dirty="0">
              <a:solidFill>
                <a:srgbClr val="002060"/>
              </a:solidFill>
              <a:latin typeface="Verdana"/>
              <a:ea typeface="Verdana"/>
              <a:cs typeface="Verdana"/>
              <a:sym typeface="Verdana"/>
            </a:endParaRPr>
          </a:p>
          <a:p>
            <a:pPr marL="144000" lvl="2">
              <a:lnSpc>
                <a:spcPct val="90000"/>
              </a:lnSpc>
              <a:buClr>
                <a:srgbClr val="2E75B5"/>
              </a:buClr>
              <a:buSzPts val="2400"/>
            </a:pPr>
            <a:endParaRPr lang="it-IT" sz="1800" dirty="0" smtClean="0">
              <a:solidFill>
                <a:srgbClr val="002060"/>
              </a:solidFill>
              <a:latin typeface="Verdana"/>
              <a:ea typeface="Verdana"/>
              <a:cs typeface="Verdana"/>
              <a:sym typeface="Verdana"/>
            </a:endParaRPr>
          </a:p>
          <a:p>
            <a:pPr marL="144000" lvl="2">
              <a:lnSpc>
                <a:spcPct val="90000"/>
              </a:lnSpc>
              <a:buClr>
                <a:srgbClr val="2E75B5"/>
              </a:buClr>
              <a:buSzPts val="2400"/>
            </a:pPr>
            <a:r>
              <a:rPr lang="it-IT" sz="1800" dirty="0" smtClean="0">
                <a:solidFill>
                  <a:srgbClr val="002060"/>
                </a:solidFill>
                <a:latin typeface="Verdana"/>
                <a:ea typeface="Verdana"/>
                <a:cs typeface="Verdana"/>
                <a:sym typeface="Verdana"/>
              </a:rPr>
              <a:t>Inviare </a:t>
            </a:r>
            <a:r>
              <a:rPr lang="it-IT" sz="1800" dirty="0">
                <a:solidFill>
                  <a:srgbClr val="002060"/>
                </a:solidFill>
                <a:latin typeface="Verdana"/>
                <a:ea typeface="Verdana"/>
                <a:cs typeface="Verdana"/>
                <a:sym typeface="Verdana"/>
              </a:rPr>
              <a:t>la </a:t>
            </a:r>
            <a:r>
              <a:rPr lang="it-IT" sz="1800" b="1" dirty="0">
                <a:solidFill>
                  <a:srgbClr val="002060"/>
                </a:solidFill>
                <a:latin typeface="Verdana"/>
                <a:ea typeface="Verdana"/>
                <a:cs typeface="Verdana"/>
                <a:sym typeface="Verdana"/>
              </a:rPr>
              <a:t>riduzione </a:t>
            </a:r>
            <a:r>
              <a:rPr lang="it-IT" sz="1800" b="1" dirty="0" smtClean="0">
                <a:solidFill>
                  <a:srgbClr val="002060"/>
                </a:solidFill>
                <a:latin typeface="Verdana"/>
                <a:ea typeface="Verdana"/>
                <a:cs typeface="Verdana"/>
                <a:sym typeface="Verdana"/>
              </a:rPr>
              <a:t>retribuzioni </a:t>
            </a:r>
            <a:r>
              <a:rPr lang="it-IT" sz="1800" b="1" dirty="0">
                <a:solidFill>
                  <a:srgbClr val="002060"/>
                </a:solidFill>
                <a:latin typeface="Verdana"/>
                <a:ea typeface="Verdana"/>
                <a:cs typeface="Verdana"/>
                <a:sym typeface="Verdana"/>
              </a:rPr>
              <a:t>presunte </a:t>
            </a:r>
          </a:p>
          <a:p>
            <a:pPr marL="144000" lvl="0">
              <a:lnSpc>
                <a:spcPct val="90000"/>
              </a:lnSpc>
              <a:buClr>
                <a:srgbClr val="2E75B5"/>
              </a:buClr>
              <a:buSzPts val="2400"/>
            </a:pPr>
            <a:r>
              <a:rPr lang="it-IT" sz="2400" dirty="0">
                <a:solidFill>
                  <a:srgbClr val="002060"/>
                </a:solidFill>
                <a:latin typeface="Verdana"/>
                <a:ea typeface="Verdana"/>
                <a:cs typeface="Verdana"/>
                <a:sym typeface="Verdana"/>
              </a:rPr>
              <a:t>	</a:t>
            </a:r>
            <a:endParaRPr lang="it-IT" sz="2400" i="1" dirty="0" smtClean="0">
              <a:solidFill>
                <a:srgbClr val="002060"/>
              </a:solidFill>
              <a:latin typeface="Verdana"/>
              <a:ea typeface="Verdana"/>
              <a:cs typeface="Verdana"/>
              <a:sym typeface="Verdana"/>
            </a:endParaRPr>
          </a:p>
          <a:p>
            <a:pPr marL="144000">
              <a:lnSpc>
                <a:spcPct val="90000"/>
              </a:lnSpc>
              <a:buClr>
                <a:srgbClr val="2E75B5"/>
              </a:buClr>
              <a:buSzPts val="2400"/>
            </a:pPr>
            <a:endParaRPr lang="it-IT" sz="1800" dirty="0" smtClean="0">
              <a:solidFill>
                <a:srgbClr val="002060"/>
              </a:solidFill>
              <a:latin typeface="Verdana"/>
              <a:ea typeface="Verdana"/>
              <a:cs typeface="Verdana"/>
              <a:sym typeface="Verdana"/>
            </a:endParaRPr>
          </a:p>
          <a:p>
            <a:pPr marL="144000">
              <a:lnSpc>
                <a:spcPct val="90000"/>
              </a:lnSpc>
              <a:buClr>
                <a:srgbClr val="2E75B5"/>
              </a:buClr>
              <a:buSzPts val="2400"/>
            </a:pPr>
            <a:r>
              <a:rPr lang="it-IT" sz="1800" dirty="0" smtClean="0">
                <a:solidFill>
                  <a:srgbClr val="002060"/>
                </a:solidFill>
                <a:latin typeface="Verdana"/>
                <a:ea typeface="Verdana"/>
                <a:cs typeface="Verdana"/>
                <a:sym typeface="Verdana"/>
              </a:rPr>
              <a:t>Inviare </a:t>
            </a:r>
            <a:r>
              <a:rPr lang="it-IT" sz="1800" b="1" dirty="0" smtClean="0">
                <a:solidFill>
                  <a:srgbClr val="002060"/>
                </a:solidFill>
                <a:latin typeface="Verdana"/>
                <a:ea typeface="Verdana"/>
                <a:cs typeface="Verdana"/>
                <a:sym typeface="Verdana"/>
              </a:rPr>
              <a:t>autocertificazione sconto edile</a:t>
            </a:r>
            <a:endParaRPr lang="it-IT" sz="1800" b="1" dirty="0">
              <a:solidFill>
                <a:srgbClr val="002060"/>
              </a:solidFill>
              <a:latin typeface="Verdana"/>
              <a:ea typeface="Verdana"/>
              <a:cs typeface="Verdana"/>
              <a:sym typeface="Verdana"/>
            </a:endParaRPr>
          </a:p>
        </p:txBody>
      </p:sp>
      <p:sp>
        <p:nvSpPr>
          <p:cNvPr id="132" name="Shape 132"/>
          <p:cNvSpPr txBox="1">
            <a:spLocks noGrp="1"/>
          </p:cNvSpPr>
          <p:nvPr>
            <p:ph type="title"/>
          </p:nvPr>
        </p:nvSpPr>
        <p:spPr>
          <a:xfrm>
            <a:off x="470877" y="251513"/>
            <a:ext cx="11261293" cy="416702"/>
          </a:xfrm>
          <a:prstGeom prst="rect">
            <a:avLst/>
          </a:prstGeom>
          <a:noFill/>
          <a:ln>
            <a:noFill/>
          </a:ln>
        </p:spPr>
        <p:txBody>
          <a:bodyPr wrap="square" lIns="144000" tIns="91425" rIns="91425" bIns="91425" anchor="t" anchorCtr="0">
            <a:noAutofit/>
          </a:bodyPr>
          <a:lstStyle/>
          <a:p>
            <a:pPr indent="-139700" algn="ctr">
              <a:buSzPts val="2200"/>
            </a:pPr>
            <a:r>
              <a:rPr lang="it-IT" b="1" dirty="0" smtClean="0">
                <a:solidFill>
                  <a:srgbClr val="002060"/>
                </a:solidFill>
              </a:rPr>
              <a:t>Autoliquidazione 2018/2019 - cosa fare entro il 16 </a:t>
            </a:r>
            <a:r>
              <a:rPr lang="it-IT" b="1" dirty="0">
                <a:solidFill>
                  <a:srgbClr val="002060"/>
                </a:solidFill>
              </a:rPr>
              <a:t>maggio 2019 </a:t>
            </a:r>
            <a:r>
              <a:rPr lang="it-IT" b="1" dirty="0" smtClean="0">
                <a:solidFill>
                  <a:srgbClr val="002060"/>
                </a:solidFill>
              </a:rPr>
              <a:t/>
            </a:r>
            <a:br>
              <a:rPr lang="it-IT" b="1" dirty="0" smtClean="0">
                <a:solidFill>
                  <a:srgbClr val="002060"/>
                </a:solidFill>
              </a:rPr>
            </a:br>
            <a:r>
              <a:rPr lang="it-IT" b="1" dirty="0">
                <a:solidFill>
                  <a:srgbClr val="002060"/>
                </a:solidFill>
              </a:rPr>
              <a:t/>
            </a:r>
            <a:br>
              <a:rPr lang="it-IT" b="1" dirty="0">
                <a:solidFill>
                  <a:srgbClr val="002060"/>
                </a:solidFill>
              </a:rPr>
            </a:br>
            <a:endParaRPr lang="it-IT" sz="2200" b="1" i="0" u="none" strike="noStrike" cap="none" dirty="0">
              <a:solidFill>
                <a:srgbClr val="002E5D"/>
              </a:solidFill>
              <a:sym typeface="Verdana"/>
            </a:endParaRPr>
          </a:p>
        </p:txBody>
      </p:sp>
      <p:sp>
        <p:nvSpPr>
          <p:cNvPr id="2" name="Freccia a destra 1"/>
          <p:cNvSpPr/>
          <p:nvPr/>
        </p:nvSpPr>
        <p:spPr>
          <a:xfrm>
            <a:off x="5952392" y="1294147"/>
            <a:ext cx="1118010" cy="184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7264237" y="2364987"/>
            <a:ext cx="4606580" cy="584775"/>
          </a:xfrm>
          <a:prstGeom prst="rect">
            <a:avLst/>
          </a:prstGeom>
          <a:noFill/>
          <a:ln>
            <a:solidFill>
              <a:schemeClr val="accent1"/>
            </a:solidFill>
          </a:ln>
        </p:spPr>
        <p:txBody>
          <a:bodyPr wrap="square" rtlCol="0">
            <a:spAutoFit/>
          </a:bodyPr>
          <a:lstStyle/>
          <a:p>
            <a:pPr marL="285750" indent="-285750" algn="just">
              <a:buFont typeface="Arial" panose="020B0604020202020204" pitchFamily="34" charset="0"/>
              <a:buChar char="•"/>
            </a:pPr>
            <a:r>
              <a:rPr lang="it-IT" sz="1600" dirty="0" smtClean="0">
                <a:solidFill>
                  <a:srgbClr val="002060"/>
                </a:solidFill>
                <a:latin typeface="Verdana"/>
                <a:ea typeface="Verdana"/>
                <a:cs typeface="Verdana"/>
              </a:rPr>
              <a:t>Totale autoliquidazione </a:t>
            </a:r>
          </a:p>
          <a:p>
            <a:pPr marL="285750" indent="-285750" algn="just">
              <a:buFont typeface="Arial" panose="020B0604020202020204" pitchFamily="34" charset="0"/>
              <a:buChar char="•"/>
            </a:pPr>
            <a:r>
              <a:rPr lang="it-IT" sz="1600" dirty="0" smtClean="0">
                <a:solidFill>
                  <a:srgbClr val="002060"/>
                </a:solidFill>
                <a:latin typeface="Verdana"/>
                <a:ea typeface="Verdana"/>
                <a:cs typeface="Verdana"/>
              </a:rPr>
              <a:t>50% </a:t>
            </a:r>
            <a:r>
              <a:rPr lang="it-IT" sz="1600" dirty="0">
                <a:solidFill>
                  <a:srgbClr val="002060"/>
                </a:solidFill>
                <a:latin typeface="Verdana"/>
                <a:ea typeface="Verdana"/>
                <a:cs typeface="Verdana"/>
              </a:rPr>
              <a:t>del premio leggi 449/97 e </a:t>
            </a:r>
            <a:r>
              <a:rPr lang="it-IT" sz="1600" dirty="0" smtClean="0">
                <a:solidFill>
                  <a:srgbClr val="002060"/>
                </a:solidFill>
                <a:latin typeface="Verdana"/>
                <a:ea typeface="Verdana"/>
                <a:cs typeface="Verdana"/>
              </a:rPr>
              <a:t>144/99</a:t>
            </a:r>
            <a:endParaRPr lang="it-IT" sz="1600" dirty="0" smtClean="0">
              <a:solidFill>
                <a:srgbClr val="002060"/>
              </a:solidFill>
              <a:latin typeface="Verdana"/>
              <a:ea typeface="Verdana"/>
              <a:cs typeface="Verdana"/>
              <a:sym typeface="Verdana"/>
            </a:endParaRPr>
          </a:p>
        </p:txBody>
      </p:sp>
      <p:sp>
        <p:nvSpPr>
          <p:cNvPr id="9" name="CasellaDiTesto 8"/>
          <p:cNvSpPr txBox="1"/>
          <p:nvPr/>
        </p:nvSpPr>
        <p:spPr>
          <a:xfrm>
            <a:off x="7264237" y="897658"/>
            <a:ext cx="4606580" cy="1077218"/>
          </a:xfrm>
          <a:prstGeom prst="rect">
            <a:avLst/>
          </a:prstGeom>
          <a:noFill/>
          <a:ln>
            <a:solidFill>
              <a:schemeClr val="accent1"/>
            </a:solidFill>
          </a:ln>
        </p:spPr>
        <p:txBody>
          <a:bodyPr wrap="square" rtlCol="0">
            <a:spAutoFit/>
          </a:bodyPr>
          <a:lstStyle/>
          <a:p>
            <a:pPr algn="ctr"/>
            <a:r>
              <a:rPr lang="it-IT" sz="1600" b="1" dirty="0">
                <a:solidFill>
                  <a:srgbClr val="002060"/>
                </a:solidFill>
                <a:latin typeface="Verdana"/>
                <a:ea typeface="Verdana"/>
                <a:cs typeface="Verdana"/>
              </a:rPr>
              <a:t>Servizi online</a:t>
            </a:r>
          </a:p>
          <a:p>
            <a:r>
              <a:rPr lang="it-IT" sz="1600" i="1" dirty="0">
                <a:solidFill>
                  <a:srgbClr val="002060"/>
                </a:solidFill>
                <a:latin typeface="Verdana"/>
                <a:ea typeface="Verdana"/>
                <a:cs typeface="Verdana"/>
              </a:rPr>
              <a:t>Invio dichiarazione salari</a:t>
            </a:r>
          </a:p>
          <a:p>
            <a:r>
              <a:rPr lang="it-IT" sz="1600" i="1" dirty="0">
                <a:solidFill>
                  <a:srgbClr val="002060"/>
                </a:solidFill>
                <a:latin typeface="Verdana"/>
                <a:ea typeface="Verdana"/>
                <a:cs typeface="Verdana"/>
              </a:rPr>
              <a:t>Alpi online</a:t>
            </a:r>
          </a:p>
          <a:p>
            <a:r>
              <a:rPr lang="it-IT" sz="1600" i="1" dirty="0">
                <a:solidFill>
                  <a:srgbClr val="002060"/>
                </a:solidFill>
                <a:latin typeface="Verdana"/>
                <a:ea typeface="Verdana"/>
                <a:cs typeface="Verdana"/>
              </a:rPr>
              <a:t>Invio retribuzioni e calcolo del premio</a:t>
            </a:r>
          </a:p>
        </p:txBody>
      </p:sp>
      <p:sp>
        <p:nvSpPr>
          <p:cNvPr id="14" name="CasellaDiTesto 13"/>
          <p:cNvSpPr txBox="1"/>
          <p:nvPr/>
        </p:nvSpPr>
        <p:spPr>
          <a:xfrm>
            <a:off x="7264237" y="4393718"/>
            <a:ext cx="4606580" cy="584775"/>
          </a:xfrm>
          <a:prstGeom prst="rect">
            <a:avLst/>
          </a:prstGeom>
          <a:noFill/>
          <a:ln>
            <a:solidFill>
              <a:schemeClr val="accent1"/>
            </a:solidFill>
          </a:ln>
        </p:spPr>
        <p:txBody>
          <a:bodyPr wrap="square" rtlCol="0">
            <a:spAutoFit/>
          </a:bodyPr>
          <a:lstStyle/>
          <a:p>
            <a:pPr algn="ctr"/>
            <a:r>
              <a:rPr lang="it-IT" sz="1600" b="1" dirty="0" smtClean="0">
                <a:solidFill>
                  <a:srgbClr val="002060"/>
                </a:solidFill>
                <a:latin typeface="Verdana"/>
                <a:ea typeface="Verdana"/>
                <a:cs typeface="Verdana"/>
              </a:rPr>
              <a:t>Servizio online</a:t>
            </a:r>
          </a:p>
          <a:p>
            <a:pPr algn="just"/>
            <a:r>
              <a:rPr lang="it-IT" sz="1600" i="1" dirty="0" smtClean="0">
                <a:solidFill>
                  <a:srgbClr val="002060"/>
                </a:solidFill>
                <a:latin typeface="Verdana"/>
                <a:ea typeface="Verdana"/>
                <a:cs typeface="Verdana"/>
              </a:rPr>
              <a:t>Riduzione presunto</a:t>
            </a:r>
            <a:endParaRPr lang="it-IT" sz="1600" i="1" dirty="0">
              <a:solidFill>
                <a:srgbClr val="002060"/>
              </a:solidFill>
              <a:latin typeface="Verdana"/>
              <a:ea typeface="Verdana"/>
              <a:cs typeface="Verdana"/>
            </a:endParaRPr>
          </a:p>
        </p:txBody>
      </p:sp>
      <p:sp>
        <p:nvSpPr>
          <p:cNvPr id="16" name="CasellaDiTesto 15"/>
          <p:cNvSpPr txBox="1"/>
          <p:nvPr/>
        </p:nvSpPr>
        <p:spPr>
          <a:xfrm>
            <a:off x="7290552" y="3638462"/>
            <a:ext cx="4606580" cy="338554"/>
          </a:xfrm>
          <a:prstGeom prst="rect">
            <a:avLst/>
          </a:prstGeom>
          <a:noFill/>
          <a:ln>
            <a:solidFill>
              <a:schemeClr val="accent1"/>
            </a:solidFill>
          </a:ln>
        </p:spPr>
        <p:txBody>
          <a:bodyPr wrap="square" rtlCol="0">
            <a:spAutoFit/>
          </a:bodyPr>
          <a:lstStyle/>
          <a:p>
            <a:pPr algn="just"/>
            <a:r>
              <a:rPr lang="it-IT" sz="1600" dirty="0" smtClean="0">
                <a:solidFill>
                  <a:srgbClr val="002060"/>
                </a:solidFill>
                <a:latin typeface="Verdana"/>
                <a:ea typeface="Verdana"/>
                <a:cs typeface="Verdana"/>
                <a:sym typeface="Verdana"/>
              </a:rPr>
              <a:t>Totale contributo </a:t>
            </a:r>
          </a:p>
        </p:txBody>
      </p:sp>
      <p:sp>
        <p:nvSpPr>
          <p:cNvPr id="19" name="Freccia a destra 18"/>
          <p:cNvSpPr/>
          <p:nvPr/>
        </p:nvSpPr>
        <p:spPr>
          <a:xfrm>
            <a:off x="5952392" y="2567212"/>
            <a:ext cx="1118010" cy="184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Freccia a destra 19"/>
          <p:cNvSpPr/>
          <p:nvPr/>
        </p:nvSpPr>
        <p:spPr>
          <a:xfrm>
            <a:off x="5952392" y="3715420"/>
            <a:ext cx="1118010" cy="184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CasellaDiTesto 21"/>
          <p:cNvSpPr txBox="1"/>
          <p:nvPr/>
        </p:nvSpPr>
        <p:spPr>
          <a:xfrm>
            <a:off x="7264237" y="5402418"/>
            <a:ext cx="4527449" cy="338554"/>
          </a:xfrm>
          <a:prstGeom prst="rect">
            <a:avLst/>
          </a:prstGeom>
          <a:noFill/>
          <a:ln>
            <a:solidFill>
              <a:schemeClr val="accent1"/>
            </a:solidFill>
          </a:ln>
        </p:spPr>
        <p:txBody>
          <a:bodyPr wrap="square" rtlCol="0">
            <a:spAutoFit/>
          </a:bodyPr>
          <a:lstStyle/>
          <a:p>
            <a:pPr algn="ctr"/>
            <a:r>
              <a:rPr lang="it-IT" sz="1600" i="1" dirty="0" smtClean="0">
                <a:solidFill>
                  <a:srgbClr val="002060"/>
                </a:solidFill>
                <a:latin typeface="Verdana"/>
                <a:ea typeface="Verdana"/>
                <a:cs typeface="Verdana"/>
              </a:rPr>
              <a:t>PEC alla Sede </a:t>
            </a:r>
            <a:r>
              <a:rPr lang="it-IT" sz="1600" i="1" dirty="0">
                <a:solidFill>
                  <a:srgbClr val="002060"/>
                </a:solidFill>
                <a:latin typeface="Verdana"/>
                <a:ea typeface="Verdana"/>
                <a:cs typeface="Verdana"/>
              </a:rPr>
              <a:t>I</a:t>
            </a:r>
            <a:r>
              <a:rPr lang="it-IT" sz="1600" i="1" dirty="0" smtClean="0">
                <a:solidFill>
                  <a:srgbClr val="002060"/>
                </a:solidFill>
                <a:latin typeface="Verdana"/>
                <a:ea typeface="Verdana"/>
                <a:cs typeface="Verdana"/>
              </a:rPr>
              <a:t>nail competente</a:t>
            </a:r>
            <a:endParaRPr lang="it-IT" sz="1600" i="1" dirty="0">
              <a:solidFill>
                <a:srgbClr val="002060"/>
              </a:solidFill>
              <a:latin typeface="Verdana"/>
              <a:ea typeface="Verdana"/>
              <a:cs typeface="Verdana"/>
            </a:endParaRPr>
          </a:p>
        </p:txBody>
      </p:sp>
      <p:sp>
        <p:nvSpPr>
          <p:cNvPr id="23" name="Freccia a destra 22"/>
          <p:cNvSpPr/>
          <p:nvPr/>
        </p:nvSpPr>
        <p:spPr>
          <a:xfrm>
            <a:off x="5952392" y="4615933"/>
            <a:ext cx="1118010" cy="184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Freccia a destra 23"/>
          <p:cNvSpPr/>
          <p:nvPr/>
        </p:nvSpPr>
        <p:spPr>
          <a:xfrm>
            <a:off x="5952392" y="5516447"/>
            <a:ext cx="1118010" cy="184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t>Apertura dei servizi per </a:t>
            </a:r>
            <a:r>
              <a:rPr lang="it-IT" b="1" dirty="0" smtClean="0"/>
              <a:t>l’autoliquidazione 2018/2019</a:t>
            </a:r>
            <a:r>
              <a:rPr lang="it-IT" dirty="0"/>
              <a:t/>
            </a:r>
            <a:br>
              <a:rPr lang="it-IT" dirty="0"/>
            </a:br>
            <a:endParaRPr lang="it-IT" dirty="0"/>
          </a:p>
        </p:txBody>
      </p:sp>
      <p:sp>
        <p:nvSpPr>
          <p:cNvPr id="4" name="Segnaposto numero diapositiva 3"/>
          <p:cNvSpPr>
            <a:spLocks noGrp="1"/>
          </p:cNvSpPr>
          <p:nvPr>
            <p:ph type="sldNum" idx="12"/>
          </p:nvPr>
        </p:nvSpPr>
        <p:spPr/>
        <p:txBody>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smtClean="0">
                <a:solidFill>
                  <a:srgbClr val="F2F2F2"/>
                </a:solidFill>
                <a:latin typeface="Verdana"/>
                <a:ea typeface="Verdana"/>
                <a:cs typeface="Verdana"/>
                <a:sym typeface="Verdana"/>
              </a:rPr>
              <a:t>3</a:t>
            </a:fld>
            <a:endParaRPr lang="it-IT" sz="1000" b="0" i="0" u="none" strike="noStrike" cap="none">
              <a:solidFill>
                <a:srgbClr val="F2F2F2"/>
              </a:solidFill>
              <a:latin typeface="Verdana"/>
              <a:ea typeface="Verdana"/>
              <a:cs typeface="Verdana"/>
              <a:sym typeface="Verdana"/>
            </a:endParaRPr>
          </a:p>
        </p:txBody>
      </p:sp>
      <p:graphicFrame>
        <p:nvGraphicFramePr>
          <p:cNvPr id="8" name="Tabella 7"/>
          <p:cNvGraphicFramePr>
            <a:graphicFrameLocks noGrp="1"/>
          </p:cNvGraphicFramePr>
          <p:nvPr/>
        </p:nvGraphicFramePr>
        <p:xfrm>
          <a:off x="852854" y="773543"/>
          <a:ext cx="10673861" cy="4624934"/>
        </p:xfrm>
        <a:graphic>
          <a:graphicData uri="http://schemas.openxmlformats.org/drawingml/2006/table">
            <a:tbl>
              <a:tblPr firstRow="1" firstCol="1" bandRow="1"/>
              <a:tblGrid>
                <a:gridCol w="8516121">
                  <a:extLst>
                    <a:ext uri="{9D8B030D-6E8A-4147-A177-3AD203B41FA5}">
                      <a16:colId xmlns:a16="http://schemas.microsoft.com/office/drawing/2014/main" val="481382190"/>
                    </a:ext>
                  </a:extLst>
                </a:gridCol>
                <a:gridCol w="2157740">
                  <a:extLst>
                    <a:ext uri="{9D8B030D-6E8A-4147-A177-3AD203B41FA5}">
                      <a16:colId xmlns:a16="http://schemas.microsoft.com/office/drawing/2014/main" val="3081777792"/>
                    </a:ext>
                  </a:extLst>
                </a:gridCol>
              </a:tblGrid>
              <a:tr h="233793">
                <a:tc>
                  <a:txBody>
                    <a:bodyPr/>
                    <a:lstStyle/>
                    <a:p>
                      <a:pPr algn="ctr">
                        <a:lnSpc>
                          <a:spcPct val="107000"/>
                        </a:lnSpc>
                        <a:spcAft>
                          <a:spcPts val="0"/>
                        </a:spcAft>
                      </a:pPr>
                      <a:r>
                        <a:rPr lang="it-IT" sz="1200" b="1" i="0" u="none" strike="noStrike" cap="none" dirty="0">
                          <a:solidFill>
                            <a:srgbClr val="002060"/>
                          </a:solidFill>
                          <a:latin typeface="Verdana"/>
                          <a:ea typeface="Verdana"/>
                          <a:cs typeface="Verdana"/>
                          <a:sym typeface="Arial"/>
                        </a:rPr>
                        <a:t>Servizio</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it-IT" sz="1200" b="1" i="0" u="none" strike="noStrike" cap="none" dirty="0">
                          <a:solidFill>
                            <a:srgbClr val="002060"/>
                          </a:solidFill>
                          <a:latin typeface="Verdana"/>
                          <a:ea typeface="Verdana"/>
                          <a:cs typeface="Verdana"/>
                          <a:sym typeface="Arial"/>
                        </a:rPr>
                        <a:t>Apertura dal</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059734"/>
                  </a:ext>
                </a:extLst>
              </a:tr>
              <a:tr h="592473">
                <a:tc>
                  <a:txBody>
                    <a:bodyPr/>
                    <a:lstStyle/>
                    <a:p>
                      <a:pPr algn="just">
                        <a:lnSpc>
                          <a:spcPct val="107000"/>
                        </a:lnSpc>
                        <a:spcAft>
                          <a:spcPts val="0"/>
                        </a:spcAft>
                      </a:pPr>
                      <a:r>
                        <a:rPr lang="it-IT" sz="1200" b="1" i="0" u="none" strike="noStrike" cap="none" dirty="0">
                          <a:solidFill>
                            <a:srgbClr val="002060"/>
                          </a:solidFill>
                          <a:latin typeface="Verdana"/>
                          <a:ea typeface="Verdana"/>
                          <a:cs typeface="Verdana"/>
                          <a:sym typeface="Arial"/>
                        </a:rPr>
                        <a:t>Visualizza basi di calcolo </a:t>
                      </a:r>
                      <a:r>
                        <a:rPr lang="it-IT" sz="1200" b="0" i="0" u="none" strike="noStrike" cap="none" dirty="0">
                          <a:solidFill>
                            <a:srgbClr val="002060"/>
                          </a:solidFill>
                          <a:latin typeface="Verdana"/>
                          <a:ea typeface="Verdana"/>
                          <a:cs typeface="Verdana"/>
                          <a:sym typeface="Arial"/>
                        </a:rPr>
                        <a:t>e </a:t>
                      </a:r>
                      <a:r>
                        <a:rPr lang="it-IT" sz="1200" b="1" i="0" u="none" strike="noStrike" cap="none" dirty="0">
                          <a:solidFill>
                            <a:srgbClr val="002060"/>
                          </a:solidFill>
                          <a:latin typeface="Verdana"/>
                          <a:ea typeface="Verdana"/>
                          <a:cs typeface="Verdana"/>
                          <a:sym typeface="Arial"/>
                        </a:rPr>
                        <a:t>richiesta basi di calcolo </a:t>
                      </a:r>
                      <a:r>
                        <a:rPr lang="it-IT" sz="1200" b="0" i="0" u="sng" strike="noStrike" cap="none" dirty="0">
                          <a:solidFill>
                            <a:srgbClr val="002060"/>
                          </a:solidFill>
                          <a:latin typeface="Verdana"/>
                          <a:ea typeface="Verdana"/>
                          <a:cs typeface="Verdana"/>
                          <a:sym typeface="Arial"/>
                        </a:rPr>
                        <a:t>senza </a:t>
                      </a:r>
                      <a:r>
                        <a:rPr lang="it-IT" sz="1200" b="0" i="0" u="sng" strike="noStrike" cap="none" dirty="0" smtClean="0">
                          <a:solidFill>
                            <a:srgbClr val="002060"/>
                          </a:solidFill>
                          <a:latin typeface="Verdana"/>
                          <a:ea typeface="Verdana"/>
                          <a:cs typeface="Verdana"/>
                          <a:sym typeface="Arial"/>
                        </a:rPr>
                        <a:t>contributi </a:t>
                      </a:r>
                      <a:r>
                        <a:rPr lang="it-IT" sz="1200" b="0" i="0" u="sng" strike="noStrike" cap="none" dirty="0">
                          <a:solidFill>
                            <a:srgbClr val="002060"/>
                          </a:solidFill>
                          <a:latin typeface="Verdana"/>
                          <a:ea typeface="Verdana"/>
                          <a:cs typeface="Verdana"/>
                          <a:sym typeface="Arial"/>
                        </a:rPr>
                        <a:t>associativi </a:t>
                      </a:r>
                      <a:r>
                        <a:rPr lang="it-IT" sz="1200" b="0" i="0" u="none" strike="noStrike" cap="none" dirty="0">
                          <a:solidFill>
                            <a:srgbClr val="002060"/>
                          </a:solidFill>
                          <a:latin typeface="Verdana"/>
                          <a:ea typeface="Verdana"/>
                          <a:cs typeface="Verdana"/>
                          <a:sym typeface="Arial"/>
                        </a:rPr>
                        <a:t>per codici ditta con solo polizze dipendenti, esclusi casi con ulteriori controlli in corso (circa 30.000) e polizze con tasso unico ponderato (circa 100.000)</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2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67840615"/>
                  </a:ext>
                </a:extLst>
              </a:tr>
              <a:tr h="233793">
                <a:tc>
                  <a:txBody>
                    <a:bodyPr/>
                    <a:lstStyle/>
                    <a:p>
                      <a:pPr algn="just">
                        <a:lnSpc>
                          <a:spcPct val="107000"/>
                        </a:lnSpc>
                        <a:spcAft>
                          <a:spcPts val="0"/>
                        </a:spcAft>
                      </a:pPr>
                      <a:r>
                        <a:rPr lang="it-IT" sz="1200" b="0" i="0" u="none" strike="noStrike" cap="none" dirty="0">
                          <a:solidFill>
                            <a:srgbClr val="002060"/>
                          </a:solidFill>
                          <a:latin typeface="Verdana"/>
                          <a:ea typeface="Verdana"/>
                          <a:cs typeface="Verdana"/>
                          <a:sym typeface="Arial"/>
                        </a:rPr>
                        <a:t>Consultazione elementi del calcolo PAN</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it-IT" sz="1200" b="0" i="0" u="none" strike="noStrike" cap="none">
                          <a:solidFill>
                            <a:srgbClr val="002060"/>
                          </a:solidFill>
                          <a:latin typeface="Verdana"/>
                          <a:ea typeface="Verdana"/>
                          <a:cs typeface="Verdana"/>
                          <a:sym typeface="Arial"/>
                        </a:rPr>
                        <a:t>3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3051279"/>
                  </a:ext>
                </a:extLst>
              </a:tr>
              <a:tr h="233793">
                <a:tc>
                  <a:txBody>
                    <a:bodyPr/>
                    <a:lstStyle/>
                    <a:p>
                      <a:pPr algn="just">
                        <a:lnSpc>
                          <a:spcPct val="107000"/>
                        </a:lnSpc>
                        <a:spcAft>
                          <a:spcPts val="0"/>
                        </a:spcAft>
                      </a:pPr>
                      <a:r>
                        <a:rPr lang="it-IT" sz="1200" b="0" i="0" u="none" strike="noStrike" cap="none" dirty="0">
                          <a:solidFill>
                            <a:srgbClr val="002060"/>
                          </a:solidFill>
                          <a:latin typeface="Verdana"/>
                          <a:ea typeface="Verdana"/>
                          <a:cs typeface="Verdana"/>
                          <a:sym typeface="Arial"/>
                        </a:rPr>
                        <a:t>Riduzione del presunto PAT e PAN</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3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515609"/>
                  </a:ext>
                </a:extLst>
              </a:tr>
              <a:tr h="233793">
                <a:tc>
                  <a:txBody>
                    <a:bodyPr/>
                    <a:lstStyle/>
                    <a:p>
                      <a:pPr algn="just">
                        <a:lnSpc>
                          <a:spcPct val="107000"/>
                        </a:lnSpc>
                        <a:spcAft>
                          <a:spcPts val="0"/>
                        </a:spcAft>
                      </a:pPr>
                      <a:r>
                        <a:rPr lang="it-IT" sz="1200" b="0" i="0" u="none" strike="noStrike" cap="none" dirty="0">
                          <a:solidFill>
                            <a:srgbClr val="002060"/>
                          </a:solidFill>
                          <a:latin typeface="Verdana"/>
                          <a:ea typeface="Verdana"/>
                          <a:cs typeface="Verdana"/>
                          <a:sym typeface="Arial"/>
                        </a:rPr>
                        <a:t>Invio delle retribuzioni e calcolo premio PAN</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3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7353448"/>
                  </a:ext>
                </a:extLst>
              </a:tr>
              <a:tr h="789964">
                <a:tc>
                  <a:txBody>
                    <a:bodyPr/>
                    <a:lstStyle/>
                    <a:p>
                      <a:pPr>
                        <a:lnSpc>
                          <a:spcPct val="107000"/>
                        </a:lnSpc>
                        <a:spcAft>
                          <a:spcPts val="0"/>
                        </a:spcAft>
                      </a:pPr>
                      <a:r>
                        <a:rPr lang="it-IT" sz="1200" b="1" i="0" u="none" strike="noStrike" cap="none" dirty="0">
                          <a:solidFill>
                            <a:srgbClr val="002060"/>
                          </a:solidFill>
                          <a:latin typeface="Verdana"/>
                          <a:ea typeface="Verdana"/>
                          <a:cs typeface="Verdana"/>
                          <a:sym typeface="Arial"/>
                        </a:rPr>
                        <a:t>Pubblicazione in Fascicolo aziende </a:t>
                      </a:r>
                      <a:r>
                        <a:rPr lang="it-IT" sz="1200" b="0" i="0" u="none" strike="noStrike" cap="none" dirty="0">
                          <a:solidFill>
                            <a:srgbClr val="002060"/>
                          </a:solidFill>
                          <a:latin typeface="Verdana"/>
                          <a:ea typeface="Verdana"/>
                          <a:cs typeface="Verdana"/>
                          <a:sym typeface="Arial"/>
                        </a:rPr>
                        <a:t>della Comunicazione delle basi di calcolo </a:t>
                      </a:r>
                      <a:r>
                        <a:rPr lang="it-IT" sz="1200" b="0" i="0" u="sng" strike="noStrike" cap="none" dirty="0">
                          <a:solidFill>
                            <a:srgbClr val="002060"/>
                          </a:solidFill>
                          <a:latin typeface="Verdana"/>
                          <a:ea typeface="Verdana"/>
                          <a:cs typeface="Verdana"/>
                          <a:sym typeface="Arial"/>
                        </a:rPr>
                        <a:t>senza contributi associativi </a:t>
                      </a:r>
                      <a:r>
                        <a:rPr lang="it-IT" sz="1200" b="0" i="0" u="none" strike="noStrike" cap="none" dirty="0">
                          <a:solidFill>
                            <a:srgbClr val="002060"/>
                          </a:solidFill>
                          <a:latin typeface="Verdana"/>
                          <a:ea typeface="Verdana"/>
                          <a:cs typeface="Verdana"/>
                          <a:sym typeface="Arial"/>
                        </a:rPr>
                        <a:t>per codici ditta con solo polizze dipendenti, esclusi casi con ulteriori controlli in corso (circa 30.000) e polizze con tasso unico ponderato (circa 100.000)</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4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612244729"/>
                  </a:ext>
                </a:extLst>
              </a:tr>
              <a:tr h="592473">
                <a:tc>
                  <a:txBody>
                    <a:bodyPr/>
                    <a:lstStyle/>
                    <a:p>
                      <a:pPr algn="just">
                        <a:lnSpc>
                          <a:spcPct val="107000"/>
                        </a:lnSpc>
                        <a:spcAft>
                          <a:spcPts val="0"/>
                        </a:spcAft>
                      </a:pPr>
                      <a:r>
                        <a:rPr lang="it-IT" sz="1200" b="1" i="0" u="none" strike="noStrike" cap="none" dirty="0">
                          <a:solidFill>
                            <a:srgbClr val="002060"/>
                          </a:solidFill>
                          <a:latin typeface="Verdana"/>
                          <a:ea typeface="Verdana"/>
                          <a:cs typeface="Verdana"/>
                          <a:sym typeface="Arial"/>
                        </a:rPr>
                        <a:t>Visualizza basi di calcolo </a:t>
                      </a:r>
                      <a:r>
                        <a:rPr lang="it-IT" sz="1200" b="0" i="0" u="none" strike="noStrike" cap="none" dirty="0">
                          <a:solidFill>
                            <a:srgbClr val="002060"/>
                          </a:solidFill>
                          <a:latin typeface="Verdana"/>
                          <a:ea typeface="Verdana"/>
                          <a:cs typeface="Verdana"/>
                          <a:sym typeface="Arial"/>
                        </a:rPr>
                        <a:t>e </a:t>
                      </a:r>
                      <a:r>
                        <a:rPr lang="it-IT" sz="1200" b="1" i="0" u="none" strike="noStrike" cap="none" dirty="0">
                          <a:solidFill>
                            <a:srgbClr val="002060"/>
                          </a:solidFill>
                          <a:latin typeface="Verdana"/>
                          <a:ea typeface="Verdana"/>
                          <a:cs typeface="Verdana"/>
                          <a:sym typeface="Arial"/>
                        </a:rPr>
                        <a:t>richiesta basi di calcolo </a:t>
                      </a:r>
                      <a:r>
                        <a:rPr lang="it-IT" sz="1200" b="0" i="0" u="sng" strike="noStrike" cap="none" dirty="0">
                          <a:solidFill>
                            <a:srgbClr val="002060"/>
                          </a:solidFill>
                          <a:latin typeface="Verdana"/>
                          <a:ea typeface="Verdana"/>
                          <a:cs typeface="Verdana"/>
                          <a:sym typeface="Arial"/>
                        </a:rPr>
                        <a:t>senza contributi associativi </a:t>
                      </a:r>
                      <a:r>
                        <a:rPr lang="it-IT" sz="1200" b="0" i="0" u="none" strike="noStrike" cap="none" dirty="0">
                          <a:solidFill>
                            <a:srgbClr val="002060"/>
                          </a:solidFill>
                          <a:latin typeface="Verdana"/>
                          <a:ea typeface="Verdana"/>
                          <a:cs typeface="Verdana"/>
                          <a:sym typeface="Arial"/>
                        </a:rPr>
                        <a:t>per codici ditta con polizze dipendenti e polizze artigiani, esclusi casi con ulteriori controlli in corso (circa 30.000) e polizze con tasso unico ponderato (circa 100.000)</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8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720287921"/>
                  </a:ext>
                </a:extLst>
              </a:tr>
              <a:tr h="233793">
                <a:tc>
                  <a:txBody>
                    <a:bodyPr/>
                    <a:lstStyle/>
                    <a:p>
                      <a:pPr algn="just">
                        <a:lnSpc>
                          <a:spcPct val="107000"/>
                        </a:lnSpc>
                        <a:spcAft>
                          <a:spcPts val="0"/>
                        </a:spcAft>
                      </a:pPr>
                      <a:r>
                        <a:rPr lang="it-IT" sz="1200" b="0" i="0" u="none" strike="noStrike" cap="none" dirty="0">
                          <a:solidFill>
                            <a:srgbClr val="002060"/>
                          </a:solidFill>
                          <a:latin typeface="Verdana"/>
                          <a:ea typeface="Verdana"/>
                          <a:cs typeface="Verdana"/>
                          <a:sym typeface="Arial"/>
                        </a:rPr>
                        <a:t>Alpi online </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9 aprile 2019 </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0604452"/>
                  </a:ext>
                </a:extLst>
              </a:tr>
              <a:tr h="214893">
                <a:tc>
                  <a:txBody>
                    <a:bodyPr/>
                    <a:lstStyle/>
                    <a:p>
                      <a:pPr algn="just">
                        <a:lnSpc>
                          <a:spcPct val="107000"/>
                        </a:lnSpc>
                        <a:spcAft>
                          <a:spcPts val="0"/>
                        </a:spcAft>
                      </a:pPr>
                      <a:r>
                        <a:rPr lang="it-IT" sz="1200" b="0" i="0" u="none" strike="noStrike" cap="none" dirty="0">
                          <a:solidFill>
                            <a:srgbClr val="002060"/>
                          </a:solidFill>
                          <a:latin typeface="Verdana"/>
                          <a:ea typeface="Verdana"/>
                          <a:cs typeface="Verdana"/>
                          <a:sym typeface="Arial"/>
                        </a:rPr>
                        <a:t>Invio telematico dichiarazione salari</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10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025860"/>
                  </a:ext>
                </a:extLst>
              </a:tr>
              <a:tr h="394982">
                <a:tc>
                  <a:txBody>
                    <a:bodyPr/>
                    <a:lstStyle/>
                    <a:p>
                      <a:pPr>
                        <a:lnSpc>
                          <a:spcPct val="107000"/>
                        </a:lnSpc>
                        <a:spcAft>
                          <a:spcPts val="0"/>
                        </a:spcAft>
                      </a:pPr>
                      <a:r>
                        <a:rPr lang="it-IT" sz="1200" b="1" i="0" u="none" strike="noStrike" cap="none" dirty="0">
                          <a:solidFill>
                            <a:srgbClr val="002060"/>
                          </a:solidFill>
                          <a:latin typeface="Verdana"/>
                          <a:ea typeface="Verdana"/>
                          <a:cs typeface="Verdana"/>
                          <a:sym typeface="Arial"/>
                        </a:rPr>
                        <a:t>Visualizza basi di calcolo </a:t>
                      </a:r>
                      <a:r>
                        <a:rPr lang="it-IT" sz="1200" b="0" i="0" u="none" strike="noStrike" cap="none" dirty="0">
                          <a:solidFill>
                            <a:srgbClr val="002060"/>
                          </a:solidFill>
                          <a:latin typeface="Verdana"/>
                          <a:ea typeface="Verdana"/>
                          <a:cs typeface="Verdana"/>
                          <a:sym typeface="Arial"/>
                        </a:rPr>
                        <a:t>e </a:t>
                      </a:r>
                      <a:r>
                        <a:rPr lang="it-IT" sz="1200" b="1" i="0" u="none" strike="noStrike" cap="none" dirty="0">
                          <a:solidFill>
                            <a:srgbClr val="002060"/>
                          </a:solidFill>
                          <a:latin typeface="Verdana"/>
                          <a:ea typeface="Verdana"/>
                          <a:cs typeface="Verdana"/>
                          <a:sym typeface="Arial"/>
                        </a:rPr>
                        <a:t>richiesta basi di calcolo </a:t>
                      </a:r>
                      <a:r>
                        <a:rPr lang="it-IT" sz="1200" b="0" i="0" u="none" strike="noStrike" cap="none" dirty="0">
                          <a:solidFill>
                            <a:srgbClr val="002060"/>
                          </a:solidFill>
                          <a:latin typeface="Verdana"/>
                          <a:ea typeface="Verdana"/>
                          <a:cs typeface="Verdana"/>
                          <a:sym typeface="Arial"/>
                        </a:rPr>
                        <a:t>per codici ditta </a:t>
                      </a:r>
                      <a:r>
                        <a:rPr lang="it-IT" sz="1200" b="0" i="0" u="sng" strike="noStrike" cap="none" dirty="0">
                          <a:solidFill>
                            <a:srgbClr val="002060"/>
                          </a:solidFill>
                          <a:latin typeface="Verdana"/>
                          <a:ea typeface="Verdana"/>
                          <a:cs typeface="Verdana"/>
                          <a:sym typeface="Arial"/>
                        </a:rPr>
                        <a:t>con contributi associativi </a:t>
                      </a:r>
                      <a:r>
                        <a:rPr lang="it-IT" sz="1200" b="0" i="0" u="none" strike="noStrike" cap="none" dirty="0">
                          <a:solidFill>
                            <a:srgbClr val="002060"/>
                          </a:solidFill>
                          <a:latin typeface="Verdana"/>
                          <a:ea typeface="Verdana"/>
                          <a:cs typeface="Verdana"/>
                          <a:sym typeface="Arial"/>
                        </a:rPr>
                        <a:t>(circa 300.000) e polizze con tasso unico ponderato (circa 100.000)</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10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59451148"/>
                  </a:ext>
                </a:extLst>
              </a:tr>
              <a:tr h="435089">
                <a:tc>
                  <a:txBody>
                    <a:bodyPr/>
                    <a:lstStyle/>
                    <a:p>
                      <a:pPr algn="just">
                        <a:lnSpc>
                          <a:spcPct val="107000"/>
                        </a:lnSpc>
                        <a:spcAft>
                          <a:spcPts val="0"/>
                        </a:spcAft>
                      </a:pPr>
                      <a:r>
                        <a:rPr lang="it-IT" sz="1200" b="1" i="0" u="none" strike="noStrike" cap="none" dirty="0">
                          <a:solidFill>
                            <a:srgbClr val="002060"/>
                          </a:solidFill>
                          <a:latin typeface="Verdana"/>
                          <a:ea typeface="Verdana"/>
                          <a:cs typeface="Verdana"/>
                          <a:sym typeface="Arial"/>
                        </a:rPr>
                        <a:t>Pubblicazione in Fascicolo aziende </a:t>
                      </a:r>
                      <a:r>
                        <a:rPr lang="it-IT" sz="1200" b="0" i="0" u="none" strike="noStrike" cap="none" dirty="0">
                          <a:solidFill>
                            <a:srgbClr val="002060"/>
                          </a:solidFill>
                          <a:latin typeface="Verdana"/>
                          <a:ea typeface="Verdana"/>
                          <a:cs typeface="Verdana"/>
                          <a:sym typeface="Arial"/>
                        </a:rPr>
                        <a:t>della Comunicazione delle basi di calcolo per </a:t>
                      </a:r>
                      <a:r>
                        <a:rPr lang="it-IT" sz="1200" b="0" i="0" u="sng" strike="noStrike" cap="none" dirty="0">
                          <a:solidFill>
                            <a:srgbClr val="002060"/>
                          </a:solidFill>
                          <a:latin typeface="Verdana"/>
                          <a:ea typeface="Verdana"/>
                          <a:cs typeface="Verdana"/>
                          <a:sym typeface="Arial"/>
                        </a:rPr>
                        <a:t>tutti i codici ditta</a:t>
                      </a:r>
                      <a:r>
                        <a:rPr lang="it-IT" sz="1200" b="0" i="0" u="none" strike="noStrike" cap="none" dirty="0">
                          <a:solidFill>
                            <a:srgbClr val="002060"/>
                          </a:solidFill>
                          <a:latin typeface="Verdana"/>
                          <a:ea typeface="Verdana"/>
                          <a:cs typeface="Verdana"/>
                          <a:sym typeface="Arial"/>
                        </a:rPr>
                        <a:t>, esclusi casi con ulteriori controlli in corso (circa 30.000)</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12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27115539"/>
                  </a:ext>
                </a:extLst>
              </a:tr>
              <a:tr h="210748">
                <a:tc>
                  <a:txBody>
                    <a:bodyPr/>
                    <a:lstStyle/>
                    <a:p>
                      <a:pPr>
                        <a:lnSpc>
                          <a:spcPct val="107000"/>
                        </a:lnSpc>
                        <a:spcAft>
                          <a:spcPts val="0"/>
                        </a:spcAft>
                      </a:pPr>
                      <a:r>
                        <a:rPr lang="it-IT" sz="1200" b="1" i="0" u="none" strike="noStrike" cap="none" dirty="0">
                          <a:solidFill>
                            <a:srgbClr val="002060"/>
                          </a:solidFill>
                          <a:latin typeface="Verdana"/>
                          <a:ea typeface="Verdana"/>
                          <a:cs typeface="Verdana"/>
                          <a:sym typeface="Arial"/>
                        </a:rPr>
                        <a:t>Visualizza basi di calcolo </a:t>
                      </a:r>
                      <a:r>
                        <a:rPr lang="it-IT" sz="1200" b="0" i="0" u="none" strike="noStrike" cap="none" dirty="0">
                          <a:solidFill>
                            <a:srgbClr val="002060"/>
                          </a:solidFill>
                          <a:latin typeface="Verdana"/>
                          <a:ea typeface="Verdana"/>
                          <a:cs typeface="Verdana"/>
                          <a:sym typeface="Arial"/>
                        </a:rPr>
                        <a:t>e </a:t>
                      </a:r>
                      <a:r>
                        <a:rPr lang="it-IT" sz="1200" b="1" i="0" u="none" strike="noStrike" cap="none" dirty="0">
                          <a:solidFill>
                            <a:srgbClr val="002060"/>
                          </a:solidFill>
                          <a:latin typeface="Verdana"/>
                          <a:ea typeface="Verdana"/>
                          <a:cs typeface="Verdana"/>
                          <a:sym typeface="Arial"/>
                        </a:rPr>
                        <a:t>richiesta basi di calcolo </a:t>
                      </a:r>
                      <a:r>
                        <a:rPr lang="it-IT" sz="1200" b="0" i="0" u="none" strike="noStrike" cap="none" dirty="0">
                          <a:solidFill>
                            <a:srgbClr val="002060"/>
                          </a:solidFill>
                          <a:latin typeface="Verdana"/>
                          <a:ea typeface="Verdana"/>
                          <a:cs typeface="Verdana"/>
                          <a:sym typeface="Arial"/>
                        </a:rPr>
                        <a:t>ultimi casi (circa 30.000)</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A2F8"/>
                    </a:solidFill>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20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A2F8"/>
                    </a:solidFill>
                  </a:tcPr>
                </a:tc>
                <a:extLst>
                  <a:ext uri="{0D108BD9-81ED-4DB2-BD59-A6C34878D82A}">
                    <a16:rowId xmlns:a16="http://schemas.microsoft.com/office/drawing/2014/main" val="1522294920"/>
                  </a:ext>
                </a:extLst>
              </a:tr>
              <a:tr h="225347">
                <a:tc>
                  <a:txBody>
                    <a:bodyPr/>
                    <a:lstStyle/>
                    <a:p>
                      <a:pPr algn="just">
                        <a:lnSpc>
                          <a:spcPct val="107000"/>
                        </a:lnSpc>
                        <a:spcAft>
                          <a:spcPts val="0"/>
                        </a:spcAft>
                      </a:pPr>
                      <a:r>
                        <a:rPr lang="it-IT" sz="1200" b="1" i="0" u="none" strike="noStrike" cap="none" dirty="0">
                          <a:solidFill>
                            <a:srgbClr val="002060"/>
                          </a:solidFill>
                          <a:latin typeface="Verdana"/>
                          <a:ea typeface="Verdana"/>
                          <a:cs typeface="Verdana"/>
                          <a:sym typeface="Arial"/>
                        </a:rPr>
                        <a:t>Pubblicazione in Fascicolo aziende </a:t>
                      </a:r>
                      <a:r>
                        <a:rPr lang="it-IT" sz="1200" b="0" i="0" u="none" strike="noStrike" cap="none" dirty="0">
                          <a:solidFill>
                            <a:srgbClr val="002060"/>
                          </a:solidFill>
                          <a:latin typeface="Verdana"/>
                          <a:ea typeface="Verdana"/>
                          <a:cs typeface="Verdana"/>
                          <a:sym typeface="Arial"/>
                        </a:rPr>
                        <a:t>della Comunicazione delle basi di calcolo ultimi casi (circa 30.000)</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A2F8"/>
                    </a:solidFill>
                  </a:tcPr>
                </a:tc>
                <a:tc>
                  <a:txBody>
                    <a:bodyPr/>
                    <a:lstStyle/>
                    <a:p>
                      <a:pPr algn="ctr">
                        <a:lnSpc>
                          <a:spcPct val="107000"/>
                        </a:lnSpc>
                        <a:spcAft>
                          <a:spcPts val="0"/>
                        </a:spcAft>
                      </a:pPr>
                      <a:r>
                        <a:rPr lang="it-IT" sz="1200" b="0" i="0" u="none" strike="noStrike" cap="none" dirty="0">
                          <a:solidFill>
                            <a:srgbClr val="002060"/>
                          </a:solidFill>
                          <a:latin typeface="Verdana"/>
                          <a:ea typeface="Verdana"/>
                          <a:cs typeface="Verdana"/>
                          <a:sym typeface="Arial"/>
                        </a:rPr>
                        <a:t>21 aprile 2019</a:t>
                      </a:r>
                    </a:p>
                  </a:txBody>
                  <a:tcPr marL="38383" marR="38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A2F8"/>
                    </a:solidFill>
                  </a:tcPr>
                </a:tc>
                <a:extLst>
                  <a:ext uri="{0D108BD9-81ED-4DB2-BD59-A6C34878D82A}">
                    <a16:rowId xmlns:a16="http://schemas.microsoft.com/office/drawing/2014/main" val="4175533081"/>
                  </a:ext>
                </a:extLst>
              </a:tr>
            </a:tbl>
          </a:graphicData>
        </a:graphic>
      </p:graphicFrame>
      <p:cxnSp>
        <p:nvCxnSpPr>
          <p:cNvPr id="5" name="Connettore diritto 4"/>
          <p:cNvCxnSpPr/>
          <p:nvPr/>
        </p:nvCxnSpPr>
        <p:spPr>
          <a:xfrm>
            <a:off x="342900" y="3077308"/>
            <a:ext cx="11509131" cy="879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64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a:solidFill>
                  <a:srgbClr val="F2F2F2"/>
                </a:solidFill>
                <a:latin typeface="Verdana"/>
                <a:ea typeface="Verdana"/>
                <a:cs typeface="Verdana"/>
                <a:sym typeface="Verdana"/>
              </a:rPr>
              <a:t>4</a:t>
            </a:fld>
            <a:endParaRPr lang="it-IT" sz="1000" b="0" i="0" u="none" strike="noStrike" cap="none">
              <a:solidFill>
                <a:srgbClr val="F2F2F2"/>
              </a:solidFill>
              <a:latin typeface="Verdana"/>
              <a:ea typeface="Verdana"/>
              <a:cs typeface="Verdana"/>
              <a:sym typeface="Verdana"/>
            </a:endParaRPr>
          </a:p>
        </p:txBody>
      </p:sp>
      <p:sp>
        <p:nvSpPr>
          <p:cNvPr id="199" name="Shape 199"/>
          <p:cNvSpPr txBox="1">
            <a:spLocks noGrp="1"/>
          </p:cNvSpPr>
          <p:nvPr>
            <p:ph type="title"/>
          </p:nvPr>
        </p:nvSpPr>
        <p:spPr>
          <a:xfrm>
            <a:off x="589085" y="1106104"/>
            <a:ext cx="4994029" cy="4494595"/>
          </a:xfrm>
          <a:prstGeom prst="rect">
            <a:avLst/>
          </a:prstGeom>
          <a:noFill/>
          <a:ln>
            <a:noFill/>
          </a:ln>
        </p:spPr>
        <p:txBody>
          <a:bodyPr wrap="square" lIns="144000" tIns="91425" rIns="91425" bIns="91425" anchor="t" anchorCtr="0">
            <a:noAutofit/>
          </a:bodyPr>
          <a:lstStyle/>
          <a:p>
            <a:r>
              <a:rPr lang="it-IT" dirty="0" smtClean="0"/>
              <a:t/>
            </a:r>
            <a:br>
              <a:rPr lang="it-IT" dirty="0" smtClean="0"/>
            </a:br>
            <a:r>
              <a:rPr lang="it-IT" sz="1800" dirty="0" smtClean="0"/>
              <a:t>Riduzione </a:t>
            </a:r>
            <a:r>
              <a:rPr lang="it-IT" sz="1800" dirty="0"/>
              <a:t>legge 147/2013 </a:t>
            </a:r>
            <a:r>
              <a:rPr lang="it-IT" sz="1800" dirty="0" smtClean="0"/>
              <a:t/>
            </a:r>
            <a:br>
              <a:rPr lang="it-IT" sz="1800" dirty="0" smtClean="0"/>
            </a:br>
            <a:r>
              <a:rPr lang="it-IT" sz="1800" dirty="0" smtClean="0"/>
              <a:t>misura </a:t>
            </a:r>
            <a:r>
              <a:rPr lang="it-IT" sz="1800" b="1" dirty="0" smtClean="0"/>
              <a:t>15,81</a:t>
            </a:r>
            <a:r>
              <a:rPr lang="it-IT" sz="1800" b="1" dirty="0" smtClean="0"/>
              <a:t>% </a:t>
            </a:r>
            <a:r>
              <a:rPr lang="it-IT" sz="1800" b="1" dirty="0"/>
              <a:t>del </a:t>
            </a:r>
            <a:r>
              <a:rPr lang="it-IT" sz="1800" b="1" dirty="0" smtClean="0"/>
              <a:t>premio</a:t>
            </a:r>
            <a:br>
              <a:rPr lang="it-IT" sz="1800" b="1" dirty="0" smtClean="0"/>
            </a:br>
            <a:r>
              <a:rPr lang="it-IT" sz="1600" i="1" dirty="0" smtClean="0"/>
              <a:t>La </a:t>
            </a:r>
            <a:r>
              <a:rPr lang="it-IT" sz="1600" i="1" dirty="0"/>
              <a:t>legge di bilancio 2019 ha previsto le coperture finanziarie per consentire la revisione delle Tariffe dei premi </a:t>
            </a:r>
            <a:br>
              <a:rPr lang="it-IT" sz="1600" i="1" dirty="0"/>
            </a:br>
            <a:r>
              <a:rPr lang="it-IT" sz="1600" i="1" dirty="0"/>
              <a:t>Inail oggetto dell’applicazione della riduzione prevista dall’art.1, c. 128, </a:t>
            </a:r>
            <a:r>
              <a:rPr lang="it-IT" sz="1600" i="1" dirty="0" smtClean="0"/>
              <a:t>legge 147/2013</a:t>
            </a:r>
            <a:r>
              <a:rPr lang="it-IT" i="1" dirty="0" smtClean="0"/>
              <a:t/>
            </a:r>
            <a:br>
              <a:rPr lang="it-IT" i="1" dirty="0" smtClean="0"/>
            </a:br>
            <a:r>
              <a:rPr lang="it-IT" i="1" dirty="0" smtClean="0"/>
              <a:t/>
            </a:r>
            <a:br>
              <a:rPr lang="it-IT" i="1" dirty="0" smtClean="0"/>
            </a:br>
            <a:r>
              <a:rPr lang="it-IT" i="1" dirty="0"/>
              <a:t/>
            </a:r>
            <a:br>
              <a:rPr lang="it-IT" i="1" dirty="0"/>
            </a:br>
            <a:r>
              <a:rPr lang="it-IT" dirty="0" smtClean="0"/>
              <a:t/>
            </a:r>
            <a:br>
              <a:rPr lang="it-IT" dirty="0" smtClean="0"/>
            </a:br>
            <a:r>
              <a:rPr lang="it-IT" sz="1800" dirty="0" smtClean="0"/>
              <a:t>Riduzione </a:t>
            </a:r>
            <a:r>
              <a:rPr lang="it-IT" sz="1800" dirty="0"/>
              <a:t>per il settore edile misura dell’</a:t>
            </a:r>
            <a:r>
              <a:rPr lang="it-IT" sz="1800" b="1" dirty="0"/>
              <a:t>11,50% </a:t>
            </a:r>
            <a:r>
              <a:rPr lang="it-IT" sz="1800" b="1" dirty="0" smtClean="0"/>
              <a:t>del premio </a:t>
            </a:r>
            <a:r>
              <a:rPr lang="it-IT" sz="1800" dirty="0" smtClean="0"/>
              <a:t>calcolato sulle retribuzioni soggette a sconto dichiarate nella denuncia delle retribuzioni 2018</a:t>
            </a:r>
            <a:r>
              <a:rPr lang="it-IT" sz="1800" dirty="0"/>
              <a:t/>
            </a:r>
            <a:br>
              <a:rPr lang="it-IT" sz="1800" dirty="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dirty="0" smtClean="0"/>
              <a:t/>
            </a:r>
            <a:br>
              <a:rPr lang="it-IT" dirty="0" smtClean="0"/>
            </a:br>
            <a:r>
              <a:rPr lang="it-IT" dirty="0"/>
              <a:t/>
            </a:r>
            <a:br>
              <a:rPr lang="it-IT" dirty="0"/>
            </a:br>
            <a:endParaRPr lang="it-IT" sz="2800" b="1" i="0" u="none" strike="noStrike" cap="none" dirty="0">
              <a:solidFill>
                <a:srgbClr val="002E5D"/>
              </a:solidFill>
              <a:sym typeface="Verdana"/>
            </a:endParaRPr>
          </a:p>
        </p:txBody>
      </p:sp>
      <p:sp>
        <p:nvSpPr>
          <p:cNvPr id="2" name="CasellaDiTesto 1"/>
          <p:cNvSpPr txBox="1"/>
          <p:nvPr/>
        </p:nvSpPr>
        <p:spPr>
          <a:xfrm>
            <a:off x="2159995" y="404447"/>
            <a:ext cx="8106508" cy="707886"/>
          </a:xfrm>
          <a:prstGeom prst="rect">
            <a:avLst/>
          </a:prstGeom>
          <a:noFill/>
        </p:spPr>
        <p:txBody>
          <a:bodyPr wrap="square" rtlCol="0">
            <a:spAutoFit/>
          </a:bodyPr>
          <a:lstStyle/>
          <a:p>
            <a:pPr algn="ctr"/>
            <a:r>
              <a:rPr lang="it-IT" sz="2000" b="1" dirty="0">
                <a:solidFill>
                  <a:srgbClr val="002E5D"/>
                </a:solidFill>
                <a:latin typeface="Verdana"/>
                <a:ea typeface="Verdana"/>
                <a:cs typeface="Verdana"/>
                <a:sym typeface="Verdana"/>
              </a:rPr>
              <a:t>Riduzioni </a:t>
            </a:r>
            <a:r>
              <a:rPr lang="it-IT" sz="2000" b="1" dirty="0" smtClean="0">
                <a:solidFill>
                  <a:srgbClr val="002E5D"/>
                </a:solidFill>
                <a:latin typeface="Verdana"/>
                <a:ea typeface="Verdana"/>
                <a:cs typeface="Verdana"/>
                <a:sym typeface="Verdana"/>
              </a:rPr>
              <a:t>applicabili </a:t>
            </a:r>
            <a:r>
              <a:rPr lang="it-IT" sz="2000" b="1" dirty="0">
                <a:solidFill>
                  <a:srgbClr val="002E5D"/>
                </a:solidFill>
                <a:latin typeface="Verdana"/>
                <a:ea typeface="Verdana"/>
                <a:cs typeface="Verdana"/>
                <a:sym typeface="Verdana"/>
              </a:rPr>
              <a:t>al </a:t>
            </a:r>
            <a:r>
              <a:rPr lang="it-IT" sz="2000" b="1" dirty="0" smtClean="0">
                <a:solidFill>
                  <a:srgbClr val="002E5D"/>
                </a:solidFill>
                <a:latin typeface="Verdana"/>
                <a:ea typeface="Verdana"/>
                <a:cs typeface="Verdana"/>
                <a:sym typeface="Verdana"/>
              </a:rPr>
              <a:t>premio </a:t>
            </a:r>
            <a:r>
              <a:rPr lang="it-IT" sz="2000" b="1" dirty="0">
                <a:solidFill>
                  <a:srgbClr val="002E5D"/>
                </a:solidFill>
                <a:latin typeface="Verdana"/>
                <a:ea typeface="Verdana"/>
                <a:cs typeface="Verdana"/>
                <a:sym typeface="Verdana"/>
              </a:rPr>
              <a:t>di regolazione </a:t>
            </a:r>
            <a:r>
              <a:rPr lang="it-IT" sz="2000" b="1" dirty="0" smtClean="0">
                <a:solidFill>
                  <a:srgbClr val="002E5D"/>
                </a:solidFill>
                <a:latin typeface="Verdana"/>
                <a:ea typeface="Verdana"/>
                <a:cs typeface="Verdana"/>
                <a:sym typeface="Verdana"/>
              </a:rPr>
              <a:t>2018</a:t>
            </a:r>
          </a:p>
          <a:p>
            <a:pPr algn="ctr"/>
            <a:r>
              <a:rPr lang="it-IT" sz="2000" b="1" i="1" dirty="0">
                <a:solidFill>
                  <a:srgbClr val="FF0000"/>
                </a:solidFill>
                <a:latin typeface="Verdana"/>
                <a:ea typeface="Verdana"/>
                <a:cs typeface="Verdana"/>
                <a:sym typeface="Verdana"/>
              </a:rPr>
              <a:t>n</a:t>
            </a:r>
            <a:r>
              <a:rPr lang="it-IT" sz="2000" b="1" i="1" dirty="0" smtClean="0">
                <a:solidFill>
                  <a:srgbClr val="FF0000"/>
                </a:solidFill>
                <a:latin typeface="Verdana"/>
                <a:ea typeface="Verdana"/>
                <a:cs typeface="Verdana"/>
                <a:sym typeface="Verdana"/>
              </a:rPr>
              <a:t>on confermate per l’anno 2019</a:t>
            </a:r>
            <a:endParaRPr lang="it-IT" sz="2000" b="1" i="1" dirty="0">
              <a:solidFill>
                <a:srgbClr val="FF0000"/>
              </a:solidFill>
              <a:latin typeface="Verdana"/>
              <a:ea typeface="Verdana"/>
              <a:cs typeface="Verdana"/>
              <a:sym typeface="Verdana"/>
            </a:endParaRPr>
          </a:p>
        </p:txBody>
      </p:sp>
      <p:sp>
        <p:nvSpPr>
          <p:cNvPr id="3" name="CasellaDiTesto 2"/>
          <p:cNvSpPr txBox="1"/>
          <p:nvPr/>
        </p:nvSpPr>
        <p:spPr>
          <a:xfrm>
            <a:off x="7247507" y="1486667"/>
            <a:ext cx="3745523" cy="1323439"/>
          </a:xfrm>
          <a:prstGeom prst="rect">
            <a:avLst/>
          </a:prstGeom>
          <a:noFill/>
          <a:ln>
            <a:solidFill>
              <a:schemeClr val="accent1"/>
            </a:solidFill>
          </a:ln>
        </p:spPr>
        <p:txBody>
          <a:bodyPr wrap="square" rtlCol="0">
            <a:spAutoFit/>
          </a:bodyPr>
          <a:lstStyle/>
          <a:p>
            <a:r>
              <a:rPr lang="it-IT" sz="1600" dirty="0" smtClean="0">
                <a:solidFill>
                  <a:srgbClr val="002E5D"/>
                </a:solidFill>
                <a:latin typeface="Verdana"/>
                <a:ea typeface="Verdana"/>
                <a:cs typeface="Verdana"/>
                <a:sym typeface="Verdana"/>
              </a:rPr>
              <a:t>Applicabile al solo premio di regolazione 2018</a:t>
            </a:r>
          </a:p>
          <a:p>
            <a:r>
              <a:rPr lang="it-IT" sz="1600" dirty="0" smtClean="0">
                <a:solidFill>
                  <a:srgbClr val="002E5D"/>
                </a:solidFill>
                <a:latin typeface="Verdana"/>
                <a:ea typeface="Verdana"/>
                <a:cs typeface="Verdana"/>
                <a:sym typeface="Verdana"/>
              </a:rPr>
              <a:t>Non applicabile al premio di rata 2019 a seguito dell’emanazione delle nuove </a:t>
            </a:r>
            <a:r>
              <a:rPr lang="it-IT" sz="1600" dirty="0" smtClean="0">
                <a:solidFill>
                  <a:srgbClr val="002E5D"/>
                </a:solidFill>
                <a:latin typeface="Verdana"/>
                <a:ea typeface="Verdana"/>
                <a:cs typeface="Verdana"/>
                <a:sym typeface="Verdana"/>
              </a:rPr>
              <a:t>tariffe 2019</a:t>
            </a:r>
            <a:endParaRPr lang="it-IT" sz="1600" dirty="0">
              <a:solidFill>
                <a:srgbClr val="002E5D"/>
              </a:solidFill>
              <a:latin typeface="Verdana"/>
              <a:ea typeface="Verdana"/>
              <a:cs typeface="Verdana"/>
              <a:sym typeface="Verdana"/>
            </a:endParaRPr>
          </a:p>
        </p:txBody>
      </p:sp>
      <p:sp>
        <p:nvSpPr>
          <p:cNvPr id="7" name="CasellaDiTesto 6"/>
          <p:cNvSpPr txBox="1"/>
          <p:nvPr/>
        </p:nvSpPr>
        <p:spPr>
          <a:xfrm>
            <a:off x="7247506" y="3824856"/>
            <a:ext cx="3745523" cy="1323439"/>
          </a:xfrm>
          <a:prstGeom prst="rect">
            <a:avLst/>
          </a:prstGeom>
          <a:noFill/>
          <a:ln>
            <a:solidFill>
              <a:schemeClr val="accent1"/>
            </a:solidFill>
          </a:ln>
        </p:spPr>
        <p:txBody>
          <a:bodyPr wrap="square" rtlCol="0">
            <a:spAutoFit/>
          </a:bodyPr>
          <a:lstStyle/>
          <a:p>
            <a:r>
              <a:rPr lang="it-IT" sz="1600" dirty="0" smtClean="0">
                <a:solidFill>
                  <a:srgbClr val="002E5D"/>
                </a:solidFill>
                <a:latin typeface="Verdana"/>
                <a:ea typeface="Verdana"/>
                <a:cs typeface="Verdana"/>
                <a:sym typeface="Verdana"/>
              </a:rPr>
              <a:t>Applicabile al premio di regolazione 2018</a:t>
            </a:r>
          </a:p>
          <a:p>
            <a:r>
              <a:rPr lang="it-IT" sz="1600" dirty="0" smtClean="0">
                <a:solidFill>
                  <a:srgbClr val="002E5D"/>
                </a:solidFill>
                <a:latin typeface="Verdana"/>
                <a:ea typeface="Verdana"/>
                <a:cs typeface="Verdana"/>
                <a:sym typeface="Verdana"/>
              </a:rPr>
              <a:t>Non applicabile dal 1° gennaio 2019 </a:t>
            </a:r>
            <a:r>
              <a:rPr lang="it-IT" sz="1600" dirty="0">
                <a:solidFill>
                  <a:srgbClr val="002E5D"/>
                </a:solidFill>
                <a:latin typeface="Verdana"/>
                <a:ea typeface="Verdana"/>
                <a:cs typeface="Verdana"/>
                <a:sym typeface="Verdana"/>
              </a:rPr>
              <a:t>ex articolo </a:t>
            </a:r>
            <a:r>
              <a:rPr lang="it-IT" sz="1600" dirty="0" smtClean="0">
                <a:solidFill>
                  <a:srgbClr val="002E5D"/>
                </a:solidFill>
                <a:latin typeface="Verdana"/>
                <a:ea typeface="Verdana"/>
                <a:cs typeface="Verdana"/>
                <a:sym typeface="Verdana"/>
              </a:rPr>
              <a:t>art.1</a:t>
            </a:r>
            <a:r>
              <a:rPr lang="it-IT" sz="1600" dirty="0">
                <a:solidFill>
                  <a:srgbClr val="002E5D"/>
                </a:solidFill>
                <a:latin typeface="Verdana"/>
                <a:ea typeface="Verdana"/>
                <a:cs typeface="Verdana"/>
                <a:sym typeface="Verdana"/>
              </a:rPr>
              <a:t>, </a:t>
            </a:r>
            <a:r>
              <a:rPr lang="it-IT" sz="1600" dirty="0" smtClean="0">
                <a:solidFill>
                  <a:srgbClr val="002E5D"/>
                </a:solidFill>
                <a:latin typeface="Verdana"/>
                <a:ea typeface="Verdana"/>
                <a:cs typeface="Verdana"/>
                <a:sym typeface="Verdana"/>
              </a:rPr>
              <a:t>c.1126, </a:t>
            </a:r>
            <a:r>
              <a:rPr lang="it-IT" sz="1600" dirty="0" err="1" smtClean="0">
                <a:solidFill>
                  <a:srgbClr val="002E5D"/>
                </a:solidFill>
                <a:latin typeface="Verdana"/>
                <a:ea typeface="Verdana"/>
                <a:cs typeface="Verdana"/>
                <a:sym typeface="Verdana"/>
              </a:rPr>
              <a:t>lett</a:t>
            </a:r>
            <a:r>
              <a:rPr lang="it-IT" sz="1600" dirty="0" smtClean="0">
                <a:solidFill>
                  <a:srgbClr val="002E5D"/>
                </a:solidFill>
                <a:latin typeface="Verdana"/>
                <a:ea typeface="Verdana"/>
                <a:cs typeface="Verdana"/>
                <a:sym typeface="Verdana"/>
              </a:rPr>
              <a:t>. </a:t>
            </a:r>
            <a:r>
              <a:rPr lang="it-IT" sz="1600" dirty="0">
                <a:solidFill>
                  <a:srgbClr val="002E5D"/>
                </a:solidFill>
                <a:latin typeface="Verdana"/>
                <a:ea typeface="Verdana"/>
                <a:cs typeface="Verdana"/>
                <a:sym typeface="Verdana"/>
              </a:rPr>
              <a:t>m</a:t>
            </a:r>
            <a:r>
              <a:rPr lang="it-IT" sz="1600" dirty="0" smtClean="0">
                <a:solidFill>
                  <a:srgbClr val="002E5D"/>
                </a:solidFill>
                <a:latin typeface="Verdana"/>
                <a:ea typeface="Verdana"/>
                <a:cs typeface="Verdana"/>
                <a:sym typeface="Verdana"/>
              </a:rPr>
              <a:t>) legge 145/2018</a:t>
            </a:r>
            <a:endParaRPr lang="it-IT" sz="1600" dirty="0">
              <a:solidFill>
                <a:srgbClr val="002E5D"/>
              </a:solidFill>
              <a:latin typeface="Verdana"/>
              <a:ea typeface="Verdana"/>
              <a:cs typeface="Verdana"/>
              <a:sym typeface="Verdana"/>
            </a:endParaRPr>
          </a:p>
        </p:txBody>
      </p:sp>
      <p:sp>
        <p:nvSpPr>
          <p:cNvPr id="4" name="Freccia a destra 3"/>
          <p:cNvSpPr/>
          <p:nvPr/>
        </p:nvSpPr>
        <p:spPr>
          <a:xfrm>
            <a:off x="5662246" y="1902166"/>
            <a:ext cx="803040" cy="177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a destra 9"/>
          <p:cNvSpPr/>
          <p:nvPr/>
        </p:nvSpPr>
        <p:spPr>
          <a:xfrm>
            <a:off x="5662246" y="4397958"/>
            <a:ext cx="803040" cy="177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796359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70877" y="251513"/>
            <a:ext cx="11381154" cy="1084918"/>
          </a:xfrm>
        </p:spPr>
        <p:txBody>
          <a:bodyPr/>
          <a:lstStyle/>
          <a:p>
            <a:pPr algn="ctr"/>
            <a:r>
              <a:rPr lang="it-IT" b="1" dirty="0" smtClean="0"/>
              <a:t>Addizionale e premio supplementare </a:t>
            </a:r>
            <a:r>
              <a:rPr lang="it-IT" b="1" dirty="0"/>
              <a:t>applicabili al premio di regolazione 2018</a:t>
            </a:r>
            <a:br>
              <a:rPr lang="it-IT" b="1" dirty="0"/>
            </a:br>
            <a:r>
              <a:rPr lang="it-IT" b="1" dirty="0" smtClean="0"/>
              <a:t/>
            </a:r>
            <a:br>
              <a:rPr lang="it-IT" b="1" dirty="0" smtClean="0"/>
            </a:br>
            <a:r>
              <a:rPr lang="it-IT" b="1" i="1" dirty="0" smtClean="0">
                <a:solidFill>
                  <a:srgbClr val="FF0000"/>
                </a:solidFill>
              </a:rPr>
              <a:t>non </a:t>
            </a:r>
            <a:r>
              <a:rPr lang="it-IT" b="1" i="1" dirty="0">
                <a:solidFill>
                  <a:srgbClr val="FF0000"/>
                </a:solidFill>
              </a:rPr>
              <a:t>confermate per l’anno 2019</a:t>
            </a:r>
            <a:br>
              <a:rPr lang="it-IT" b="1" i="1" dirty="0">
                <a:solidFill>
                  <a:srgbClr val="FF0000"/>
                </a:solidFill>
              </a:rPr>
            </a:br>
            <a:endParaRPr lang="it-IT" dirty="0"/>
          </a:p>
        </p:txBody>
      </p:sp>
      <p:sp>
        <p:nvSpPr>
          <p:cNvPr id="4" name="Segnaposto numero diapositiva 3"/>
          <p:cNvSpPr>
            <a:spLocks noGrp="1"/>
          </p:cNvSpPr>
          <p:nvPr>
            <p:ph type="sldNum" idx="12"/>
          </p:nvPr>
        </p:nvSpPr>
        <p:spPr/>
        <p:txBody>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smtClean="0">
                <a:solidFill>
                  <a:srgbClr val="F2F2F2"/>
                </a:solidFill>
                <a:latin typeface="Verdana"/>
                <a:ea typeface="Verdana"/>
                <a:cs typeface="Verdana"/>
                <a:sym typeface="Verdana"/>
              </a:rPr>
              <a:t>5</a:t>
            </a:fld>
            <a:endParaRPr lang="it-IT" sz="1000" b="0" i="0" u="none" strike="noStrike" cap="none">
              <a:solidFill>
                <a:srgbClr val="F2F2F2"/>
              </a:solidFill>
              <a:latin typeface="Verdana"/>
              <a:ea typeface="Verdana"/>
              <a:cs typeface="Verdana"/>
              <a:sym typeface="Verdana"/>
            </a:endParaRPr>
          </a:p>
        </p:txBody>
      </p:sp>
      <p:sp>
        <p:nvSpPr>
          <p:cNvPr id="7" name="Rettangolo 6"/>
          <p:cNvSpPr/>
          <p:nvPr/>
        </p:nvSpPr>
        <p:spPr>
          <a:xfrm>
            <a:off x="1370166" y="3594069"/>
            <a:ext cx="9334607" cy="1477328"/>
          </a:xfrm>
          <a:prstGeom prst="rect">
            <a:avLst/>
          </a:prstGeom>
          <a:ln>
            <a:solidFill>
              <a:schemeClr val="accent1"/>
            </a:solidFill>
          </a:ln>
        </p:spPr>
        <p:txBody>
          <a:bodyPr wrap="none">
            <a:spAutoFit/>
          </a:bodyPr>
          <a:lstStyle/>
          <a:p>
            <a:pPr lvl="0" algn="ctr">
              <a:spcAft>
                <a:spcPts val="600"/>
              </a:spcAft>
            </a:pPr>
            <a:r>
              <a:rPr lang="it-IT" sz="1600" b="1" dirty="0">
                <a:solidFill>
                  <a:srgbClr val="002E5D"/>
                </a:solidFill>
                <a:latin typeface="Verdana"/>
                <a:ea typeface="Verdana"/>
                <a:cs typeface="Verdana"/>
                <a:sym typeface="Verdana"/>
              </a:rPr>
              <a:t>Premio supplementare silicosi e </a:t>
            </a:r>
            <a:r>
              <a:rPr lang="it-IT" sz="1600" b="1" dirty="0" smtClean="0">
                <a:solidFill>
                  <a:srgbClr val="002E5D"/>
                </a:solidFill>
                <a:latin typeface="Verdana"/>
                <a:ea typeface="Verdana"/>
                <a:cs typeface="Verdana"/>
                <a:sym typeface="Verdana"/>
              </a:rPr>
              <a:t>asbestosi</a:t>
            </a:r>
          </a:p>
          <a:p>
            <a:pPr lvl="0" algn="ctr"/>
            <a:r>
              <a:rPr lang="it-IT" sz="1600" dirty="0" smtClean="0">
                <a:solidFill>
                  <a:srgbClr val="002E5D"/>
                </a:solidFill>
                <a:latin typeface="Verdana"/>
                <a:ea typeface="Verdana"/>
                <a:cs typeface="Verdana"/>
                <a:sym typeface="Verdana"/>
              </a:rPr>
              <a:t>Il </a:t>
            </a:r>
            <a:r>
              <a:rPr lang="it-IT" sz="1600" dirty="0">
                <a:solidFill>
                  <a:srgbClr val="002E5D"/>
                </a:solidFill>
                <a:latin typeface="Verdana"/>
                <a:ea typeface="Verdana"/>
                <a:cs typeface="Verdana"/>
                <a:sym typeface="Verdana"/>
              </a:rPr>
              <a:t>premio supplementare previsto </a:t>
            </a:r>
            <a:endParaRPr lang="it-IT" sz="1600" dirty="0" smtClean="0">
              <a:solidFill>
                <a:srgbClr val="002E5D"/>
              </a:solidFill>
              <a:latin typeface="Verdana"/>
              <a:ea typeface="Verdana"/>
              <a:cs typeface="Verdana"/>
              <a:sym typeface="Verdana"/>
            </a:endParaRPr>
          </a:p>
          <a:p>
            <a:pPr lvl="0" algn="ctr"/>
            <a:r>
              <a:rPr lang="it-IT" sz="1600" dirty="0" smtClean="0">
                <a:solidFill>
                  <a:srgbClr val="002E5D"/>
                </a:solidFill>
                <a:latin typeface="Verdana"/>
                <a:ea typeface="Verdana"/>
                <a:cs typeface="Verdana"/>
                <a:sym typeface="Verdana"/>
              </a:rPr>
              <a:t>dagli </a:t>
            </a:r>
            <a:r>
              <a:rPr lang="it-IT" sz="1600" dirty="0">
                <a:solidFill>
                  <a:srgbClr val="002E5D"/>
                </a:solidFill>
                <a:latin typeface="Verdana"/>
                <a:ea typeface="Verdana"/>
                <a:cs typeface="Verdana"/>
                <a:sym typeface="Verdana"/>
              </a:rPr>
              <a:t>articoli </a:t>
            </a:r>
            <a:r>
              <a:rPr lang="it-IT" sz="1600" dirty="0" smtClean="0">
                <a:solidFill>
                  <a:srgbClr val="002E5D"/>
                </a:solidFill>
                <a:latin typeface="Verdana"/>
                <a:ea typeface="Verdana"/>
                <a:cs typeface="Verdana"/>
                <a:sym typeface="Verdana"/>
              </a:rPr>
              <a:t>153 </a:t>
            </a:r>
            <a:r>
              <a:rPr lang="it-IT" sz="1600" dirty="0">
                <a:solidFill>
                  <a:srgbClr val="002E5D"/>
                </a:solidFill>
                <a:latin typeface="Verdana"/>
                <a:ea typeface="Verdana"/>
                <a:cs typeface="Verdana"/>
                <a:sym typeface="Verdana"/>
              </a:rPr>
              <a:t>e 154 </a:t>
            </a:r>
            <a:r>
              <a:rPr lang="it-IT" sz="1600" dirty="0" smtClean="0">
                <a:solidFill>
                  <a:srgbClr val="002E5D"/>
                </a:solidFill>
                <a:latin typeface="Verdana"/>
                <a:ea typeface="Verdana"/>
                <a:cs typeface="Verdana"/>
                <a:sym typeface="Verdana"/>
              </a:rPr>
              <a:t> del DPR 1124/1965, </a:t>
            </a:r>
          </a:p>
          <a:p>
            <a:pPr lvl="0" algn="ctr">
              <a:spcAft>
                <a:spcPts val="600"/>
              </a:spcAft>
            </a:pPr>
            <a:r>
              <a:rPr lang="it-IT" sz="1600" b="1" dirty="0" smtClean="0">
                <a:solidFill>
                  <a:srgbClr val="002E5D"/>
                </a:solidFill>
                <a:latin typeface="Verdana"/>
                <a:ea typeface="Verdana"/>
                <a:cs typeface="Verdana"/>
                <a:sym typeface="Verdana"/>
              </a:rPr>
              <a:t>non </a:t>
            </a:r>
            <a:r>
              <a:rPr lang="it-IT" sz="1600" b="1" dirty="0">
                <a:solidFill>
                  <a:srgbClr val="002E5D"/>
                </a:solidFill>
                <a:latin typeface="Verdana"/>
                <a:ea typeface="Verdana"/>
                <a:cs typeface="Verdana"/>
                <a:sym typeface="Verdana"/>
              </a:rPr>
              <a:t>è più dovuto</a:t>
            </a:r>
            <a:endParaRPr lang="it-IT" sz="1600" b="1" dirty="0" smtClean="0">
              <a:solidFill>
                <a:srgbClr val="002E5D"/>
              </a:solidFill>
              <a:latin typeface="Verdana"/>
              <a:ea typeface="Verdana"/>
              <a:cs typeface="Verdana"/>
              <a:sym typeface="Verdana"/>
            </a:endParaRPr>
          </a:p>
          <a:p>
            <a:pPr lvl="0" algn="ctr">
              <a:spcAft>
                <a:spcPts val="600"/>
              </a:spcAft>
            </a:pPr>
            <a:r>
              <a:rPr lang="it-IT" sz="1600" i="1" dirty="0" smtClean="0">
                <a:solidFill>
                  <a:srgbClr val="002E5D"/>
                </a:solidFill>
                <a:latin typeface="Verdana"/>
                <a:ea typeface="Verdana"/>
                <a:cs typeface="Verdana"/>
                <a:sym typeface="Verdana"/>
              </a:rPr>
              <a:t>art.1</a:t>
            </a:r>
            <a:r>
              <a:rPr lang="it-IT" sz="1600" i="1" dirty="0">
                <a:solidFill>
                  <a:srgbClr val="002E5D"/>
                </a:solidFill>
                <a:latin typeface="Verdana"/>
                <a:ea typeface="Verdana"/>
                <a:cs typeface="Verdana"/>
                <a:sym typeface="Verdana"/>
              </a:rPr>
              <a:t>, </a:t>
            </a:r>
            <a:r>
              <a:rPr lang="it-IT" sz="1600" i="1" dirty="0" smtClean="0">
                <a:solidFill>
                  <a:srgbClr val="002E5D"/>
                </a:solidFill>
                <a:latin typeface="Verdana"/>
                <a:ea typeface="Verdana"/>
                <a:cs typeface="Verdana"/>
                <a:sym typeface="Verdana"/>
              </a:rPr>
              <a:t>c.1126</a:t>
            </a:r>
            <a:r>
              <a:rPr lang="it-IT" sz="1600" i="1" dirty="0">
                <a:solidFill>
                  <a:srgbClr val="002E5D"/>
                </a:solidFill>
                <a:latin typeface="Verdana"/>
                <a:ea typeface="Verdana"/>
                <a:cs typeface="Verdana"/>
                <a:sym typeface="Verdana"/>
              </a:rPr>
              <a:t>, lettera l</a:t>
            </a:r>
            <a:r>
              <a:rPr lang="it-IT" sz="1600" i="1" dirty="0" smtClean="0">
                <a:solidFill>
                  <a:srgbClr val="002E5D"/>
                </a:solidFill>
                <a:latin typeface="Verdana"/>
                <a:ea typeface="Verdana"/>
                <a:cs typeface="Verdana"/>
                <a:sym typeface="Verdana"/>
              </a:rPr>
              <a:t>)</a:t>
            </a:r>
            <a:r>
              <a:rPr lang="it-IT" sz="1600" i="1" dirty="0">
                <a:solidFill>
                  <a:srgbClr val="002E5D"/>
                </a:solidFill>
                <a:latin typeface="Verdana"/>
                <a:ea typeface="Verdana"/>
                <a:cs typeface="Verdana"/>
                <a:sym typeface="Verdana"/>
              </a:rPr>
              <a:t> </a:t>
            </a:r>
            <a:r>
              <a:rPr lang="it-IT" sz="1600" i="1" dirty="0" smtClean="0">
                <a:solidFill>
                  <a:srgbClr val="002E5D"/>
                </a:solidFill>
                <a:latin typeface="Verdana"/>
                <a:ea typeface="Verdana"/>
                <a:cs typeface="Verdana"/>
                <a:sym typeface="Verdana"/>
              </a:rPr>
              <a:t>legge </a:t>
            </a:r>
            <a:r>
              <a:rPr lang="it-IT" sz="1600" i="1" dirty="0">
                <a:solidFill>
                  <a:srgbClr val="002E5D"/>
                </a:solidFill>
                <a:latin typeface="Verdana"/>
                <a:ea typeface="Verdana"/>
                <a:cs typeface="Verdana"/>
                <a:sym typeface="Verdana"/>
              </a:rPr>
              <a:t>30 dicembre 2018, n. </a:t>
            </a:r>
            <a:r>
              <a:rPr lang="it-IT" sz="1600" i="1" dirty="0" smtClean="0">
                <a:solidFill>
                  <a:srgbClr val="002E5D"/>
                </a:solidFill>
                <a:latin typeface="Verdana"/>
                <a:ea typeface="Verdana"/>
                <a:cs typeface="Verdana"/>
                <a:sym typeface="Verdana"/>
              </a:rPr>
              <a:t>145 </a:t>
            </a:r>
            <a:r>
              <a:rPr lang="it-IT" sz="1600" b="1" i="1" dirty="0" smtClean="0">
                <a:solidFill>
                  <a:srgbClr val="002E5D"/>
                </a:solidFill>
                <a:latin typeface="Verdana"/>
                <a:ea typeface="Verdana"/>
                <a:cs typeface="Verdana"/>
                <a:sym typeface="Verdana"/>
              </a:rPr>
              <a:t>in vigore dal 1 gennaio 2019</a:t>
            </a:r>
            <a:endParaRPr lang="it-IT" sz="1600" b="1" i="1" dirty="0">
              <a:solidFill>
                <a:srgbClr val="002E5D"/>
              </a:solidFill>
              <a:latin typeface="Verdana"/>
              <a:ea typeface="Verdana"/>
              <a:cs typeface="Verdana"/>
              <a:sym typeface="Verdana"/>
            </a:endParaRPr>
          </a:p>
        </p:txBody>
      </p:sp>
      <p:sp>
        <p:nvSpPr>
          <p:cNvPr id="8" name="Segnaposto testo 2"/>
          <p:cNvSpPr>
            <a:spLocks noGrp="1"/>
          </p:cNvSpPr>
          <p:nvPr>
            <p:ph type="body" idx="1"/>
          </p:nvPr>
        </p:nvSpPr>
        <p:spPr>
          <a:xfrm>
            <a:off x="3518785" y="1745789"/>
            <a:ext cx="5037371" cy="1048419"/>
          </a:xfrm>
          <a:ln>
            <a:solidFill>
              <a:schemeClr val="accent1"/>
            </a:solidFill>
          </a:ln>
        </p:spPr>
        <p:txBody>
          <a:bodyPr/>
          <a:lstStyle/>
          <a:p>
            <a:pPr marL="203200" lvl="0" indent="0">
              <a:lnSpc>
                <a:spcPct val="100000"/>
              </a:lnSpc>
              <a:spcBef>
                <a:spcPts val="0"/>
              </a:spcBef>
              <a:spcAft>
                <a:spcPts val="600"/>
              </a:spcAft>
              <a:buNone/>
            </a:pPr>
            <a:r>
              <a:rPr lang="it-IT" b="1" dirty="0" smtClean="0">
                <a:solidFill>
                  <a:srgbClr val="002E5D"/>
                </a:solidFill>
                <a:sym typeface="Arial"/>
              </a:rPr>
              <a:t>Addizionale </a:t>
            </a:r>
            <a:r>
              <a:rPr lang="it-IT" b="1" dirty="0">
                <a:solidFill>
                  <a:srgbClr val="002E5D"/>
                </a:solidFill>
                <a:sym typeface="Arial"/>
              </a:rPr>
              <a:t>fondo vittime </a:t>
            </a:r>
            <a:r>
              <a:rPr lang="it-IT" b="1" dirty="0" smtClean="0">
                <a:solidFill>
                  <a:srgbClr val="002E5D"/>
                </a:solidFill>
                <a:sym typeface="Arial"/>
              </a:rPr>
              <a:t>dell’amianto</a:t>
            </a:r>
          </a:p>
          <a:p>
            <a:pPr marL="203200" lvl="0" indent="0" algn="ctr">
              <a:lnSpc>
                <a:spcPct val="100000"/>
              </a:lnSpc>
              <a:spcBef>
                <a:spcPts val="0"/>
              </a:spcBef>
              <a:spcAft>
                <a:spcPts val="600"/>
              </a:spcAft>
              <a:buNone/>
            </a:pPr>
            <a:r>
              <a:rPr lang="it-IT" u="sng" dirty="0" smtClean="0">
                <a:solidFill>
                  <a:srgbClr val="002E5D"/>
                </a:solidFill>
                <a:sym typeface="Arial"/>
              </a:rPr>
              <a:t>Non applicabile per il triennio 2018-2020</a:t>
            </a:r>
          </a:p>
          <a:p>
            <a:pPr marL="203200" lvl="0" indent="0">
              <a:lnSpc>
                <a:spcPct val="100000"/>
              </a:lnSpc>
              <a:spcBef>
                <a:spcPts val="0"/>
              </a:spcBef>
              <a:buNone/>
            </a:pPr>
            <a:r>
              <a:rPr lang="it-IT" sz="1400" i="1" dirty="0">
                <a:solidFill>
                  <a:srgbClr val="002E5D"/>
                </a:solidFill>
                <a:sym typeface="Arial"/>
              </a:rPr>
              <a:t>a</a:t>
            </a:r>
            <a:r>
              <a:rPr lang="it-IT" sz="1400" i="1" dirty="0" smtClean="0">
                <a:solidFill>
                  <a:srgbClr val="002E5D"/>
                </a:solidFill>
                <a:sym typeface="Arial"/>
              </a:rPr>
              <a:t>rt.1</a:t>
            </a:r>
            <a:r>
              <a:rPr lang="it-IT" sz="1400" i="1" dirty="0">
                <a:solidFill>
                  <a:srgbClr val="002E5D"/>
                </a:solidFill>
                <a:sym typeface="Arial"/>
              </a:rPr>
              <a:t>, </a:t>
            </a:r>
            <a:r>
              <a:rPr lang="it-IT" sz="1400" i="1" dirty="0" smtClean="0">
                <a:solidFill>
                  <a:srgbClr val="002E5D"/>
                </a:solidFill>
                <a:sym typeface="Arial"/>
              </a:rPr>
              <a:t>c.189, legge </a:t>
            </a:r>
            <a:r>
              <a:rPr lang="it-IT" sz="1400" i="1" dirty="0">
                <a:solidFill>
                  <a:srgbClr val="002E5D"/>
                </a:solidFill>
                <a:sym typeface="Arial"/>
              </a:rPr>
              <a:t>27 dicembre </a:t>
            </a:r>
            <a:r>
              <a:rPr lang="it-IT" sz="1400" i="1" dirty="0" smtClean="0">
                <a:solidFill>
                  <a:srgbClr val="002E5D"/>
                </a:solidFill>
                <a:sym typeface="Arial"/>
              </a:rPr>
              <a:t>2017, n.205</a:t>
            </a:r>
            <a:endParaRPr lang="it-IT" sz="1400" i="1" dirty="0">
              <a:solidFill>
                <a:srgbClr val="002E5D"/>
              </a:solidFill>
              <a:sym typeface="Arial"/>
            </a:endParaRPr>
          </a:p>
        </p:txBody>
      </p:sp>
    </p:spTree>
    <p:extLst>
      <p:ext uri="{BB962C8B-B14F-4D97-AF65-F5344CB8AC3E}">
        <p14:creationId xmlns:p14="http://schemas.microsoft.com/office/powerpoint/2010/main" val="2254917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a:solidFill>
                  <a:srgbClr val="F2F2F2"/>
                </a:solidFill>
                <a:latin typeface="Verdana"/>
                <a:ea typeface="Verdana"/>
                <a:cs typeface="Verdana"/>
                <a:sym typeface="Verdana"/>
              </a:rPr>
              <a:t>6</a:t>
            </a:fld>
            <a:endParaRPr lang="it-IT" sz="1000" b="0" i="0" u="none" strike="noStrike" cap="none">
              <a:solidFill>
                <a:srgbClr val="F2F2F2"/>
              </a:solidFill>
              <a:latin typeface="Verdana"/>
              <a:ea typeface="Verdana"/>
              <a:cs typeface="Verdana"/>
              <a:sym typeface="Verdana"/>
            </a:endParaRPr>
          </a:p>
        </p:txBody>
      </p:sp>
      <p:sp>
        <p:nvSpPr>
          <p:cNvPr id="199" name="Shape 199"/>
          <p:cNvSpPr txBox="1">
            <a:spLocks noGrp="1"/>
          </p:cNvSpPr>
          <p:nvPr>
            <p:ph type="title"/>
          </p:nvPr>
        </p:nvSpPr>
        <p:spPr>
          <a:xfrm>
            <a:off x="703385" y="432717"/>
            <a:ext cx="11016172" cy="675847"/>
          </a:xfrm>
          <a:prstGeom prst="rect">
            <a:avLst/>
          </a:prstGeom>
          <a:noFill/>
          <a:ln>
            <a:noFill/>
          </a:ln>
        </p:spPr>
        <p:txBody>
          <a:bodyPr wrap="square" lIns="144000" tIns="91425" rIns="91425" bIns="91425" anchor="t" anchorCtr="0">
            <a:noAutofit/>
          </a:bodyPr>
          <a:lstStyle/>
          <a:p>
            <a:pPr algn="ctr"/>
            <a:r>
              <a:rPr lang="it-IT" b="1" dirty="0"/>
              <a:t>Riduzioni applicabili </a:t>
            </a:r>
            <a:r>
              <a:rPr lang="it-IT" b="1" dirty="0" smtClean="0"/>
              <a:t>al premio di regolazione 2018 e al </a:t>
            </a:r>
            <a:r>
              <a:rPr lang="it-IT" b="1" dirty="0"/>
              <a:t>premio di </a:t>
            </a:r>
            <a:r>
              <a:rPr lang="it-IT" b="1" dirty="0" smtClean="0"/>
              <a:t>rata </a:t>
            </a:r>
            <a:r>
              <a:rPr lang="it-IT" b="1" dirty="0" smtClean="0"/>
              <a:t>2019</a:t>
            </a:r>
            <a:br>
              <a:rPr lang="it-IT" b="1" dirty="0" smtClean="0"/>
            </a:br>
            <a:r>
              <a:rPr lang="it-IT" b="1" dirty="0" smtClean="0">
                <a:solidFill>
                  <a:srgbClr val="FF0000"/>
                </a:solidFill>
              </a:rPr>
              <a:t>già applicate negli anni precedenti</a:t>
            </a:r>
            <a:endParaRPr lang="it-IT" b="1" dirty="0">
              <a:solidFill>
                <a:srgbClr val="FF0000"/>
              </a:solidFill>
            </a:endParaRPr>
          </a:p>
        </p:txBody>
      </p:sp>
      <p:sp>
        <p:nvSpPr>
          <p:cNvPr id="2" name="CasellaDiTesto 1"/>
          <p:cNvSpPr txBox="1"/>
          <p:nvPr/>
        </p:nvSpPr>
        <p:spPr>
          <a:xfrm>
            <a:off x="1082274" y="1243506"/>
            <a:ext cx="5209111" cy="1461939"/>
          </a:xfrm>
          <a:prstGeom prst="rect">
            <a:avLst/>
          </a:prstGeom>
          <a:noFill/>
          <a:ln>
            <a:solidFill>
              <a:schemeClr val="accent1"/>
            </a:solidFill>
          </a:ln>
        </p:spPr>
        <p:txBody>
          <a:bodyPr wrap="square" rtlCol="0">
            <a:spAutoFit/>
          </a:bodyPr>
          <a:lstStyle/>
          <a:p>
            <a:r>
              <a:rPr lang="it-IT" dirty="0">
                <a:solidFill>
                  <a:srgbClr val="002E5D"/>
                </a:solidFill>
                <a:latin typeface="Verdana"/>
                <a:ea typeface="Verdana"/>
                <a:cs typeface="Verdana"/>
                <a:sym typeface="Verdana"/>
              </a:rPr>
              <a:t>Incentivi per il sostegno della </a:t>
            </a:r>
            <a:r>
              <a:rPr lang="it-IT" b="1" dirty="0">
                <a:solidFill>
                  <a:srgbClr val="002E5D"/>
                </a:solidFill>
                <a:latin typeface="Verdana"/>
                <a:ea typeface="Verdana"/>
                <a:cs typeface="Verdana"/>
                <a:sym typeface="Verdana"/>
              </a:rPr>
              <a:t>maternità e paternità </a:t>
            </a:r>
            <a:r>
              <a:rPr lang="it-IT" dirty="0">
                <a:solidFill>
                  <a:srgbClr val="002E5D"/>
                </a:solidFill>
                <a:latin typeface="Verdana"/>
                <a:ea typeface="Verdana"/>
                <a:cs typeface="Verdana"/>
                <a:sym typeface="Verdana"/>
              </a:rPr>
              <a:t>e per la sostituzione di lavoratori in </a:t>
            </a:r>
            <a:r>
              <a:rPr lang="it-IT" dirty="0" smtClean="0">
                <a:solidFill>
                  <a:srgbClr val="002E5D"/>
                </a:solidFill>
                <a:latin typeface="Verdana"/>
                <a:ea typeface="Verdana"/>
                <a:cs typeface="Verdana"/>
                <a:sym typeface="Verdana"/>
              </a:rPr>
              <a:t>congedo</a:t>
            </a:r>
          </a:p>
          <a:p>
            <a:pPr algn="just">
              <a:spcAft>
                <a:spcPts val="600"/>
              </a:spcAft>
            </a:pPr>
            <a:r>
              <a:rPr lang="it-IT" dirty="0">
                <a:solidFill>
                  <a:srgbClr val="002E5D"/>
                </a:solidFill>
                <a:latin typeface="Verdana"/>
                <a:ea typeface="Verdana"/>
                <a:cs typeface="Verdana"/>
                <a:sym typeface="Verdana"/>
              </a:rPr>
              <a:t>m</a:t>
            </a:r>
            <a:r>
              <a:rPr lang="it-IT" dirty="0" smtClean="0">
                <a:solidFill>
                  <a:srgbClr val="002E5D"/>
                </a:solidFill>
                <a:latin typeface="Verdana"/>
                <a:ea typeface="Verdana"/>
                <a:cs typeface="Verdana"/>
                <a:sym typeface="Verdana"/>
              </a:rPr>
              <a:t>isura </a:t>
            </a:r>
            <a:r>
              <a:rPr lang="it-IT" b="1" dirty="0" smtClean="0">
                <a:solidFill>
                  <a:srgbClr val="002E5D"/>
                </a:solidFill>
                <a:latin typeface="Verdana"/>
                <a:ea typeface="Verdana"/>
                <a:cs typeface="Verdana"/>
                <a:sym typeface="Verdana"/>
              </a:rPr>
              <a:t>50% </a:t>
            </a:r>
            <a:r>
              <a:rPr lang="it-IT" b="1" dirty="0">
                <a:solidFill>
                  <a:srgbClr val="002E5D"/>
                </a:solidFill>
                <a:latin typeface="Verdana"/>
                <a:ea typeface="Verdana"/>
                <a:cs typeface="Verdana"/>
                <a:sym typeface="Verdana"/>
              </a:rPr>
              <a:t>del </a:t>
            </a:r>
            <a:r>
              <a:rPr lang="it-IT" b="1" dirty="0" smtClean="0">
                <a:solidFill>
                  <a:srgbClr val="002E5D"/>
                </a:solidFill>
                <a:latin typeface="Verdana"/>
                <a:ea typeface="Verdana"/>
                <a:cs typeface="Verdana"/>
                <a:sym typeface="Verdana"/>
              </a:rPr>
              <a:t>premio </a:t>
            </a:r>
            <a:r>
              <a:rPr lang="it-IT" dirty="0" smtClean="0">
                <a:solidFill>
                  <a:srgbClr val="002E5D"/>
                </a:solidFill>
                <a:latin typeface="Verdana"/>
                <a:ea typeface="Verdana"/>
                <a:cs typeface="Verdana"/>
                <a:sym typeface="Verdana"/>
              </a:rPr>
              <a:t>calcolato </a:t>
            </a:r>
            <a:r>
              <a:rPr lang="it-IT" dirty="0">
                <a:solidFill>
                  <a:srgbClr val="002E5D"/>
                </a:solidFill>
                <a:latin typeface="Verdana"/>
                <a:ea typeface="Verdana"/>
                <a:cs typeface="Verdana"/>
                <a:sym typeface="Verdana"/>
              </a:rPr>
              <a:t>sulle retribuzioni soggette a sconto dichiarate nella denuncia delle retribuzioni </a:t>
            </a:r>
            <a:r>
              <a:rPr lang="it-IT" dirty="0" smtClean="0">
                <a:solidFill>
                  <a:srgbClr val="002E5D"/>
                </a:solidFill>
                <a:latin typeface="Verdana"/>
                <a:ea typeface="Verdana"/>
                <a:cs typeface="Verdana"/>
                <a:sym typeface="Verdana"/>
              </a:rPr>
              <a:t>2018 </a:t>
            </a:r>
            <a:endParaRPr lang="it-IT" dirty="0" smtClean="0">
              <a:solidFill>
                <a:srgbClr val="002E5D"/>
              </a:solidFill>
              <a:latin typeface="Verdana"/>
              <a:ea typeface="Verdana"/>
              <a:cs typeface="Verdana"/>
              <a:sym typeface="Verdana"/>
            </a:endParaRPr>
          </a:p>
          <a:p>
            <a:r>
              <a:rPr lang="it-IT" i="1" dirty="0">
                <a:solidFill>
                  <a:srgbClr val="002E5D"/>
                </a:solidFill>
                <a:latin typeface="Verdana"/>
                <a:ea typeface="Verdana"/>
                <a:cs typeface="Verdana"/>
              </a:rPr>
              <a:t>art. 4, c. 3, d.lgs. n. 151/2001</a:t>
            </a:r>
            <a:endParaRPr lang="it-IT" i="1" dirty="0">
              <a:solidFill>
                <a:srgbClr val="002E5D"/>
              </a:solidFill>
              <a:latin typeface="Verdana"/>
              <a:ea typeface="Verdana"/>
              <a:cs typeface="Verdana"/>
              <a:sym typeface="Verdana"/>
            </a:endParaRPr>
          </a:p>
        </p:txBody>
      </p:sp>
      <p:sp>
        <p:nvSpPr>
          <p:cNvPr id="6" name="CasellaDiTesto 5"/>
          <p:cNvSpPr txBox="1"/>
          <p:nvPr/>
        </p:nvSpPr>
        <p:spPr>
          <a:xfrm>
            <a:off x="1082273" y="4711241"/>
            <a:ext cx="5209112" cy="1246495"/>
          </a:xfrm>
          <a:prstGeom prst="rect">
            <a:avLst/>
          </a:prstGeom>
          <a:noFill/>
          <a:ln>
            <a:solidFill>
              <a:schemeClr val="accent1"/>
            </a:solidFill>
          </a:ln>
        </p:spPr>
        <p:txBody>
          <a:bodyPr wrap="square" rtlCol="0">
            <a:spAutoFit/>
          </a:bodyPr>
          <a:lstStyle/>
          <a:p>
            <a:r>
              <a:rPr lang="it-IT" dirty="0">
                <a:solidFill>
                  <a:srgbClr val="002E5D"/>
                </a:solidFill>
                <a:latin typeface="Verdana"/>
                <a:ea typeface="Verdana"/>
                <a:cs typeface="Verdana"/>
              </a:rPr>
              <a:t>Riduzione del premio per i datori di lavoro operanti a </a:t>
            </a:r>
            <a:r>
              <a:rPr lang="it-IT" b="1" dirty="0">
                <a:solidFill>
                  <a:srgbClr val="002E5D"/>
                </a:solidFill>
                <a:latin typeface="Verdana"/>
                <a:ea typeface="Verdana"/>
                <a:cs typeface="Verdana"/>
              </a:rPr>
              <a:t>Campione </a:t>
            </a:r>
            <a:r>
              <a:rPr lang="it-IT" b="1" dirty="0" smtClean="0">
                <a:solidFill>
                  <a:srgbClr val="002E5D"/>
                </a:solidFill>
                <a:latin typeface="Verdana"/>
                <a:ea typeface="Verdana"/>
                <a:cs typeface="Verdana"/>
              </a:rPr>
              <a:t>d’Italia</a:t>
            </a:r>
          </a:p>
          <a:p>
            <a:pPr algn="just">
              <a:spcAft>
                <a:spcPts val="600"/>
              </a:spcAft>
            </a:pPr>
            <a:r>
              <a:rPr lang="it-IT" dirty="0">
                <a:solidFill>
                  <a:srgbClr val="002E5D"/>
                </a:solidFill>
                <a:latin typeface="Verdana"/>
                <a:ea typeface="Verdana"/>
                <a:cs typeface="Verdana"/>
              </a:rPr>
              <a:t>m</a:t>
            </a:r>
            <a:r>
              <a:rPr lang="it-IT" dirty="0" smtClean="0">
                <a:solidFill>
                  <a:srgbClr val="002E5D"/>
                </a:solidFill>
                <a:latin typeface="Verdana"/>
                <a:ea typeface="Verdana"/>
                <a:cs typeface="Verdana"/>
              </a:rPr>
              <a:t>isura </a:t>
            </a:r>
            <a:r>
              <a:rPr lang="it-IT" b="1" dirty="0" smtClean="0">
                <a:solidFill>
                  <a:srgbClr val="002E5D"/>
                </a:solidFill>
                <a:latin typeface="Verdana"/>
                <a:ea typeface="Verdana"/>
                <a:cs typeface="Verdana"/>
              </a:rPr>
              <a:t>50</a:t>
            </a:r>
            <a:r>
              <a:rPr lang="it-IT" b="1" dirty="0" smtClean="0">
                <a:solidFill>
                  <a:srgbClr val="002E5D"/>
                </a:solidFill>
                <a:latin typeface="Verdana"/>
                <a:ea typeface="Verdana"/>
                <a:cs typeface="Verdana"/>
              </a:rPr>
              <a:t>% del premio </a:t>
            </a:r>
            <a:r>
              <a:rPr lang="it-IT" dirty="0" smtClean="0">
                <a:solidFill>
                  <a:srgbClr val="002E5D"/>
                </a:solidFill>
                <a:latin typeface="Verdana"/>
                <a:ea typeface="Verdana"/>
                <a:cs typeface="Verdana"/>
              </a:rPr>
              <a:t>della PAT ubicata a Campione d’</a:t>
            </a:r>
            <a:r>
              <a:rPr lang="it-IT" dirty="0">
                <a:solidFill>
                  <a:srgbClr val="002E5D"/>
                </a:solidFill>
                <a:latin typeface="Verdana"/>
                <a:ea typeface="Verdana"/>
                <a:cs typeface="Verdana"/>
              </a:rPr>
              <a:t>I</a:t>
            </a:r>
            <a:r>
              <a:rPr lang="it-IT" dirty="0" smtClean="0">
                <a:solidFill>
                  <a:srgbClr val="002E5D"/>
                </a:solidFill>
                <a:latin typeface="Verdana"/>
                <a:ea typeface="Verdana"/>
                <a:cs typeface="Verdana"/>
              </a:rPr>
              <a:t>talia</a:t>
            </a:r>
            <a:endParaRPr lang="it-IT" dirty="0" smtClean="0">
              <a:solidFill>
                <a:srgbClr val="002E5D"/>
              </a:solidFill>
              <a:latin typeface="Verdana"/>
              <a:ea typeface="Verdana"/>
              <a:cs typeface="Verdana"/>
            </a:endParaRPr>
          </a:p>
          <a:p>
            <a:r>
              <a:rPr lang="it-IT" i="1" dirty="0">
                <a:solidFill>
                  <a:srgbClr val="002E5D"/>
                </a:solidFill>
                <a:latin typeface="Verdana"/>
                <a:ea typeface="Verdana"/>
                <a:cs typeface="Verdana"/>
              </a:rPr>
              <a:t>a</a:t>
            </a:r>
            <a:r>
              <a:rPr lang="it-IT" i="1" dirty="0" smtClean="0">
                <a:solidFill>
                  <a:srgbClr val="002E5D"/>
                </a:solidFill>
                <a:latin typeface="Verdana"/>
                <a:ea typeface="Verdana"/>
                <a:cs typeface="Verdana"/>
              </a:rPr>
              <a:t>rt.1-quater</a:t>
            </a:r>
            <a:r>
              <a:rPr lang="it-IT" i="1" dirty="0">
                <a:solidFill>
                  <a:srgbClr val="002E5D"/>
                </a:solidFill>
                <a:latin typeface="Verdana"/>
                <a:ea typeface="Verdana"/>
                <a:cs typeface="Verdana"/>
              </a:rPr>
              <a:t>, decreto-legge n. 688/1985 </a:t>
            </a:r>
          </a:p>
        </p:txBody>
      </p:sp>
      <p:sp>
        <p:nvSpPr>
          <p:cNvPr id="7" name="CasellaDiTesto 6"/>
          <p:cNvSpPr txBox="1"/>
          <p:nvPr/>
        </p:nvSpPr>
        <p:spPr>
          <a:xfrm>
            <a:off x="6451600" y="1243506"/>
            <a:ext cx="5081134" cy="1677382"/>
          </a:xfrm>
          <a:prstGeom prst="rect">
            <a:avLst/>
          </a:prstGeom>
          <a:noFill/>
          <a:ln>
            <a:solidFill>
              <a:schemeClr val="accent1"/>
            </a:solidFill>
          </a:ln>
        </p:spPr>
        <p:txBody>
          <a:bodyPr wrap="square" rtlCol="0">
            <a:spAutoFit/>
          </a:bodyPr>
          <a:lstStyle/>
          <a:p>
            <a:r>
              <a:rPr lang="it-IT" dirty="0">
                <a:solidFill>
                  <a:srgbClr val="002E5D"/>
                </a:solidFill>
                <a:latin typeface="Verdana"/>
                <a:ea typeface="Verdana"/>
                <a:cs typeface="Verdana"/>
              </a:rPr>
              <a:t>Riduzione del premio per le </a:t>
            </a:r>
            <a:r>
              <a:rPr lang="it-IT" b="1" dirty="0">
                <a:solidFill>
                  <a:srgbClr val="002E5D"/>
                </a:solidFill>
                <a:latin typeface="Verdana"/>
                <a:ea typeface="Verdana"/>
                <a:cs typeface="Verdana"/>
              </a:rPr>
              <a:t>cooperative agricole </a:t>
            </a:r>
            <a:r>
              <a:rPr lang="it-IT" b="1" dirty="0" smtClean="0">
                <a:solidFill>
                  <a:srgbClr val="002E5D"/>
                </a:solidFill>
                <a:latin typeface="Verdana"/>
                <a:ea typeface="Verdana"/>
                <a:cs typeface="Verdana"/>
              </a:rPr>
              <a:t>e loro </a:t>
            </a:r>
            <a:r>
              <a:rPr lang="it-IT" b="1" dirty="0">
                <a:solidFill>
                  <a:srgbClr val="002E5D"/>
                </a:solidFill>
                <a:latin typeface="Verdana"/>
                <a:ea typeface="Verdana"/>
                <a:cs typeface="Verdana"/>
              </a:rPr>
              <a:t>consorzi </a:t>
            </a:r>
            <a:r>
              <a:rPr lang="it-IT" dirty="0">
                <a:solidFill>
                  <a:srgbClr val="002E5D"/>
                </a:solidFill>
                <a:latin typeface="Verdana"/>
                <a:ea typeface="Verdana"/>
                <a:cs typeface="Verdana"/>
              </a:rPr>
              <a:t>operanti </a:t>
            </a:r>
            <a:endParaRPr lang="it-IT" dirty="0" smtClean="0">
              <a:solidFill>
                <a:srgbClr val="002E5D"/>
              </a:solidFill>
              <a:latin typeface="Verdana"/>
              <a:ea typeface="Verdana"/>
              <a:cs typeface="Verdana"/>
            </a:endParaRPr>
          </a:p>
          <a:p>
            <a:r>
              <a:rPr lang="it-IT" dirty="0" smtClean="0">
                <a:solidFill>
                  <a:srgbClr val="002E5D"/>
                </a:solidFill>
                <a:latin typeface="Verdana"/>
                <a:ea typeface="Verdana"/>
                <a:cs typeface="Verdana"/>
              </a:rPr>
              <a:t>in zone </a:t>
            </a:r>
            <a:r>
              <a:rPr lang="it-IT" dirty="0">
                <a:solidFill>
                  <a:srgbClr val="002E5D"/>
                </a:solidFill>
                <a:latin typeface="Verdana"/>
                <a:ea typeface="Verdana"/>
                <a:cs typeface="Verdana"/>
              </a:rPr>
              <a:t>montane misura </a:t>
            </a:r>
            <a:r>
              <a:rPr lang="it-IT" b="1" dirty="0">
                <a:solidFill>
                  <a:srgbClr val="002E5D"/>
                </a:solidFill>
                <a:latin typeface="Verdana"/>
                <a:ea typeface="Verdana"/>
                <a:cs typeface="Verdana"/>
              </a:rPr>
              <a:t>75%</a:t>
            </a:r>
            <a:r>
              <a:rPr lang="it-IT" dirty="0">
                <a:solidFill>
                  <a:srgbClr val="002E5D"/>
                </a:solidFill>
                <a:latin typeface="Verdana"/>
                <a:ea typeface="Verdana"/>
                <a:cs typeface="Verdana"/>
              </a:rPr>
              <a:t> o </a:t>
            </a:r>
          </a:p>
          <a:p>
            <a:r>
              <a:rPr lang="it-IT" dirty="0" smtClean="0">
                <a:solidFill>
                  <a:srgbClr val="002E5D"/>
                </a:solidFill>
                <a:latin typeface="Verdana"/>
                <a:ea typeface="Verdana"/>
                <a:cs typeface="Verdana"/>
              </a:rPr>
              <a:t>in </a:t>
            </a:r>
            <a:r>
              <a:rPr lang="it-IT" dirty="0">
                <a:solidFill>
                  <a:srgbClr val="002E5D"/>
                </a:solidFill>
                <a:latin typeface="Verdana"/>
                <a:ea typeface="Verdana"/>
                <a:cs typeface="Verdana"/>
              </a:rPr>
              <a:t>zone svantaggiate misura </a:t>
            </a:r>
            <a:r>
              <a:rPr lang="it-IT" b="1" dirty="0">
                <a:solidFill>
                  <a:srgbClr val="002E5D"/>
                </a:solidFill>
                <a:latin typeface="Verdana"/>
                <a:ea typeface="Verdana"/>
                <a:cs typeface="Verdana"/>
              </a:rPr>
              <a:t>68%</a:t>
            </a:r>
            <a:r>
              <a:rPr lang="it-IT" dirty="0">
                <a:solidFill>
                  <a:srgbClr val="002E5D"/>
                </a:solidFill>
                <a:latin typeface="Verdana"/>
                <a:ea typeface="Verdana"/>
                <a:cs typeface="Verdana"/>
              </a:rPr>
              <a:t> </a:t>
            </a:r>
            <a:endParaRPr lang="it-IT" dirty="0" smtClean="0">
              <a:solidFill>
                <a:srgbClr val="002E5D"/>
              </a:solidFill>
              <a:latin typeface="Verdana"/>
              <a:ea typeface="Verdana"/>
              <a:cs typeface="Verdana"/>
            </a:endParaRPr>
          </a:p>
          <a:p>
            <a:pPr>
              <a:spcAft>
                <a:spcPts val="600"/>
              </a:spcAft>
            </a:pPr>
            <a:r>
              <a:rPr lang="it-IT" dirty="0">
                <a:solidFill>
                  <a:srgbClr val="002E5D"/>
                </a:solidFill>
                <a:latin typeface="Verdana"/>
                <a:ea typeface="Verdana"/>
                <a:cs typeface="Verdana"/>
              </a:rPr>
              <a:t>c</a:t>
            </a:r>
            <a:r>
              <a:rPr lang="it-IT" dirty="0" smtClean="0">
                <a:solidFill>
                  <a:srgbClr val="002E5D"/>
                </a:solidFill>
                <a:latin typeface="Verdana"/>
                <a:ea typeface="Verdana"/>
                <a:cs typeface="Verdana"/>
              </a:rPr>
              <a:t>alcolato sul premio della PAT ubicata in zone montane o svantaggiate</a:t>
            </a:r>
            <a:endParaRPr lang="it-IT" dirty="0">
              <a:solidFill>
                <a:srgbClr val="002E5D"/>
              </a:solidFill>
              <a:latin typeface="Verdana"/>
              <a:ea typeface="Verdana"/>
              <a:cs typeface="Verdana"/>
            </a:endParaRPr>
          </a:p>
          <a:p>
            <a:r>
              <a:rPr lang="it-IT" i="1" dirty="0" smtClean="0">
                <a:solidFill>
                  <a:srgbClr val="002E5D"/>
                </a:solidFill>
                <a:latin typeface="Verdana"/>
                <a:ea typeface="Verdana"/>
                <a:cs typeface="Verdana"/>
              </a:rPr>
              <a:t>art.9</a:t>
            </a:r>
            <a:r>
              <a:rPr lang="it-IT" i="1" dirty="0">
                <a:solidFill>
                  <a:srgbClr val="002E5D"/>
                </a:solidFill>
                <a:latin typeface="Verdana"/>
                <a:ea typeface="Verdana"/>
                <a:cs typeface="Verdana"/>
              </a:rPr>
              <a:t>, comma 5, legge n. 67/1988</a:t>
            </a:r>
          </a:p>
        </p:txBody>
      </p:sp>
      <p:sp>
        <p:nvSpPr>
          <p:cNvPr id="9" name="CasellaDiTesto 8"/>
          <p:cNvSpPr txBox="1"/>
          <p:nvPr/>
        </p:nvSpPr>
        <p:spPr>
          <a:xfrm>
            <a:off x="6451599" y="3028704"/>
            <a:ext cx="5056865" cy="1461939"/>
          </a:xfrm>
          <a:prstGeom prst="rect">
            <a:avLst/>
          </a:prstGeom>
          <a:noFill/>
          <a:ln>
            <a:solidFill>
              <a:schemeClr val="accent1"/>
            </a:solidFill>
          </a:ln>
        </p:spPr>
        <p:txBody>
          <a:bodyPr wrap="square" rtlCol="0">
            <a:spAutoFit/>
          </a:bodyPr>
          <a:lstStyle/>
          <a:p>
            <a:r>
              <a:rPr lang="it-IT" dirty="0">
                <a:solidFill>
                  <a:srgbClr val="002E5D"/>
                </a:solidFill>
                <a:latin typeface="Verdana"/>
                <a:ea typeface="Verdana"/>
                <a:cs typeface="Verdana"/>
              </a:rPr>
              <a:t>Riduzione del premio per le </a:t>
            </a:r>
            <a:r>
              <a:rPr lang="it-IT" b="1" dirty="0">
                <a:solidFill>
                  <a:srgbClr val="002E5D"/>
                </a:solidFill>
                <a:latin typeface="Verdana"/>
                <a:ea typeface="Verdana"/>
                <a:cs typeface="Verdana"/>
              </a:rPr>
              <a:t>cooperative agricole e </a:t>
            </a:r>
            <a:r>
              <a:rPr lang="it-IT" b="1" dirty="0" smtClean="0">
                <a:solidFill>
                  <a:srgbClr val="002E5D"/>
                </a:solidFill>
                <a:latin typeface="Verdana"/>
                <a:ea typeface="Verdana"/>
                <a:cs typeface="Verdana"/>
              </a:rPr>
              <a:t>loro </a:t>
            </a:r>
            <a:r>
              <a:rPr lang="it-IT" b="1" dirty="0">
                <a:solidFill>
                  <a:srgbClr val="002E5D"/>
                </a:solidFill>
                <a:latin typeface="Verdana"/>
                <a:ea typeface="Verdana"/>
                <a:cs typeface="Verdana"/>
              </a:rPr>
              <a:t>consorzi</a:t>
            </a:r>
            <a:r>
              <a:rPr lang="it-IT" dirty="0">
                <a:solidFill>
                  <a:srgbClr val="002E5D"/>
                </a:solidFill>
                <a:latin typeface="Verdana"/>
                <a:ea typeface="Verdana"/>
                <a:cs typeface="Verdana"/>
              </a:rPr>
              <a:t> </a:t>
            </a:r>
            <a:r>
              <a:rPr lang="it-IT" dirty="0" smtClean="0">
                <a:solidFill>
                  <a:srgbClr val="002E5D"/>
                </a:solidFill>
                <a:latin typeface="Verdana"/>
                <a:ea typeface="Verdana"/>
                <a:cs typeface="Verdana"/>
              </a:rPr>
              <a:t>calcolata in </a:t>
            </a:r>
            <a:r>
              <a:rPr lang="it-IT" dirty="0">
                <a:solidFill>
                  <a:srgbClr val="002E5D"/>
                </a:solidFill>
                <a:latin typeface="Verdana"/>
                <a:ea typeface="Verdana"/>
                <a:cs typeface="Verdana"/>
              </a:rPr>
              <a:t>proporzione al </a:t>
            </a:r>
            <a:r>
              <a:rPr lang="it-IT" dirty="0" smtClean="0">
                <a:solidFill>
                  <a:srgbClr val="002E5D"/>
                </a:solidFill>
                <a:latin typeface="Verdana"/>
                <a:ea typeface="Verdana"/>
                <a:cs typeface="Verdana"/>
              </a:rPr>
              <a:t>prodotto conferito </a:t>
            </a:r>
            <a:r>
              <a:rPr lang="it-IT" dirty="0">
                <a:solidFill>
                  <a:srgbClr val="002E5D"/>
                </a:solidFill>
                <a:latin typeface="Verdana"/>
                <a:ea typeface="Verdana"/>
                <a:cs typeface="Verdana"/>
              </a:rPr>
              <a:t>dai </a:t>
            </a:r>
            <a:r>
              <a:rPr lang="it-IT" dirty="0" smtClean="0">
                <a:solidFill>
                  <a:srgbClr val="002E5D"/>
                </a:solidFill>
                <a:latin typeface="Verdana"/>
                <a:ea typeface="Verdana"/>
                <a:cs typeface="Verdana"/>
              </a:rPr>
              <a:t>soci </a:t>
            </a:r>
            <a:r>
              <a:rPr lang="it-IT" dirty="0">
                <a:solidFill>
                  <a:srgbClr val="002E5D"/>
                </a:solidFill>
                <a:latin typeface="Verdana"/>
                <a:ea typeface="Verdana"/>
                <a:cs typeface="Verdana"/>
              </a:rPr>
              <a:t>proveniente </a:t>
            </a:r>
            <a:endParaRPr lang="it-IT" dirty="0" smtClean="0">
              <a:solidFill>
                <a:srgbClr val="002E5D"/>
              </a:solidFill>
              <a:latin typeface="Verdana"/>
              <a:ea typeface="Verdana"/>
              <a:cs typeface="Verdana"/>
            </a:endParaRPr>
          </a:p>
          <a:p>
            <a:r>
              <a:rPr lang="it-IT" dirty="0" smtClean="0">
                <a:solidFill>
                  <a:srgbClr val="002E5D"/>
                </a:solidFill>
                <a:latin typeface="Verdana"/>
                <a:ea typeface="Verdana"/>
                <a:cs typeface="Verdana"/>
              </a:rPr>
              <a:t>da </a:t>
            </a:r>
            <a:r>
              <a:rPr lang="it-IT" dirty="0">
                <a:solidFill>
                  <a:srgbClr val="002E5D"/>
                </a:solidFill>
                <a:latin typeface="Verdana"/>
                <a:ea typeface="Verdana"/>
                <a:cs typeface="Verdana"/>
              </a:rPr>
              <a:t>zone montane </a:t>
            </a:r>
            <a:r>
              <a:rPr lang="it-IT" dirty="0" smtClean="0">
                <a:solidFill>
                  <a:srgbClr val="002E5D"/>
                </a:solidFill>
                <a:latin typeface="Verdana"/>
                <a:ea typeface="Verdana"/>
                <a:cs typeface="Verdana"/>
              </a:rPr>
              <a:t>misura </a:t>
            </a:r>
            <a:r>
              <a:rPr lang="it-IT" b="1" dirty="0" smtClean="0">
                <a:solidFill>
                  <a:srgbClr val="002E5D"/>
                </a:solidFill>
                <a:latin typeface="Verdana"/>
                <a:ea typeface="Verdana"/>
                <a:cs typeface="Verdana"/>
              </a:rPr>
              <a:t>75%</a:t>
            </a:r>
            <a:r>
              <a:rPr lang="it-IT" dirty="0" smtClean="0">
                <a:solidFill>
                  <a:srgbClr val="002E5D"/>
                </a:solidFill>
                <a:latin typeface="Verdana"/>
                <a:ea typeface="Verdana"/>
                <a:cs typeface="Verdana"/>
              </a:rPr>
              <a:t> o </a:t>
            </a:r>
          </a:p>
          <a:p>
            <a:pPr>
              <a:spcAft>
                <a:spcPts val="600"/>
              </a:spcAft>
            </a:pPr>
            <a:r>
              <a:rPr lang="it-IT" dirty="0" smtClean="0">
                <a:solidFill>
                  <a:srgbClr val="002E5D"/>
                </a:solidFill>
                <a:latin typeface="Verdana"/>
                <a:ea typeface="Verdana"/>
                <a:cs typeface="Verdana"/>
              </a:rPr>
              <a:t>da zone svantaggiate misura </a:t>
            </a:r>
            <a:r>
              <a:rPr lang="it-IT" b="1" dirty="0" smtClean="0">
                <a:solidFill>
                  <a:srgbClr val="002E5D"/>
                </a:solidFill>
                <a:latin typeface="Verdana"/>
                <a:ea typeface="Verdana"/>
                <a:cs typeface="Verdana"/>
              </a:rPr>
              <a:t>68%</a:t>
            </a:r>
            <a:r>
              <a:rPr lang="it-IT" dirty="0" smtClean="0">
                <a:solidFill>
                  <a:srgbClr val="002E5D"/>
                </a:solidFill>
                <a:latin typeface="Verdana"/>
                <a:ea typeface="Verdana"/>
                <a:cs typeface="Verdana"/>
              </a:rPr>
              <a:t> </a:t>
            </a:r>
          </a:p>
          <a:p>
            <a:r>
              <a:rPr lang="it-IT" i="1" dirty="0" smtClean="0">
                <a:solidFill>
                  <a:srgbClr val="002E5D"/>
                </a:solidFill>
                <a:latin typeface="Verdana"/>
                <a:ea typeface="Verdana"/>
                <a:cs typeface="Verdana"/>
              </a:rPr>
              <a:t>art. </a:t>
            </a:r>
            <a:r>
              <a:rPr lang="it-IT" i="1" dirty="0">
                <a:solidFill>
                  <a:srgbClr val="002E5D"/>
                </a:solidFill>
                <a:latin typeface="Verdana"/>
                <a:ea typeface="Verdana"/>
                <a:cs typeface="Verdana"/>
              </a:rPr>
              <a:t>32, </a:t>
            </a:r>
            <a:r>
              <a:rPr lang="it-IT" i="1" dirty="0" smtClean="0">
                <a:solidFill>
                  <a:srgbClr val="002E5D"/>
                </a:solidFill>
                <a:latin typeface="Verdana"/>
                <a:ea typeface="Verdana"/>
                <a:cs typeface="Verdana"/>
              </a:rPr>
              <a:t>c.7-ter</a:t>
            </a:r>
            <a:r>
              <a:rPr lang="it-IT" i="1" dirty="0">
                <a:solidFill>
                  <a:srgbClr val="002E5D"/>
                </a:solidFill>
                <a:latin typeface="Verdana"/>
                <a:ea typeface="Verdana"/>
                <a:cs typeface="Verdana"/>
              </a:rPr>
              <a:t>, decreto-legge n. 69/2013 </a:t>
            </a:r>
          </a:p>
        </p:txBody>
      </p:sp>
      <p:sp>
        <p:nvSpPr>
          <p:cNvPr id="10" name="CasellaDiTesto 9"/>
          <p:cNvSpPr txBox="1"/>
          <p:nvPr/>
        </p:nvSpPr>
        <p:spPr>
          <a:xfrm>
            <a:off x="1082273" y="3028704"/>
            <a:ext cx="5209112" cy="1246495"/>
          </a:xfrm>
          <a:prstGeom prst="rect">
            <a:avLst/>
          </a:prstGeom>
          <a:noFill/>
          <a:ln>
            <a:solidFill>
              <a:schemeClr val="accent1"/>
            </a:solidFill>
          </a:ln>
        </p:spPr>
        <p:txBody>
          <a:bodyPr wrap="square" rtlCol="0">
            <a:spAutoFit/>
          </a:bodyPr>
          <a:lstStyle/>
          <a:p>
            <a:pPr lvl="0"/>
            <a:r>
              <a:rPr lang="it-IT" dirty="0">
                <a:solidFill>
                  <a:srgbClr val="002E5D"/>
                </a:solidFill>
                <a:latin typeface="Verdana"/>
                <a:ea typeface="Verdana"/>
                <a:cs typeface="Verdana"/>
              </a:rPr>
              <a:t>Incentivi per </a:t>
            </a:r>
            <a:r>
              <a:rPr lang="it-IT" b="1" dirty="0">
                <a:solidFill>
                  <a:srgbClr val="002E5D"/>
                </a:solidFill>
                <a:latin typeface="Verdana"/>
                <a:ea typeface="Verdana"/>
                <a:cs typeface="Verdana"/>
              </a:rPr>
              <a:t>assunzioni </a:t>
            </a:r>
            <a:r>
              <a:rPr lang="it-IT" dirty="0" smtClean="0">
                <a:solidFill>
                  <a:srgbClr val="002E5D"/>
                </a:solidFill>
                <a:latin typeface="Verdana"/>
                <a:ea typeface="Verdana"/>
                <a:cs typeface="Verdana"/>
              </a:rPr>
              <a:t>(legge Fornero)</a:t>
            </a:r>
          </a:p>
          <a:p>
            <a:pPr>
              <a:spcAft>
                <a:spcPts val="600"/>
              </a:spcAft>
            </a:pPr>
            <a:r>
              <a:rPr lang="it-IT" dirty="0">
                <a:solidFill>
                  <a:srgbClr val="002E5D"/>
                </a:solidFill>
                <a:latin typeface="Verdana"/>
                <a:ea typeface="Verdana"/>
                <a:cs typeface="Verdana"/>
              </a:rPr>
              <a:t>misura </a:t>
            </a:r>
            <a:r>
              <a:rPr lang="it-IT" b="1" dirty="0">
                <a:solidFill>
                  <a:srgbClr val="002E5D"/>
                </a:solidFill>
                <a:latin typeface="Verdana"/>
                <a:ea typeface="Verdana"/>
                <a:cs typeface="Verdana"/>
              </a:rPr>
              <a:t>50</a:t>
            </a:r>
            <a:r>
              <a:rPr lang="it-IT" b="1" dirty="0">
                <a:solidFill>
                  <a:srgbClr val="002E5D"/>
                </a:solidFill>
                <a:latin typeface="Verdana"/>
                <a:ea typeface="Verdana"/>
                <a:cs typeface="Verdana"/>
              </a:rPr>
              <a:t>% </a:t>
            </a:r>
            <a:r>
              <a:rPr lang="it-IT" b="1" dirty="0" smtClean="0">
                <a:solidFill>
                  <a:srgbClr val="002E5D"/>
                </a:solidFill>
                <a:latin typeface="Verdana"/>
                <a:ea typeface="Verdana"/>
                <a:cs typeface="Verdana"/>
              </a:rPr>
              <a:t>del premio </a:t>
            </a:r>
            <a:r>
              <a:rPr lang="it-IT" dirty="0" smtClean="0">
                <a:solidFill>
                  <a:srgbClr val="002E5D"/>
                </a:solidFill>
                <a:latin typeface="Verdana"/>
                <a:ea typeface="Verdana"/>
                <a:cs typeface="Verdana"/>
              </a:rPr>
              <a:t>calcolato </a:t>
            </a:r>
            <a:r>
              <a:rPr lang="it-IT" dirty="0">
                <a:solidFill>
                  <a:srgbClr val="002E5D"/>
                </a:solidFill>
                <a:latin typeface="Verdana"/>
                <a:ea typeface="Verdana"/>
                <a:cs typeface="Verdana"/>
              </a:rPr>
              <a:t>sulle retribuzioni soggette a sconto dichiarate nella denuncia delle retribuzioni </a:t>
            </a:r>
            <a:r>
              <a:rPr lang="it-IT" dirty="0" smtClean="0">
                <a:solidFill>
                  <a:srgbClr val="002E5D"/>
                </a:solidFill>
                <a:latin typeface="Verdana"/>
                <a:ea typeface="Verdana"/>
                <a:cs typeface="Verdana"/>
              </a:rPr>
              <a:t>2018</a:t>
            </a:r>
            <a:endParaRPr lang="it-IT" dirty="0" smtClean="0">
              <a:solidFill>
                <a:srgbClr val="002E5D"/>
              </a:solidFill>
              <a:latin typeface="Verdana"/>
              <a:ea typeface="Verdana"/>
              <a:cs typeface="Verdana"/>
            </a:endParaRPr>
          </a:p>
          <a:p>
            <a:pPr lvl="0"/>
            <a:r>
              <a:rPr lang="it-IT" i="1" dirty="0" smtClean="0">
                <a:solidFill>
                  <a:srgbClr val="002E5D"/>
                </a:solidFill>
                <a:latin typeface="Verdana"/>
                <a:ea typeface="Verdana"/>
                <a:cs typeface="Verdana"/>
              </a:rPr>
              <a:t>art</a:t>
            </a:r>
            <a:r>
              <a:rPr lang="it-IT" i="1" dirty="0">
                <a:solidFill>
                  <a:srgbClr val="002E5D"/>
                </a:solidFill>
                <a:latin typeface="Verdana"/>
                <a:ea typeface="Verdana"/>
                <a:cs typeface="Verdana"/>
              </a:rPr>
              <a:t>. 4, </a:t>
            </a:r>
            <a:r>
              <a:rPr lang="it-IT" i="1" dirty="0" smtClean="0">
                <a:solidFill>
                  <a:srgbClr val="002E5D"/>
                </a:solidFill>
                <a:latin typeface="Verdana"/>
                <a:ea typeface="Verdana"/>
                <a:cs typeface="Verdana"/>
              </a:rPr>
              <a:t>c.8-11, legge </a:t>
            </a:r>
            <a:r>
              <a:rPr lang="it-IT" i="1" dirty="0">
                <a:solidFill>
                  <a:srgbClr val="002E5D"/>
                </a:solidFill>
                <a:latin typeface="Verdana"/>
                <a:ea typeface="Verdana"/>
                <a:cs typeface="Verdana"/>
              </a:rPr>
              <a:t>n. </a:t>
            </a:r>
            <a:r>
              <a:rPr lang="it-IT" i="1" dirty="0" smtClean="0">
                <a:solidFill>
                  <a:srgbClr val="002E5D"/>
                </a:solidFill>
                <a:latin typeface="Verdana"/>
                <a:ea typeface="Verdana"/>
                <a:cs typeface="Verdana"/>
              </a:rPr>
              <a:t>92/2012</a:t>
            </a:r>
            <a:endParaRPr lang="it-IT" i="1" dirty="0">
              <a:solidFill>
                <a:srgbClr val="002E5D"/>
              </a:solidFill>
              <a:latin typeface="Verdana"/>
              <a:ea typeface="Verdana"/>
              <a:cs typeface="Verdana"/>
            </a:endParaRPr>
          </a:p>
        </p:txBody>
      </p:sp>
      <p:sp>
        <p:nvSpPr>
          <p:cNvPr id="11" name="CasellaDiTesto 10"/>
          <p:cNvSpPr txBox="1"/>
          <p:nvPr/>
        </p:nvSpPr>
        <p:spPr>
          <a:xfrm>
            <a:off x="6463734" y="4598460"/>
            <a:ext cx="5056865" cy="1461939"/>
          </a:xfrm>
          <a:prstGeom prst="rect">
            <a:avLst/>
          </a:prstGeom>
          <a:noFill/>
          <a:ln>
            <a:solidFill>
              <a:schemeClr val="accent1"/>
            </a:solidFill>
          </a:ln>
        </p:spPr>
        <p:txBody>
          <a:bodyPr wrap="square" rtlCol="0">
            <a:spAutoFit/>
          </a:bodyPr>
          <a:lstStyle/>
          <a:p>
            <a:pPr>
              <a:spcAft>
                <a:spcPts val="600"/>
              </a:spcAft>
            </a:pPr>
            <a:r>
              <a:rPr lang="it-IT" dirty="0">
                <a:solidFill>
                  <a:srgbClr val="002E5D"/>
                </a:solidFill>
                <a:latin typeface="Verdana"/>
                <a:ea typeface="Verdana"/>
                <a:cs typeface="Verdana"/>
              </a:rPr>
              <a:t>Riduzione del premio per il </a:t>
            </a:r>
            <a:r>
              <a:rPr lang="it-IT" b="1" dirty="0">
                <a:solidFill>
                  <a:srgbClr val="002E5D"/>
                </a:solidFill>
                <a:latin typeface="Verdana"/>
                <a:ea typeface="Verdana"/>
                <a:cs typeface="Verdana"/>
              </a:rPr>
              <a:t>settore della piccola pesca costiera e nelle acque interne e </a:t>
            </a:r>
            <a:r>
              <a:rPr lang="it-IT" b="1" dirty="0" smtClean="0">
                <a:solidFill>
                  <a:srgbClr val="002E5D"/>
                </a:solidFill>
                <a:latin typeface="Verdana"/>
                <a:ea typeface="Verdana"/>
                <a:cs typeface="Verdana"/>
              </a:rPr>
              <a:t>lagunari </a:t>
            </a:r>
            <a:r>
              <a:rPr lang="it-IT" dirty="0" smtClean="0">
                <a:solidFill>
                  <a:srgbClr val="002E5D"/>
                </a:solidFill>
                <a:latin typeface="Verdana"/>
                <a:ea typeface="Verdana"/>
                <a:cs typeface="Verdana"/>
              </a:rPr>
              <a:t>misura </a:t>
            </a:r>
            <a:r>
              <a:rPr lang="it-IT" b="1" dirty="0" smtClean="0">
                <a:solidFill>
                  <a:srgbClr val="002E5D"/>
                </a:solidFill>
                <a:latin typeface="Verdana"/>
                <a:ea typeface="Verdana"/>
                <a:cs typeface="Verdana"/>
              </a:rPr>
              <a:t>45,07</a:t>
            </a:r>
            <a:r>
              <a:rPr lang="it-IT" b="1" dirty="0" smtClean="0">
                <a:solidFill>
                  <a:srgbClr val="002E5D"/>
                </a:solidFill>
                <a:latin typeface="Verdana"/>
                <a:ea typeface="Verdana"/>
                <a:cs typeface="Verdana"/>
              </a:rPr>
              <a:t>% </a:t>
            </a:r>
            <a:r>
              <a:rPr lang="it-IT" dirty="0">
                <a:solidFill>
                  <a:srgbClr val="002E5D"/>
                </a:solidFill>
                <a:latin typeface="Verdana"/>
                <a:ea typeface="Verdana"/>
                <a:cs typeface="Verdana"/>
              </a:rPr>
              <a:t>calcolato sulle retribuzioni soggette a sconto dichiarate nella denuncia delle retribuzioni </a:t>
            </a:r>
            <a:r>
              <a:rPr lang="it-IT" dirty="0" smtClean="0">
                <a:solidFill>
                  <a:srgbClr val="002E5D"/>
                </a:solidFill>
                <a:latin typeface="Verdana"/>
                <a:ea typeface="Verdana"/>
                <a:cs typeface="Verdana"/>
              </a:rPr>
              <a:t>2018</a:t>
            </a:r>
            <a:endParaRPr lang="it-IT" b="1" dirty="0" smtClean="0">
              <a:solidFill>
                <a:srgbClr val="002E5D"/>
              </a:solidFill>
              <a:latin typeface="Verdana"/>
              <a:ea typeface="Verdana"/>
              <a:cs typeface="Verdana"/>
            </a:endParaRPr>
          </a:p>
          <a:p>
            <a:pPr lvl="0"/>
            <a:r>
              <a:rPr lang="nb-NO" i="1" dirty="0">
                <a:solidFill>
                  <a:srgbClr val="002E5D"/>
                </a:solidFill>
                <a:latin typeface="Verdana"/>
                <a:ea typeface="Verdana"/>
                <a:cs typeface="Verdana"/>
              </a:rPr>
              <a:t>art. 1, </a:t>
            </a:r>
            <a:r>
              <a:rPr lang="nb-NO" i="1" dirty="0" smtClean="0">
                <a:solidFill>
                  <a:srgbClr val="002E5D"/>
                </a:solidFill>
                <a:latin typeface="Verdana"/>
                <a:ea typeface="Verdana"/>
                <a:cs typeface="Verdana"/>
              </a:rPr>
              <a:t>c.693 </a:t>
            </a:r>
            <a:r>
              <a:rPr lang="nb-NO" i="1" dirty="0">
                <a:solidFill>
                  <a:srgbClr val="002E5D"/>
                </a:solidFill>
                <a:latin typeface="Verdana"/>
                <a:ea typeface="Verdana"/>
                <a:cs typeface="Verdana"/>
              </a:rPr>
              <a:t>legge n. 205/2017</a:t>
            </a:r>
            <a:endParaRPr lang="nb-NO" i="1" dirty="0">
              <a:solidFill>
                <a:srgbClr val="002E5D"/>
              </a:solidFill>
              <a:latin typeface="Verdana"/>
              <a:ea typeface="Verdana"/>
              <a:cs typeface="Verdana"/>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t>Aggiornamento delle </a:t>
            </a:r>
            <a:r>
              <a:rPr lang="it-IT" b="1" dirty="0" smtClean="0"/>
              <a:t>Basi </a:t>
            </a:r>
            <a:r>
              <a:rPr lang="it-IT" b="1" dirty="0"/>
              <a:t>di </a:t>
            </a:r>
            <a:r>
              <a:rPr lang="it-IT" b="1" dirty="0" smtClean="0"/>
              <a:t>calcolo - sezione rata 2019</a:t>
            </a:r>
            <a:r>
              <a:rPr lang="it-IT" dirty="0"/>
              <a:t/>
            </a:r>
            <a:br>
              <a:rPr lang="it-IT" dirty="0"/>
            </a:br>
            <a:endParaRPr lang="it-IT" dirty="0"/>
          </a:p>
        </p:txBody>
      </p:sp>
      <p:sp>
        <p:nvSpPr>
          <p:cNvPr id="3" name="Segnaposto testo 2"/>
          <p:cNvSpPr>
            <a:spLocks noGrp="1"/>
          </p:cNvSpPr>
          <p:nvPr>
            <p:ph type="body" idx="1"/>
          </p:nvPr>
        </p:nvSpPr>
        <p:spPr>
          <a:xfrm>
            <a:off x="799759" y="853403"/>
            <a:ext cx="10603523" cy="1809115"/>
          </a:xfrm>
          <a:ln>
            <a:solidFill>
              <a:schemeClr val="accent1"/>
            </a:solidFill>
          </a:ln>
        </p:spPr>
        <p:txBody>
          <a:bodyPr/>
          <a:lstStyle/>
          <a:p>
            <a:pPr marL="203200" indent="0" algn="ctr">
              <a:lnSpc>
                <a:spcPct val="100000"/>
              </a:lnSpc>
              <a:spcBef>
                <a:spcPts val="0"/>
              </a:spcBef>
              <a:spcAft>
                <a:spcPts val="600"/>
              </a:spcAft>
              <a:buNone/>
            </a:pPr>
            <a:r>
              <a:rPr lang="it-IT" b="1" dirty="0" smtClean="0">
                <a:solidFill>
                  <a:srgbClr val="002E5D"/>
                </a:solidFill>
              </a:rPr>
              <a:t>Tasso </a:t>
            </a:r>
            <a:r>
              <a:rPr lang="it-IT" b="1" dirty="0">
                <a:solidFill>
                  <a:srgbClr val="002E5D"/>
                </a:solidFill>
              </a:rPr>
              <a:t>medio ponderato </a:t>
            </a:r>
            <a:endParaRPr lang="it-IT" b="1" dirty="0" smtClean="0">
              <a:solidFill>
                <a:srgbClr val="002E5D"/>
              </a:solidFill>
            </a:endParaRPr>
          </a:p>
          <a:p>
            <a:pPr marL="203200" indent="0" algn="ctr">
              <a:lnSpc>
                <a:spcPct val="100000"/>
              </a:lnSpc>
              <a:spcBef>
                <a:spcPts val="0"/>
              </a:spcBef>
              <a:spcAft>
                <a:spcPts val="600"/>
              </a:spcAft>
              <a:buNone/>
            </a:pPr>
            <a:r>
              <a:rPr lang="it-IT" dirty="0" smtClean="0">
                <a:solidFill>
                  <a:srgbClr val="FF0000"/>
                </a:solidFill>
              </a:rPr>
              <a:t>Eliminazione e cessazione </a:t>
            </a:r>
            <a:r>
              <a:rPr lang="it-IT" dirty="0">
                <a:solidFill>
                  <a:srgbClr val="FF0000"/>
                </a:solidFill>
              </a:rPr>
              <a:t>polizze “ponderate</a:t>
            </a:r>
            <a:r>
              <a:rPr lang="it-IT" dirty="0" smtClean="0">
                <a:solidFill>
                  <a:srgbClr val="FF0000"/>
                </a:solidFill>
              </a:rPr>
              <a:t>”</a:t>
            </a:r>
          </a:p>
          <a:p>
            <a:pPr marL="203200" indent="0" algn="ctr">
              <a:lnSpc>
                <a:spcPct val="100000"/>
              </a:lnSpc>
              <a:spcBef>
                <a:spcPts val="0"/>
              </a:spcBef>
              <a:spcAft>
                <a:spcPts val="600"/>
              </a:spcAft>
              <a:buNone/>
            </a:pPr>
            <a:r>
              <a:rPr lang="it-IT" sz="1400" dirty="0">
                <a:solidFill>
                  <a:srgbClr val="002E5D"/>
                </a:solidFill>
                <a:sym typeface="Arial"/>
              </a:rPr>
              <a:t>Dal 1° gennaio 2019 alle lavorazioni classificate con il tasso medio </a:t>
            </a:r>
            <a:r>
              <a:rPr lang="it-IT" sz="1400" dirty="0">
                <a:solidFill>
                  <a:srgbClr val="002E5D"/>
                </a:solidFill>
                <a:sym typeface="Arial"/>
              </a:rPr>
              <a:t>ponderato è </a:t>
            </a:r>
            <a:r>
              <a:rPr lang="it-IT" sz="1400" dirty="0">
                <a:solidFill>
                  <a:srgbClr val="002E5D"/>
                </a:solidFill>
                <a:sym typeface="Arial"/>
              </a:rPr>
              <a:t>attribuito uno specifico tasso medio per ciascuna lavorazione eventualmente ridotto o aumentato in base all’andamento infortunistico e agli interventi migliorativi effettuati dall’azienda per la tutela della salute e sicurezza nei luoghi di lavoro</a:t>
            </a:r>
            <a:endParaRPr lang="it-IT" sz="1400" dirty="0">
              <a:solidFill>
                <a:srgbClr val="002E5D"/>
              </a:solidFill>
              <a:sym typeface="Arial"/>
            </a:endParaRPr>
          </a:p>
          <a:p>
            <a:pPr marL="203200" indent="0" algn="ctr">
              <a:lnSpc>
                <a:spcPct val="100000"/>
              </a:lnSpc>
              <a:spcBef>
                <a:spcPts val="0"/>
              </a:spcBef>
              <a:spcAft>
                <a:spcPts val="600"/>
              </a:spcAft>
              <a:buNone/>
            </a:pPr>
            <a:r>
              <a:rPr lang="it-IT" sz="1400" i="1" dirty="0" smtClean="0">
                <a:solidFill>
                  <a:srgbClr val="002E5D"/>
                </a:solidFill>
              </a:rPr>
              <a:t>decreto interministeriale 27 febbraio 2019 industria, artigianato, terziario e altre attività art.32 c.3 </a:t>
            </a:r>
            <a:endParaRPr lang="it-IT" sz="1400" i="1" dirty="0">
              <a:solidFill>
                <a:srgbClr val="002E5D"/>
              </a:solidFill>
            </a:endParaRPr>
          </a:p>
        </p:txBody>
      </p:sp>
      <p:sp>
        <p:nvSpPr>
          <p:cNvPr id="4" name="Segnaposto numero diapositiva 3"/>
          <p:cNvSpPr>
            <a:spLocks noGrp="1"/>
          </p:cNvSpPr>
          <p:nvPr>
            <p:ph type="sldNum" idx="12"/>
          </p:nvPr>
        </p:nvSpPr>
        <p:spPr/>
        <p:txBody>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smtClean="0">
                <a:solidFill>
                  <a:srgbClr val="F2F2F2"/>
                </a:solidFill>
                <a:latin typeface="Verdana"/>
                <a:ea typeface="Verdana"/>
                <a:cs typeface="Verdana"/>
                <a:sym typeface="Verdana"/>
              </a:rPr>
              <a:t>7</a:t>
            </a:fld>
            <a:endParaRPr lang="it-IT" sz="1000" b="0" i="0" u="none" strike="noStrike" cap="none">
              <a:solidFill>
                <a:srgbClr val="F2F2F2"/>
              </a:solidFill>
              <a:latin typeface="Verdana"/>
              <a:ea typeface="Verdana"/>
              <a:cs typeface="Verdana"/>
              <a:sym typeface="Verdana"/>
            </a:endParaRPr>
          </a:p>
        </p:txBody>
      </p:sp>
      <p:sp>
        <p:nvSpPr>
          <p:cNvPr id="8" name="Rettangolo 7"/>
          <p:cNvSpPr/>
          <p:nvPr/>
        </p:nvSpPr>
        <p:spPr>
          <a:xfrm>
            <a:off x="799760" y="2818392"/>
            <a:ext cx="10603523" cy="1169551"/>
          </a:xfrm>
          <a:prstGeom prst="rect">
            <a:avLst/>
          </a:prstGeom>
          <a:ln>
            <a:solidFill>
              <a:schemeClr val="accent1"/>
            </a:solidFill>
          </a:ln>
        </p:spPr>
        <p:txBody>
          <a:bodyPr wrap="square">
            <a:spAutoFit/>
          </a:bodyPr>
          <a:lstStyle/>
          <a:p>
            <a:pPr lvl="0" algn="ctr">
              <a:spcAft>
                <a:spcPts val="600"/>
              </a:spcAft>
            </a:pPr>
            <a:r>
              <a:rPr lang="it-IT" sz="1600" b="1" dirty="0" smtClean="0">
                <a:solidFill>
                  <a:srgbClr val="002E5D"/>
                </a:solidFill>
                <a:latin typeface="Verdana"/>
                <a:ea typeface="Verdana"/>
                <a:cs typeface="Verdana"/>
                <a:sym typeface="Verdana"/>
              </a:rPr>
              <a:t>Riduzione legge 147/2013</a:t>
            </a:r>
            <a:endParaRPr lang="it-IT" sz="1600" b="1" dirty="0" smtClean="0">
              <a:solidFill>
                <a:srgbClr val="002E5D"/>
              </a:solidFill>
              <a:latin typeface="Verdana"/>
              <a:ea typeface="Verdana"/>
              <a:cs typeface="Verdana"/>
              <a:sym typeface="Verdana"/>
            </a:endParaRPr>
          </a:p>
          <a:p>
            <a:pPr lvl="0" algn="ctr">
              <a:spcAft>
                <a:spcPts val="600"/>
              </a:spcAft>
            </a:pPr>
            <a:r>
              <a:rPr lang="it-IT" sz="1600" dirty="0">
                <a:solidFill>
                  <a:srgbClr val="FF0000"/>
                </a:solidFill>
                <a:latin typeface="Verdana"/>
                <a:ea typeface="Verdana"/>
                <a:cs typeface="Verdana"/>
                <a:sym typeface="Verdana"/>
              </a:rPr>
              <a:t>Non più riportata nelle basi di calcolo per il 2019 </a:t>
            </a:r>
            <a:r>
              <a:rPr lang="it-IT" sz="1600" dirty="0">
                <a:solidFill>
                  <a:srgbClr val="002E5D"/>
                </a:solidFill>
                <a:latin typeface="Verdana"/>
                <a:ea typeface="Verdana"/>
                <a:cs typeface="Verdana"/>
                <a:sym typeface="Verdana"/>
              </a:rPr>
              <a:t>a seguito dell’applicazione delle tariffe 2019</a:t>
            </a:r>
          </a:p>
          <a:p>
            <a:pPr lvl="0" algn="ctr"/>
            <a:r>
              <a:rPr lang="it-IT" dirty="0">
                <a:solidFill>
                  <a:srgbClr val="002E5D"/>
                </a:solidFill>
                <a:latin typeface="Verdana"/>
                <a:ea typeface="Verdana"/>
                <a:cs typeface="Verdana"/>
                <a:sym typeface="Verdana"/>
              </a:rPr>
              <a:t>La legge di bilancio </a:t>
            </a:r>
            <a:r>
              <a:rPr lang="it-IT" dirty="0" smtClean="0">
                <a:solidFill>
                  <a:srgbClr val="002E5D"/>
                </a:solidFill>
                <a:latin typeface="Verdana"/>
                <a:ea typeface="Verdana"/>
                <a:cs typeface="Verdana"/>
                <a:sym typeface="Verdana"/>
              </a:rPr>
              <a:t>2019 </a:t>
            </a:r>
            <a:r>
              <a:rPr lang="it-IT" dirty="0">
                <a:solidFill>
                  <a:srgbClr val="002E5D"/>
                </a:solidFill>
                <a:latin typeface="Verdana"/>
                <a:ea typeface="Verdana"/>
                <a:cs typeface="Verdana"/>
                <a:sym typeface="Verdana"/>
              </a:rPr>
              <a:t>ha </a:t>
            </a:r>
            <a:r>
              <a:rPr lang="it-IT" dirty="0" smtClean="0">
                <a:solidFill>
                  <a:srgbClr val="002E5D"/>
                </a:solidFill>
                <a:latin typeface="Verdana"/>
                <a:ea typeface="Verdana"/>
                <a:cs typeface="Verdana"/>
                <a:sym typeface="Verdana"/>
              </a:rPr>
              <a:t>previsto </a:t>
            </a:r>
            <a:r>
              <a:rPr lang="it-IT" dirty="0">
                <a:solidFill>
                  <a:srgbClr val="002E5D"/>
                </a:solidFill>
                <a:latin typeface="Verdana"/>
                <a:ea typeface="Verdana"/>
                <a:cs typeface="Verdana"/>
                <a:sym typeface="Verdana"/>
              </a:rPr>
              <a:t>le </a:t>
            </a:r>
            <a:r>
              <a:rPr lang="it-IT" dirty="0" smtClean="0">
                <a:solidFill>
                  <a:srgbClr val="002E5D"/>
                </a:solidFill>
                <a:latin typeface="Verdana"/>
                <a:ea typeface="Verdana"/>
                <a:cs typeface="Verdana"/>
                <a:sym typeface="Verdana"/>
              </a:rPr>
              <a:t>coperture </a:t>
            </a:r>
            <a:r>
              <a:rPr lang="it-IT" dirty="0">
                <a:solidFill>
                  <a:srgbClr val="002E5D"/>
                </a:solidFill>
                <a:latin typeface="Verdana"/>
                <a:ea typeface="Verdana"/>
                <a:cs typeface="Verdana"/>
                <a:sym typeface="Verdana"/>
              </a:rPr>
              <a:t>finanziarie per consentire la revisione delle Tariffe dei premi </a:t>
            </a:r>
            <a:endParaRPr lang="it-IT" dirty="0" smtClean="0">
              <a:solidFill>
                <a:srgbClr val="002E5D"/>
              </a:solidFill>
              <a:latin typeface="Verdana"/>
              <a:ea typeface="Verdana"/>
              <a:cs typeface="Verdana"/>
              <a:sym typeface="Verdana"/>
            </a:endParaRPr>
          </a:p>
          <a:p>
            <a:pPr lvl="0" algn="ctr"/>
            <a:r>
              <a:rPr lang="it-IT" dirty="0" smtClean="0">
                <a:solidFill>
                  <a:srgbClr val="002E5D"/>
                </a:solidFill>
                <a:latin typeface="Verdana"/>
                <a:ea typeface="Verdana"/>
                <a:cs typeface="Verdana"/>
                <a:sym typeface="Verdana"/>
              </a:rPr>
              <a:t>Inail </a:t>
            </a:r>
            <a:r>
              <a:rPr lang="it-IT" dirty="0">
                <a:solidFill>
                  <a:srgbClr val="002E5D"/>
                </a:solidFill>
                <a:latin typeface="Verdana"/>
                <a:ea typeface="Verdana"/>
                <a:cs typeface="Verdana"/>
                <a:sym typeface="Verdana"/>
              </a:rPr>
              <a:t>oggetto dell’applicazione della riduzione prevista </a:t>
            </a:r>
            <a:r>
              <a:rPr lang="it-IT" dirty="0" smtClean="0">
                <a:solidFill>
                  <a:srgbClr val="002E5D"/>
                </a:solidFill>
                <a:latin typeface="Verdana"/>
                <a:ea typeface="Verdana"/>
                <a:cs typeface="Verdana"/>
                <a:sym typeface="Verdana"/>
              </a:rPr>
              <a:t>dall’art.1</a:t>
            </a:r>
            <a:r>
              <a:rPr lang="it-IT" dirty="0">
                <a:solidFill>
                  <a:srgbClr val="002E5D"/>
                </a:solidFill>
                <a:latin typeface="Verdana"/>
                <a:ea typeface="Verdana"/>
                <a:cs typeface="Verdana"/>
                <a:sym typeface="Verdana"/>
              </a:rPr>
              <a:t>, </a:t>
            </a:r>
            <a:r>
              <a:rPr lang="it-IT" dirty="0" smtClean="0">
                <a:solidFill>
                  <a:srgbClr val="002E5D"/>
                </a:solidFill>
                <a:latin typeface="Verdana"/>
                <a:ea typeface="Verdana"/>
                <a:cs typeface="Verdana"/>
                <a:sym typeface="Verdana"/>
              </a:rPr>
              <a:t>c. </a:t>
            </a:r>
            <a:r>
              <a:rPr lang="it-IT" dirty="0">
                <a:solidFill>
                  <a:srgbClr val="002E5D"/>
                </a:solidFill>
                <a:latin typeface="Verdana"/>
                <a:ea typeface="Verdana"/>
                <a:cs typeface="Verdana"/>
                <a:sym typeface="Verdana"/>
              </a:rPr>
              <a:t>128, della legge 27 dicembre 2013, n. </a:t>
            </a:r>
            <a:r>
              <a:rPr lang="it-IT" dirty="0" smtClean="0">
                <a:solidFill>
                  <a:srgbClr val="002E5D"/>
                </a:solidFill>
                <a:latin typeface="Verdana"/>
                <a:ea typeface="Verdana"/>
                <a:cs typeface="Verdana"/>
                <a:sym typeface="Verdana"/>
              </a:rPr>
              <a:t>147</a:t>
            </a:r>
            <a:endParaRPr lang="it-IT" dirty="0" smtClean="0">
              <a:solidFill>
                <a:srgbClr val="002E5D"/>
              </a:solidFill>
              <a:latin typeface="Verdana"/>
              <a:ea typeface="Verdana"/>
              <a:cs typeface="Verdana"/>
              <a:sym typeface="Verdana"/>
            </a:endParaRPr>
          </a:p>
        </p:txBody>
      </p:sp>
      <p:sp>
        <p:nvSpPr>
          <p:cNvPr id="10" name="Rettangolo 9"/>
          <p:cNvSpPr/>
          <p:nvPr/>
        </p:nvSpPr>
        <p:spPr>
          <a:xfrm>
            <a:off x="889418" y="4329623"/>
            <a:ext cx="10513865" cy="1169551"/>
          </a:xfrm>
          <a:prstGeom prst="rect">
            <a:avLst/>
          </a:prstGeom>
          <a:ln>
            <a:solidFill>
              <a:schemeClr val="accent1"/>
            </a:solidFill>
          </a:ln>
        </p:spPr>
        <p:txBody>
          <a:bodyPr wrap="square">
            <a:spAutoFit/>
          </a:bodyPr>
          <a:lstStyle/>
          <a:p>
            <a:pPr lvl="0" algn="ctr">
              <a:spcAft>
                <a:spcPts val="600"/>
              </a:spcAft>
            </a:pPr>
            <a:r>
              <a:rPr lang="it-IT" sz="1600" b="1" dirty="0" smtClean="0">
                <a:solidFill>
                  <a:srgbClr val="002E5D"/>
                </a:solidFill>
                <a:latin typeface="Verdana"/>
                <a:ea typeface="Verdana"/>
                <a:cs typeface="Verdana"/>
                <a:sym typeface="Verdana"/>
              </a:rPr>
              <a:t>Oscillazione OT20 MAT</a:t>
            </a:r>
            <a:endParaRPr lang="it-IT" sz="1600" b="1" dirty="0" smtClean="0">
              <a:solidFill>
                <a:srgbClr val="002E5D"/>
              </a:solidFill>
              <a:latin typeface="Verdana"/>
              <a:ea typeface="Verdana"/>
              <a:cs typeface="Verdana"/>
              <a:sym typeface="Verdana"/>
            </a:endParaRPr>
          </a:p>
          <a:p>
            <a:pPr lvl="0" algn="ctr">
              <a:spcAft>
                <a:spcPts val="600"/>
              </a:spcAft>
            </a:pPr>
            <a:r>
              <a:rPr lang="it-IT" sz="1600" dirty="0" smtClean="0">
                <a:solidFill>
                  <a:srgbClr val="FF0000"/>
                </a:solidFill>
                <a:latin typeface="Verdana"/>
                <a:ea typeface="Verdana"/>
                <a:cs typeface="Verdana"/>
                <a:sym typeface="Verdana"/>
              </a:rPr>
              <a:t>Non più </a:t>
            </a:r>
            <a:r>
              <a:rPr lang="it-IT" sz="1600" dirty="0" smtClean="0">
                <a:solidFill>
                  <a:srgbClr val="FF0000"/>
                </a:solidFill>
                <a:latin typeface="Verdana"/>
                <a:ea typeface="Verdana"/>
                <a:cs typeface="Verdana"/>
                <a:sym typeface="Verdana"/>
              </a:rPr>
              <a:t>riportata nelle basi di calcolo per il 2019 </a:t>
            </a:r>
            <a:r>
              <a:rPr lang="it-IT" sz="1600" dirty="0" smtClean="0">
                <a:solidFill>
                  <a:srgbClr val="002E5D"/>
                </a:solidFill>
                <a:latin typeface="Verdana"/>
                <a:ea typeface="Verdana"/>
                <a:cs typeface="Verdana"/>
                <a:sym typeface="Verdana"/>
              </a:rPr>
              <a:t>in quanto funzionale all’applicazione l.147/2013</a:t>
            </a:r>
          </a:p>
          <a:p>
            <a:pPr lvl="0" algn="ctr"/>
            <a:r>
              <a:rPr lang="it-IT" dirty="0">
                <a:solidFill>
                  <a:srgbClr val="002E5D"/>
                </a:solidFill>
                <a:latin typeface="Verdana"/>
                <a:ea typeface="Verdana"/>
                <a:cs typeface="Verdana"/>
                <a:sym typeface="Verdana"/>
              </a:rPr>
              <a:t>L’oscillazione è prevista dall’art.23 del decreto interministeriale 27 febbraio 2019</a:t>
            </a:r>
            <a:endParaRPr lang="it-IT" dirty="0">
              <a:solidFill>
                <a:srgbClr val="002E5D"/>
              </a:solidFill>
              <a:latin typeface="Verdana"/>
              <a:ea typeface="Verdana"/>
              <a:cs typeface="Verdana"/>
              <a:sym typeface="Verdana"/>
            </a:endParaRPr>
          </a:p>
          <a:p>
            <a:pPr lvl="0" algn="ctr"/>
            <a:r>
              <a:rPr lang="it-IT" dirty="0" smtClean="0">
                <a:solidFill>
                  <a:srgbClr val="002E5D"/>
                </a:solidFill>
                <a:latin typeface="Verdana"/>
                <a:ea typeface="Verdana"/>
                <a:cs typeface="Verdana"/>
                <a:sym typeface="Verdana"/>
              </a:rPr>
              <a:t>Industria, Artigianato, Terziario, Altre attività </a:t>
            </a:r>
            <a:endParaRPr lang="it-IT" dirty="0" smtClean="0">
              <a:solidFill>
                <a:srgbClr val="002E5D"/>
              </a:solidFill>
              <a:latin typeface="Verdana"/>
              <a:ea typeface="Verdana"/>
              <a:cs typeface="Verdana"/>
              <a:sym typeface="Verdana"/>
            </a:endParaRPr>
          </a:p>
        </p:txBody>
      </p:sp>
    </p:spTree>
    <p:extLst>
      <p:ext uri="{BB962C8B-B14F-4D97-AF65-F5344CB8AC3E}">
        <p14:creationId xmlns:p14="http://schemas.microsoft.com/office/powerpoint/2010/main" val="4000463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idx="12"/>
          </p:nvPr>
        </p:nvSpPr>
        <p:spPr/>
        <p:txBody>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smtClean="0">
                <a:solidFill>
                  <a:srgbClr val="F2F2F2"/>
                </a:solidFill>
                <a:latin typeface="Verdana"/>
                <a:ea typeface="Verdana"/>
                <a:cs typeface="Verdana"/>
                <a:sym typeface="Verdana"/>
              </a:rPr>
              <a:t>8</a:t>
            </a:fld>
            <a:endParaRPr lang="it-IT" sz="1000" b="0" i="0" u="none" strike="noStrike" cap="none">
              <a:solidFill>
                <a:srgbClr val="F2F2F2"/>
              </a:solidFill>
              <a:latin typeface="Verdana"/>
              <a:ea typeface="Verdana"/>
              <a:cs typeface="Verdana"/>
              <a:sym typeface="Verdana"/>
            </a:endParaRPr>
          </a:p>
        </p:txBody>
      </p:sp>
      <p:pic>
        <p:nvPicPr>
          <p:cNvPr id="7" name="Immagine 6"/>
          <p:cNvPicPr/>
          <p:nvPr/>
        </p:nvPicPr>
        <p:blipFill rotWithShape="1">
          <a:blip r:embed="rId2"/>
          <a:srcRect l="7471" t="14111" r="29031" b="16712"/>
          <a:stretch/>
        </p:blipFill>
        <p:spPr bwMode="auto">
          <a:xfrm>
            <a:off x="584947" y="477542"/>
            <a:ext cx="8998668" cy="4964897"/>
          </a:xfrm>
          <a:prstGeom prst="rect">
            <a:avLst/>
          </a:prstGeom>
          <a:ln>
            <a:noFill/>
          </a:ln>
          <a:extLst>
            <a:ext uri="{53640926-AAD7-44D8-BBD7-CCE9431645EC}">
              <a14:shadowObscured xmlns:a14="http://schemas.microsoft.com/office/drawing/2010/main"/>
            </a:ext>
          </a:extLst>
        </p:spPr>
      </p:pic>
      <p:sp>
        <p:nvSpPr>
          <p:cNvPr id="8" name="CasellaDiTesto 7"/>
          <p:cNvSpPr txBox="1"/>
          <p:nvPr/>
        </p:nvSpPr>
        <p:spPr>
          <a:xfrm>
            <a:off x="9583616" y="1304019"/>
            <a:ext cx="2135942" cy="3046988"/>
          </a:xfrm>
          <a:prstGeom prst="rect">
            <a:avLst/>
          </a:prstGeom>
          <a:noFill/>
        </p:spPr>
        <p:txBody>
          <a:bodyPr wrap="square" rtlCol="0">
            <a:spAutoFit/>
          </a:bodyPr>
          <a:lstStyle/>
          <a:p>
            <a:r>
              <a:rPr lang="it-IT" sz="1600" dirty="0">
                <a:solidFill>
                  <a:srgbClr val="002E5D"/>
                </a:solidFill>
                <a:latin typeface="Verdana"/>
                <a:ea typeface="Verdana"/>
                <a:cs typeface="Verdana"/>
                <a:sym typeface="Verdana"/>
              </a:rPr>
              <a:t>Nel servizio </a:t>
            </a:r>
            <a:r>
              <a:rPr lang="it-IT" sz="1600" b="1" i="1" dirty="0">
                <a:solidFill>
                  <a:srgbClr val="002E5D"/>
                </a:solidFill>
                <a:latin typeface="Verdana"/>
                <a:ea typeface="Verdana"/>
                <a:cs typeface="Verdana"/>
                <a:sym typeface="Verdana"/>
              </a:rPr>
              <a:t>Richiesta basi di calcolo</a:t>
            </a:r>
            <a:r>
              <a:rPr lang="it-IT" sz="1600" b="1" dirty="0">
                <a:solidFill>
                  <a:srgbClr val="002E5D"/>
                </a:solidFill>
                <a:latin typeface="Verdana"/>
                <a:ea typeface="Verdana"/>
                <a:cs typeface="Verdana"/>
                <a:sym typeface="Verdana"/>
              </a:rPr>
              <a:t> </a:t>
            </a:r>
            <a:r>
              <a:rPr lang="it-IT" sz="1600" dirty="0">
                <a:solidFill>
                  <a:srgbClr val="002E5D"/>
                </a:solidFill>
                <a:latin typeface="Verdana"/>
                <a:ea typeface="Verdana"/>
                <a:cs typeface="Verdana"/>
                <a:sym typeface="Verdana"/>
              </a:rPr>
              <a:t>è pubblicato il </a:t>
            </a:r>
            <a:r>
              <a:rPr lang="it-IT" sz="1600" dirty="0" smtClean="0">
                <a:solidFill>
                  <a:srgbClr val="002E5D"/>
                </a:solidFill>
                <a:latin typeface="Verdana"/>
                <a:ea typeface="Verdana"/>
                <a:cs typeface="Verdana"/>
                <a:sym typeface="Verdana"/>
              </a:rPr>
              <a:t>tracciato </a:t>
            </a:r>
            <a:r>
              <a:rPr lang="it-IT" sz="1600" dirty="0">
                <a:solidFill>
                  <a:srgbClr val="002E5D"/>
                </a:solidFill>
                <a:latin typeface="Verdana"/>
                <a:ea typeface="Verdana"/>
                <a:cs typeface="Verdana"/>
                <a:sym typeface="Verdana"/>
              </a:rPr>
              <a:t>record con la descrizione delle modifiche apportate a seguito dell’applicazione delle </a:t>
            </a:r>
            <a:r>
              <a:rPr lang="it-IT" sz="1600" dirty="0" smtClean="0">
                <a:solidFill>
                  <a:srgbClr val="002E5D"/>
                </a:solidFill>
                <a:latin typeface="Verdana"/>
                <a:ea typeface="Verdana"/>
                <a:cs typeface="Verdana"/>
                <a:sym typeface="Verdana"/>
              </a:rPr>
              <a:t>nuove tariffe 2019</a:t>
            </a:r>
            <a:endParaRPr lang="it-IT" sz="1600" dirty="0">
              <a:solidFill>
                <a:srgbClr val="002E5D"/>
              </a:solidFill>
              <a:latin typeface="Verdana"/>
              <a:ea typeface="Verdana"/>
              <a:cs typeface="Verdana"/>
              <a:sym typeface="Verdana"/>
            </a:endParaRPr>
          </a:p>
        </p:txBody>
      </p:sp>
    </p:spTree>
    <p:extLst>
      <p:ext uri="{BB962C8B-B14F-4D97-AF65-F5344CB8AC3E}">
        <p14:creationId xmlns:p14="http://schemas.microsoft.com/office/powerpoint/2010/main" val="3284471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Shape 353"/>
          <p:cNvSpPr txBox="1">
            <a:spLocks noGrp="1"/>
          </p:cNvSpPr>
          <p:nvPr>
            <p:ph type="sldNum" idx="12"/>
          </p:nvPr>
        </p:nvSpPr>
        <p:spPr>
          <a:xfrm>
            <a:off x="10266503" y="6474030"/>
            <a:ext cx="1453054" cy="365125"/>
          </a:xfrm>
          <a:prstGeom prst="rect">
            <a:avLst/>
          </a:prstGeom>
          <a:noFill/>
          <a:ln>
            <a:noFill/>
          </a:ln>
        </p:spPr>
        <p:txBody>
          <a:bodyPr wrap="square" lIns="0" tIns="0" rIns="0" bIns="0" anchor="t" anchorCtr="0">
            <a:noAutofit/>
          </a:bodyPr>
          <a:lstStyle/>
          <a:p>
            <a:pPr marL="0" marR="0" lvl="0" indent="-15875" algn="r" rtl="0">
              <a:lnSpc>
                <a:spcPct val="100000"/>
              </a:lnSpc>
              <a:spcBef>
                <a:spcPts val="0"/>
              </a:spcBef>
              <a:spcAft>
                <a:spcPts val="0"/>
              </a:spcAft>
              <a:buClr>
                <a:srgbClr val="F2F2F2"/>
              </a:buClr>
              <a:buSzPts val="250"/>
              <a:buFont typeface="Verdana"/>
              <a:buNone/>
            </a:pPr>
            <a:fld id="{00000000-1234-1234-1234-123412341234}" type="slidenum">
              <a:rPr lang="it-IT" sz="1000" b="0" i="0" u="none" strike="noStrike" cap="none">
                <a:solidFill>
                  <a:srgbClr val="F2F2F2"/>
                </a:solidFill>
                <a:latin typeface="Verdana"/>
                <a:ea typeface="Verdana"/>
                <a:cs typeface="Verdana"/>
                <a:sym typeface="Verdana"/>
              </a:rPr>
              <a:t>9</a:t>
            </a:fld>
            <a:endParaRPr lang="it-IT" sz="1000" b="0" i="0" u="none" strike="noStrike" cap="none">
              <a:solidFill>
                <a:srgbClr val="F2F2F2"/>
              </a:solidFill>
              <a:latin typeface="Verdana"/>
              <a:ea typeface="Verdana"/>
              <a:cs typeface="Verdana"/>
              <a:sym typeface="Verdana"/>
            </a:endParaRPr>
          </a:p>
        </p:txBody>
      </p:sp>
      <p:sp>
        <p:nvSpPr>
          <p:cNvPr id="355" name="Shape 355"/>
          <p:cNvSpPr txBox="1"/>
          <p:nvPr/>
        </p:nvSpPr>
        <p:spPr>
          <a:xfrm>
            <a:off x="553917" y="452499"/>
            <a:ext cx="11274970" cy="1007024"/>
          </a:xfrm>
          <a:prstGeom prst="rect">
            <a:avLst/>
          </a:prstGeom>
          <a:noFill/>
          <a:ln>
            <a:noFill/>
          </a:ln>
        </p:spPr>
        <p:txBody>
          <a:bodyPr wrap="square" lIns="144000" tIns="91425" rIns="91425" bIns="91425" anchor="t" anchorCtr="0">
            <a:noAutofit/>
          </a:bodyPr>
          <a:lstStyle/>
          <a:p>
            <a:pPr lvl="0" indent="-177800" algn="ctr">
              <a:lnSpc>
                <a:spcPct val="90000"/>
              </a:lnSpc>
              <a:buClr>
                <a:srgbClr val="002E5D"/>
              </a:buClr>
              <a:buSzPts val="2800"/>
            </a:pPr>
            <a:r>
              <a:rPr lang="it-IT" sz="2000" b="1" dirty="0">
                <a:solidFill>
                  <a:srgbClr val="002E5D"/>
                </a:solidFill>
                <a:latin typeface="Verdana"/>
                <a:ea typeface="Verdana"/>
                <a:cs typeface="Verdana"/>
                <a:sym typeface="Verdana"/>
              </a:rPr>
              <a:t>Riduzioni applicabili al premio di regolazione 2018 e al premio di rata </a:t>
            </a:r>
            <a:r>
              <a:rPr lang="it-IT" sz="2000" b="1" dirty="0" smtClean="0">
                <a:solidFill>
                  <a:srgbClr val="002E5D"/>
                </a:solidFill>
                <a:latin typeface="Verdana"/>
                <a:ea typeface="Verdana"/>
                <a:cs typeface="Verdana"/>
                <a:sym typeface="Verdana"/>
              </a:rPr>
              <a:t>2019</a:t>
            </a:r>
          </a:p>
          <a:p>
            <a:pPr lvl="0" indent="-177800" algn="ctr">
              <a:lnSpc>
                <a:spcPct val="90000"/>
              </a:lnSpc>
              <a:buClr>
                <a:srgbClr val="002E5D"/>
              </a:buClr>
              <a:buSzPts val="2800"/>
            </a:pPr>
            <a:endParaRPr lang="it-IT" sz="2000" b="1" dirty="0" smtClean="0">
              <a:solidFill>
                <a:srgbClr val="002E5D"/>
              </a:solidFill>
              <a:latin typeface="Verdana"/>
              <a:ea typeface="Verdana"/>
              <a:cs typeface="Verdana"/>
              <a:sym typeface="Verdana"/>
            </a:endParaRPr>
          </a:p>
          <a:p>
            <a:pPr lvl="0" indent="-177800" algn="ctr">
              <a:lnSpc>
                <a:spcPct val="90000"/>
              </a:lnSpc>
              <a:buClr>
                <a:srgbClr val="002E5D"/>
              </a:buClr>
              <a:buSzPts val="2800"/>
            </a:pPr>
            <a:r>
              <a:rPr lang="it-IT" sz="2000" b="1" dirty="0" smtClean="0">
                <a:solidFill>
                  <a:srgbClr val="FF0000"/>
                </a:solidFill>
                <a:latin typeface="Verdana"/>
                <a:ea typeface="Verdana"/>
                <a:cs typeface="Verdana"/>
                <a:sym typeface="Verdana"/>
              </a:rPr>
              <a:t>Settore </a:t>
            </a:r>
            <a:r>
              <a:rPr lang="it-IT" sz="2000" b="1" dirty="0" smtClean="0">
                <a:solidFill>
                  <a:srgbClr val="FF0000"/>
                </a:solidFill>
                <a:latin typeface="Verdana"/>
                <a:ea typeface="Verdana"/>
                <a:cs typeface="Verdana"/>
                <a:sym typeface="Verdana"/>
              </a:rPr>
              <a:t>navigazione</a:t>
            </a:r>
            <a:endParaRPr lang="it-IT" sz="2000" b="1" dirty="0">
              <a:solidFill>
                <a:srgbClr val="FF0000"/>
              </a:solidFill>
              <a:latin typeface="Verdana"/>
              <a:ea typeface="Verdana"/>
              <a:cs typeface="Verdana"/>
              <a:sym typeface="Verdana"/>
            </a:endParaRPr>
          </a:p>
        </p:txBody>
      </p:sp>
      <p:sp>
        <p:nvSpPr>
          <p:cNvPr id="6" name="CasellaDiTesto 5"/>
          <p:cNvSpPr txBox="1"/>
          <p:nvPr/>
        </p:nvSpPr>
        <p:spPr>
          <a:xfrm>
            <a:off x="2039816" y="1581370"/>
            <a:ext cx="8335108" cy="1800493"/>
          </a:xfrm>
          <a:prstGeom prst="rect">
            <a:avLst/>
          </a:prstGeom>
          <a:noFill/>
          <a:ln>
            <a:solidFill>
              <a:schemeClr val="accent1"/>
            </a:solidFill>
          </a:ln>
        </p:spPr>
        <p:txBody>
          <a:bodyPr wrap="square" rtlCol="0">
            <a:spAutoFit/>
          </a:bodyPr>
          <a:lstStyle/>
          <a:p>
            <a:r>
              <a:rPr lang="it-IT" sz="1600" dirty="0">
                <a:solidFill>
                  <a:srgbClr val="002E5D"/>
                </a:solidFill>
                <a:latin typeface="Verdana"/>
                <a:ea typeface="Verdana"/>
                <a:cs typeface="Verdana"/>
              </a:rPr>
              <a:t>Sgravi della gestione navigazione per attività di </a:t>
            </a:r>
            <a:r>
              <a:rPr lang="it-IT" sz="1600" b="1" dirty="0">
                <a:solidFill>
                  <a:srgbClr val="002E5D"/>
                </a:solidFill>
                <a:latin typeface="Verdana"/>
                <a:ea typeface="Verdana"/>
                <a:cs typeface="Verdana"/>
              </a:rPr>
              <a:t>pesca </a:t>
            </a:r>
            <a:endParaRPr lang="it-IT" sz="1600" b="1" dirty="0" smtClean="0">
              <a:solidFill>
                <a:srgbClr val="002E5D"/>
              </a:solidFill>
              <a:latin typeface="Verdana"/>
              <a:ea typeface="Verdana"/>
              <a:cs typeface="Verdana"/>
            </a:endParaRPr>
          </a:p>
          <a:p>
            <a:r>
              <a:rPr lang="it-IT" sz="1600" dirty="0" smtClean="0">
                <a:solidFill>
                  <a:srgbClr val="002E5D"/>
                </a:solidFill>
                <a:latin typeface="Verdana"/>
                <a:ea typeface="Verdana"/>
                <a:cs typeface="Verdana"/>
              </a:rPr>
              <a:t>oltre </a:t>
            </a:r>
            <a:r>
              <a:rPr lang="it-IT" sz="1600" dirty="0">
                <a:solidFill>
                  <a:srgbClr val="002E5D"/>
                </a:solidFill>
                <a:latin typeface="Verdana"/>
                <a:ea typeface="Verdana"/>
                <a:cs typeface="Verdana"/>
              </a:rPr>
              <a:t>gli </a:t>
            </a:r>
            <a:r>
              <a:rPr lang="it-IT" sz="1600" dirty="0" smtClean="0">
                <a:solidFill>
                  <a:srgbClr val="002E5D"/>
                </a:solidFill>
                <a:latin typeface="Verdana"/>
                <a:ea typeface="Verdana"/>
                <a:cs typeface="Verdana"/>
              </a:rPr>
              <a:t>stretti misura </a:t>
            </a:r>
            <a:r>
              <a:rPr lang="it-IT" sz="1600" b="1" dirty="0" smtClean="0">
                <a:solidFill>
                  <a:srgbClr val="002E5D"/>
                </a:solidFill>
                <a:latin typeface="Verdana"/>
                <a:ea typeface="Verdana"/>
                <a:cs typeface="Verdana"/>
              </a:rPr>
              <a:t>100</a:t>
            </a:r>
            <a:r>
              <a:rPr lang="it-IT" sz="1600" b="1" dirty="0" smtClean="0">
                <a:solidFill>
                  <a:srgbClr val="002E5D"/>
                </a:solidFill>
                <a:latin typeface="Verdana"/>
                <a:ea typeface="Verdana"/>
                <a:cs typeface="Verdana"/>
              </a:rPr>
              <a:t>% del premio</a:t>
            </a:r>
            <a:endParaRPr lang="it-IT" sz="1600" b="1" dirty="0" smtClean="0">
              <a:solidFill>
                <a:srgbClr val="002E5D"/>
              </a:solidFill>
              <a:latin typeface="Verdana"/>
              <a:ea typeface="Verdana"/>
              <a:cs typeface="Verdana"/>
            </a:endParaRPr>
          </a:p>
          <a:p>
            <a:r>
              <a:rPr lang="it-IT" sz="1600" dirty="0" smtClean="0">
                <a:solidFill>
                  <a:srgbClr val="002E5D"/>
                </a:solidFill>
                <a:latin typeface="Verdana"/>
                <a:ea typeface="Verdana"/>
                <a:cs typeface="Verdana"/>
              </a:rPr>
              <a:t>mediterranea misura </a:t>
            </a:r>
            <a:r>
              <a:rPr lang="it-IT" sz="1600" b="1" dirty="0" smtClean="0">
                <a:solidFill>
                  <a:srgbClr val="002E5D"/>
                </a:solidFill>
                <a:latin typeface="Verdana"/>
                <a:ea typeface="Verdana"/>
                <a:cs typeface="Verdana"/>
              </a:rPr>
              <a:t>70</a:t>
            </a:r>
            <a:r>
              <a:rPr lang="it-IT" sz="1600" b="1" dirty="0" smtClean="0">
                <a:solidFill>
                  <a:srgbClr val="002E5D"/>
                </a:solidFill>
                <a:latin typeface="Verdana"/>
                <a:ea typeface="Verdana"/>
                <a:cs typeface="Verdana"/>
              </a:rPr>
              <a:t>% del premio</a:t>
            </a:r>
            <a:endParaRPr lang="it-IT" sz="1600" b="1" dirty="0" smtClean="0">
              <a:solidFill>
                <a:srgbClr val="002E5D"/>
              </a:solidFill>
              <a:latin typeface="Verdana"/>
              <a:ea typeface="Verdana"/>
              <a:cs typeface="Verdana"/>
            </a:endParaRPr>
          </a:p>
          <a:p>
            <a:pPr>
              <a:spcAft>
                <a:spcPts val="600"/>
              </a:spcAft>
            </a:pPr>
            <a:r>
              <a:rPr lang="it-IT" sz="1600" dirty="0" smtClean="0">
                <a:solidFill>
                  <a:srgbClr val="002E5D"/>
                </a:solidFill>
                <a:latin typeface="Verdana"/>
                <a:ea typeface="Verdana"/>
                <a:cs typeface="Verdana"/>
              </a:rPr>
              <a:t>costiera </a:t>
            </a:r>
            <a:r>
              <a:rPr lang="it-IT" sz="1600" b="1" dirty="0" smtClean="0">
                <a:solidFill>
                  <a:srgbClr val="002E5D"/>
                </a:solidFill>
                <a:latin typeface="Verdana"/>
                <a:ea typeface="Verdana"/>
                <a:cs typeface="Verdana"/>
              </a:rPr>
              <a:t>45,07</a:t>
            </a:r>
            <a:r>
              <a:rPr lang="it-IT" sz="1600" b="1" dirty="0" smtClean="0">
                <a:solidFill>
                  <a:srgbClr val="002E5D"/>
                </a:solidFill>
                <a:latin typeface="Verdana"/>
                <a:ea typeface="Verdana"/>
                <a:cs typeface="Verdana"/>
              </a:rPr>
              <a:t>% del premio</a:t>
            </a:r>
            <a:endParaRPr lang="it-IT" sz="1600" b="1" dirty="0">
              <a:solidFill>
                <a:srgbClr val="002E5D"/>
              </a:solidFill>
              <a:latin typeface="Verdana"/>
              <a:ea typeface="Verdana"/>
              <a:cs typeface="Verdana"/>
            </a:endParaRPr>
          </a:p>
          <a:p>
            <a:r>
              <a:rPr lang="it-IT" i="1" dirty="0">
                <a:solidFill>
                  <a:srgbClr val="002E5D"/>
                </a:solidFill>
                <a:latin typeface="Verdana"/>
                <a:ea typeface="Verdana"/>
                <a:cs typeface="Verdana"/>
              </a:rPr>
              <a:t>art.6-bis, decreto-legge n. 457/1997 (pesca oltre gli stretti e pesca mediterranea) e </a:t>
            </a:r>
          </a:p>
          <a:p>
            <a:r>
              <a:rPr lang="it-IT" i="1" dirty="0" smtClean="0">
                <a:solidFill>
                  <a:srgbClr val="002E5D"/>
                </a:solidFill>
                <a:latin typeface="Verdana"/>
                <a:ea typeface="Verdana"/>
                <a:cs typeface="Verdana"/>
              </a:rPr>
              <a:t>art.11</a:t>
            </a:r>
            <a:r>
              <a:rPr lang="it-IT" i="1" dirty="0">
                <a:solidFill>
                  <a:srgbClr val="002E5D"/>
                </a:solidFill>
                <a:latin typeface="Verdana"/>
                <a:ea typeface="Verdana"/>
                <a:cs typeface="Verdana"/>
              </a:rPr>
              <a:t>, </a:t>
            </a:r>
            <a:r>
              <a:rPr lang="it-IT" i="1" dirty="0" smtClean="0">
                <a:solidFill>
                  <a:srgbClr val="002E5D"/>
                </a:solidFill>
                <a:latin typeface="Verdana"/>
                <a:ea typeface="Verdana"/>
                <a:cs typeface="Verdana"/>
              </a:rPr>
              <a:t>c.1</a:t>
            </a:r>
            <a:r>
              <a:rPr lang="it-IT" i="1" dirty="0">
                <a:solidFill>
                  <a:srgbClr val="002E5D"/>
                </a:solidFill>
                <a:latin typeface="Verdana"/>
                <a:ea typeface="Verdana"/>
                <a:cs typeface="Verdana"/>
              </a:rPr>
              <a:t>, legge n. 388/2000 (per la pesca costiera e nelle acque interne e lagunari</a:t>
            </a:r>
            <a:r>
              <a:rPr lang="it-IT" i="1" dirty="0" smtClean="0">
                <a:solidFill>
                  <a:srgbClr val="002E5D"/>
                </a:solidFill>
                <a:latin typeface="Verdana"/>
                <a:ea typeface="Verdana"/>
                <a:cs typeface="Verdana"/>
              </a:rPr>
              <a:t>)</a:t>
            </a:r>
          </a:p>
          <a:p>
            <a:r>
              <a:rPr lang="it-IT" i="1" dirty="0">
                <a:solidFill>
                  <a:srgbClr val="002E5D"/>
                </a:solidFill>
                <a:latin typeface="Verdana"/>
                <a:ea typeface="Verdana"/>
                <a:cs typeface="Verdana"/>
              </a:rPr>
              <a:t>a</a:t>
            </a:r>
            <a:r>
              <a:rPr lang="it-IT" i="1" dirty="0" smtClean="0">
                <a:solidFill>
                  <a:srgbClr val="002E5D"/>
                </a:solidFill>
                <a:latin typeface="Verdana"/>
                <a:ea typeface="Verdana"/>
                <a:cs typeface="Verdana"/>
              </a:rPr>
              <a:t>rt. 1, c. 693 legge n. 205/2017</a:t>
            </a:r>
            <a:endParaRPr lang="it-IT" i="1" dirty="0">
              <a:solidFill>
                <a:srgbClr val="002E5D"/>
              </a:solidFill>
              <a:latin typeface="Verdana"/>
              <a:ea typeface="Verdana"/>
              <a:cs typeface="Verdana"/>
            </a:endParaRPr>
          </a:p>
        </p:txBody>
      </p:sp>
      <p:sp>
        <p:nvSpPr>
          <p:cNvPr id="7" name="CasellaDiTesto 6"/>
          <p:cNvSpPr txBox="1"/>
          <p:nvPr/>
        </p:nvSpPr>
        <p:spPr>
          <a:xfrm>
            <a:off x="2101363" y="3951525"/>
            <a:ext cx="8335107" cy="877163"/>
          </a:xfrm>
          <a:prstGeom prst="rect">
            <a:avLst/>
          </a:prstGeom>
          <a:noFill/>
          <a:ln>
            <a:solidFill>
              <a:schemeClr val="accent1"/>
            </a:solidFill>
          </a:ln>
        </p:spPr>
        <p:txBody>
          <a:bodyPr wrap="square" rtlCol="0">
            <a:spAutoFit/>
          </a:bodyPr>
          <a:lstStyle/>
          <a:p>
            <a:r>
              <a:rPr lang="it-IT" sz="1600" dirty="0">
                <a:solidFill>
                  <a:srgbClr val="002E5D"/>
                </a:solidFill>
                <a:latin typeface="Verdana"/>
                <a:ea typeface="Verdana"/>
                <a:cs typeface="Verdana"/>
              </a:rPr>
              <a:t>Sgravio </a:t>
            </a:r>
            <a:r>
              <a:rPr lang="it-IT" sz="1600" b="1" dirty="0">
                <a:solidFill>
                  <a:srgbClr val="002E5D"/>
                </a:solidFill>
                <a:latin typeface="Verdana"/>
                <a:ea typeface="Verdana"/>
                <a:cs typeface="Verdana"/>
              </a:rPr>
              <a:t>Registro </a:t>
            </a:r>
            <a:r>
              <a:rPr lang="it-IT" sz="1600" b="1" dirty="0" smtClean="0">
                <a:solidFill>
                  <a:srgbClr val="002E5D"/>
                </a:solidFill>
                <a:latin typeface="Verdana"/>
                <a:ea typeface="Verdana"/>
                <a:cs typeface="Verdana"/>
              </a:rPr>
              <a:t>Internazionale</a:t>
            </a:r>
          </a:p>
          <a:p>
            <a:pPr>
              <a:spcAft>
                <a:spcPts val="600"/>
              </a:spcAft>
            </a:pPr>
            <a:r>
              <a:rPr lang="it-IT" sz="1600" dirty="0">
                <a:solidFill>
                  <a:srgbClr val="002E5D"/>
                </a:solidFill>
                <a:latin typeface="Verdana"/>
                <a:ea typeface="Verdana"/>
                <a:cs typeface="Verdana"/>
              </a:rPr>
              <a:t>misura </a:t>
            </a:r>
            <a:r>
              <a:rPr lang="it-IT" sz="1600" b="1" dirty="0">
                <a:solidFill>
                  <a:srgbClr val="002E5D"/>
                </a:solidFill>
                <a:latin typeface="Verdana"/>
                <a:ea typeface="Verdana"/>
                <a:cs typeface="Verdana"/>
              </a:rPr>
              <a:t>100</a:t>
            </a:r>
            <a:r>
              <a:rPr lang="it-IT" sz="1600" b="1" dirty="0" smtClean="0">
                <a:solidFill>
                  <a:srgbClr val="002E5D"/>
                </a:solidFill>
                <a:latin typeface="Verdana"/>
                <a:ea typeface="Verdana"/>
                <a:cs typeface="Verdana"/>
              </a:rPr>
              <a:t>% del premio</a:t>
            </a:r>
          </a:p>
          <a:p>
            <a:r>
              <a:rPr lang="it-IT" i="1" dirty="0" smtClean="0">
                <a:solidFill>
                  <a:srgbClr val="002E5D"/>
                </a:solidFill>
                <a:latin typeface="Verdana"/>
                <a:ea typeface="Verdana"/>
                <a:cs typeface="Verdana"/>
              </a:rPr>
              <a:t>art</a:t>
            </a:r>
            <a:r>
              <a:rPr lang="it-IT" i="1" dirty="0">
                <a:solidFill>
                  <a:srgbClr val="002E5D"/>
                </a:solidFill>
                <a:latin typeface="Verdana"/>
                <a:ea typeface="Verdana"/>
                <a:cs typeface="Verdana"/>
              </a:rPr>
              <a:t>. 6, c.1, decreto-legge n. 457/1997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INAIL">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7467</TotalTime>
  <Words>1184</Words>
  <Application>Microsoft Office PowerPoint</Application>
  <PresentationFormat>Widescreen</PresentationFormat>
  <Paragraphs>143</Paragraphs>
  <Slides>11</Slides>
  <Notes>5</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Verdana</vt:lpstr>
      <vt:lpstr>Tema di Office</vt:lpstr>
      <vt:lpstr>AUTOLIQUIDAZIONE  2018-2019 </vt:lpstr>
      <vt:lpstr>Autoliquidazione 2018/2019 - cosa fare entro il 16 maggio 2019   </vt:lpstr>
      <vt:lpstr>Apertura dei servizi per l’autoliquidazione 2018/2019 </vt:lpstr>
      <vt:lpstr> Riduzione legge 147/2013  misura 15,81% del premio La legge di bilancio 2019 ha previsto le coperture finanziarie per consentire la revisione delle Tariffe dei premi  Inail oggetto dell’applicazione della riduzione prevista dall’art.1, c. 128, legge 147/2013    Riduzione per il settore edile misura dell’11,50% del premio calcolato sulle retribuzioni soggette a sconto dichiarate nella denuncia delle retribuzioni 2018       </vt:lpstr>
      <vt:lpstr>Addizionale e premio supplementare applicabili al premio di regolazione 2018  non confermate per l’anno 2019 </vt:lpstr>
      <vt:lpstr>Riduzioni applicabili al premio di regolazione 2018 e al premio di rata 2019 già applicate negli anni precedenti</vt:lpstr>
      <vt:lpstr>Aggiornamento delle Basi di calcolo - sezione rata 2019 </vt:lpstr>
      <vt:lpstr>Presentazione standard di PowerPoint</vt:lpstr>
      <vt:lpstr>Presentazione standard di PowerPoint</vt:lpstr>
      <vt:lpstr>Novità per il settore navigazione in vigore dal 1° gennaio 2019</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ALPI Riprogettazione ed Evoluzione Servizio Online</dc:title>
  <dc:creator>Claudio</dc:creator>
  <cp:lastModifiedBy>Nicodemi Daniela</cp:lastModifiedBy>
  <cp:revision>232</cp:revision>
  <cp:lastPrinted>2019-03-05T12:37:47Z</cp:lastPrinted>
  <dcterms:modified xsi:type="dcterms:W3CDTF">2019-04-04T07:13:17Z</dcterms:modified>
</cp:coreProperties>
</file>