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0" r:id="rId5"/>
  </p:sldMasterIdLst>
  <p:notesMasterIdLst>
    <p:notesMasterId r:id="rId43"/>
  </p:notesMasterIdLst>
  <p:handoutMasterIdLst>
    <p:handoutMasterId r:id="rId44"/>
  </p:handoutMasterIdLst>
  <p:sldIdLst>
    <p:sldId id="257" r:id="rId6"/>
    <p:sldId id="656" r:id="rId7"/>
    <p:sldId id="582" r:id="rId8"/>
    <p:sldId id="490" r:id="rId9"/>
    <p:sldId id="545" r:id="rId10"/>
    <p:sldId id="552" r:id="rId11"/>
    <p:sldId id="630" r:id="rId12"/>
    <p:sldId id="629" r:id="rId13"/>
    <p:sldId id="627" r:id="rId14"/>
    <p:sldId id="634" r:id="rId15"/>
    <p:sldId id="636" r:id="rId16"/>
    <p:sldId id="492" r:id="rId17"/>
    <p:sldId id="597" r:id="rId18"/>
    <p:sldId id="453" r:id="rId19"/>
    <p:sldId id="535" r:id="rId20"/>
    <p:sldId id="505" r:id="rId21"/>
    <p:sldId id="536" r:id="rId22"/>
    <p:sldId id="616" r:id="rId23"/>
    <p:sldId id="628" r:id="rId24"/>
    <p:sldId id="540" r:id="rId25"/>
    <p:sldId id="625" r:id="rId26"/>
    <p:sldId id="626" r:id="rId27"/>
    <p:sldId id="631" r:id="rId28"/>
    <p:sldId id="632" r:id="rId29"/>
    <p:sldId id="646" r:id="rId30"/>
    <p:sldId id="649" r:id="rId31"/>
    <p:sldId id="648" r:id="rId32"/>
    <p:sldId id="650" r:id="rId33"/>
    <p:sldId id="651" r:id="rId34"/>
    <p:sldId id="642" r:id="rId35"/>
    <p:sldId id="652" r:id="rId36"/>
    <p:sldId id="655" r:id="rId37"/>
    <p:sldId id="654" r:id="rId38"/>
    <p:sldId id="647" r:id="rId39"/>
    <p:sldId id="644" r:id="rId40"/>
    <p:sldId id="645" r:id="rId41"/>
    <p:sldId id="653" r:id="rId42"/>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E3CA116-CFA6-40AA-8C14-91A4CAE05BE9}">
          <p14:sldIdLst>
            <p14:sldId id="257"/>
            <p14:sldId id="656"/>
            <p14:sldId id="582"/>
            <p14:sldId id="490"/>
            <p14:sldId id="545"/>
            <p14:sldId id="552"/>
            <p14:sldId id="630"/>
            <p14:sldId id="629"/>
            <p14:sldId id="627"/>
            <p14:sldId id="634"/>
            <p14:sldId id="636"/>
            <p14:sldId id="492"/>
            <p14:sldId id="597"/>
            <p14:sldId id="453"/>
            <p14:sldId id="535"/>
            <p14:sldId id="505"/>
            <p14:sldId id="536"/>
            <p14:sldId id="616"/>
            <p14:sldId id="628"/>
            <p14:sldId id="540"/>
            <p14:sldId id="625"/>
            <p14:sldId id="626"/>
            <p14:sldId id="631"/>
            <p14:sldId id="632"/>
            <p14:sldId id="646"/>
            <p14:sldId id="649"/>
            <p14:sldId id="648"/>
            <p14:sldId id="650"/>
            <p14:sldId id="651"/>
            <p14:sldId id="642"/>
            <p14:sldId id="652"/>
            <p14:sldId id="655"/>
            <p14:sldId id="654"/>
            <p14:sldId id="647"/>
            <p14:sldId id="644"/>
            <p14:sldId id="645"/>
            <p14:sldId id="653"/>
          </p14:sldIdLst>
        </p14:section>
      </p14:sectionLst>
    </p:ex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D5B90C-FB1A-8C5B-6C33-05F9DB89A3E3}" name="Musco Emma" initials="ME" userId="S::EMusco@confindustria.it::b716abda-d766-4537-803a-facd82502f9f" providerId="AD"/>
  <p188:author id="{894D5416-0093-5BB9-8F4A-D1D00383094E}" name="Ferracani Giannaede" initials="FG" userId="S::gferracani@confindustria.it::595727f9-2de5-409f-aa4f-b5212e4c0682" providerId="AD"/>
  <p188:author id="{B0AE5857-F87D-D633-5A47-562A3A43FC72}" name="Salvi Valeria" initials="SV" userId="S::vsalvi@confindustria.it::c786fe13-c15d-4115-9340-a8d67609513e" providerId="AD"/>
  <p188:author id="{D3D5AB86-2DC8-81F8-5B6E-D61BAB3FB1CC}" name="Altrui Simona" initials="AS" userId="S::saltrui@confindustria.it::8eb9dd1d-2f16-4a60-973e-864c3bc9b79a" providerId="AD"/>
  <p188:author id="{8BCF5DB6-BC7F-708D-72A3-244B1A6B7DE4}" name="Abruzzese Giulia" initials="AG" userId="S::gabruzzese@confindustria.it::f5c1aaa5-f118-4605-bd76-e90ec171e89a" providerId="AD"/>
  <p188:author id="{304BC5C2-AC9E-94F2-F75B-6001C7CD3D89}" name="Altrui Simona" initials="AS" userId="S::Saltrui@confindustria.it::8eb9dd1d-2f16-4a60-973e-864c3bc9b79a" providerId="AD"/>
  <p188:author id="{6B0538C8-C07A-5C20-E3EC-CBD359D3A8A6}" name="Bonanno Giorgio" initials="BG" userId="S::gbonanno@confindustria.it::289535e6-c59a-47ca-b292-00dfea5ad0d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708"/>
    <a:srgbClr val="2388A6"/>
    <a:srgbClr val="CBE1E3"/>
    <a:srgbClr val="A82890"/>
    <a:srgbClr val="FFFFFF"/>
    <a:srgbClr val="2F5597"/>
    <a:srgbClr val="007D82"/>
    <a:srgbClr val="0F3BC7"/>
    <a:srgbClr val="11CF67"/>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13E50-48FC-4B06-BF87-095B7AEE7929}" v="1" dt="2021-12-06T13:06:17.519"/>
    <p1510:client id="{3F695293-64FD-2DE2-AF4D-FF820EB32FF8}" v="349" vWet="350" dt="2021-12-06T17:31:40.286"/>
    <p1510:client id="{5EAF6873-7FB4-4FAB-A986-410320D451D7}" v="201" dt="2021-12-06T19:24:20.888"/>
    <p1510:client id="{67F261AE-13FF-F7CA-80B6-8B195191F747}" v="101" dt="2021-12-06T17:25:24.474"/>
    <p1510:client id="{6EB8D8F3-2B35-B44E-9E97-62A09FD08BBD}" v="1" dt="2021-12-07T08:10:15.720"/>
    <p1510:client id="{9427ABE9-84D8-49C6-98A3-4BFAC2D37718}" v="96" dt="2021-12-06T16:14:46.289"/>
    <p1510:client id="{998B554F-0530-47DF-B60C-7885FE3AF295}" v="24778" dt="2021-12-07T08:47:55.866"/>
    <p1510:client id="{9FE2A6BC-1081-4FD6-9B9D-9851F166EE55}" v="22" dt="2021-12-06T11:57:42.965"/>
    <p1510:client id="{B41F6323-7F55-48BE-8CED-E4E1DBB59168}" v="84" dt="2021-12-06T19:10:49.765"/>
    <p1510:client id="{BAD5E37F-2427-4227-9C6B-BFC93843D05D}" v="222" dt="2021-12-06T12:31:13.545"/>
    <p1510:client id="{BE26B8C8-6106-B22B-9EF0-6994E3A953F6}" v="162" dt="2021-12-06T15:19:50.410"/>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1060" y="-4"/>
      </p:cViewPr>
      <p:guideLst>
        <p:guide orient="horz" pos="3241"/>
        <p:guide pos="5761"/>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 Id="rId51"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07.12.2021</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‹N›</a:t>
            </a:fld>
            <a:endParaRPr lang="ru-RU"/>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07.12.2021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‹N›</a:t>
            </a:fld>
            <a:endParaRPr lang="ru-RU"/>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111639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7428244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1399102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727260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Tree>
    <p:extLst>
      <p:ext uri="{BB962C8B-B14F-4D97-AF65-F5344CB8AC3E}">
        <p14:creationId xmlns:p14="http://schemas.microsoft.com/office/powerpoint/2010/main" val="32024324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6440364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0570307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5033735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3612251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5794073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07/12/2021</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04530019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a:solidFill>
                  <a:schemeClr val="tx1">
                    <a:lumMod val="75000"/>
                    <a:lumOff val="25000"/>
                  </a:schemeClr>
                </a:solidFill>
                <a:latin typeface="+mj-lt"/>
                <a:ea typeface="Karla" pitchFamily="2" charset="0"/>
                <a:cs typeface="Poppins Light" panose="02000000000000000000" pitchFamily="2" charset="0"/>
              </a:rPr>
              <a:t>COMPANY</a:t>
            </a:r>
            <a:r>
              <a:rPr lang="en-US" sz="1000" b="1" baseline="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07/12/2021</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‹N›</a:t>
            </a:fld>
            <a:endParaRPr lang="it-IT"/>
          </a:p>
        </p:txBody>
      </p:sp>
    </p:spTree>
    <p:extLst>
      <p:ext uri="{BB962C8B-B14F-4D97-AF65-F5344CB8AC3E}">
        <p14:creationId xmlns:p14="http://schemas.microsoft.com/office/powerpoint/2010/main" val="41446485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0.sv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0.sv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hyperlink" Target="https://urly.it/3gm84"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6.sv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hyperlink" Target="https://www.agenziaentrate.gov.it/portale/web/guest/faq1" TargetMode="External"/><Relationship Id="rId5" Type="http://schemas.openxmlformats.org/officeDocument/2006/relationships/image" Target="../media/image18.sv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12.jpeg"/><Relationship Id="rId7" Type="http://schemas.openxmlformats.org/officeDocument/2006/relationships/image" Target="../media/image28.svg"/><Relationship Id="rId2" Type="http://schemas.openxmlformats.org/officeDocument/2006/relationships/hyperlink" Target="mailto:dc.gci.settoreconsulenza@agenziaentrate.it" TargetMode="Externa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hyperlink" Target="https://www.agenziaentrate.gov.it/portale/web/guest/consultazione-pubblica-del-23-novembre-2021" TargetMode="External"/><Relationship Id="rId4" Type="http://schemas.openxmlformats.org/officeDocument/2006/relationships/image" Target="../media/image1.png"/><Relationship Id="rId9" Type="http://schemas.openxmlformats.org/officeDocument/2006/relationships/image" Target="../media/image30.sv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2.svg"/></Relationships>
</file>

<file path=ppt/slides/_rels/slide19.xml.rels><?xml version="1.0" encoding="UTF-8" standalone="yes"?>
<Relationships xmlns="http://schemas.openxmlformats.org/package/2006/relationships"><Relationship Id="rId3" Type="http://schemas.openxmlformats.org/officeDocument/2006/relationships/hyperlink" Target="https://www.agenziaentrate.gov.it/portale/web/guest/-/provvedimento-del-29-novembre-20-1" TargetMode="Externa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34.svg"/><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1.png"/><Relationship Id="rId7" Type="http://schemas.openxmlformats.org/officeDocument/2006/relationships/image" Target="../media/image36.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hyperlink" Target="https://urly.it/3gr0g" TargetMode="External"/><Relationship Id="rId4" Type="http://schemas.openxmlformats.org/officeDocument/2006/relationships/hyperlink" Target="https://www.camera.it/leg18/824?tipo=A&amp;anno=2021&amp;mese=12&amp;giorno=01&amp;view=filtered_scheda&amp;commissione=06" TargetMode="External"/><Relationship Id="rId9" Type="http://schemas.openxmlformats.org/officeDocument/2006/relationships/image" Target="../media/image38.svg"/></Relationships>
</file>

<file path=ppt/slides/_rels/slide21.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hyperlink" Target="https://bit.ly/3jwyklM" TargetMode="External"/><Relationship Id="rId5" Type="http://schemas.openxmlformats.org/officeDocument/2006/relationships/image" Target="../media/image42.svg"/><Relationship Id="rId4" Type="http://schemas.openxmlformats.org/officeDocument/2006/relationships/image" Target="../media/image4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4.svg"/><Relationship Id="rId4" Type="http://schemas.openxmlformats.org/officeDocument/2006/relationships/image" Target="../media/image4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6.svg"/><Relationship Id="rId4" Type="http://schemas.openxmlformats.org/officeDocument/2006/relationships/image" Target="../media/image45.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8.svg"/><Relationship Id="rId4" Type="http://schemas.openxmlformats.org/officeDocument/2006/relationships/image" Target="../media/image47.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1.png"/><Relationship Id="rId4" Type="http://schemas.openxmlformats.org/officeDocument/2006/relationships/image" Target="../media/image4.png"/><Relationship Id="rId9" Type="http://schemas.openxmlformats.org/officeDocument/2006/relationships/image" Target="../media/image9.sv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50.svg"/><Relationship Id="rId4" Type="http://schemas.openxmlformats.org/officeDocument/2006/relationships/image" Target="../media/image49.png"/></Relationships>
</file>

<file path=ppt/slides/_rels/slide35.xml.rels><?xml version="1.0" encoding="UTF-8" standalone="yes"?>
<Relationships xmlns="http://schemas.openxmlformats.org/package/2006/relationships"><Relationship Id="rId3" Type="http://schemas.openxmlformats.org/officeDocument/2006/relationships/image" Target="../media/image51.png"/><Relationship Id="rId7"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54.svg"/><Relationship Id="rId5" Type="http://schemas.openxmlformats.org/officeDocument/2006/relationships/image" Target="../media/image53.png"/><Relationship Id="rId4" Type="http://schemas.openxmlformats.org/officeDocument/2006/relationships/image" Target="../media/image52.sv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56.svg"/><Relationship Id="rId4" Type="http://schemas.openxmlformats.org/officeDocument/2006/relationships/image" Target="../media/image55.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58.svg"/><Relationship Id="rId4" Type="http://schemas.openxmlformats.org/officeDocument/2006/relationships/image" Target="../media/image57.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6.sv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hyperlink" Target="https://urly.it/3gqw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9109951" cy="1077218"/>
          </a:xfrm>
          <a:prstGeom prst="rect">
            <a:avLst/>
          </a:prstGeom>
          <a:noFill/>
        </p:spPr>
        <p:txBody>
          <a:bodyPr wrap="square" lIns="91440" tIns="45720" rIns="91440" bIns="45720" rtlCol="0" anchor="t">
            <a:spAutoFit/>
          </a:bodyPr>
          <a:lstStyle/>
          <a:p>
            <a:pPr algn="ctr"/>
            <a:r>
              <a:rPr lang="it-IT" sz="3200" b="1">
                <a:solidFill>
                  <a:schemeClr val="bg1"/>
                </a:solidFill>
                <a:latin typeface="Arial"/>
                <a:cs typeface="Arial"/>
              </a:rPr>
              <a:t>NEWSLETTER DI AGGIORNAMENTO DELL’AREA POLITICHE FISCALI</a:t>
            </a:r>
            <a:endParaRPr lang="it-IT" sz="6600" b="1">
              <a:solidFill>
                <a:schemeClr val="bg1"/>
              </a:solidFill>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E531E9B1-FD68-4B73-9895-3F5B5D725085}"/>
              </a:ext>
            </a:extLst>
          </p:cNvPr>
          <p:cNvSpPr txBox="1"/>
          <p:nvPr/>
        </p:nvSpPr>
        <p:spPr>
          <a:xfrm>
            <a:off x="11986126" y="9110627"/>
            <a:ext cx="654341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800" b="1">
                <a:solidFill>
                  <a:schemeClr val="bg1"/>
                </a:solidFill>
                <a:latin typeface="Arial"/>
                <a:cs typeface="Arial"/>
              </a:rPr>
              <a:t>22 novembre – 5 dicembre 2021</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436396" y="2157985"/>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53455">
            <a:off x="-6694841" y="47459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544545" y="2289421"/>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45263" y="1193037"/>
            <a:ext cx="2611784" cy="784759"/>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chemeClr val="accent1">
                    <a:lumMod val="75000"/>
                  </a:schemeClr>
                </a:solidFill>
                <a:latin typeface="Arial"/>
                <a:ea typeface="Montserrat Black"/>
                <a:cs typeface="Arial"/>
                <a:sym typeface="Montserrat Black"/>
              </a:rPr>
              <a:t>Risp. </a:t>
            </a:r>
            <a:r>
              <a:rPr lang="it-IT" sz="2000" b="1" err="1">
                <a:solidFill>
                  <a:schemeClr val="accent1">
                    <a:lumMod val="75000"/>
                  </a:schemeClr>
                </a:solidFill>
                <a:latin typeface="Arial"/>
                <a:ea typeface="Montserrat Black"/>
                <a:cs typeface="Arial"/>
                <a:sym typeface="Montserrat Black"/>
              </a:rPr>
              <a:t>Interp</a:t>
            </a:r>
            <a:r>
              <a:rPr lang="it-IT" sz="2000" b="1">
                <a:solidFill>
                  <a:schemeClr val="accent1">
                    <a:lumMod val="75000"/>
                  </a:schemeClr>
                </a:solidFill>
                <a:latin typeface="Arial"/>
                <a:ea typeface="Montserrat Black"/>
                <a:cs typeface="Arial"/>
                <a:sym typeface="Montserrat Black"/>
              </a:rPr>
              <a:t>. </a:t>
            </a:r>
          </a:p>
          <a:p>
            <a:pPr algn="ctr">
              <a:lnSpc>
                <a:spcPct val="102777"/>
              </a:lnSpc>
              <a:buClr>
                <a:srgbClr val="000000"/>
              </a:buClr>
              <a:buSzPts val="5400"/>
            </a:pPr>
            <a:r>
              <a:rPr lang="it-IT" sz="2000" b="1">
                <a:solidFill>
                  <a:schemeClr val="accent1">
                    <a:lumMod val="75000"/>
                  </a:schemeClr>
                </a:solidFill>
                <a:latin typeface="Arial"/>
                <a:ea typeface="Montserrat Black"/>
                <a:cs typeface="Arial"/>
                <a:sym typeface="Montserrat Black"/>
              </a:rPr>
              <a:t>n. 797 del 2021</a:t>
            </a:r>
            <a:endParaRPr sz="2000" b="1">
              <a:solidFill>
                <a:schemeClr val="accent1">
                  <a:lumMod val="75000"/>
                </a:schemeClr>
              </a:solidFill>
              <a:latin typeface="Arial"/>
              <a:ea typeface="Montserrat Black"/>
              <a:cs typeface="Arial"/>
              <a:sym typeface="Montserrat Black"/>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4" name="TextBox 6">
            <a:extLst>
              <a:ext uri="{FF2B5EF4-FFF2-40B4-BE49-F238E27FC236}">
                <a16:creationId xmlns:a16="http://schemas.microsoft.com/office/drawing/2014/main" id="{8FCD8D45-0B43-4351-B063-CB478BA3B9FA}"/>
              </a:ext>
            </a:extLst>
          </p:cNvPr>
          <p:cNvSpPr txBox="1"/>
          <p:nvPr/>
        </p:nvSpPr>
        <p:spPr>
          <a:xfrm>
            <a:off x="734910" y="179075"/>
            <a:ext cx="17414758" cy="646331"/>
          </a:xfrm>
          <a:prstGeom prst="rect">
            <a:avLst/>
          </a:prstGeom>
          <a:noFill/>
        </p:spPr>
        <p:txBody>
          <a:bodyPr wrap="square" lIns="91440" tIns="45720" rIns="91440" bIns="45720" rtlCol="0" anchor="t">
            <a:spAutoFit/>
          </a:bodyPr>
          <a:lstStyle/>
          <a:p>
            <a:r>
              <a:rPr lang="en-US" sz="3600" b="1" kern="0" dirty="0">
                <a:solidFill>
                  <a:schemeClr val="bg1"/>
                </a:solidFill>
                <a:latin typeface="Arial"/>
                <a:cs typeface="Arial"/>
              </a:rPr>
              <a:t>CREDITO D'IMPOSTA LOCAZIONI</a:t>
            </a:r>
            <a:endParaRPr lang="en-US" sz="4000" b="1" kern="0" dirty="0">
              <a:solidFill>
                <a:schemeClr val="bg1"/>
              </a:solidFill>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214EE8F5-51B0-45A0-B872-3E5388B31BA6}"/>
              </a:ext>
            </a:extLst>
          </p:cNvPr>
          <p:cNvSpPr txBox="1"/>
          <p:nvPr/>
        </p:nvSpPr>
        <p:spPr>
          <a:xfrm>
            <a:off x="2972450" y="1172221"/>
            <a:ext cx="14686002" cy="1785104"/>
          </a:xfrm>
          <a:prstGeom prst="rect">
            <a:avLst/>
          </a:prstGeom>
          <a:noFill/>
        </p:spPr>
        <p:txBody>
          <a:bodyPr wrap="square" lIns="91440" tIns="45720" rIns="91440" bIns="45720" rtlCol="0" anchor="t">
            <a:spAutoFit/>
          </a:bodyPr>
          <a:lstStyle/>
          <a:p>
            <a:pPr algn="just"/>
            <a:r>
              <a:rPr lang="it-IT" sz="2200" dirty="0">
                <a:solidFill>
                  <a:schemeClr val="bg2"/>
                </a:solidFill>
                <a:latin typeface="Arial"/>
                <a:cs typeface="Arial"/>
              </a:rPr>
              <a:t>Il credito d’imposta per i canoni di locazione di immobili a uso non abitativo </a:t>
            </a:r>
            <a:r>
              <a:rPr lang="it-IT" sz="2200" dirty="0">
                <a:latin typeface="Arial"/>
                <a:cs typeface="Arial"/>
              </a:rPr>
              <a:t>(art. 28 del DL 34/2020 – c.d. decreto Rilancio) rileva come </a:t>
            </a:r>
            <a:r>
              <a:rPr lang="it-IT" sz="2200" b="1" dirty="0">
                <a:latin typeface="Arial"/>
                <a:cs typeface="Arial"/>
              </a:rPr>
              <a:t>aiuto di Stato </a:t>
            </a:r>
            <a:r>
              <a:rPr lang="it-IT" sz="2200" dirty="0">
                <a:latin typeface="Arial"/>
                <a:cs typeface="Arial"/>
              </a:rPr>
              <a:t>ed è soggetto ai </a:t>
            </a:r>
            <a:r>
              <a:rPr lang="it-IT" sz="2200" b="1" dirty="0">
                <a:latin typeface="Arial"/>
                <a:cs typeface="Arial"/>
              </a:rPr>
              <a:t>limiti previsti dal Quadro Temporaneo</a:t>
            </a:r>
            <a:r>
              <a:rPr lang="it-IT" sz="2200" dirty="0">
                <a:latin typeface="Arial"/>
                <a:cs typeface="Arial"/>
              </a:rPr>
              <a:t>. </a:t>
            </a:r>
            <a:endParaRPr lang="it-IT" sz="2200" strike="sngStrike" dirty="0">
              <a:latin typeface="Arial"/>
              <a:cs typeface="Arial"/>
            </a:endParaRPr>
          </a:p>
          <a:p>
            <a:pPr algn="just"/>
            <a:r>
              <a:rPr lang="it-IT" sz="2200" dirty="0">
                <a:latin typeface="Arial"/>
                <a:cs typeface="Arial"/>
              </a:rPr>
              <a:t>Con la risposta in commento, l’Agenzia, richiamando i principi formulati dalla Commissione europea (decisione del </a:t>
            </a:r>
            <a:r>
              <a:rPr lang="en-US" sz="2200" dirty="0">
                <a:latin typeface="Arial"/>
                <a:cs typeface="Arial"/>
              </a:rPr>
              <a:t>15.10.2021, C(2021)7521 final</a:t>
            </a:r>
            <a:r>
              <a:rPr lang="it-IT" sz="2200" dirty="0">
                <a:latin typeface="Arial"/>
                <a:cs typeface="Arial"/>
              </a:rPr>
              <a:t>), ha ribadito che l’applicazione delle diverse soglie di compatibilità </a:t>
            </a:r>
            <a:r>
              <a:rPr lang="it-IT" sz="2200" b="1" dirty="0">
                <a:latin typeface="Arial"/>
                <a:cs typeface="Arial"/>
              </a:rPr>
              <a:t>dipende dalla data di concessione dell’aiuto</a:t>
            </a:r>
            <a:r>
              <a:rPr lang="it-IT" sz="2200" dirty="0">
                <a:latin typeface="Arial"/>
                <a:cs typeface="Arial"/>
              </a:rPr>
              <a:t>, se anteriore o successiva al 28 gennaio 2021, più specificamente:</a:t>
            </a:r>
          </a:p>
        </p:txBody>
      </p:sp>
      <p:graphicFrame>
        <p:nvGraphicFramePr>
          <p:cNvPr id="3" name="Tabella 3">
            <a:extLst>
              <a:ext uri="{FF2B5EF4-FFF2-40B4-BE49-F238E27FC236}">
                <a16:creationId xmlns:a16="http://schemas.microsoft.com/office/drawing/2014/main" id="{7E143784-3F84-4869-A872-3CC20B0A85F7}"/>
              </a:ext>
            </a:extLst>
          </p:cNvPr>
          <p:cNvGraphicFramePr>
            <a:graphicFrameLocks noGrp="1"/>
          </p:cNvGraphicFramePr>
          <p:nvPr>
            <p:extLst>
              <p:ext uri="{D42A27DB-BD31-4B8C-83A1-F6EECF244321}">
                <p14:modId xmlns:p14="http://schemas.microsoft.com/office/powerpoint/2010/main" val="1877588848"/>
              </p:ext>
            </p:extLst>
          </p:nvPr>
        </p:nvGraphicFramePr>
        <p:xfrm>
          <a:off x="3019472" y="3301116"/>
          <a:ext cx="8217085" cy="2346960"/>
        </p:xfrm>
        <a:graphic>
          <a:graphicData uri="http://schemas.openxmlformats.org/drawingml/2006/table">
            <a:tbl>
              <a:tblPr firstRow="1" bandRow="1">
                <a:tableStyleId>{5C22544A-7EE6-4342-B048-85BDC9FD1C3A}</a:tableStyleId>
              </a:tblPr>
              <a:tblGrid>
                <a:gridCol w="5730383">
                  <a:extLst>
                    <a:ext uri="{9D8B030D-6E8A-4147-A177-3AD203B41FA5}">
                      <a16:colId xmlns:a16="http://schemas.microsoft.com/office/drawing/2014/main" val="3322514404"/>
                    </a:ext>
                  </a:extLst>
                </a:gridCol>
                <a:gridCol w="2486702">
                  <a:extLst>
                    <a:ext uri="{9D8B030D-6E8A-4147-A177-3AD203B41FA5}">
                      <a16:colId xmlns:a16="http://schemas.microsoft.com/office/drawing/2014/main" val="3618326320"/>
                    </a:ext>
                  </a:extLst>
                </a:gridCol>
              </a:tblGrid>
              <a:tr h="370840">
                <a:tc gridSpan="2">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000" b="1">
                          <a:solidFill>
                            <a:schemeClr val="accent1">
                              <a:lumMod val="75000"/>
                            </a:schemeClr>
                          </a:solidFill>
                          <a:latin typeface="Arial" panose="020B0604020202020204" pitchFamily="34" charset="0"/>
                          <a:cs typeface="Arial" panose="020B0604020202020204" pitchFamily="34" charset="0"/>
                        </a:rPr>
                        <a:t>Misure complessive rientranti nella Sezione 3.1</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BE1E3"/>
                    </a:solidFill>
                  </a:tcPr>
                </a:tc>
                <a:tc hMerge="1">
                  <a:txBody>
                    <a:bodyPr/>
                    <a:lstStyle/>
                    <a:p>
                      <a:pPr algn="ctr"/>
                      <a:endParaRPr lang="it-IT" sz="2000" b="1">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BE1E3"/>
                    </a:solidFill>
                  </a:tcPr>
                </a:tc>
                <a:extLst>
                  <a:ext uri="{0D108BD9-81ED-4DB2-BD59-A6C34878D82A}">
                    <a16:rowId xmlns:a16="http://schemas.microsoft.com/office/drawing/2014/main" val="2437438314"/>
                  </a:ext>
                </a:extLst>
              </a:tr>
              <a:tr h="370840">
                <a:tc>
                  <a:txBody>
                    <a:bodyPr/>
                    <a:lstStyle/>
                    <a:p>
                      <a:pPr algn="ctr"/>
                      <a:r>
                        <a:rPr lang="it-IT" sz="2000" b="0">
                          <a:solidFill>
                            <a:schemeClr val="tx1"/>
                          </a:solidFill>
                          <a:latin typeface="Arial" panose="020B0604020202020204" pitchFamily="34" charset="0"/>
                          <a:cs typeface="Arial" panose="020B0604020202020204" pitchFamily="34" charset="0"/>
                        </a:rPr>
                        <a:t>aiuti ricevuti dal 19 marzo 2020 al 27 gennaio 2021 </a:t>
                      </a:r>
                      <a:endParaRPr lang="it-IT" sz="2000" b="1">
                        <a:solidFill>
                          <a:schemeClr val="tx1"/>
                        </a:solidFill>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BE1E3"/>
                    </a:solidFill>
                  </a:tcPr>
                </a:tc>
                <a:tc>
                  <a:txBody>
                    <a:bodyPr/>
                    <a:lstStyle/>
                    <a:p>
                      <a:pPr algn="ctr"/>
                      <a:r>
                        <a:rPr lang="it-IT" sz="2000" b="1">
                          <a:solidFill>
                            <a:schemeClr val="tx1"/>
                          </a:solidFill>
                          <a:latin typeface="Arial" panose="020B0604020202020204" pitchFamily="34" charset="0"/>
                          <a:cs typeface="Arial" panose="020B0604020202020204" pitchFamily="34" charset="0"/>
                        </a:rPr>
                        <a:t>tetto di 800.000 euro</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BE1E3"/>
                    </a:solidFill>
                  </a:tcPr>
                </a:tc>
                <a:extLst>
                  <a:ext uri="{0D108BD9-81ED-4DB2-BD59-A6C34878D82A}">
                    <a16:rowId xmlns:a16="http://schemas.microsoft.com/office/drawing/2014/main" val="295928423"/>
                  </a:ext>
                </a:extLst>
              </a:tr>
              <a:tr h="370840">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000" b="0">
                          <a:solidFill>
                            <a:schemeClr val="tx1"/>
                          </a:solidFill>
                          <a:latin typeface="Arial" panose="020B0604020202020204" pitchFamily="34" charset="0"/>
                          <a:cs typeface="Arial" panose="020B0604020202020204" pitchFamily="34" charset="0"/>
                        </a:rPr>
                        <a:t>aiuti ricevuti dal 28 gennaio 2021 al 31 dicembre 2021</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it-IT" sz="2000" b="1">
                          <a:solidFill>
                            <a:schemeClr val="tx1"/>
                          </a:solidFill>
                          <a:latin typeface="Arial" panose="020B0604020202020204" pitchFamily="34" charset="0"/>
                          <a:cs typeface="Arial" panose="020B0604020202020204" pitchFamily="34" charset="0"/>
                        </a:rPr>
                        <a:t>tetto di </a:t>
                      </a:r>
                    </a:p>
                    <a:p>
                      <a:pPr algn="ctr"/>
                      <a:r>
                        <a:rPr lang="it-IT" sz="2000" b="1">
                          <a:solidFill>
                            <a:schemeClr val="tx1"/>
                          </a:solidFill>
                          <a:latin typeface="Arial" panose="020B0604020202020204" pitchFamily="34" charset="0"/>
                          <a:cs typeface="Arial" panose="020B0604020202020204" pitchFamily="34" charset="0"/>
                        </a:rPr>
                        <a:t>1,8 mln di euro</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9074550"/>
                  </a:ext>
                </a:extLst>
              </a:tr>
            </a:tbl>
          </a:graphicData>
        </a:graphic>
      </p:graphicFrame>
      <p:cxnSp>
        <p:nvCxnSpPr>
          <p:cNvPr id="26" name="Connettore diritto 25">
            <a:extLst>
              <a:ext uri="{FF2B5EF4-FFF2-40B4-BE49-F238E27FC236}">
                <a16:creationId xmlns:a16="http://schemas.microsoft.com/office/drawing/2014/main" id="{766DF175-FCCD-412F-8FBB-93A47099EAB1}"/>
              </a:ext>
            </a:extLst>
          </p:cNvPr>
          <p:cNvCxnSpPr>
            <a:cxnSpLocks/>
          </p:cNvCxnSpPr>
          <p:nvPr/>
        </p:nvCxnSpPr>
        <p:spPr>
          <a:xfrm>
            <a:off x="2806402" y="6681375"/>
            <a:ext cx="7658052" cy="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93DF4889-C8ED-4837-8FFB-93915CAECEA0}"/>
              </a:ext>
            </a:extLst>
          </p:cNvPr>
          <p:cNvSpPr txBox="1"/>
          <p:nvPr/>
        </p:nvSpPr>
        <p:spPr>
          <a:xfrm>
            <a:off x="2806402" y="6085328"/>
            <a:ext cx="9160042" cy="430887"/>
          </a:xfrm>
          <a:prstGeom prst="rect">
            <a:avLst/>
          </a:prstGeom>
          <a:noFill/>
        </p:spPr>
        <p:txBody>
          <a:bodyPr wrap="square">
            <a:spAutoFit/>
          </a:bodyPr>
          <a:lstStyle/>
          <a:p>
            <a:r>
              <a:rPr lang="it-IT" sz="2200" b="1" i="1">
                <a:latin typeface="Arial" panose="020B0604020202020204" pitchFamily="34" charset="0"/>
                <a:cs typeface="Arial" panose="020B0604020202020204" pitchFamily="34" charset="0"/>
              </a:rPr>
              <a:t>Come individuare la «data di concessione dell’aiuto»?</a:t>
            </a:r>
          </a:p>
        </p:txBody>
      </p:sp>
      <p:sp>
        <p:nvSpPr>
          <p:cNvPr id="11" name="CasellaDiTesto 10">
            <a:extLst>
              <a:ext uri="{FF2B5EF4-FFF2-40B4-BE49-F238E27FC236}">
                <a16:creationId xmlns:a16="http://schemas.microsoft.com/office/drawing/2014/main" id="{2A59FB0D-46FC-48BA-93CE-3031BDE018DE}"/>
              </a:ext>
            </a:extLst>
          </p:cNvPr>
          <p:cNvSpPr txBox="1"/>
          <p:nvPr/>
        </p:nvSpPr>
        <p:spPr>
          <a:xfrm>
            <a:off x="2625670" y="6733134"/>
            <a:ext cx="14911049" cy="2123658"/>
          </a:xfrm>
          <a:prstGeom prst="rect">
            <a:avLst/>
          </a:prstGeom>
          <a:noFill/>
        </p:spPr>
        <p:txBody>
          <a:bodyPr wrap="square" lIns="91440" tIns="45720" rIns="91440" bIns="45720" rtlCol="0" anchor="t">
            <a:spAutoFit/>
          </a:bodyPr>
          <a:lstStyle/>
          <a:p>
            <a:r>
              <a:rPr lang="it-IT" sz="2200">
                <a:latin typeface="Arial"/>
                <a:cs typeface="Arial"/>
              </a:rPr>
              <a:t>In linea generale, occorre fare riferimento alternativamente:</a:t>
            </a:r>
          </a:p>
          <a:p>
            <a:pPr marL="342900" indent="-342900">
              <a:buFont typeface="Wingdings" panose="05000000000000000000" pitchFamily="2" charset="2"/>
              <a:buChar char="§"/>
            </a:pPr>
            <a:r>
              <a:rPr lang="it-IT" sz="2200">
                <a:latin typeface="Arial"/>
                <a:cs typeface="Arial"/>
              </a:rPr>
              <a:t>alla data di approvazione della domanda di aiuto se la concessione dell'aiuto è subordinata a tale richiesta e approvazione;</a:t>
            </a:r>
          </a:p>
          <a:p>
            <a:pPr marL="342900" indent="-342900">
              <a:buFont typeface="Wingdings" panose="05000000000000000000" pitchFamily="2" charset="2"/>
              <a:buChar char="§"/>
            </a:pPr>
            <a:r>
              <a:rPr lang="it-IT" sz="2200">
                <a:latin typeface="Arial"/>
                <a:cs typeface="Arial"/>
              </a:rPr>
              <a:t>alla data di presentazione della dichiarazione dei redditi (se effettuata entro il 31 dicembre 2021) o alla data di approvazione della compensazione in relazione ai crediti d'imposta;</a:t>
            </a:r>
          </a:p>
          <a:p>
            <a:pPr marL="342900" indent="-342900">
              <a:buFont typeface="Wingdings" panose="05000000000000000000" pitchFamily="2" charset="2"/>
              <a:buChar char="§"/>
            </a:pPr>
            <a:r>
              <a:rPr lang="it-IT" sz="2200">
                <a:latin typeface="Arial"/>
                <a:cs typeface="Arial"/>
              </a:rPr>
              <a:t>alla data di entrata in vigore della normativa di riferimento negli altri casi (tra cui l’annullamento delle rate IMU).</a:t>
            </a:r>
          </a:p>
        </p:txBody>
      </p:sp>
      <p:sp>
        <p:nvSpPr>
          <p:cNvPr id="32" name="CasellaDiTesto 31">
            <a:extLst>
              <a:ext uri="{FF2B5EF4-FFF2-40B4-BE49-F238E27FC236}">
                <a16:creationId xmlns:a16="http://schemas.microsoft.com/office/drawing/2014/main" id="{C9BAE3F5-E71A-4F94-879F-687930242ADA}"/>
              </a:ext>
            </a:extLst>
          </p:cNvPr>
          <p:cNvSpPr txBox="1"/>
          <p:nvPr/>
        </p:nvSpPr>
        <p:spPr>
          <a:xfrm>
            <a:off x="17152037" y="8578122"/>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1/2</a:t>
            </a:r>
          </a:p>
        </p:txBody>
      </p:sp>
      <p:sp>
        <p:nvSpPr>
          <p:cNvPr id="38" name="CasellaDiTesto 37">
            <a:extLst>
              <a:ext uri="{FF2B5EF4-FFF2-40B4-BE49-F238E27FC236}">
                <a16:creationId xmlns:a16="http://schemas.microsoft.com/office/drawing/2014/main" id="{4F89D35A-DBC9-441D-82B0-01D32DC81418}"/>
              </a:ext>
            </a:extLst>
          </p:cNvPr>
          <p:cNvSpPr txBox="1"/>
          <p:nvPr/>
        </p:nvSpPr>
        <p:spPr>
          <a:xfrm>
            <a:off x="11733185" y="3260315"/>
            <a:ext cx="5119558" cy="3170099"/>
          </a:xfrm>
          <a:prstGeom prst="rect">
            <a:avLst/>
          </a:prstGeom>
          <a:noFill/>
        </p:spPr>
        <p:txBody>
          <a:bodyPr wrap="square" lIns="91440" tIns="45720" rIns="91440" bIns="45720" anchor="t">
            <a:spAutoFit/>
          </a:bodyPr>
          <a:lstStyle/>
          <a:p>
            <a:pPr algn="ctr"/>
            <a:r>
              <a:rPr lang="it-IT" sz="2000">
                <a:latin typeface="Arial"/>
                <a:cs typeface="Arial"/>
              </a:rPr>
              <a:t>S</a:t>
            </a:r>
            <a:r>
              <a:rPr lang="it-IT" sz="2000">
                <a:effectLst/>
                <a:latin typeface="Arial"/>
                <a:cs typeface="Arial"/>
              </a:rPr>
              <a:t>i ricorda che, come previsto dall’art. 1, comma 15, del DL 41/2021, il credito in commento </a:t>
            </a:r>
            <a:r>
              <a:rPr lang="it-IT" sz="2000" b="1">
                <a:effectLst/>
                <a:latin typeface="Arial"/>
                <a:cs typeface="Arial"/>
              </a:rPr>
              <a:t>potrà essere imputato anche all'interno della Sezione 3.12 </a:t>
            </a:r>
            <a:r>
              <a:rPr lang="it-IT" sz="2000">
                <a:effectLst/>
                <a:latin typeface="Arial"/>
                <a:cs typeface="Arial"/>
              </a:rPr>
              <a:t>del Quadro Temporaneo dalle imprese che rilevano le condizioni e i limiti previsti da tale Sezione. I criteri e le modalità applicative saranno definite all'interno di un DM del MEF e </a:t>
            </a:r>
            <a:r>
              <a:rPr lang="it-IT" sz="2000">
                <a:latin typeface="Arial"/>
                <a:cs typeface="Arial"/>
              </a:rPr>
              <a:t>di un</a:t>
            </a:r>
            <a:r>
              <a:rPr lang="it-IT" sz="2000">
                <a:effectLst/>
                <a:latin typeface="Arial"/>
                <a:cs typeface="Arial"/>
              </a:rPr>
              <a:t> provvedimento del direttore dell'Agenzia delle Entrate di prossima emanazione.</a:t>
            </a:r>
          </a:p>
        </p:txBody>
      </p:sp>
      <p:sp>
        <p:nvSpPr>
          <p:cNvPr id="39" name="Rettangolo 38">
            <a:extLst>
              <a:ext uri="{FF2B5EF4-FFF2-40B4-BE49-F238E27FC236}">
                <a16:creationId xmlns:a16="http://schemas.microsoft.com/office/drawing/2014/main" id="{5D7B1735-C11E-4559-A41A-7616FDBBA147}"/>
              </a:ext>
            </a:extLst>
          </p:cNvPr>
          <p:cNvSpPr/>
          <p:nvPr/>
        </p:nvSpPr>
        <p:spPr>
          <a:xfrm>
            <a:off x="11613088" y="3169542"/>
            <a:ext cx="5422764" cy="3351646"/>
          </a:xfrm>
          <a:prstGeom prst="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pic>
        <p:nvPicPr>
          <p:cNvPr id="43" name="Elemento grafico 42" descr="Home con riempimento a tinta unita">
            <a:extLst>
              <a:ext uri="{FF2B5EF4-FFF2-40B4-BE49-F238E27FC236}">
                <a16:creationId xmlns:a16="http://schemas.microsoft.com/office/drawing/2014/main" id="{4C750FEF-5807-4531-97E8-DD325706B62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1590" y="2472008"/>
            <a:ext cx="1321717" cy="1321717"/>
          </a:xfrm>
          <a:prstGeom prst="rect">
            <a:avLst/>
          </a:prstGeom>
        </p:spPr>
      </p:pic>
      <p:sp>
        <p:nvSpPr>
          <p:cNvPr id="44" name="Rettangolo 43">
            <a:extLst>
              <a:ext uri="{FF2B5EF4-FFF2-40B4-BE49-F238E27FC236}">
                <a16:creationId xmlns:a16="http://schemas.microsoft.com/office/drawing/2014/main" id="{75DC8A50-DD0D-497B-BDFC-360EBD71CC8B}"/>
              </a:ext>
            </a:extLst>
          </p:cNvPr>
          <p:cNvSpPr/>
          <p:nvPr/>
        </p:nvSpPr>
        <p:spPr>
          <a:xfrm>
            <a:off x="534808" y="4845365"/>
            <a:ext cx="2108134" cy="1013265"/>
          </a:xfrm>
          <a:prstGeom prst="rect">
            <a:avLst/>
          </a:prstGeom>
          <a:solidFill>
            <a:schemeClr val="accent1">
              <a:lumMod val="75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45" name="CasellaDiTesto 44">
            <a:extLst>
              <a:ext uri="{FF2B5EF4-FFF2-40B4-BE49-F238E27FC236}">
                <a16:creationId xmlns:a16="http://schemas.microsoft.com/office/drawing/2014/main" id="{8CA5A990-B607-409D-B2C0-EDE12CD76A7F}"/>
              </a:ext>
            </a:extLst>
          </p:cNvPr>
          <p:cNvSpPr txBox="1"/>
          <p:nvPr/>
        </p:nvSpPr>
        <p:spPr>
          <a:xfrm>
            <a:off x="742239" y="5067872"/>
            <a:ext cx="1640305" cy="646331"/>
          </a:xfrm>
          <a:prstGeom prst="rect">
            <a:avLst/>
          </a:prstGeom>
          <a:noFill/>
        </p:spPr>
        <p:txBody>
          <a:bodyPr wrap="square">
            <a:spAutoFit/>
          </a:bodyPr>
          <a:lstStyle/>
          <a:p>
            <a:pPr algn="ctr"/>
            <a:r>
              <a:rPr lang="it-IT" sz="1800" b="1" i="0">
                <a:solidFill>
                  <a:schemeClr val="bg1"/>
                </a:solidFill>
                <a:effectLst/>
                <a:latin typeface="Arial" panose="020B0604020202020204" pitchFamily="34" charset="0"/>
                <a:cs typeface="Arial" panose="020B0604020202020204" pitchFamily="34" charset="0"/>
              </a:rPr>
              <a:t>PRINCIPI GENERALI</a:t>
            </a:r>
            <a:endParaRPr lang="it-IT" b="1">
              <a:solidFill>
                <a:schemeClr val="bg1"/>
              </a:solidFill>
            </a:endParaRPr>
          </a:p>
        </p:txBody>
      </p:sp>
      <p:sp>
        <p:nvSpPr>
          <p:cNvPr id="28" name="Rettangolo 27">
            <a:extLst>
              <a:ext uri="{FF2B5EF4-FFF2-40B4-BE49-F238E27FC236}">
                <a16:creationId xmlns:a16="http://schemas.microsoft.com/office/drawing/2014/main" id="{3A5EA19C-D841-415A-AD28-CC41E5654A86}"/>
              </a:ext>
            </a:extLst>
          </p:cNvPr>
          <p:cNvSpPr/>
          <p:nvPr/>
        </p:nvSpPr>
        <p:spPr>
          <a:xfrm>
            <a:off x="16727348" y="2862906"/>
            <a:ext cx="1051201" cy="1013265"/>
          </a:xfrm>
          <a:prstGeom prst="rect">
            <a:avLst/>
          </a:prstGeom>
          <a:solidFill>
            <a:schemeClr val="accent1">
              <a:lumMod val="75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a:solidFill>
                  <a:schemeClr val="bg1"/>
                </a:solidFill>
                <a:latin typeface="Arial" panose="020B0604020202020204" pitchFamily="34" charset="0"/>
                <a:cs typeface="Arial" panose="020B0604020202020204" pitchFamily="34" charset="0"/>
              </a:rPr>
              <a:t>N.B.</a:t>
            </a:r>
          </a:p>
        </p:txBody>
      </p:sp>
    </p:spTree>
    <p:extLst>
      <p:ext uri="{BB962C8B-B14F-4D97-AF65-F5344CB8AC3E}">
        <p14:creationId xmlns:p14="http://schemas.microsoft.com/office/powerpoint/2010/main" val="15680612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4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539914" y="6385539"/>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53455">
            <a:off x="-6694841" y="47459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648063" y="6516975"/>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cxnSp>
        <p:nvCxnSpPr>
          <p:cNvPr id="26" name="Connettore diritto 25">
            <a:extLst>
              <a:ext uri="{FF2B5EF4-FFF2-40B4-BE49-F238E27FC236}">
                <a16:creationId xmlns:a16="http://schemas.microsoft.com/office/drawing/2014/main" id="{766DF175-FCCD-412F-8FBB-93A47099EAB1}"/>
              </a:ext>
            </a:extLst>
          </p:cNvPr>
          <p:cNvCxnSpPr>
            <a:cxnSpLocks/>
          </p:cNvCxnSpPr>
          <p:nvPr/>
        </p:nvCxnSpPr>
        <p:spPr>
          <a:xfrm>
            <a:off x="2842302" y="5308836"/>
            <a:ext cx="3543609" cy="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 name="Rettangolo 38">
            <a:extLst>
              <a:ext uri="{FF2B5EF4-FFF2-40B4-BE49-F238E27FC236}">
                <a16:creationId xmlns:a16="http://schemas.microsoft.com/office/drawing/2014/main" id="{5D7B1735-C11E-4559-A41A-7616FDBBA147}"/>
              </a:ext>
            </a:extLst>
          </p:cNvPr>
          <p:cNvSpPr/>
          <p:nvPr/>
        </p:nvSpPr>
        <p:spPr>
          <a:xfrm>
            <a:off x="439723" y="2828440"/>
            <a:ext cx="2108134" cy="1013265"/>
          </a:xfrm>
          <a:prstGeom prst="rect">
            <a:avLst/>
          </a:prstGeom>
          <a:solidFill>
            <a:schemeClr val="accent1">
              <a:lumMod val="75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pic>
        <p:nvPicPr>
          <p:cNvPr id="43" name="Elemento grafico 42" descr="Home con riempimento a tinta unita">
            <a:extLst>
              <a:ext uri="{FF2B5EF4-FFF2-40B4-BE49-F238E27FC236}">
                <a16:creationId xmlns:a16="http://schemas.microsoft.com/office/drawing/2014/main" id="{4C750FEF-5807-4531-97E8-DD325706B62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5108" y="6699562"/>
            <a:ext cx="1321717" cy="1321717"/>
          </a:xfrm>
          <a:prstGeom prst="rect">
            <a:avLst/>
          </a:prstGeom>
        </p:spPr>
      </p:pic>
      <p:sp>
        <p:nvSpPr>
          <p:cNvPr id="25" name="CasellaDiTesto 24">
            <a:extLst>
              <a:ext uri="{FF2B5EF4-FFF2-40B4-BE49-F238E27FC236}">
                <a16:creationId xmlns:a16="http://schemas.microsoft.com/office/drawing/2014/main" id="{66B4C35E-B846-4D44-9D66-34C9162C013B}"/>
              </a:ext>
            </a:extLst>
          </p:cNvPr>
          <p:cNvSpPr txBox="1"/>
          <p:nvPr/>
        </p:nvSpPr>
        <p:spPr>
          <a:xfrm>
            <a:off x="2842302" y="1385294"/>
            <a:ext cx="14611509" cy="769441"/>
          </a:xfrm>
          <a:prstGeom prst="rect">
            <a:avLst/>
          </a:prstGeom>
          <a:noFill/>
        </p:spPr>
        <p:txBody>
          <a:bodyPr wrap="square" rtlCol="0">
            <a:spAutoFit/>
          </a:bodyPr>
          <a:lstStyle/>
          <a:p>
            <a:pPr algn="just"/>
            <a:r>
              <a:rPr lang="it-IT" sz="2200">
                <a:solidFill>
                  <a:srgbClr val="000000"/>
                </a:solidFill>
                <a:latin typeface="Arial" panose="020B0604020202020204" pitchFamily="34" charset="0"/>
                <a:cs typeface="Arial" panose="020B0604020202020204" pitchFamily="34" charset="0"/>
              </a:rPr>
              <a:t>Pertanto, </a:t>
            </a:r>
            <a:r>
              <a:rPr lang="it-IT" sz="2200" b="0" i="0">
                <a:solidFill>
                  <a:srgbClr val="000000"/>
                </a:solidFill>
                <a:effectLst/>
                <a:latin typeface="Arial" panose="020B0604020202020204" pitchFamily="34" charset="0"/>
                <a:cs typeface="Arial" panose="020B0604020202020204" pitchFamily="34" charset="0"/>
              </a:rPr>
              <a:t>nel caso specifico del </a:t>
            </a:r>
            <a:r>
              <a:rPr lang="it-IT" sz="2200" i="0">
                <a:solidFill>
                  <a:srgbClr val="000000"/>
                </a:solidFill>
                <a:effectLst/>
                <a:latin typeface="Arial" panose="020B0604020202020204" pitchFamily="34" charset="0"/>
                <a:cs typeface="Arial" panose="020B0604020202020204" pitchFamily="34" charset="0"/>
              </a:rPr>
              <a:t>credito d’imposta locazioni</a:t>
            </a:r>
            <a:r>
              <a:rPr lang="it-IT" sz="2200" b="0" i="0">
                <a:solidFill>
                  <a:srgbClr val="000000"/>
                </a:solidFill>
                <a:effectLst/>
                <a:latin typeface="Arial" panose="020B0604020202020204" pitchFamily="34" charset="0"/>
                <a:cs typeface="Arial" panose="020B0604020202020204" pitchFamily="34" charset="0"/>
              </a:rPr>
              <a:t>, la data di concessione dell’aiuto va individuata nella </a:t>
            </a:r>
            <a:r>
              <a:rPr lang="it-IT" sz="2200" b="1" i="0">
                <a:solidFill>
                  <a:srgbClr val="000000"/>
                </a:solidFill>
                <a:effectLst/>
                <a:latin typeface="Arial" panose="020B0604020202020204" pitchFamily="34" charset="0"/>
                <a:cs typeface="Arial" panose="020B0604020202020204" pitchFamily="34" charset="0"/>
              </a:rPr>
              <a:t>data di presentazione della dichiarazione dei redditi </a:t>
            </a:r>
            <a:r>
              <a:rPr lang="it-IT" sz="2200" b="0" i="0">
                <a:solidFill>
                  <a:srgbClr val="000000"/>
                </a:solidFill>
                <a:effectLst/>
                <a:latin typeface="Arial" panose="020B0604020202020204" pitchFamily="34" charset="0"/>
                <a:cs typeface="Arial" panose="020B0604020202020204" pitchFamily="34" charset="0"/>
              </a:rPr>
              <a:t>ovvero nella </a:t>
            </a:r>
            <a:r>
              <a:rPr lang="it-IT" sz="2200" b="1" i="0">
                <a:solidFill>
                  <a:srgbClr val="000000"/>
                </a:solidFill>
                <a:effectLst/>
                <a:latin typeface="Arial" panose="020B0604020202020204" pitchFamily="34" charset="0"/>
                <a:cs typeface="Arial" panose="020B0604020202020204" pitchFamily="34" charset="0"/>
              </a:rPr>
              <a:t>data di </a:t>
            </a:r>
            <a:r>
              <a:rPr lang="it-IT" sz="2200" b="1" i="0" u="sng">
                <a:solidFill>
                  <a:srgbClr val="000000"/>
                </a:solidFill>
                <a:effectLst/>
                <a:latin typeface="Arial" panose="020B0604020202020204" pitchFamily="34" charset="0"/>
                <a:cs typeface="Arial" panose="020B0604020202020204" pitchFamily="34" charset="0"/>
              </a:rPr>
              <a:t>approvazione della compensazione</a:t>
            </a:r>
            <a:r>
              <a:rPr lang="it-IT" sz="2200" u="sng">
                <a:solidFill>
                  <a:srgbClr val="000000"/>
                </a:solidFill>
                <a:latin typeface="Arial" panose="020B0604020202020204" pitchFamily="34" charset="0"/>
                <a:cs typeface="Arial" panose="020B0604020202020204" pitchFamily="34" charset="0"/>
              </a:rPr>
              <a:t>.</a:t>
            </a:r>
            <a:endParaRPr lang="it-IT" sz="2200" b="0" i="0">
              <a:solidFill>
                <a:srgbClr val="000000"/>
              </a:solidFill>
              <a:effectLst/>
              <a:latin typeface="Arial" panose="020B0604020202020204" pitchFamily="34" charset="0"/>
              <a:cs typeface="Arial" panose="020B0604020202020204" pitchFamily="34" charset="0"/>
            </a:endParaRPr>
          </a:p>
        </p:txBody>
      </p:sp>
      <p:sp>
        <p:nvSpPr>
          <p:cNvPr id="29" name="CasellaDiTesto 28">
            <a:extLst>
              <a:ext uri="{FF2B5EF4-FFF2-40B4-BE49-F238E27FC236}">
                <a16:creationId xmlns:a16="http://schemas.microsoft.com/office/drawing/2014/main" id="{338E8589-F519-45F7-B06C-A62542A2CEBA}"/>
              </a:ext>
            </a:extLst>
          </p:cNvPr>
          <p:cNvSpPr txBox="1"/>
          <p:nvPr/>
        </p:nvSpPr>
        <p:spPr>
          <a:xfrm>
            <a:off x="17152037" y="8578122"/>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2/2</a:t>
            </a:r>
          </a:p>
        </p:txBody>
      </p:sp>
      <p:sp>
        <p:nvSpPr>
          <p:cNvPr id="40" name="CasellaDiTesto 39">
            <a:extLst>
              <a:ext uri="{FF2B5EF4-FFF2-40B4-BE49-F238E27FC236}">
                <a16:creationId xmlns:a16="http://schemas.microsoft.com/office/drawing/2014/main" id="{5C094364-B958-46E8-9BDC-D75BCF87105D}"/>
              </a:ext>
            </a:extLst>
          </p:cNvPr>
          <p:cNvSpPr txBox="1"/>
          <p:nvPr/>
        </p:nvSpPr>
        <p:spPr>
          <a:xfrm>
            <a:off x="2824072" y="2345581"/>
            <a:ext cx="14788305" cy="2462213"/>
          </a:xfrm>
          <a:prstGeom prst="rect">
            <a:avLst/>
          </a:prstGeom>
          <a:noFill/>
        </p:spPr>
        <p:txBody>
          <a:bodyPr wrap="square">
            <a:spAutoFit/>
          </a:bodyPr>
          <a:lstStyle/>
          <a:p>
            <a:pPr algn="just"/>
            <a:r>
              <a:rPr lang="it-IT" sz="2200" b="0" i="0">
                <a:solidFill>
                  <a:srgbClr val="000000"/>
                </a:solidFill>
                <a:effectLst/>
                <a:latin typeface="Arial" panose="020B0604020202020204" pitchFamily="34" charset="0"/>
                <a:cs typeface="Arial" panose="020B0604020202020204" pitchFamily="34" charset="0"/>
              </a:rPr>
              <a:t>Nel caso di specie, la società istante </a:t>
            </a:r>
            <a:r>
              <a:rPr lang="it-IT" sz="2200" b="0" i="0" u="sng">
                <a:solidFill>
                  <a:srgbClr val="000000"/>
                </a:solidFill>
                <a:effectLst/>
                <a:latin typeface="Arial" panose="020B0604020202020204" pitchFamily="34" charset="0"/>
                <a:cs typeface="Arial" panose="020B0604020202020204" pitchFamily="34" charset="0"/>
              </a:rPr>
              <a:t>acquistava il credito d’imposta, in data 14 ottobre 2020</a:t>
            </a:r>
            <a:r>
              <a:rPr lang="it-IT" sz="2200" b="0" i="0">
                <a:solidFill>
                  <a:srgbClr val="000000"/>
                </a:solidFill>
                <a:effectLst/>
                <a:latin typeface="Arial" panose="020B0604020202020204" pitchFamily="34" charset="0"/>
                <a:cs typeface="Arial" panose="020B0604020202020204" pitchFamily="34" charset="0"/>
              </a:rPr>
              <a:t>, da un’altra società appartenente allo stesso gruppo. </a:t>
            </a:r>
            <a:r>
              <a:rPr lang="it-IT" sz="2200">
                <a:solidFill>
                  <a:srgbClr val="000000"/>
                </a:solidFill>
                <a:latin typeface="Arial" panose="020B0604020202020204" pitchFamily="34" charset="0"/>
                <a:cs typeface="Arial" panose="020B0604020202020204" pitchFamily="34" charset="0"/>
              </a:rPr>
              <a:t>A</a:t>
            </a:r>
            <a:r>
              <a:rPr lang="it-IT" sz="2200" b="0" i="0">
                <a:solidFill>
                  <a:srgbClr val="000000"/>
                </a:solidFill>
                <a:effectLst/>
                <a:latin typeface="Arial" panose="020B0604020202020204" pitchFamily="34" charset="0"/>
                <a:cs typeface="Arial" panose="020B0604020202020204" pitchFamily="34" charset="0"/>
              </a:rPr>
              <a:t> seguito dei chiarimenti forniti con la circolare PDCM resa nota solo il 27 ottobre 2020, la società si limitava a compensare solo una parte del credito acquistato ritenendo, in caso contrario, di eccedere la soglia di 800.000 euro prevista per il Gruppo. La società si è rivolta all’Agenzia per chiedere se, alla luce </a:t>
            </a:r>
            <a:r>
              <a:rPr lang="it-IT" sz="2200">
                <a:solidFill>
                  <a:srgbClr val="000000"/>
                </a:solidFill>
                <a:latin typeface="Arial" panose="020B0604020202020204" pitchFamily="34" charset="0"/>
                <a:cs typeface="Arial" panose="020B0604020202020204" pitchFamily="34" charset="0"/>
              </a:rPr>
              <a:t>del successivo </a:t>
            </a:r>
            <a:r>
              <a:rPr lang="it-IT" sz="2200" b="0" i="0">
                <a:solidFill>
                  <a:srgbClr val="000000"/>
                </a:solidFill>
                <a:effectLst/>
                <a:latin typeface="Arial" panose="020B0604020202020204" pitchFamily="34" charset="0"/>
                <a:cs typeface="Arial" panose="020B0604020202020204" pitchFamily="34" charset="0"/>
              </a:rPr>
              <a:t>innalzamento del tetto (a 1,8 mln euro), è possibile compensare nel 2021 il credito non fruito presentando un modello F24 a saldo zero, con indicazione del credito e delle somme compensate e versando la sanzione per la tardiva presentazione (art. 15 Dlgs. n. 471/1997).</a:t>
            </a:r>
          </a:p>
        </p:txBody>
      </p:sp>
      <p:sp>
        <p:nvSpPr>
          <p:cNvPr id="41" name="CasellaDiTesto 40">
            <a:extLst>
              <a:ext uri="{FF2B5EF4-FFF2-40B4-BE49-F238E27FC236}">
                <a16:creationId xmlns:a16="http://schemas.microsoft.com/office/drawing/2014/main" id="{BF823C49-0862-44C3-8FAB-72461B5EDAE3}"/>
              </a:ext>
            </a:extLst>
          </p:cNvPr>
          <p:cNvSpPr txBox="1"/>
          <p:nvPr/>
        </p:nvSpPr>
        <p:spPr>
          <a:xfrm>
            <a:off x="675623" y="2983515"/>
            <a:ext cx="1640305" cy="646331"/>
          </a:xfrm>
          <a:prstGeom prst="rect">
            <a:avLst/>
          </a:prstGeom>
          <a:noFill/>
        </p:spPr>
        <p:txBody>
          <a:bodyPr wrap="square">
            <a:spAutoFit/>
          </a:bodyPr>
          <a:lstStyle/>
          <a:p>
            <a:pPr algn="ctr"/>
            <a:r>
              <a:rPr lang="it-IT" sz="1800" b="1" i="0">
                <a:solidFill>
                  <a:schemeClr val="bg1"/>
                </a:solidFill>
                <a:effectLst/>
                <a:latin typeface="Arial" panose="020B0604020202020204" pitchFamily="34" charset="0"/>
                <a:cs typeface="Arial" panose="020B0604020202020204" pitchFamily="34" charset="0"/>
              </a:rPr>
              <a:t>CASO </a:t>
            </a:r>
          </a:p>
          <a:p>
            <a:pPr algn="ctr"/>
            <a:r>
              <a:rPr lang="it-IT" sz="1800" b="1" i="0">
                <a:solidFill>
                  <a:schemeClr val="bg1"/>
                </a:solidFill>
                <a:effectLst/>
                <a:latin typeface="Arial" panose="020B0604020202020204" pitchFamily="34" charset="0"/>
                <a:cs typeface="Arial" panose="020B0604020202020204" pitchFamily="34" charset="0"/>
              </a:rPr>
              <a:t>DI SPECIE</a:t>
            </a:r>
            <a:endParaRPr lang="it-IT" b="1">
              <a:solidFill>
                <a:schemeClr val="bg1"/>
              </a:solidFill>
            </a:endParaRPr>
          </a:p>
        </p:txBody>
      </p:sp>
      <p:sp>
        <p:nvSpPr>
          <p:cNvPr id="42" name="CasellaDiTesto 41">
            <a:extLst>
              <a:ext uri="{FF2B5EF4-FFF2-40B4-BE49-F238E27FC236}">
                <a16:creationId xmlns:a16="http://schemas.microsoft.com/office/drawing/2014/main" id="{54253EDB-621C-4F9E-A4F1-2878BC570589}"/>
              </a:ext>
            </a:extLst>
          </p:cNvPr>
          <p:cNvSpPr txBox="1"/>
          <p:nvPr/>
        </p:nvSpPr>
        <p:spPr>
          <a:xfrm>
            <a:off x="2734153" y="5385406"/>
            <a:ext cx="15130150" cy="3477875"/>
          </a:xfrm>
          <a:prstGeom prst="rect">
            <a:avLst/>
          </a:prstGeom>
          <a:noFill/>
        </p:spPr>
        <p:txBody>
          <a:bodyPr wrap="square" lIns="91440" tIns="45720" rIns="91440" bIns="45720" anchor="t">
            <a:spAutoFit/>
          </a:bodyPr>
          <a:lstStyle/>
          <a:p>
            <a:pPr algn="just"/>
            <a:r>
              <a:rPr lang="it-IT" sz="2200" b="0" i="0">
                <a:solidFill>
                  <a:srgbClr val="000000"/>
                </a:solidFill>
                <a:effectLst/>
                <a:latin typeface="Arial"/>
                <a:cs typeface="Arial"/>
              </a:rPr>
              <a:t>L’Agenzia, alla luce dei principi innanzi esposti, ha negato al contribuente tale possibilità: l'aiuto di cui si discute, infatti, risulta concesso </a:t>
            </a:r>
            <a:r>
              <a:rPr lang="it-IT" sz="2200" b="0" i="0" u="sng">
                <a:solidFill>
                  <a:srgbClr val="000000"/>
                </a:solidFill>
                <a:effectLst/>
                <a:latin typeface="Arial"/>
                <a:cs typeface="Arial"/>
              </a:rPr>
              <a:t>prima del 28 gennaio 2021</a:t>
            </a:r>
            <a:r>
              <a:rPr lang="it-IT" sz="2200" b="0" i="0">
                <a:solidFill>
                  <a:srgbClr val="000000"/>
                </a:solidFill>
                <a:effectLst/>
                <a:latin typeface="Arial"/>
                <a:cs typeface="Arial"/>
              </a:rPr>
              <a:t>, con la conseguenza che lo stesso soggiace al limite pregresso di 800.000 euro. </a:t>
            </a:r>
            <a:r>
              <a:rPr lang="it-IT" sz="2200">
                <a:solidFill>
                  <a:srgbClr val="000000"/>
                </a:solidFill>
                <a:latin typeface="Arial"/>
                <a:cs typeface="Arial"/>
              </a:rPr>
              <a:t>Inoltre, è stato ribadito che l’eventuale quota residua non fruita nell'anno non può essere utilizzata negli anni successivi e non può essere richiesta a rimborso. Tuttavia, i cessionari, in alternativa all'utilizzo diretto, possono cedere ulteriormente la parte di credito non compensata entro il 31 dicembre dell'anno in cui è stata comunicata la prima cessione (</a:t>
            </a:r>
            <a:r>
              <a:rPr lang="it-IT" sz="2200" err="1">
                <a:solidFill>
                  <a:srgbClr val="000000"/>
                </a:solidFill>
                <a:latin typeface="Arial"/>
                <a:cs typeface="Arial"/>
              </a:rPr>
              <a:t>provv</a:t>
            </a:r>
            <a:r>
              <a:rPr lang="it-IT" sz="2200">
                <a:solidFill>
                  <a:srgbClr val="000000"/>
                </a:solidFill>
                <a:latin typeface="Arial"/>
                <a:cs typeface="Arial"/>
              </a:rPr>
              <a:t>. Agenzia delle Entrate 1° luglio 2020 n. 250739 e circolare n. 14/E del 2020).</a:t>
            </a:r>
          </a:p>
          <a:p>
            <a:pPr algn="just"/>
            <a:r>
              <a:rPr lang="it-IT" sz="2200">
                <a:solidFill>
                  <a:srgbClr val="000000"/>
                </a:solidFill>
                <a:latin typeface="Arial"/>
                <a:cs typeface="Arial"/>
              </a:rPr>
              <a:t>Ne deriva, in definitiva, che </a:t>
            </a:r>
            <a:r>
              <a:rPr lang="it-IT" sz="2200" b="1">
                <a:solidFill>
                  <a:srgbClr val="000000"/>
                </a:solidFill>
                <a:latin typeface="Arial"/>
                <a:cs typeface="Arial"/>
              </a:rPr>
              <a:t>in presenza di una quota residua non fruita</a:t>
            </a:r>
            <a:r>
              <a:rPr lang="it-IT" sz="2200">
                <a:solidFill>
                  <a:srgbClr val="000000"/>
                </a:solidFill>
                <a:latin typeface="Arial"/>
                <a:cs typeface="Arial"/>
              </a:rPr>
              <a:t>, il contribuente </a:t>
            </a:r>
            <a:r>
              <a:rPr lang="it-IT" sz="2200" b="1">
                <a:solidFill>
                  <a:srgbClr val="000000"/>
                </a:solidFill>
                <a:latin typeface="Arial"/>
                <a:cs typeface="Arial"/>
              </a:rPr>
              <a:t>non può compensare nel 2021 il credito non utilizzato presentando un modello F24 a saldo zero</a:t>
            </a:r>
            <a:r>
              <a:rPr lang="it-IT" sz="2200">
                <a:solidFill>
                  <a:srgbClr val="000000"/>
                </a:solidFill>
                <a:latin typeface="Arial"/>
                <a:cs typeface="Arial"/>
              </a:rPr>
              <a:t>, </a:t>
            </a:r>
            <a:r>
              <a:rPr lang="it-IT" sz="2200" b="1">
                <a:solidFill>
                  <a:srgbClr val="000000"/>
                </a:solidFill>
                <a:latin typeface="Arial"/>
                <a:cs typeface="Arial"/>
              </a:rPr>
              <a:t>ma avrebbe potuto cedere la parte di credito non compensata entro il 31 dicembre 2020</a:t>
            </a:r>
            <a:r>
              <a:rPr lang="it-IT" sz="2200">
                <a:solidFill>
                  <a:srgbClr val="000000"/>
                </a:solidFill>
                <a:latin typeface="Arial"/>
                <a:cs typeface="Arial"/>
              </a:rPr>
              <a:t>, non potendo fruirne direttamente o cedere il credito negli anni successivi.</a:t>
            </a:r>
          </a:p>
        </p:txBody>
      </p:sp>
      <p:sp>
        <p:nvSpPr>
          <p:cNvPr id="44" name="CasellaDiTesto 43">
            <a:extLst>
              <a:ext uri="{FF2B5EF4-FFF2-40B4-BE49-F238E27FC236}">
                <a16:creationId xmlns:a16="http://schemas.microsoft.com/office/drawing/2014/main" id="{74CE1005-7A5A-413E-BBF6-87316E8FED9D}"/>
              </a:ext>
            </a:extLst>
          </p:cNvPr>
          <p:cNvSpPr txBox="1"/>
          <p:nvPr/>
        </p:nvSpPr>
        <p:spPr>
          <a:xfrm>
            <a:off x="2824072" y="4835045"/>
            <a:ext cx="3217249" cy="430887"/>
          </a:xfrm>
          <a:prstGeom prst="rect">
            <a:avLst/>
          </a:prstGeom>
          <a:noFill/>
        </p:spPr>
        <p:txBody>
          <a:bodyPr wrap="square">
            <a:spAutoFit/>
          </a:bodyPr>
          <a:lstStyle/>
          <a:p>
            <a:pPr algn="just"/>
            <a:r>
              <a:rPr lang="it-IT" sz="2200" b="1" i="1">
                <a:solidFill>
                  <a:schemeClr val="bg2"/>
                </a:solidFill>
                <a:effectLst/>
                <a:latin typeface="Arial" panose="020B0604020202020204" pitchFamily="34" charset="0"/>
                <a:cs typeface="Arial" panose="020B0604020202020204" pitchFamily="34" charset="0"/>
              </a:rPr>
              <a:t>Risposta dell’Agenzia</a:t>
            </a:r>
          </a:p>
        </p:txBody>
      </p:sp>
      <p:sp>
        <p:nvSpPr>
          <p:cNvPr id="23" name="TextBox 6">
            <a:extLst>
              <a:ext uri="{FF2B5EF4-FFF2-40B4-BE49-F238E27FC236}">
                <a16:creationId xmlns:a16="http://schemas.microsoft.com/office/drawing/2014/main" id="{D8404B2D-EA5B-4188-843A-AB3A1D084071}"/>
              </a:ext>
            </a:extLst>
          </p:cNvPr>
          <p:cNvSpPr txBox="1"/>
          <p:nvPr/>
        </p:nvSpPr>
        <p:spPr>
          <a:xfrm>
            <a:off x="734910" y="179075"/>
            <a:ext cx="17414758" cy="646331"/>
          </a:xfrm>
          <a:prstGeom prst="rect">
            <a:avLst/>
          </a:prstGeom>
          <a:noFill/>
        </p:spPr>
        <p:txBody>
          <a:bodyPr wrap="square" lIns="91440" tIns="45720" rIns="91440" bIns="45720" rtlCol="0" anchor="t">
            <a:spAutoFit/>
          </a:bodyPr>
          <a:lstStyle/>
          <a:p>
            <a:r>
              <a:rPr lang="en-US" sz="3600" b="1" kern="0" dirty="0">
                <a:solidFill>
                  <a:schemeClr val="bg1"/>
                </a:solidFill>
                <a:latin typeface="Arial"/>
                <a:cs typeface="Arial"/>
              </a:rPr>
              <a:t>CREDITO D'IMPOSTA LOCAZIONI</a:t>
            </a:r>
            <a:endParaRPr lang="en-US" sz="4000" b="1" kern="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70877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4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8" name="Elemento grafico 7" descr="Aeroplanino di carta volante">
            <a:extLst>
              <a:ext uri="{FF2B5EF4-FFF2-40B4-BE49-F238E27FC236}">
                <a16:creationId xmlns:a16="http://schemas.microsoft.com/office/drawing/2014/main" id="{96DB7781-89D4-4B5C-97FD-F1469683F29F}"/>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761" y="370500"/>
            <a:ext cx="12778942" cy="1277894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CED9A4E5-0A7C-425D-AC49-0126C68D57C4}"/>
              </a:ext>
            </a:extLst>
          </p:cNvPr>
          <p:cNvSpPr/>
          <p:nvPr/>
        </p:nvSpPr>
        <p:spPr>
          <a:xfrm>
            <a:off x="10411679" y="2034524"/>
            <a:ext cx="5330360" cy="53303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5FE52D52-8F03-B94E-8E0D-AC058CDBD089}"/>
              </a:ext>
            </a:extLst>
          </p:cNvPr>
          <p:cNvSpPr/>
          <p:nvPr/>
        </p:nvSpPr>
        <p:spPr>
          <a:xfrm>
            <a:off x="10111562" y="2197809"/>
            <a:ext cx="5330360" cy="5330360"/>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a:latin typeface="Arial" panose="020B0604020202020204" pitchFamily="34" charset="0"/>
                <a:cs typeface="Arial" panose="020B0604020202020204" pitchFamily="34" charset="0"/>
              </a:rPr>
              <a:t>EVENTI, CONVEGNI  </a:t>
            </a:r>
          </a:p>
          <a:p>
            <a:pPr algn="ctr"/>
            <a:r>
              <a:rPr lang="it-IT" sz="4000" b="1">
                <a:latin typeface="Arial" panose="020B0604020202020204" pitchFamily="34" charset="0"/>
                <a:cs typeface="Arial" panose="020B0604020202020204" pitchFamily="34" charset="0"/>
              </a:rPr>
              <a:t>E DOCUMENTI DELL’AREA  </a:t>
            </a:r>
          </a:p>
          <a:p>
            <a:pPr algn="ctr"/>
            <a:endParaRPr lang="ru-RU" sz="2400" b="1">
              <a:latin typeface="Arial" panose="020B0604020202020204" pitchFamily="34" charset="0"/>
              <a:cs typeface="Arial" panose="020B0604020202020204" pitchFamily="34" charset="0"/>
            </a:endParaRPr>
          </a:p>
        </p:txBody>
      </p: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5" name="CasellaDiTesto 14">
            <a:extLst>
              <a:ext uri="{FF2B5EF4-FFF2-40B4-BE49-F238E27FC236}">
                <a16:creationId xmlns:a16="http://schemas.microsoft.com/office/drawing/2014/main" id="{3E08C8C8-AAE5-418E-8B5C-7D91D449E266}"/>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4448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Isosceles Triangle 38">
            <a:extLst>
              <a:ext uri="{FF2B5EF4-FFF2-40B4-BE49-F238E27FC236}">
                <a16:creationId xmlns:a16="http://schemas.microsoft.com/office/drawing/2014/main" id="{26AEC1CE-4435-4041-9D02-7A81A12FA5BA}"/>
              </a:ext>
            </a:extLst>
          </p:cNvPr>
          <p:cNvSpPr/>
          <p:nvPr/>
        </p:nvSpPr>
        <p:spPr>
          <a:xfrm rot="5400000">
            <a:off x="5094419" y="4073002"/>
            <a:ext cx="300123" cy="70265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3" name="Oval 18">
            <a:extLst>
              <a:ext uri="{FF2B5EF4-FFF2-40B4-BE49-F238E27FC236}">
                <a16:creationId xmlns:a16="http://schemas.microsoft.com/office/drawing/2014/main" id="{4FBCCDA9-67B5-4642-A9DB-BBA70E67DA15}"/>
              </a:ext>
            </a:extLst>
          </p:cNvPr>
          <p:cNvSpPr/>
          <p:nvPr/>
        </p:nvSpPr>
        <p:spPr>
          <a:xfrm>
            <a:off x="2436344" y="3323950"/>
            <a:ext cx="2130883" cy="2130883"/>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Rettangolo 26">
            <a:extLst>
              <a:ext uri="{FF2B5EF4-FFF2-40B4-BE49-F238E27FC236}">
                <a16:creationId xmlns:a16="http://schemas.microsoft.com/office/drawing/2014/main" id="{725089B4-D900-4FF3-A4D8-32E943991F57}"/>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r>
              <a:rPr lang="it-IT" sz="2800" b="1" kern="0">
                <a:solidFill>
                  <a:prstClr val="white"/>
                </a:solidFill>
                <a:latin typeface="Arial" panose="020B0604020202020204" pitchFamily="34" charset="0"/>
                <a:cs typeface="Arial" panose="020B0604020202020204" pitchFamily="34" charset="0"/>
              </a:rPr>
              <a:t>EVENTI E CONVEGNI</a:t>
            </a:r>
            <a:endParaRPr kumimoji="0" lang="it-IT" sz="28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5" name="CasellaDiTesto 34">
            <a:extLst>
              <a:ext uri="{FF2B5EF4-FFF2-40B4-BE49-F238E27FC236}">
                <a16:creationId xmlns:a16="http://schemas.microsoft.com/office/drawing/2014/main" id="{841163DF-3B41-4BB4-B015-A49C37D2F5D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Oval 19">
            <a:extLst>
              <a:ext uri="{FF2B5EF4-FFF2-40B4-BE49-F238E27FC236}">
                <a16:creationId xmlns:a16="http://schemas.microsoft.com/office/drawing/2014/main" id="{CEC450B0-7B9B-44FB-9516-726BBC6AB34F}"/>
              </a:ext>
            </a:extLst>
          </p:cNvPr>
          <p:cNvSpPr/>
          <p:nvPr/>
        </p:nvSpPr>
        <p:spPr>
          <a:xfrm>
            <a:off x="2788818" y="3676424"/>
            <a:ext cx="1425934" cy="1425934"/>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1" name="CasellaDiTesto 40">
            <a:extLst>
              <a:ext uri="{FF2B5EF4-FFF2-40B4-BE49-F238E27FC236}">
                <a16:creationId xmlns:a16="http://schemas.microsoft.com/office/drawing/2014/main" id="{7593484E-AE06-4D26-B512-AD92865D1640}"/>
              </a:ext>
            </a:extLst>
          </p:cNvPr>
          <p:cNvSpPr txBox="1"/>
          <p:nvPr/>
        </p:nvSpPr>
        <p:spPr>
          <a:xfrm>
            <a:off x="5777447" y="3773349"/>
            <a:ext cx="10491972" cy="1815882"/>
          </a:xfrm>
          <a:prstGeom prst="rect">
            <a:avLst/>
          </a:prstGeom>
          <a:noFill/>
        </p:spPr>
        <p:txBody>
          <a:bodyPr wrap="square">
            <a:spAutoFit/>
          </a:bodyPr>
          <a:lstStyle/>
          <a:p>
            <a:pPr rtl="0" fontAlgn="base"/>
            <a:r>
              <a:rPr lang="it-IT" sz="2800">
                <a:latin typeface="Arial" panose="020B0604020202020204" pitchFamily="34" charset="0"/>
                <a:cs typeface="Arial" panose="020B0604020202020204" pitchFamily="34" charset="0"/>
              </a:rPr>
              <a:t>24 novembre</a:t>
            </a:r>
            <a:r>
              <a:rPr lang="it-IT" sz="2800" i="0">
                <a:effectLst/>
                <a:latin typeface="Arial" panose="020B0604020202020204" pitchFamily="34" charset="0"/>
                <a:cs typeface="Arial" panose="020B0604020202020204" pitchFamily="34" charset="0"/>
              </a:rPr>
              <a:t> 2021</a:t>
            </a:r>
          </a:p>
          <a:p>
            <a:pPr rtl="0" fontAlgn="base"/>
            <a:r>
              <a:rPr lang="it-IT" sz="2800" i="0">
                <a:effectLst/>
                <a:latin typeface="Arial" panose="020B0604020202020204" pitchFamily="34" charset="0"/>
                <a:cs typeface="Arial" panose="020B0604020202020204" pitchFamily="34" charset="0"/>
              </a:rPr>
              <a:t>Gruppo Tecnico Fisco - </a:t>
            </a:r>
            <a:r>
              <a:rPr lang="it-IT" sz="2800" b="1" i="1">
                <a:latin typeface="Arial" panose="020B0604020202020204" pitchFamily="34" charset="0"/>
                <a:cs typeface="Arial" panose="020B0604020202020204" pitchFamily="34" charset="0"/>
              </a:rPr>
              <a:t>La Manovra di Bilancio per il 2022: prima analisi e proposte di intervento </a:t>
            </a:r>
          </a:p>
          <a:p>
            <a:pPr algn="just" rtl="0" fontAlgn="base"/>
            <a:endParaRPr lang="it-IT" sz="2800" b="1">
              <a:effectLst/>
              <a:highlight>
                <a:srgbClr val="FFFF00"/>
              </a:highlight>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9A7ACE64-5152-4FD4-BC4D-6B6731DE61FC}"/>
              </a:ext>
            </a:extLst>
          </p:cNvPr>
          <p:cNvSpPr txBox="1"/>
          <p:nvPr/>
        </p:nvSpPr>
        <p:spPr>
          <a:xfrm>
            <a:off x="349218" y="4158070"/>
            <a:ext cx="2336482" cy="523220"/>
          </a:xfrm>
          <a:prstGeom prst="rect">
            <a:avLst/>
          </a:prstGeom>
          <a:noFill/>
        </p:spPr>
        <p:txBody>
          <a:bodyPr wrap="square" rtlCol="0">
            <a:spAutoFit/>
          </a:bodyPr>
          <a:lstStyle/>
          <a:p>
            <a:pPr algn="ctr"/>
            <a:r>
              <a:rPr lang="it-IT" sz="2800" b="1">
                <a:solidFill>
                  <a:srgbClr val="D70A0B"/>
                </a:solidFill>
                <a:latin typeface="Arial" panose="020B0604020202020204" pitchFamily="34" charset="0"/>
                <a:cs typeface="Arial" panose="020B0604020202020204" pitchFamily="34" charset="0"/>
              </a:rPr>
              <a:t>EVENTI</a:t>
            </a:r>
          </a:p>
        </p:txBody>
      </p:sp>
      <p:pic>
        <p:nvPicPr>
          <p:cNvPr id="4" name="Elemento grafico 3" descr="Connessioni con riempimento a tinta unita">
            <a:extLst>
              <a:ext uri="{FF2B5EF4-FFF2-40B4-BE49-F238E27FC236}">
                <a16:creationId xmlns:a16="http://schemas.microsoft.com/office/drawing/2014/main" id="{B4A3C277-5BF1-4AA6-883F-A3B842C912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02937" y="3781910"/>
            <a:ext cx="1284836" cy="1284836"/>
          </a:xfrm>
          <a:prstGeom prst="rect">
            <a:avLst/>
          </a:prstGeom>
        </p:spPr>
      </p:pic>
      <p:grpSp>
        <p:nvGrpSpPr>
          <p:cNvPr id="14" name="Gruppo 13">
            <a:extLst>
              <a:ext uri="{FF2B5EF4-FFF2-40B4-BE49-F238E27FC236}">
                <a16:creationId xmlns:a16="http://schemas.microsoft.com/office/drawing/2014/main" id="{9CAAF8D4-46BC-45D7-B7BF-E7B0BA2345D3}"/>
              </a:ext>
            </a:extLst>
          </p:cNvPr>
          <p:cNvGrpSpPr/>
          <p:nvPr/>
        </p:nvGrpSpPr>
        <p:grpSpPr>
          <a:xfrm>
            <a:off x="-2876" y="9112082"/>
            <a:ext cx="18287999" cy="1177858"/>
            <a:chOff x="-121141" y="6091519"/>
            <a:chExt cx="12462637" cy="894504"/>
          </a:xfrm>
        </p:grpSpPr>
        <p:sp>
          <p:nvSpPr>
            <p:cNvPr id="15" name="Rettangolo 14">
              <a:extLst>
                <a:ext uri="{FF2B5EF4-FFF2-40B4-BE49-F238E27FC236}">
                  <a16:creationId xmlns:a16="http://schemas.microsoft.com/office/drawing/2014/main" id="{C57172D0-74CD-4643-91C1-4B3515F6E3C5}"/>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6" name="Immagine 15">
              <a:extLst>
                <a:ext uri="{FF2B5EF4-FFF2-40B4-BE49-F238E27FC236}">
                  <a16:creationId xmlns:a16="http://schemas.microsoft.com/office/drawing/2014/main" id="{EC8217E5-EB11-4A57-A3C0-7CC2CAF151CC}"/>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7" name="CasellaDiTesto 16">
            <a:extLst>
              <a:ext uri="{FF2B5EF4-FFF2-40B4-BE49-F238E27FC236}">
                <a16:creationId xmlns:a16="http://schemas.microsoft.com/office/drawing/2014/main" id="{D0A1B277-D6AF-40F1-A866-FFE74F9D9EAB}"/>
              </a:ext>
            </a:extLst>
          </p:cNvPr>
          <p:cNvSpPr txBox="1"/>
          <p:nvPr/>
        </p:nvSpPr>
        <p:spPr>
          <a:xfrm>
            <a:off x="521210" y="9593910"/>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24759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750"/>
                                        <p:tgtEl>
                                          <p:spTgt spid="43"/>
                                        </p:tgtEl>
                                      </p:cBhvr>
                                    </p:animEffect>
                                    <p:anim calcmode="lin" valueType="num">
                                      <p:cBhvr>
                                        <p:cTn id="15" dur="750" fill="hold"/>
                                        <p:tgtEl>
                                          <p:spTgt spid="43"/>
                                        </p:tgtEl>
                                        <p:attrNameLst>
                                          <p:attrName>ppt_x</p:attrName>
                                        </p:attrNameLst>
                                      </p:cBhvr>
                                      <p:tavLst>
                                        <p:tav tm="0">
                                          <p:val>
                                            <p:strVal val="#ppt_x"/>
                                          </p:val>
                                        </p:tav>
                                        <p:tav tm="100000">
                                          <p:val>
                                            <p:strVal val="#ppt_x"/>
                                          </p:val>
                                        </p:tav>
                                      </p:tavLst>
                                    </p:anim>
                                    <p:anim calcmode="lin" valueType="num">
                                      <p:cBhvr>
                                        <p:cTn id="16" dur="750" fill="hold"/>
                                        <p:tgtEl>
                                          <p:spTgt spid="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750"/>
                                        <p:tgtEl>
                                          <p:spTgt spid="36"/>
                                        </p:tgtEl>
                                      </p:cBhvr>
                                    </p:animEffect>
                                    <p:anim calcmode="lin" valueType="num">
                                      <p:cBhvr>
                                        <p:cTn id="20" dur="750" fill="hold"/>
                                        <p:tgtEl>
                                          <p:spTgt spid="36"/>
                                        </p:tgtEl>
                                        <p:attrNameLst>
                                          <p:attrName>ppt_x</p:attrName>
                                        </p:attrNameLst>
                                      </p:cBhvr>
                                      <p:tavLst>
                                        <p:tav tm="0">
                                          <p:val>
                                            <p:strVal val="#ppt_x"/>
                                          </p:val>
                                        </p:tav>
                                        <p:tav tm="100000">
                                          <p:val>
                                            <p:strVal val="#ppt_x"/>
                                          </p:val>
                                        </p:tav>
                                      </p:tavLst>
                                    </p:anim>
                                    <p:anim calcmode="lin" valueType="num">
                                      <p:cBhvr>
                                        <p:cTn id="21"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con angoli arrotondati 42">
            <a:extLst>
              <a:ext uri="{FF2B5EF4-FFF2-40B4-BE49-F238E27FC236}">
                <a16:creationId xmlns:a16="http://schemas.microsoft.com/office/drawing/2014/main" id="{07639ED1-A925-444A-8518-35443992AB3C}"/>
              </a:ext>
            </a:extLst>
          </p:cNvPr>
          <p:cNvSpPr/>
          <p:nvPr/>
        </p:nvSpPr>
        <p:spPr>
          <a:xfrm>
            <a:off x="1170281" y="5244879"/>
            <a:ext cx="3456389" cy="882195"/>
          </a:xfrm>
          <a:prstGeom prst="roundRect">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https://urly.it/3gm84</a:t>
            </a:r>
            <a:r>
              <a:rPr lang="it-IT" sz="2400" b="1">
                <a:solidFill>
                  <a:schemeClr val="bg1"/>
                </a:solidFill>
                <a:latin typeface="Arial" panose="020B0604020202020204" pitchFamily="34" charset="0"/>
                <a:cs typeface="Arial" panose="020B0604020202020204" pitchFamily="34" charset="0"/>
              </a:rPr>
              <a:t> </a:t>
            </a:r>
          </a:p>
        </p:txBody>
      </p:sp>
      <p:sp>
        <p:nvSpPr>
          <p:cNvPr id="27" name="Rettangolo 26">
            <a:extLst>
              <a:ext uri="{FF2B5EF4-FFF2-40B4-BE49-F238E27FC236}">
                <a16:creationId xmlns:a16="http://schemas.microsoft.com/office/drawing/2014/main" id="{725089B4-D900-4FF3-A4D8-32E943991F57}"/>
              </a:ext>
            </a:extLst>
          </p:cNvPr>
          <p:cNvSpPr/>
          <p:nvPr/>
        </p:nvSpPr>
        <p:spPr>
          <a:xfrm>
            <a:off x="-22443" y="-117"/>
            <a:ext cx="18309032" cy="1033779"/>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r>
              <a:rPr lang="it-IT" sz="2799" b="1" kern="0">
                <a:solidFill>
                  <a:schemeClr val="bg1"/>
                </a:solidFill>
                <a:latin typeface="Arial" panose="020B0604020202020204" pitchFamily="34" charset="0"/>
                <a:cs typeface="Arial" panose="020B0604020202020204" pitchFamily="34" charset="0"/>
              </a:rPr>
              <a:t>DOCUMENTI DELL’AREA</a:t>
            </a:r>
          </a:p>
        </p:txBody>
      </p:sp>
      <p:sp>
        <p:nvSpPr>
          <p:cNvPr id="76" name="Oval 13">
            <a:extLst>
              <a:ext uri="{FF2B5EF4-FFF2-40B4-BE49-F238E27FC236}">
                <a16:creationId xmlns:a16="http://schemas.microsoft.com/office/drawing/2014/main" id="{2BBED3C3-767F-9F4A-9106-342784F80836}"/>
              </a:ext>
            </a:extLst>
          </p:cNvPr>
          <p:cNvSpPr>
            <a:spLocks noChangeArrowheads="1"/>
          </p:cNvSpPr>
          <p:nvPr/>
        </p:nvSpPr>
        <p:spPr bwMode="auto">
          <a:xfrm>
            <a:off x="1853610" y="2400924"/>
            <a:ext cx="2359820" cy="2362200"/>
          </a:xfrm>
          <a:prstGeom prst="ellipse">
            <a:avLst/>
          </a:prstGeom>
          <a:solidFill>
            <a:schemeClr val="accent3"/>
          </a:solidFill>
          <a:ln>
            <a:noFill/>
          </a:ln>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sp>
        <p:nvSpPr>
          <p:cNvPr id="72" name="Oval 17">
            <a:extLst>
              <a:ext uri="{FF2B5EF4-FFF2-40B4-BE49-F238E27FC236}">
                <a16:creationId xmlns:a16="http://schemas.microsoft.com/office/drawing/2014/main" id="{DA641C61-0B94-C942-A990-C1D689CA5B5A}"/>
              </a:ext>
            </a:extLst>
          </p:cNvPr>
          <p:cNvSpPr>
            <a:spLocks noChangeArrowheads="1"/>
          </p:cNvSpPr>
          <p:nvPr/>
        </p:nvSpPr>
        <p:spPr bwMode="auto">
          <a:xfrm>
            <a:off x="2017915" y="2562849"/>
            <a:ext cx="2033588" cy="20383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37160" tIns="68580" rIns="137160" bIns="68580" numCol="1" anchor="t" anchorCtr="0" compatLnSpc="1">
            <a:prstTxWarp prst="textNoShape">
              <a:avLst/>
            </a:prstTxWarp>
          </a:bodyPr>
          <a:lstStyle/>
          <a:p>
            <a:endParaRPr lang="ru-RU" sz="2700">
              <a:latin typeface="Arial" panose="020B0604020202020204" pitchFamily="34" charset="0"/>
              <a:cs typeface="Arial" panose="020B0604020202020204" pitchFamily="34" charset="0"/>
            </a:endParaRPr>
          </a:p>
        </p:txBody>
      </p:sp>
      <p:grpSp>
        <p:nvGrpSpPr>
          <p:cNvPr id="55" name="Group 105">
            <a:extLst>
              <a:ext uri="{FF2B5EF4-FFF2-40B4-BE49-F238E27FC236}">
                <a16:creationId xmlns:a16="http://schemas.microsoft.com/office/drawing/2014/main" id="{FE2D0A28-1996-F844-BE1C-CB9C4BAA71ED}"/>
              </a:ext>
            </a:extLst>
          </p:cNvPr>
          <p:cNvGrpSpPr/>
          <p:nvPr/>
        </p:nvGrpSpPr>
        <p:grpSpPr>
          <a:xfrm>
            <a:off x="2348909" y="2876845"/>
            <a:ext cx="1371600" cy="1371600"/>
            <a:chOff x="3810000" y="2971800"/>
            <a:chExt cx="914400" cy="914400"/>
          </a:xfrm>
          <a:solidFill>
            <a:schemeClr val="accent3"/>
          </a:solidFill>
        </p:grpSpPr>
        <p:sp>
          <p:nvSpPr>
            <p:cNvPr id="68" name="Oval 106">
              <a:extLst>
                <a:ext uri="{FF2B5EF4-FFF2-40B4-BE49-F238E27FC236}">
                  <a16:creationId xmlns:a16="http://schemas.microsoft.com/office/drawing/2014/main" id="{99AA273E-E129-E147-9146-A4F3C5C42671}"/>
                </a:ext>
              </a:extLst>
            </p:cNvPr>
            <p:cNvSpPr/>
            <p:nvPr/>
          </p:nvSpPr>
          <p:spPr>
            <a:xfrm>
              <a:off x="3810000" y="2971800"/>
              <a:ext cx="914400" cy="914400"/>
            </a:xfrm>
            <a:prstGeom prst="ellipse">
              <a:avLst/>
            </a:prstGeom>
            <a:grp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700">
                <a:latin typeface="Arial" panose="020B0604020202020204" pitchFamily="34" charset="0"/>
                <a:cs typeface="Arial" panose="020B0604020202020204" pitchFamily="34" charset="0"/>
              </a:endParaRPr>
            </a:p>
          </p:txBody>
        </p:sp>
        <p:sp>
          <p:nvSpPr>
            <p:cNvPr id="69" name="Shape 2543">
              <a:extLst>
                <a:ext uri="{FF2B5EF4-FFF2-40B4-BE49-F238E27FC236}">
                  <a16:creationId xmlns:a16="http://schemas.microsoft.com/office/drawing/2014/main" id="{96B691E0-9588-AC43-AF8B-B8F20874D903}"/>
                </a:ext>
              </a:extLst>
            </p:cNvPr>
            <p:cNvSpPr/>
            <p:nvPr/>
          </p:nvSpPr>
          <p:spPr>
            <a:xfrm>
              <a:off x="4119511" y="3289336"/>
              <a:ext cx="279328" cy="279328"/>
            </a:xfrm>
            <a:custGeom>
              <a:avLst/>
              <a:gdLst/>
              <a:ahLst/>
              <a:cxnLst>
                <a:cxn ang="0">
                  <a:pos x="wd2" y="hd2"/>
                </a:cxn>
                <a:cxn ang="5400000">
                  <a:pos x="wd2" y="hd2"/>
                </a:cxn>
                <a:cxn ang="10800000">
                  <a:pos x="wd2" y="hd2"/>
                </a:cxn>
                <a:cxn ang="16200000">
                  <a:pos x="wd2" y="hd2"/>
                </a:cxn>
              </a:cxnLst>
              <a:rect l="0" t="0" r="r" b="b"/>
              <a:pathLst>
                <a:path w="21600" h="21600" extrusionOk="0">
                  <a:moveTo>
                    <a:pt x="15709" y="18655"/>
                  </a:moveTo>
                  <a:lnTo>
                    <a:pt x="14727" y="18655"/>
                  </a:lnTo>
                  <a:lnTo>
                    <a:pt x="14727" y="19636"/>
                  </a:lnTo>
                  <a:lnTo>
                    <a:pt x="15709" y="19636"/>
                  </a:lnTo>
                  <a:cubicBezTo>
                    <a:pt x="15709" y="19636"/>
                    <a:pt x="15709" y="18655"/>
                    <a:pt x="15709" y="18655"/>
                  </a:cubicBezTo>
                  <a:close/>
                  <a:moveTo>
                    <a:pt x="15709" y="14727"/>
                  </a:moveTo>
                  <a:lnTo>
                    <a:pt x="14727" y="14727"/>
                  </a:lnTo>
                  <a:lnTo>
                    <a:pt x="14727" y="15709"/>
                  </a:lnTo>
                  <a:lnTo>
                    <a:pt x="15709" y="15709"/>
                  </a:lnTo>
                  <a:cubicBezTo>
                    <a:pt x="15709" y="15709"/>
                    <a:pt x="15709" y="14727"/>
                    <a:pt x="15709" y="14727"/>
                  </a:cubicBezTo>
                  <a:close/>
                  <a:moveTo>
                    <a:pt x="14727" y="10800"/>
                  </a:moveTo>
                  <a:lnTo>
                    <a:pt x="15709" y="10800"/>
                  </a:lnTo>
                  <a:lnTo>
                    <a:pt x="15709" y="9818"/>
                  </a:lnTo>
                  <a:lnTo>
                    <a:pt x="14727" y="9818"/>
                  </a:lnTo>
                  <a:cubicBezTo>
                    <a:pt x="14727" y="9818"/>
                    <a:pt x="14727" y="10800"/>
                    <a:pt x="14727" y="10800"/>
                  </a:cubicBezTo>
                  <a:close/>
                  <a:moveTo>
                    <a:pt x="15709" y="16691"/>
                  </a:moveTo>
                  <a:lnTo>
                    <a:pt x="14727" y="16691"/>
                  </a:lnTo>
                  <a:lnTo>
                    <a:pt x="14727" y="17673"/>
                  </a:lnTo>
                  <a:lnTo>
                    <a:pt x="15709" y="17673"/>
                  </a:lnTo>
                  <a:cubicBezTo>
                    <a:pt x="15709" y="17673"/>
                    <a:pt x="15709" y="16691"/>
                    <a:pt x="15709" y="16691"/>
                  </a:cubicBezTo>
                  <a:close/>
                  <a:moveTo>
                    <a:pt x="14727" y="8836"/>
                  </a:moveTo>
                  <a:lnTo>
                    <a:pt x="15709" y="8836"/>
                  </a:lnTo>
                  <a:lnTo>
                    <a:pt x="15709" y="7855"/>
                  </a:lnTo>
                  <a:lnTo>
                    <a:pt x="14727" y="7855"/>
                  </a:lnTo>
                  <a:cubicBezTo>
                    <a:pt x="14727" y="7855"/>
                    <a:pt x="14727" y="8836"/>
                    <a:pt x="14727" y="8836"/>
                  </a:cubicBezTo>
                  <a:close/>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1"/>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14727" y="6873"/>
                  </a:moveTo>
                  <a:lnTo>
                    <a:pt x="15709" y="6873"/>
                  </a:lnTo>
                  <a:lnTo>
                    <a:pt x="15709" y="5891"/>
                  </a:lnTo>
                  <a:lnTo>
                    <a:pt x="14727" y="5891"/>
                  </a:lnTo>
                  <a:cubicBezTo>
                    <a:pt x="14727" y="5891"/>
                    <a:pt x="14727" y="6873"/>
                    <a:pt x="14727" y="6873"/>
                  </a:cubicBezTo>
                  <a:close/>
                  <a:moveTo>
                    <a:pt x="16691" y="12273"/>
                  </a:moveTo>
                  <a:lnTo>
                    <a:pt x="13745" y="12273"/>
                  </a:lnTo>
                  <a:lnTo>
                    <a:pt x="13745" y="4909"/>
                  </a:lnTo>
                  <a:lnTo>
                    <a:pt x="15709" y="4909"/>
                  </a:lnTo>
                  <a:cubicBezTo>
                    <a:pt x="16251" y="4909"/>
                    <a:pt x="16691" y="5349"/>
                    <a:pt x="16691" y="5891"/>
                  </a:cubicBezTo>
                  <a:cubicBezTo>
                    <a:pt x="16691" y="5891"/>
                    <a:pt x="16691" y="12273"/>
                    <a:pt x="16691" y="12273"/>
                  </a:cubicBezTo>
                  <a:close/>
                  <a:moveTo>
                    <a:pt x="16691" y="19636"/>
                  </a:moveTo>
                  <a:cubicBezTo>
                    <a:pt x="16691" y="20178"/>
                    <a:pt x="16251" y="20618"/>
                    <a:pt x="15709" y="20618"/>
                  </a:cubicBezTo>
                  <a:lnTo>
                    <a:pt x="13745" y="20618"/>
                  </a:lnTo>
                  <a:lnTo>
                    <a:pt x="13745" y="13255"/>
                  </a:lnTo>
                  <a:lnTo>
                    <a:pt x="16691" y="13255"/>
                  </a:lnTo>
                  <a:cubicBezTo>
                    <a:pt x="16691" y="13255"/>
                    <a:pt x="16691" y="19636"/>
                    <a:pt x="16691" y="19636"/>
                  </a:cubicBezTo>
                  <a:close/>
                  <a:moveTo>
                    <a:pt x="12764" y="12273"/>
                  </a:moveTo>
                  <a:lnTo>
                    <a:pt x="4909" y="12273"/>
                  </a:lnTo>
                  <a:lnTo>
                    <a:pt x="4909" y="4909"/>
                  </a:lnTo>
                  <a:lnTo>
                    <a:pt x="12764" y="4909"/>
                  </a:lnTo>
                  <a:cubicBezTo>
                    <a:pt x="12764" y="4909"/>
                    <a:pt x="12764" y="12273"/>
                    <a:pt x="12764" y="12273"/>
                  </a:cubicBezTo>
                  <a:close/>
                  <a:moveTo>
                    <a:pt x="12764" y="20618"/>
                  </a:moveTo>
                  <a:lnTo>
                    <a:pt x="4909" y="20618"/>
                  </a:lnTo>
                  <a:lnTo>
                    <a:pt x="4909" y="13255"/>
                  </a:lnTo>
                  <a:lnTo>
                    <a:pt x="12764" y="13255"/>
                  </a:lnTo>
                  <a:cubicBezTo>
                    <a:pt x="12764" y="13255"/>
                    <a:pt x="12764" y="20618"/>
                    <a:pt x="12764" y="20618"/>
                  </a:cubicBezTo>
                  <a:close/>
                  <a:moveTo>
                    <a:pt x="3927" y="12273"/>
                  </a:moveTo>
                  <a:lnTo>
                    <a:pt x="982" y="12273"/>
                  </a:lnTo>
                  <a:lnTo>
                    <a:pt x="982" y="5891"/>
                  </a:lnTo>
                  <a:cubicBezTo>
                    <a:pt x="982" y="5349"/>
                    <a:pt x="1422" y="4909"/>
                    <a:pt x="1964" y="4909"/>
                  </a:cubicBezTo>
                  <a:lnTo>
                    <a:pt x="3927" y="4909"/>
                  </a:lnTo>
                  <a:cubicBezTo>
                    <a:pt x="3927" y="4909"/>
                    <a:pt x="3927" y="12273"/>
                    <a:pt x="3927" y="12273"/>
                  </a:cubicBezTo>
                  <a:close/>
                  <a:moveTo>
                    <a:pt x="3927" y="20618"/>
                  </a:moveTo>
                  <a:lnTo>
                    <a:pt x="1964" y="20618"/>
                  </a:lnTo>
                  <a:cubicBezTo>
                    <a:pt x="1422" y="20618"/>
                    <a:pt x="982" y="20178"/>
                    <a:pt x="982" y="19636"/>
                  </a:cubicBezTo>
                  <a:lnTo>
                    <a:pt x="982" y="13255"/>
                  </a:lnTo>
                  <a:lnTo>
                    <a:pt x="3927" y="13255"/>
                  </a:lnTo>
                  <a:cubicBezTo>
                    <a:pt x="3927" y="13255"/>
                    <a:pt x="3927" y="20618"/>
                    <a:pt x="3927" y="20618"/>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moveTo>
                    <a:pt x="1964" y="8836"/>
                  </a:moveTo>
                  <a:lnTo>
                    <a:pt x="2945" y="8836"/>
                  </a:lnTo>
                  <a:lnTo>
                    <a:pt x="2945" y="7855"/>
                  </a:lnTo>
                  <a:lnTo>
                    <a:pt x="1964" y="7855"/>
                  </a:lnTo>
                  <a:cubicBezTo>
                    <a:pt x="1964" y="7855"/>
                    <a:pt x="1964" y="8836"/>
                    <a:pt x="1964" y="8836"/>
                  </a:cubicBezTo>
                  <a:close/>
                  <a:moveTo>
                    <a:pt x="1964" y="10800"/>
                  </a:moveTo>
                  <a:lnTo>
                    <a:pt x="2945" y="10800"/>
                  </a:lnTo>
                  <a:lnTo>
                    <a:pt x="2945" y="9818"/>
                  </a:lnTo>
                  <a:lnTo>
                    <a:pt x="1964" y="9818"/>
                  </a:lnTo>
                  <a:cubicBezTo>
                    <a:pt x="1964" y="9818"/>
                    <a:pt x="1964" y="10800"/>
                    <a:pt x="1964" y="10800"/>
                  </a:cubicBezTo>
                  <a:close/>
                  <a:moveTo>
                    <a:pt x="2945" y="16691"/>
                  </a:moveTo>
                  <a:lnTo>
                    <a:pt x="1964" y="16691"/>
                  </a:lnTo>
                  <a:lnTo>
                    <a:pt x="1964" y="17673"/>
                  </a:lnTo>
                  <a:lnTo>
                    <a:pt x="2945" y="17673"/>
                  </a:lnTo>
                  <a:cubicBezTo>
                    <a:pt x="2945" y="17673"/>
                    <a:pt x="2945" y="16691"/>
                    <a:pt x="2945" y="16691"/>
                  </a:cubicBezTo>
                  <a:close/>
                  <a:moveTo>
                    <a:pt x="1964" y="6873"/>
                  </a:moveTo>
                  <a:lnTo>
                    <a:pt x="2945" y="6873"/>
                  </a:lnTo>
                  <a:lnTo>
                    <a:pt x="2945" y="5891"/>
                  </a:lnTo>
                  <a:lnTo>
                    <a:pt x="1964" y="5891"/>
                  </a:lnTo>
                  <a:cubicBezTo>
                    <a:pt x="1964" y="5891"/>
                    <a:pt x="1964" y="6873"/>
                    <a:pt x="1964" y="6873"/>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path>
              </a:pathLst>
            </a:custGeom>
            <a:grpFill/>
            <a:ln w="12700">
              <a:miter lim="400000"/>
            </a:ln>
          </p:spPr>
          <p:txBody>
            <a:bodyPr lIns="28568" tIns="28568" rIns="28568" bIns="28568" anchor="ctr"/>
            <a:lstStyle/>
            <a:p>
              <a:pPr defTabSz="342798">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250">
                <a:latin typeface="Arial" panose="020B0604020202020204" pitchFamily="34" charset="0"/>
                <a:ea typeface="Source Sans Pro Light" charset="0"/>
                <a:cs typeface="Arial" panose="020B0604020202020204" pitchFamily="34" charset="0"/>
              </a:endParaRPr>
            </a:p>
          </p:txBody>
        </p:sp>
      </p:grpSp>
      <p:pic>
        <p:nvPicPr>
          <p:cNvPr id="4" name="Elemento grafico 3" descr="Radiomicrofono con riempimento a tinta unita">
            <a:extLst>
              <a:ext uri="{FF2B5EF4-FFF2-40B4-BE49-F238E27FC236}">
                <a16:creationId xmlns:a16="http://schemas.microsoft.com/office/drawing/2014/main" id="{E327660A-EE55-4E7E-BBE0-E2EE514A14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96017" y="3096849"/>
            <a:ext cx="914400" cy="914400"/>
          </a:xfrm>
          <a:prstGeom prst="rect">
            <a:avLst/>
          </a:prstGeom>
        </p:spPr>
      </p:pic>
      <p:sp>
        <p:nvSpPr>
          <p:cNvPr id="31" name="CasellaDiTesto 30">
            <a:extLst>
              <a:ext uri="{FF2B5EF4-FFF2-40B4-BE49-F238E27FC236}">
                <a16:creationId xmlns:a16="http://schemas.microsoft.com/office/drawing/2014/main" id="{054327A1-C867-4B61-857D-1772D2F33D8C}"/>
              </a:ext>
            </a:extLst>
          </p:cNvPr>
          <p:cNvSpPr txBox="1"/>
          <p:nvPr/>
        </p:nvSpPr>
        <p:spPr>
          <a:xfrm>
            <a:off x="4957917" y="3411084"/>
            <a:ext cx="10136037" cy="1200329"/>
          </a:xfrm>
          <a:prstGeom prst="rect">
            <a:avLst/>
          </a:prstGeom>
          <a:noFill/>
        </p:spPr>
        <p:txBody>
          <a:bodyPr wrap="square">
            <a:spAutoFit/>
          </a:bodyPr>
          <a:lstStyle/>
          <a:p>
            <a:pPr algn="ctr"/>
            <a:r>
              <a:rPr lang="it-IT" sz="2400" b="1" i="1">
                <a:effectLst/>
                <a:latin typeface="Arial" panose="020B0604020202020204" pitchFamily="34" charset="0"/>
                <a:cs typeface="Arial" panose="020B0604020202020204" pitchFamily="34" charset="0"/>
              </a:rPr>
              <a:t>Audizione di Confindustria sul Disegno di legge di bilancio di previsione dello Stato per l’anno finanziario 2022 </a:t>
            </a:r>
          </a:p>
          <a:p>
            <a:pPr algn="ctr"/>
            <a:r>
              <a:rPr lang="it-IT" sz="2400" b="1" i="1">
                <a:effectLst/>
                <a:latin typeface="Arial" panose="020B0604020202020204" pitchFamily="34" charset="0"/>
                <a:cs typeface="Arial" panose="020B0604020202020204" pitchFamily="34" charset="0"/>
              </a:rPr>
              <a:t>e bilancio pluriennale per il triennio 2022-2024</a:t>
            </a:r>
          </a:p>
        </p:txBody>
      </p:sp>
      <p:sp>
        <p:nvSpPr>
          <p:cNvPr id="22" name="CasellaDiTesto 21">
            <a:extLst>
              <a:ext uri="{FF2B5EF4-FFF2-40B4-BE49-F238E27FC236}">
                <a16:creationId xmlns:a16="http://schemas.microsoft.com/office/drawing/2014/main" id="{A53EA3AD-61AA-4302-95CC-70348B275415}"/>
              </a:ext>
            </a:extLst>
          </p:cNvPr>
          <p:cNvSpPr txBox="1"/>
          <p:nvPr/>
        </p:nvSpPr>
        <p:spPr>
          <a:xfrm>
            <a:off x="5102523" y="5220168"/>
            <a:ext cx="9972135" cy="1107996"/>
          </a:xfrm>
          <a:prstGeom prst="rect">
            <a:avLst/>
          </a:prstGeom>
          <a:noFill/>
        </p:spPr>
        <p:txBody>
          <a:bodyPr wrap="square" lIns="91440" tIns="45720" rIns="91440" bIns="45720" anchor="t">
            <a:spAutoFit/>
          </a:bodyPr>
          <a:lstStyle/>
          <a:p>
            <a:pPr algn="ctr"/>
            <a:r>
              <a:rPr lang="it-IT" sz="2200" dirty="0">
                <a:latin typeface="Arial"/>
                <a:cs typeface="Arial"/>
              </a:rPr>
              <a:t>È disponibile al link allegato </a:t>
            </a:r>
            <a:r>
              <a:rPr lang="it-IT" sz="2200" b="0" i="0" dirty="0">
                <a:effectLst/>
                <a:latin typeface="Arial"/>
                <a:cs typeface="Arial"/>
              </a:rPr>
              <a:t>il testo dell'audizione di Confindustria </a:t>
            </a:r>
            <a:r>
              <a:rPr lang="it-IT" sz="2200" dirty="0">
                <a:latin typeface="Arial"/>
                <a:cs typeface="Arial"/>
              </a:rPr>
              <a:t>sul DDL Bilancio</a:t>
            </a:r>
            <a:r>
              <a:rPr lang="it-IT" sz="2200" b="0" i="0" dirty="0">
                <a:effectLst/>
                <a:latin typeface="Arial"/>
                <a:cs typeface="Arial"/>
              </a:rPr>
              <a:t> per il 2022, svoltasi lunedì 22 </a:t>
            </a:r>
            <a:r>
              <a:rPr lang="it-IT" sz="2200" dirty="0">
                <a:latin typeface="Arial"/>
                <a:cs typeface="Arial"/>
              </a:rPr>
              <a:t>novembre 2021 </a:t>
            </a:r>
            <a:r>
              <a:rPr lang="it-IT" sz="2200" b="0" i="0" dirty="0">
                <a:effectLst/>
                <a:latin typeface="Arial"/>
                <a:cs typeface="Arial"/>
              </a:rPr>
              <a:t>dinanzi alle Commissioni congiunte Bilancio del Senato e della Camera dei Deputati. </a:t>
            </a:r>
            <a:endParaRPr lang="it-IT" sz="2200" dirty="0">
              <a:latin typeface="Arial"/>
              <a:cs typeface="Arial"/>
            </a:endParaRPr>
          </a:p>
        </p:txBody>
      </p:sp>
      <p:grpSp>
        <p:nvGrpSpPr>
          <p:cNvPr id="16" name="Gruppo 15">
            <a:extLst>
              <a:ext uri="{FF2B5EF4-FFF2-40B4-BE49-F238E27FC236}">
                <a16:creationId xmlns:a16="http://schemas.microsoft.com/office/drawing/2014/main" id="{1F60A721-9231-44D1-AB9E-BC7B43FB633A}"/>
              </a:ext>
            </a:extLst>
          </p:cNvPr>
          <p:cNvGrpSpPr/>
          <p:nvPr/>
        </p:nvGrpSpPr>
        <p:grpSpPr>
          <a:xfrm>
            <a:off x="-2876" y="9112082"/>
            <a:ext cx="18287999" cy="1177858"/>
            <a:chOff x="-121141" y="6091519"/>
            <a:chExt cx="12462637" cy="894504"/>
          </a:xfrm>
        </p:grpSpPr>
        <p:sp>
          <p:nvSpPr>
            <p:cNvPr id="17" name="Rettangolo 16">
              <a:extLst>
                <a:ext uri="{FF2B5EF4-FFF2-40B4-BE49-F238E27FC236}">
                  <a16:creationId xmlns:a16="http://schemas.microsoft.com/office/drawing/2014/main" id="{73F1F902-76BF-4214-A707-024E615CF790}"/>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F6B0D5F7-2D4F-4C68-8F9F-87F60F5924BF}"/>
                </a:ext>
              </a:extLst>
            </p:cNvPr>
            <p:cNvPicPr>
              <a:picLocks noChangeAspect="1"/>
            </p:cNvPicPr>
            <p:nvPr/>
          </p:nvPicPr>
          <p:blipFill>
            <a:blip r:embed="rId5"/>
            <a:stretch>
              <a:fillRect/>
            </a:stretch>
          </p:blipFill>
          <p:spPr>
            <a:xfrm>
              <a:off x="10821871" y="6236454"/>
              <a:ext cx="1083094" cy="536609"/>
            </a:xfrm>
            <a:prstGeom prst="rect">
              <a:avLst/>
            </a:prstGeom>
          </p:spPr>
        </p:pic>
      </p:grpSp>
      <p:sp>
        <p:nvSpPr>
          <p:cNvPr id="19" name="CasellaDiTesto 18">
            <a:extLst>
              <a:ext uri="{FF2B5EF4-FFF2-40B4-BE49-F238E27FC236}">
                <a16:creationId xmlns:a16="http://schemas.microsoft.com/office/drawing/2014/main" id="{00BC33AE-43F6-47B7-B835-38B8FE59A4E6}"/>
              </a:ext>
            </a:extLst>
          </p:cNvPr>
          <p:cNvSpPr txBox="1"/>
          <p:nvPr/>
        </p:nvSpPr>
        <p:spPr>
          <a:xfrm>
            <a:off x="521210" y="9593910"/>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36792695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2"/>
            <a:stretch>
              <a:fillRect/>
            </a:stretch>
          </p:blipFill>
          <p:spPr>
            <a:xfrm>
              <a:off x="10821871" y="6236454"/>
              <a:ext cx="1083094" cy="536609"/>
            </a:xfrm>
            <a:prstGeom prst="rect">
              <a:avLst/>
            </a:prstGeom>
          </p:spPr>
        </p:pic>
      </p:gr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215" y="1894732"/>
            <a:ext cx="6327451" cy="6327451"/>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11347142" y="2372890"/>
            <a:ext cx="4316732" cy="4313924"/>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11263839" y="2465700"/>
            <a:ext cx="4316732" cy="4313924"/>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4000" b="1">
                <a:solidFill>
                  <a:srgbClr val="FFFFFF"/>
                </a:solidFill>
                <a:latin typeface="Arial" panose="020B0604020202020204" pitchFamily="34" charset="0"/>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427104" y="1109696"/>
            <a:ext cx="2270610" cy="2259531"/>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899388">
            <a:off x="-6769837" y="2145215"/>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404600" y="1243705"/>
            <a:ext cx="2033317" cy="1946233"/>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6" y="207863"/>
            <a:ext cx="17830025"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FAQ AGENZIA DELLE ENTRATE – NUOVI OBBLIGHI DL ANTIFRODI</a:t>
            </a:r>
            <a:endParaRPr lang="it-IT" sz="3200">
              <a:solidFill>
                <a:schemeClr val="bg1"/>
              </a:solidFill>
              <a:ea typeface="Montserrat Black"/>
              <a:cs typeface="Montserrat Black"/>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 name="CasellaDiTesto 1">
            <a:extLst>
              <a:ext uri="{FF2B5EF4-FFF2-40B4-BE49-F238E27FC236}">
                <a16:creationId xmlns:a16="http://schemas.microsoft.com/office/drawing/2014/main" id="{F419ABAF-7CF3-4634-A2DA-4F7B0064FB05}"/>
              </a:ext>
            </a:extLst>
          </p:cNvPr>
          <p:cNvSpPr txBox="1"/>
          <p:nvPr/>
        </p:nvSpPr>
        <p:spPr>
          <a:xfrm>
            <a:off x="2680285" y="2066206"/>
            <a:ext cx="12564675" cy="1815882"/>
          </a:xfrm>
          <a:prstGeom prst="rect">
            <a:avLst/>
          </a:prstGeom>
          <a:noFill/>
        </p:spPr>
        <p:txBody>
          <a:bodyPr wrap="square" lIns="91440" tIns="45720" rIns="91440" bIns="45720" rtlCol="0" anchor="t">
            <a:spAutoFit/>
          </a:bodyPr>
          <a:lstStyle/>
          <a:p>
            <a:pPr algn="just"/>
            <a:r>
              <a:rPr lang="it-IT" sz="2200">
                <a:latin typeface="Arial" panose="020B0604020202020204" pitchFamily="34" charset="0"/>
                <a:ea typeface="Times New Roman" panose="02020603050405020304" pitchFamily="18" charset="0"/>
              </a:rPr>
              <a:t>Un chiarimento interessante, tra gli altri, riguarda </a:t>
            </a:r>
            <a:r>
              <a:rPr lang="it-IT" sz="2200">
                <a:effectLst/>
                <a:latin typeface="Arial" panose="020B0604020202020204" pitchFamily="34" charset="0"/>
                <a:ea typeface="Times New Roman" panose="02020603050405020304" pitchFamily="18" charset="0"/>
              </a:rPr>
              <a:t>il </a:t>
            </a:r>
            <a:r>
              <a:rPr lang="it-IT" sz="2200" b="1">
                <a:solidFill>
                  <a:schemeClr val="accent5">
                    <a:lumMod val="75000"/>
                  </a:schemeClr>
                </a:solidFill>
                <a:effectLst/>
                <a:latin typeface="Arial" panose="020B0604020202020204" pitchFamily="34" charset="0"/>
                <a:ea typeface="Times New Roman" panose="02020603050405020304" pitchFamily="18" charset="0"/>
              </a:rPr>
              <a:t>regime temporale di applicazione dell’obbligo di visto di conformità e dell’asseverazione sulla congruità dei prezzi</a:t>
            </a:r>
            <a:r>
              <a:rPr lang="it-IT" sz="2200" b="1">
                <a:effectLst/>
                <a:latin typeface="Arial" panose="020B0604020202020204" pitchFamily="34" charset="0"/>
                <a:ea typeface="Times New Roman" panose="02020603050405020304" pitchFamily="18" charset="0"/>
              </a:rPr>
              <a:t> </a:t>
            </a:r>
            <a:r>
              <a:rPr lang="it-IT" sz="2200">
                <a:effectLst/>
                <a:latin typeface="Arial" panose="020B0604020202020204" pitchFamily="34" charset="0"/>
                <a:ea typeface="Times New Roman" panose="02020603050405020304" pitchFamily="18" charset="0"/>
              </a:rPr>
              <a:t>per i bonus edilizi (diversi dal Superbonus 110%) ai fini dell’opzione per lo sconto in fattura o la cessione del credito. </a:t>
            </a:r>
          </a:p>
          <a:p>
            <a:pPr algn="ctr"/>
            <a:r>
              <a:rPr lang="it-IT" sz="2300">
                <a:effectLst/>
                <a:latin typeface="Arial" panose="020B0604020202020204" pitchFamily="34" charset="0"/>
                <a:ea typeface="Times New Roman" panose="02020603050405020304" pitchFamily="18" charset="0"/>
              </a:rPr>
              <a:t>Sul punto l’Agenzia ha specificato che tali obblighi </a:t>
            </a:r>
            <a:r>
              <a:rPr lang="it-IT" sz="2300" b="1">
                <a:solidFill>
                  <a:schemeClr val="accent5">
                    <a:lumMod val="75000"/>
                  </a:schemeClr>
                </a:solidFill>
                <a:effectLst/>
                <a:latin typeface="Arial" panose="020B0604020202020204" pitchFamily="34" charset="0"/>
                <a:ea typeface="Times New Roman" panose="02020603050405020304" pitchFamily="18" charset="0"/>
              </a:rPr>
              <a:t>NON SI APPLICANO</a:t>
            </a:r>
            <a:r>
              <a:rPr lang="it-IT" sz="2300">
                <a:effectLst/>
                <a:latin typeface="Arial" panose="020B0604020202020204" pitchFamily="34" charset="0"/>
                <a:ea typeface="Times New Roman" panose="02020603050405020304" pitchFamily="18" charset="0"/>
              </a:rPr>
              <a:t>:</a:t>
            </a:r>
          </a:p>
          <a:p>
            <a:pPr algn="just"/>
            <a:endParaRPr lang="it-IT" sz="2300">
              <a:effectLst/>
              <a:latin typeface="Arial" panose="020B0604020202020204" pitchFamily="34" charset="0"/>
              <a:ea typeface="Times New Roman" panose="02020603050405020304" pitchFamily="18" charset="0"/>
            </a:endParaRPr>
          </a:p>
        </p:txBody>
      </p:sp>
      <p:pic>
        <p:nvPicPr>
          <p:cNvPr id="18" name="Elemento grafico 17" descr="Energia rinnovabile con riempimento a tinta unita">
            <a:extLst>
              <a:ext uri="{FF2B5EF4-FFF2-40B4-BE49-F238E27FC236}">
                <a16:creationId xmlns:a16="http://schemas.microsoft.com/office/drawing/2014/main" id="{23A3A1D9-5895-483A-AF90-167ADC99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12" y="1535668"/>
            <a:ext cx="1320149" cy="1320149"/>
          </a:xfrm>
          <a:prstGeom prst="rect">
            <a:avLst/>
          </a:prstGeom>
        </p:spPr>
      </p:pic>
      <p:sp>
        <p:nvSpPr>
          <p:cNvPr id="17" name="Rettangolo con angoli arrotondati 16">
            <a:extLst>
              <a:ext uri="{FF2B5EF4-FFF2-40B4-BE49-F238E27FC236}">
                <a16:creationId xmlns:a16="http://schemas.microsoft.com/office/drawing/2014/main" id="{6690D14A-1AF4-4839-90F3-ADBBA950B617}"/>
              </a:ext>
            </a:extLst>
          </p:cNvPr>
          <p:cNvSpPr/>
          <p:nvPr/>
        </p:nvSpPr>
        <p:spPr>
          <a:xfrm>
            <a:off x="15504757" y="1210057"/>
            <a:ext cx="2290679" cy="221432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2000" b="1">
                <a:solidFill>
                  <a:schemeClr val="tx2">
                    <a:lumMod val="10000"/>
                  </a:schemeClr>
                </a:solidFill>
                <a:latin typeface="Arial" panose="020B0604020202020204" pitchFamily="34" charset="0"/>
                <a:ea typeface="Karla"/>
                <a:cs typeface="Arial" panose="020B0604020202020204" pitchFamily="34" charset="0"/>
                <a:sym typeface="Karla"/>
              </a:rPr>
              <a:t> VAI ALLE FAQ</a:t>
            </a:r>
          </a:p>
          <a:p>
            <a:pPr lvl="0" algn="ctr">
              <a:buClr>
                <a:srgbClr val="000000"/>
              </a:buClr>
              <a:buSzPts val="1600"/>
            </a:pPr>
            <a:r>
              <a:rPr lang="it-IT" sz="2000">
                <a:solidFill>
                  <a:schemeClr val="tx2">
                    <a:lumMod val="10000"/>
                  </a:schemeClr>
                </a:solidFill>
                <a:latin typeface="Arial" panose="020B0604020202020204" pitchFamily="34" charset="0"/>
                <a:ea typeface="Karla"/>
                <a:cs typeface="Arial" panose="020B0604020202020204" pitchFamily="34" charset="0"/>
                <a:sym typeface="Karla"/>
                <a:hlinkClick r:id="rId6"/>
              </a:rPr>
              <a:t>https://www.agenziaentrate.gov.it/portale/web/guest/faq1</a:t>
            </a:r>
            <a:r>
              <a:rPr lang="it-IT" sz="2000">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26" name="Fusione 25">
            <a:extLst>
              <a:ext uri="{FF2B5EF4-FFF2-40B4-BE49-F238E27FC236}">
                <a16:creationId xmlns:a16="http://schemas.microsoft.com/office/drawing/2014/main" id="{3B040929-4ADF-4D49-95F9-D7EED5C1B336}"/>
              </a:ext>
            </a:extLst>
          </p:cNvPr>
          <p:cNvSpPr/>
          <p:nvPr/>
        </p:nvSpPr>
        <p:spPr>
          <a:xfrm rot="16200000">
            <a:off x="1629529" y="3950918"/>
            <a:ext cx="729489" cy="299303"/>
          </a:xfrm>
          <a:prstGeom prst="flowChartMerge">
            <a:avLst/>
          </a:prstGeom>
          <a:solidFill>
            <a:srgbClr val="F79646">
              <a:lumMod val="75000"/>
            </a:srgbClr>
          </a:solidFill>
          <a:ln w="25400" cap="flat" cmpd="sng" algn="ctr">
            <a:solidFill>
              <a:srgbClr val="F79646">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
        <p:nvSpPr>
          <p:cNvPr id="3" name="CasellaDiTesto 2">
            <a:extLst>
              <a:ext uri="{FF2B5EF4-FFF2-40B4-BE49-F238E27FC236}">
                <a16:creationId xmlns:a16="http://schemas.microsoft.com/office/drawing/2014/main" id="{2446AB49-CB77-4BC2-8B8E-EBECB6F97594}"/>
              </a:ext>
            </a:extLst>
          </p:cNvPr>
          <p:cNvSpPr txBox="1"/>
          <p:nvPr/>
        </p:nvSpPr>
        <p:spPr>
          <a:xfrm>
            <a:off x="2437917" y="4481216"/>
            <a:ext cx="15030918" cy="2569934"/>
          </a:xfrm>
          <a:prstGeom prst="rect">
            <a:avLst/>
          </a:prstGeom>
          <a:noFill/>
        </p:spPr>
        <p:txBody>
          <a:bodyPr wrap="square" lIns="91440" tIns="45720" rIns="91440" bIns="45720" rtlCol="0" anchor="t">
            <a:spAutoFit/>
          </a:bodyPr>
          <a:lstStyle/>
          <a:p>
            <a:pPr algn="just"/>
            <a:r>
              <a:rPr lang="it-IT" sz="2300" dirty="0">
                <a:latin typeface="Arial"/>
                <a:cs typeface="Arial"/>
              </a:rPr>
              <a:t>ai contribuenti che anteriormente a tale data, abbiano ricevuto e saldato le fatture ai fornitori ed abbiano esercitato l’opzione per la cessione (attraverso la stipula di accordi tra cedente e cessionario) o per lo sconto in fattura (mediante la relativa annotazione), </a:t>
            </a:r>
            <a:r>
              <a:rPr lang="it-IT" sz="2300" b="1" u="sng" dirty="0">
                <a:latin typeface="Arial"/>
                <a:cs typeface="Arial"/>
              </a:rPr>
              <a:t>anche se la comunicazione non è stata ancora trasmessa telematicamente all’Agenzia.</a:t>
            </a:r>
            <a:r>
              <a:rPr lang="it-IT" sz="2300" b="1" dirty="0">
                <a:latin typeface="Arial"/>
                <a:cs typeface="Arial"/>
              </a:rPr>
              <a:t> </a:t>
            </a:r>
            <a:r>
              <a:rPr lang="it-IT" sz="2300" dirty="0">
                <a:latin typeface="Arial"/>
                <a:cs typeface="Arial"/>
              </a:rPr>
              <a:t>Quindi, nel rispetto di tali condizioni, i contribuenti potranno comunicare una cessione o uno sconto in fattura dal 12 novembre in poi, anche senza visto e asseverazione. Per consentire l’invio di tali comunicazioni, l’Agenzia </a:t>
            </a:r>
            <a:r>
              <a:rPr lang="it-IT" sz="2300" u="sng" dirty="0">
                <a:latin typeface="Arial"/>
                <a:cs typeface="Arial"/>
              </a:rPr>
              <a:t>ha aggiornato le relative procedure telematiche</a:t>
            </a:r>
            <a:r>
              <a:rPr lang="it-IT" sz="2300" dirty="0">
                <a:latin typeface="Arial"/>
                <a:cs typeface="Arial"/>
              </a:rPr>
              <a:t> (aggiornamento versioni software di compilazione e di controllo). </a:t>
            </a:r>
            <a:endParaRPr lang="it-IT" sz="2300" dirty="0">
              <a:highlight>
                <a:srgbClr val="FFFF00"/>
              </a:highlight>
              <a:latin typeface="Arial" panose="020B0604020202020204" pitchFamily="34" charset="0"/>
              <a:cs typeface="Arial" panose="020B0604020202020204" pitchFamily="34" charset="0"/>
            </a:endParaRPr>
          </a:p>
        </p:txBody>
      </p:sp>
      <p:sp>
        <p:nvSpPr>
          <p:cNvPr id="29" name="CasellaDiTesto 28">
            <a:extLst>
              <a:ext uri="{FF2B5EF4-FFF2-40B4-BE49-F238E27FC236}">
                <a16:creationId xmlns:a16="http://schemas.microsoft.com/office/drawing/2014/main" id="{F46CFB3E-3FCB-4416-B79F-E96209DAF12E}"/>
              </a:ext>
            </a:extLst>
          </p:cNvPr>
          <p:cNvSpPr txBox="1"/>
          <p:nvPr/>
        </p:nvSpPr>
        <p:spPr>
          <a:xfrm>
            <a:off x="2414760" y="3840012"/>
            <a:ext cx="14910612" cy="446276"/>
          </a:xfrm>
          <a:prstGeom prst="rect">
            <a:avLst/>
          </a:prstGeom>
          <a:noFill/>
        </p:spPr>
        <p:txBody>
          <a:bodyPr wrap="square" lIns="91440" tIns="45720" rIns="91440" bIns="45720" anchor="t">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300" i="0" u="none" strike="noStrike" kern="1200" cap="none" spc="0" normalizeH="0" baseline="0" noProof="0">
                <a:ln>
                  <a:noFill/>
                </a:ln>
                <a:solidFill>
                  <a:srgbClr val="292930"/>
                </a:solidFill>
                <a:effectLst/>
                <a:uLnTx/>
                <a:uFillTx/>
                <a:latin typeface="Arial"/>
                <a:cs typeface="Arial"/>
              </a:rPr>
              <a:t>alle </a:t>
            </a:r>
            <a:r>
              <a:rPr lang="it-IT" sz="2300">
                <a:solidFill>
                  <a:srgbClr val="292930"/>
                </a:solidFill>
                <a:latin typeface="Arial"/>
                <a:cs typeface="Arial"/>
              </a:rPr>
              <a:t>comunicazioni</a:t>
            </a:r>
            <a:r>
              <a:rPr kumimoji="0" lang="it-IT" sz="2300" i="0" u="none" strike="noStrike" kern="1200" cap="none" spc="0" normalizeH="0" baseline="0" noProof="0">
                <a:ln>
                  <a:noFill/>
                </a:ln>
                <a:solidFill>
                  <a:srgbClr val="292930"/>
                </a:solidFill>
                <a:effectLst/>
                <a:uLnTx/>
                <a:uFillTx/>
                <a:latin typeface="Arial"/>
                <a:cs typeface="Arial"/>
              </a:rPr>
              <a:t> trasmesse </a:t>
            </a:r>
            <a:r>
              <a:rPr kumimoji="0" lang="it-IT" sz="2300" b="0" i="0" u="none" strike="noStrike" kern="1200" cap="none" spc="0" normalizeH="0" baseline="0" noProof="0">
                <a:ln>
                  <a:noFill/>
                </a:ln>
                <a:solidFill>
                  <a:srgbClr val="292930"/>
                </a:solidFill>
                <a:effectLst/>
                <a:uLnTx/>
                <a:uFillTx/>
                <a:latin typeface="Arial"/>
                <a:cs typeface="Arial"/>
              </a:rPr>
              <a:t>in via telematica </a:t>
            </a:r>
            <a:r>
              <a:rPr kumimoji="0" lang="it-IT" sz="2300" b="1" i="0" u="sng" strike="noStrike" kern="1200" cap="none" spc="0" normalizeH="0" baseline="0" noProof="0">
                <a:ln>
                  <a:noFill/>
                </a:ln>
                <a:solidFill>
                  <a:srgbClr val="292930"/>
                </a:solidFill>
                <a:effectLst/>
                <a:uLnTx/>
                <a:uFillTx/>
                <a:latin typeface="Arial"/>
                <a:cs typeface="Arial"/>
              </a:rPr>
              <a:t>prima del 12 novembre 2021 </a:t>
            </a:r>
            <a:r>
              <a:rPr kumimoji="0" lang="it-IT" sz="2000" b="0" i="0" u="none" strike="noStrike" kern="1200" cap="none" spc="0" normalizeH="0" baseline="0" noProof="0">
                <a:ln>
                  <a:noFill/>
                </a:ln>
                <a:solidFill>
                  <a:srgbClr val="292930"/>
                </a:solidFill>
                <a:effectLst/>
                <a:uLnTx/>
                <a:uFillTx/>
                <a:latin typeface="Arial"/>
                <a:cs typeface="Arial"/>
              </a:rPr>
              <a:t>(data di entrata in vigore del decreto);</a:t>
            </a:r>
            <a:endParaRPr kumimoji="0" lang="it-IT" sz="2300" b="0" i="0" u="none" strike="noStrike" kern="1200" cap="none" spc="0" normalizeH="0" baseline="0" noProof="0">
              <a:ln>
                <a:noFill/>
              </a:ln>
              <a:solidFill>
                <a:srgbClr val="292930"/>
              </a:solidFill>
              <a:effectLst/>
              <a:uLnTx/>
              <a:uFillTx/>
              <a:latin typeface="Arial"/>
              <a:cs typeface="Arial"/>
            </a:endParaRPr>
          </a:p>
        </p:txBody>
      </p:sp>
      <p:sp>
        <p:nvSpPr>
          <p:cNvPr id="49" name="CasellaDiTesto 48">
            <a:extLst>
              <a:ext uri="{FF2B5EF4-FFF2-40B4-BE49-F238E27FC236}">
                <a16:creationId xmlns:a16="http://schemas.microsoft.com/office/drawing/2014/main" id="{98A39E02-807D-4246-B784-F2ABB2F0BB1F}"/>
              </a:ext>
            </a:extLst>
          </p:cNvPr>
          <p:cNvSpPr txBox="1"/>
          <p:nvPr/>
        </p:nvSpPr>
        <p:spPr>
          <a:xfrm>
            <a:off x="3118103" y="1226410"/>
            <a:ext cx="12631823" cy="769441"/>
          </a:xfrm>
          <a:prstGeom prst="rect">
            <a:avLst/>
          </a:prstGeom>
          <a:noFill/>
        </p:spPr>
        <p:txBody>
          <a:bodyPr wrap="square" lIns="91440" tIns="45720" rIns="91440" bIns="45720" anchor="t">
            <a:spAutoFit/>
          </a:bodyPr>
          <a:lstStyle/>
          <a:p>
            <a:pPr algn="ctr"/>
            <a:r>
              <a:rPr lang="it-IT" sz="2200">
                <a:latin typeface="Arial"/>
                <a:cs typeface="Arial"/>
              </a:rPr>
              <a:t>Sono disponibili sul sito dell’Agenzia delle Entrate le risposte ai primi quesiti sollevati </a:t>
            </a:r>
          </a:p>
          <a:p>
            <a:pPr algn="ctr"/>
            <a:r>
              <a:rPr lang="it-IT" sz="2200">
                <a:latin typeface="Arial"/>
                <a:cs typeface="Arial"/>
              </a:rPr>
              <a:t>dai contribuenti in relazione alle novità normative introdotte di recente dal c.d. «decreto Anti-Frodi».</a:t>
            </a:r>
            <a:endParaRPr lang="it-IT" sz="2200">
              <a:effectLst/>
              <a:latin typeface="Arial"/>
              <a:ea typeface="Times New Roman" panose="02020603050405020304" pitchFamily="18" charset="0"/>
              <a:cs typeface="Arial"/>
            </a:endParaRPr>
          </a:p>
        </p:txBody>
      </p:sp>
      <p:sp>
        <p:nvSpPr>
          <p:cNvPr id="50" name="Fusione 49">
            <a:extLst>
              <a:ext uri="{FF2B5EF4-FFF2-40B4-BE49-F238E27FC236}">
                <a16:creationId xmlns:a16="http://schemas.microsoft.com/office/drawing/2014/main" id="{0AB70D5B-143E-47E2-A74F-D005CB554F74}"/>
              </a:ext>
            </a:extLst>
          </p:cNvPr>
          <p:cNvSpPr/>
          <p:nvPr/>
        </p:nvSpPr>
        <p:spPr>
          <a:xfrm rot="16200000">
            <a:off x="1655532" y="5383594"/>
            <a:ext cx="729489" cy="299303"/>
          </a:xfrm>
          <a:prstGeom prst="flowChartMerge">
            <a:avLst/>
          </a:prstGeom>
          <a:solidFill>
            <a:srgbClr val="F79646">
              <a:lumMod val="75000"/>
            </a:srgbClr>
          </a:solidFill>
          <a:ln w="25400" cap="flat" cmpd="sng" algn="ctr">
            <a:solidFill>
              <a:srgbClr val="F79646">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
        <p:nvSpPr>
          <p:cNvPr id="52" name="Fusione 51">
            <a:extLst>
              <a:ext uri="{FF2B5EF4-FFF2-40B4-BE49-F238E27FC236}">
                <a16:creationId xmlns:a16="http://schemas.microsoft.com/office/drawing/2014/main" id="{A72C506F-9F86-4778-AC66-6EF459FFB055}"/>
              </a:ext>
            </a:extLst>
          </p:cNvPr>
          <p:cNvSpPr/>
          <p:nvPr/>
        </p:nvSpPr>
        <p:spPr>
          <a:xfrm rot="16200000">
            <a:off x="1613687" y="7480660"/>
            <a:ext cx="729489" cy="299303"/>
          </a:xfrm>
          <a:prstGeom prst="flowChartMerge">
            <a:avLst/>
          </a:prstGeom>
          <a:solidFill>
            <a:srgbClr val="F79646">
              <a:lumMod val="75000"/>
            </a:srgbClr>
          </a:solidFill>
          <a:ln w="25400" cap="flat" cmpd="sng" algn="ctr">
            <a:solidFill>
              <a:srgbClr val="F79646">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CasellaDiTesto 26">
            <a:extLst>
              <a:ext uri="{FF2B5EF4-FFF2-40B4-BE49-F238E27FC236}">
                <a16:creationId xmlns:a16="http://schemas.microsoft.com/office/drawing/2014/main" id="{FA31DB7F-A111-4B2C-B901-D23B5BC05C86}"/>
              </a:ext>
            </a:extLst>
          </p:cNvPr>
          <p:cNvSpPr txBox="1"/>
          <p:nvPr/>
        </p:nvSpPr>
        <p:spPr>
          <a:xfrm>
            <a:off x="2352437" y="7199745"/>
            <a:ext cx="15151062" cy="1508105"/>
          </a:xfrm>
          <a:prstGeom prst="rect">
            <a:avLst/>
          </a:prstGeom>
          <a:noFill/>
        </p:spPr>
        <p:txBody>
          <a:bodyPr wrap="square" rtlCol="0">
            <a:spAutoFit/>
          </a:bodyPr>
          <a:lstStyle/>
          <a:p>
            <a:pPr algn="just"/>
            <a:r>
              <a:rPr lang="it-IT" sz="2300">
                <a:latin typeface="Arial" panose="020B0604020202020204" pitchFamily="34" charset="0"/>
                <a:cs typeface="Arial" panose="020B0604020202020204" pitchFamily="34" charset="0"/>
              </a:rPr>
              <a:t>alle comunicazioni delle opzioni inviate entro l’11 novembre 2021, per le quali l’Agenzia ha rilasciato regolare ricevuta di accoglimento. I relativi crediti possono essere accettati ed ulteriormente ceduti senza richiedere il visto di conformità e l’asseverazione, anche dopo tale data, fatta salva la nuova procedura di controllo preventivo e sospensione.</a:t>
            </a:r>
          </a:p>
        </p:txBody>
      </p:sp>
      <p:sp>
        <p:nvSpPr>
          <p:cNvPr id="28" name="Rettangolo 27">
            <a:extLst>
              <a:ext uri="{FF2B5EF4-FFF2-40B4-BE49-F238E27FC236}">
                <a16:creationId xmlns:a16="http://schemas.microsoft.com/office/drawing/2014/main" id="{3FF746E5-3B78-44A0-BA5D-57D4CDAC1B3B}"/>
              </a:ext>
            </a:extLst>
          </p:cNvPr>
          <p:cNvSpPr/>
          <p:nvPr/>
        </p:nvSpPr>
        <p:spPr>
          <a:xfrm>
            <a:off x="819165" y="3579794"/>
            <a:ext cx="741626" cy="4546289"/>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it-IT" sz="2800" b="1">
                <a:solidFill>
                  <a:schemeClr val="bg1"/>
                </a:solidFill>
                <a:latin typeface="Arial" panose="020B0604020202020204" pitchFamily="34" charset="0"/>
                <a:cs typeface="Arial" panose="020B0604020202020204" pitchFamily="34" charset="0"/>
              </a:rPr>
              <a:t>FAQ n. 1</a:t>
            </a:r>
          </a:p>
        </p:txBody>
      </p:sp>
    </p:spTree>
    <p:extLst>
      <p:ext uri="{BB962C8B-B14F-4D97-AF65-F5344CB8AC3E}">
        <p14:creationId xmlns:p14="http://schemas.microsoft.com/office/powerpoint/2010/main" val="6964217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ttangolo con angoli arrotondati 25">
            <a:extLst>
              <a:ext uri="{FF2B5EF4-FFF2-40B4-BE49-F238E27FC236}">
                <a16:creationId xmlns:a16="http://schemas.microsoft.com/office/drawing/2014/main" id="{5CA6B782-80B1-4AC9-AEEF-32E3AF410118}"/>
              </a:ext>
            </a:extLst>
          </p:cNvPr>
          <p:cNvSpPr/>
          <p:nvPr/>
        </p:nvSpPr>
        <p:spPr>
          <a:xfrm>
            <a:off x="3010271" y="7436928"/>
            <a:ext cx="10921042" cy="1366511"/>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2400">
                <a:solidFill>
                  <a:schemeClr val="tx2">
                    <a:lumMod val="10000"/>
                  </a:schemeClr>
                </a:solidFill>
                <a:latin typeface="Arial" panose="020B0604020202020204" pitchFamily="34" charset="0"/>
                <a:ea typeface="Karla"/>
                <a:cs typeface="Arial" panose="020B0604020202020204" pitchFamily="34" charset="0"/>
                <a:sym typeface="Karla"/>
              </a:rPr>
              <a:t>È possibile </a:t>
            </a:r>
            <a:r>
              <a:rPr lang="it-IT" sz="2400" b="1">
                <a:solidFill>
                  <a:schemeClr val="tx2">
                    <a:lumMod val="10000"/>
                  </a:schemeClr>
                </a:solidFill>
                <a:latin typeface="Arial" panose="020B0604020202020204" pitchFamily="34" charset="0"/>
                <a:ea typeface="Karla"/>
                <a:cs typeface="Arial" panose="020B0604020202020204" pitchFamily="34" charset="0"/>
                <a:sym typeface="Karla"/>
              </a:rPr>
              <a:t>inviare commenti e proposte fino al 7 dicembre 2021 </a:t>
            </a:r>
            <a:r>
              <a:rPr lang="it-IT" sz="2400">
                <a:solidFill>
                  <a:schemeClr val="tx2">
                    <a:lumMod val="10000"/>
                  </a:schemeClr>
                </a:solidFill>
                <a:latin typeface="Arial" panose="020B0604020202020204" pitchFamily="34" charset="0"/>
                <a:ea typeface="Karla"/>
                <a:cs typeface="Arial" panose="020B0604020202020204" pitchFamily="34" charset="0"/>
                <a:sym typeface="Karla"/>
              </a:rPr>
              <a:t>all’indirizzo di posta elettronica </a:t>
            </a:r>
            <a:r>
              <a:rPr lang="it-IT" sz="2400" b="0" i="0" u="sng">
                <a:solidFill>
                  <a:srgbClr val="0066CC"/>
                </a:solidFill>
                <a:effectLst/>
                <a:latin typeface="Arial" panose="020B0604020202020204" pitchFamily="34" charset="0"/>
                <a:cs typeface="Arial" panose="020B0604020202020204" pitchFamily="34" charset="0"/>
                <a:hlinkClick r:id="rId2"/>
              </a:rPr>
              <a:t>dc.gci.settoreconsulenza@agenziaentrate.it</a:t>
            </a:r>
            <a:r>
              <a:rPr lang="it-IT" sz="2400" b="0" i="0">
                <a:solidFill>
                  <a:srgbClr val="1C2024"/>
                </a:solidFill>
                <a:effectLst/>
                <a:latin typeface="Arial" panose="020B0604020202020204" pitchFamily="34" charset="0"/>
                <a:cs typeface="Arial" panose="020B0604020202020204" pitchFamily="34" charset="0"/>
              </a:rPr>
              <a:t>. </a:t>
            </a:r>
            <a:endParaRPr lang="it-IT" sz="2400" u="sng">
              <a:solidFill>
                <a:schemeClr val="tx2">
                  <a:lumMod val="10000"/>
                </a:schemeClr>
              </a:solidFill>
              <a:latin typeface="Arial" panose="020B0604020202020204" pitchFamily="34" charset="0"/>
              <a:ea typeface="Karla"/>
              <a:cs typeface="Arial" panose="020B0604020202020204" pitchFamily="34" charset="0"/>
              <a:sym typeface="Karla"/>
            </a:endParaRPr>
          </a:p>
        </p:txBody>
      </p:sp>
      <p:sp>
        <p:nvSpPr>
          <p:cNvPr id="36" name="Oval 35">
            <a:extLst>
              <a:ext uri="{FF2B5EF4-FFF2-40B4-BE49-F238E27FC236}">
                <a16:creationId xmlns:a16="http://schemas.microsoft.com/office/drawing/2014/main" id="{42DD0BDE-86CF-404B-B4AF-C961DFE6BD81}"/>
              </a:ext>
            </a:extLst>
          </p:cNvPr>
          <p:cNvSpPr/>
          <p:nvPr/>
        </p:nvSpPr>
        <p:spPr>
          <a:xfrm>
            <a:off x="15113009" y="6207736"/>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54435">
            <a:off x="9467330" y="213512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397129" y="6377518"/>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3"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21" name="Rettangolo con angoli arrotondati 20">
            <a:extLst>
              <a:ext uri="{FF2B5EF4-FFF2-40B4-BE49-F238E27FC236}">
                <a16:creationId xmlns:a16="http://schemas.microsoft.com/office/drawing/2014/main" id="{47654067-EAA6-4962-AAB6-CBC3BF2F95D3}"/>
              </a:ext>
            </a:extLst>
          </p:cNvPr>
          <p:cNvSpPr/>
          <p:nvPr/>
        </p:nvSpPr>
        <p:spPr>
          <a:xfrm>
            <a:off x="14777397" y="1686501"/>
            <a:ext cx="2904821" cy="2849405"/>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b="1">
                <a:solidFill>
                  <a:schemeClr val="tx2">
                    <a:lumMod val="10000"/>
                  </a:schemeClr>
                </a:solidFill>
                <a:latin typeface="Arial" panose="020B0604020202020204" pitchFamily="34" charset="0"/>
                <a:ea typeface="Karla"/>
                <a:cs typeface="Arial" panose="020B0604020202020204" pitchFamily="34" charset="0"/>
                <a:sym typeface="Karla"/>
              </a:rPr>
              <a:t>SCHEMA CIRCOLARE</a:t>
            </a:r>
          </a:p>
          <a:p>
            <a:pPr lvl="0" algn="ctr">
              <a:buClr>
                <a:srgbClr val="000000"/>
              </a:buClr>
              <a:buSzPts val="1600"/>
            </a:pPr>
            <a:r>
              <a:rPr lang="it-IT">
                <a:solidFill>
                  <a:schemeClr val="tx2">
                    <a:lumMod val="10000"/>
                  </a:schemeClr>
                </a:solidFill>
                <a:latin typeface="Arial" panose="020B0604020202020204" pitchFamily="34" charset="0"/>
                <a:ea typeface="Karla"/>
                <a:cs typeface="Arial" panose="020B0604020202020204" pitchFamily="34" charset="0"/>
                <a:sym typeface="Karla"/>
                <a:hlinkClick r:id="rId5"/>
              </a:rPr>
              <a:t>https://www.agenziaentrate.gov.it/portale/web/guest/consultazione-pubblica-del-23-novembre-2021</a:t>
            </a:r>
            <a:r>
              <a:rPr lang="it-IT">
                <a:solidFill>
                  <a:schemeClr val="tx2">
                    <a:lumMod val="10000"/>
                  </a:schemeClr>
                </a:solidFill>
                <a:latin typeface="Arial" panose="020B0604020202020204" pitchFamily="34" charset="0"/>
                <a:ea typeface="Karla"/>
                <a:cs typeface="Arial" panose="020B0604020202020204" pitchFamily="34" charset="0"/>
                <a:sym typeface="Karla"/>
              </a:rPr>
              <a:t> </a:t>
            </a:r>
          </a:p>
          <a:p>
            <a:pPr lvl="0" algn="ctr">
              <a:buClr>
                <a:srgbClr val="000000"/>
              </a:buClr>
              <a:buSzPts val="1600"/>
            </a:pPr>
            <a:r>
              <a:rPr lang="it-IT" sz="1400" b="1">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24" name="CasellaDiTesto 23">
            <a:extLst>
              <a:ext uri="{FF2B5EF4-FFF2-40B4-BE49-F238E27FC236}">
                <a16:creationId xmlns:a16="http://schemas.microsoft.com/office/drawing/2014/main" id="{4E851A4A-CFBF-4ED2-86DB-6CD3696B7E0E}"/>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8" name="TextBox 6">
            <a:extLst>
              <a:ext uri="{FF2B5EF4-FFF2-40B4-BE49-F238E27FC236}">
                <a16:creationId xmlns:a16="http://schemas.microsoft.com/office/drawing/2014/main" id="{713E01CB-4188-4493-B8D3-913D61B82CAE}"/>
              </a:ext>
            </a:extLst>
          </p:cNvPr>
          <p:cNvSpPr txBox="1"/>
          <p:nvPr/>
        </p:nvSpPr>
        <p:spPr>
          <a:xfrm>
            <a:off x="630666" y="207863"/>
            <a:ext cx="17830025"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RIVALUTAZIONE E RIALLINEAMENTO – SCHEMA DI CIRCOLARE</a:t>
            </a:r>
            <a:endParaRPr lang="it-IT" sz="3200">
              <a:solidFill>
                <a:schemeClr val="bg1"/>
              </a:solidFill>
              <a:ea typeface="Montserrat Black"/>
              <a:cs typeface="Montserrat Black"/>
              <a:sym typeface="Montserrat Black"/>
            </a:endParaRPr>
          </a:p>
        </p:txBody>
      </p:sp>
      <p:sp>
        <p:nvSpPr>
          <p:cNvPr id="2" name="CasellaDiTesto 1">
            <a:extLst>
              <a:ext uri="{FF2B5EF4-FFF2-40B4-BE49-F238E27FC236}">
                <a16:creationId xmlns:a16="http://schemas.microsoft.com/office/drawing/2014/main" id="{82123CA6-2E62-4B84-8E06-3003BA1B9AB9}"/>
              </a:ext>
            </a:extLst>
          </p:cNvPr>
          <p:cNvSpPr txBox="1"/>
          <p:nvPr/>
        </p:nvSpPr>
        <p:spPr>
          <a:xfrm>
            <a:off x="622947" y="1284339"/>
            <a:ext cx="13951875" cy="6001643"/>
          </a:xfrm>
          <a:prstGeom prst="rect">
            <a:avLst/>
          </a:prstGeom>
          <a:noFill/>
        </p:spPr>
        <p:txBody>
          <a:bodyPr wrap="square" lIns="91440" tIns="45720" rIns="91440" bIns="45720" rtlCol="0" anchor="t">
            <a:spAutoFit/>
          </a:bodyPr>
          <a:lstStyle/>
          <a:p>
            <a:pPr algn="ctr"/>
            <a:r>
              <a:rPr lang="it-IT" sz="2400">
                <a:latin typeface="Arial"/>
                <a:cs typeface="Arial"/>
              </a:rPr>
              <a:t>Si segnala che è disponibile in consultazione sul sito dell’Agenzia delle Entrate lo </a:t>
            </a:r>
            <a:r>
              <a:rPr lang="it-IT" sz="2400" b="1">
                <a:latin typeface="Arial"/>
                <a:cs typeface="Arial"/>
              </a:rPr>
              <a:t>schema di circolare </a:t>
            </a:r>
            <a:r>
              <a:rPr lang="it-IT" sz="2400">
                <a:latin typeface="Arial"/>
                <a:cs typeface="Arial"/>
              </a:rPr>
              <a:t>che fornisce chiarimenti sulla disciplina della rivalutazione dei beni e del riallineamento dei valori civili e fiscali introdotta dal decreto Agosto (art. 110 del DL n.104/2020).</a:t>
            </a:r>
          </a:p>
          <a:p>
            <a:pPr algn="ctr"/>
            <a:r>
              <a:rPr lang="it-IT" sz="2400">
                <a:latin typeface="Arial"/>
                <a:cs typeface="Arial"/>
              </a:rPr>
              <a:t>Il corposo documento segue la struttura delle circolari di risposte a quesiti sollevati dai contribuenti nelle istanze di interpello e alle criticità segnalate da ordini professionali e associazioni di categoria.</a:t>
            </a:r>
            <a:r>
              <a:rPr lang="it-IT" sz="2400" b="1">
                <a:latin typeface="Arial"/>
                <a:cs typeface="Arial"/>
              </a:rPr>
              <a:t> Non tiene conto delle modifiche restrittive previste nel DDL Bilancio 2022.</a:t>
            </a:r>
            <a:endParaRPr lang="it-IT" sz="2400" b="1">
              <a:latin typeface="Arial" panose="020B0604020202020204" pitchFamily="34" charset="0"/>
              <a:cs typeface="Arial" panose="020B0604020202020204" pitchFamily="34" charset="0"/>
            </a:endParaRPr>
          </a:p>
          <a:p>
            <a:pPr algn="just"/>
            <a:endParaRPr lang="it-IT" sz="2400" b="1">
              <a:latin typeface="Arial" panose="020B0604020202020204" pitchFamily="34" charset="0"/>
              <a:cs typeface="Arial" panose="020B0604020202020204" pitchFamily="34" charset="0"/>
            </a:endParaRPr>
          </a:p>
          <a:p>
            <a:pPr algn="just"/>
            <a:r>
              <a:rPr lang="it-IT" sz="2400">
                <a:latin typeface="Arial"/>
                <a:cs typeface="Arial"/>
              </a:rPr>
              <a:t>La circolare si articola in tre parti: </a:t>
            </a:r>
            <a:endParaRPr lang="it-IT" sz="2400">
              <a:latin typeface="Arial" panose="020B0604020202020204" pitchFamily="34" charset="0"/>
              <a:cs typeface="Arial" panose="020B0604020202020204" pitchFamily="34" charset="0"/>
            </a:endParaRPr>
          </a:p>
          <a:p>
            <a:pPr marL="457200" indent="-457200" algn="just">
              <a:buFont typeface="+mj-lt"/>
              <a:buAutoNum type="arabicPeriod"/>
            </a:pPr>
            <a:r>
              <a:rPr lang="it-IT" sz="2400">
                <a:latin typeface="Arial"/>
                <a:cs typeface="Arial"/>
              </a:rPr>
              <a:t>nella prima, vengono analizzati gli </a:t>
            </a:r>
            <a:r>
              <a:rPr lang="it-IT" sz="2400" b="1">
                <a:latin typeface="Arial"/>
                <a:cs typeface="Arial"/>
              </a:rPr>
              <a:t>aspetti generali della disciplina </a:t>
            </a:r>
            <a:r>
              <a:rPr lang="it-IT" sz="2400">
                <a:latin typeface="Arial"/>
                <a:cs typeface="Arial"/>
              </a:rPr>
              <a:t>della rivalutazione e del riallineamento dei valori, rivolgendo particolare attenzione ai beni rivalutabili; di particolare rilievo è la sezione dedicata ai risvolti delle operazioni straordinarie e alle modalità di ricostituzione del saldo attivo di rivalutazione;</a:t>
            </a:r>
          </a:p>
          <a:p>
            <a:pPr marL="457200" indent="-457200" algn="just">
              <a:buFont typeface="+mj-lt"/>
              <a:buAutoNum type="arabicPeriod"/>
            </a:pPr>
            <a:r>
              <a:rPr lang="it-IT" sz="2400">
                <a:latin typeface="Arial"/>
                <a:cs typeface="Arial"/>
              </a:rPr>
              <a:t>la seconda parte contiene chiarimenti (molto attesi) relativi alla disciplina speciale della</a:t>
            </a:r>
            <a:r>
              <a:rPr lang="it-IT" sz="2400" b="0" i="0">
                <a:effectLst/>
                <a:latin typeface="Arial"/>
                <a:cs typeface="Arial"/>
              </a:rPr>
              <a:t> </a:t>
            </a:r>
            <a:r>
              <a:rPr lang="it-IT" sz="2400">
                <a:latin typeface="Arial"/>
                <a:cs typeface="Arial"/>
              </a:rPr>
              <a:t>rivalutazione e di riallineamento dei beni aziendali prevista per i </a:t>
            </a:r>
            <a:r>
              <a:rPr lang="it-IT" sz="2400" b="1">
                <a:latin typeface="Arial"/>
                <a:cs typeface="Arial"/>
              </a:rPr>
              <a:t>settori alberghiero e termale</a:t>
            </a:r>
            <a:r>
              <a:rPr lang="it-IT" sz="2400">
                <a:latin typeface="Arial"/>
                <a:cs typeface="Arial"/>
              </a:rPr>
              <a:t>;</a:t>
            </a:r>
          </a:p>
          <a:p>
            <a:pPr marL="457200" indent="-457200" algn="just">
              <a:buFont typeface="+mj-lt"/>
              <a:buAutoNum type="arabicPeriod"/>
            </a:pPr>
            <a:r>
              <a:rPr lang="it-IT" sz="2400">
                <a:latin typeface="Arial"/>
                <a:cs typeface="Arial"/>
              </a:rPr>
              <a:t>infine, vengono esaminati i </a:t>
            </a:r>
            <a:r>
              <a:rPr lang="it-IT" sz="2400" b="1">
                <a:latin typeface="Arial"/>
                <a:cs typeface="Arial"/>
              </a:rPr>
              <a:t>profili procedurali, </a:t>
            </a:r>
            <a:r>
              <a:rPr lang="it-IT" sz="2400">
                <a:latin typeface="Arial"/>
                <a:cs typeface="Arial"/>
              </a:rPr>
              <a:t>riguardanti principalmente l’efficacia nei confronti dell’Amministrazione finanziaria delle operazioni in esame.</a:t>
            </a:r>
          </a:p>
        </p:txBody>
      </p:sp>
      <p:pic>
        <p:nvPicPr>
          <p:cNvPr id="11" name="Elemento grafico 10" descr="Posta elettronica contorno">
            <a:extLst>
              <a:ext uri="{FF2B5EF4-FFF2-40B4-BE49-F238E27FC236}">
                <a16:creationId xmlns:a16="http://schemas.microsoft.com/office/drawing/2014/main" id="{C153B213-BF8D-4489-8578-F4A2278EE5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25075" y="7436928"/>
            <a:ext cx="1177858" cy="1177858"/>
          </a:xfrm>
          <a:prstGeom prst="rect">
            <a:avLst/>
          </a:prstGeom>
        </p:spPr>
      </p:pic>
      <p:pic>
        <p:nvPicPr>
          <p:cNvPr id="19" name="Elemento grafico 18" descr="Libri con riempimento a tinta unita">
            <a:extLst>
              <a:ext uri="{FF2B5EF4-FFF2-40B4-BE49-F238E27FC236}">
                <a16:creationId xmlns:a16="http://schemas.microsoft.com/office/drawing/2014/main" id="{5AD28264-9727-4928-A91F-A32E191FB58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828515" y="6883879"/>
            <a:ext cx="1402442" cy="1402442"/>
          </a:xfrm>
          <a:prstGeom prst="rect">
            <a:avLst/>
          </a:prstGeom>
        </p:spPr>
      </p:pic>
    </p:spTree>
    <p:extLst>
      <p:ext uri="{BB962C8B-B14F-4D97-AF65-F5344CB8AC3E}">
        <p14:creationId xmlns:p14="http://schemas.microsoft.com/office/powerpoint/2010/main" val="39071067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4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934316" y="619475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38348" y="459922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124975" y="638043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sp>
        <p:nvSpPr>
          <p:cNvPr id="17" name="TextBox 6">
            <a:extLst>
              <a:ext uri="{FF2B5EF4-FFF2-40B4-BE49-F238E27FC236}">
                <a16:creationId xmlns:a16="http://schemas.microsoft.com/office/drawing/2014/main" id="{E1592D7C-ACE3-47EF-A223-B3DBF5D99103}"/>
              </a:ext>
            </a:extLst>
          </p:cNvPr>
          <p:cNvSpPr txBox="1"/>
          <p:nvPr/>
        </p:nvSpPr>
        <p:spPr>
          <a:xfrm>
            <a:off x="630666" y="207863"/>
            <a:ext cx="17830025"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CREDITO D’IMPOSTA RIMANENZE MAGAZZINO</a:t>
            </a:r>
            <a:endParaRPr lang="it-IT" sz="3200">
              <a:solidFill>
                <a:schemeClr val="bg1"/>
              </a:solidFill>
              <a:ea typeface="Montserrat Black"/>
              <a:cs typeface="Montserrat Black"/>
              <a:sym typeface="Montserrat Black"/>
            </a:endParaRPr>
          </a:p>
        </p:txBody>
      </p:sp>
      <p:sp>
        <p:nvSpPr>
          <p:cNvPr id="19" name="CasellaDiTesto 18">
            <a:extLst>
              <a:ext uri="{FF2B5EF4-FFF2-40B4-BE49-F238E27FC236}">
                <a16:creationId xmlns:a16="http://schemas.microsoft.com/office/drawing/2014/main" id="{6953F1EA-3AD4-4F82-B62A-18C61D294B72}"/>
              </a:ext>
            </a:extLst>
          </p:cNvPr>
          <p:cNvSpPr txBox="1"/>
          <p:nvPr/>
        </p:nvSpPr>
        <p:spPr>
          <a:xfrm>
            <a:off x="2271994" y="1241028"/>
            <a:ext cx="9238890" cy="447687"/>
          </a:xfrm>
          <a:prstGeom prst="rect">
            <a:avLst/>
          </a:prstGeom>
          <a:noFill/>
        </p:spPr>
        <p:txBody>
          <a:bodyPr wrap="square">
            <a:spAutoFit/>
          </a:bodyPr>
          <a:lstStyle/>
          <a:p>
            <a:pPr algn="ctr">
              <a:lnSpc>
                <a:spcPct val="102777"/>
              </a:lnSpc>
              <a:buClr>
                <a:srgbClr val="000000"/>
              </a:buClr>
              <a:buSzPts val="5400"/>
            </a:pPr>
            <a:r>
              <a:rPr lang="it-IT" sz="2400" b="1">
                <a:solidFill>
                  <a:schemeClr val="accent5">
                    <a:lumMod val="75000"/>
                  </a:schemeClr>
                </a:solidFill>
                <a:latin typeface="Arial"/>
                <a:ea typeface="Montserrat Black"/>
                <a:cs typeface="Arial"/>
                <a:sym typeface="Montserrat Black"/>
              </a:rPr>
              <a:t>Provvedimento n. 334506 del 26 novembre 2021</a:t>
            </a:r>
          </a:p>
        </p:txBody>
      </p:sp>
      <p:sp>
        <p:nvSpPr>
          <p:cNvPr id="23" name="CasellaDiTesto 22">
            <a:extLst>
              <a:ext uri="{FF2B5EF4-FFF2-40B4-BE49-F238E27FC236}">
                <a16:creationId xmlns:a16="http://schemas.microsoft.com/office/drawing/2014/main" id="{8E33CC0A-B805-4CFD-9A4A-E5BBC4743B4F}"/>
              </a:ext>
            </a:extLst>
          </p:cNvPr>
          <p:cNvSpPr txBox="1"/>
          <p:nvPr/>
        </p:nvSpPr>
        <p:spPr>
          <a:xfrm>
            <a:off x="489673" y="1779532"/>
            <a:ext cx="12596858" cy="1785104"/>
          </a:xfrm>
          <a:prstGeom prst="rect">
            <a:avLst/>
          </a:prstGeom>
          <a:noFill/>
        </p:spPr>
        <p:txBody>
          <a:bodyPr wrap="square" lIns="91440" tIns="45720" rIns="91440" bIns="45720" anchor="t">
            <a:spAutoFit/>
          </a:bodyPr>
          <a:lstStyle/>
          <a:p>
            <a:pPr algn="ctr"/>
            <a:r>
              <a:rPr lang="it-IT" sz="2200" i="0">
                <a:effectLst/>
                <a:latin typeface="Arial"/>
                <a:cs typeface="Arial"/>
              </a:rPr>
              <a:t>L’Agenzia delle Entrate ha stabilito che</a:t>
            </a:r>
            <a:r>
              <a:rPr lang="it-IT" sz="2200">
                <a:latin typeface="Arial"/>
                <a:cs typeface="Arial"/>
              </a:rPr>
              <a:t> </a:t>
            </a:r>
            <a:r>
              <a:rPr lang="it-IT" sz="2200" i="0">
                <a:effectLst/>
                <a:latin typeface="Arial"/>
                <a:cs typeface="Arial"/>
              </a:rPr>
              <a:t> la percentuale di credito d’imposta rimanenze di magazzino 2020 </a:t>
            </a:r>
            <a:r>
              <a:rPr lang="it-IT" sz="2200">
                <a:latin typeface="Arial"/>
                <a:cs typeface="Arial"/>
              </a:rPr>
              <a:t>(di cui all’art. 48-bis DL n. 34/2020) </a:t>
            </a:r>
            <a:r>
              <a:rPr lang="it-IT" sz="2200" i="0">
                <a:effectLst/>
                <a:latin typeface="Arial"/>
                <a:cs typeface="Arial"/>
              </a:rPr>
              <a:t>effettivamente fruibile </a:t>
            </a:r>
            <a:r>
              <a:rPr lang="it-IT" sz="2200">
                <a:latin typeface="Arial"/>
                <a:cs typeface="Arial"/>
              </a:rPr>
              <a:t>dai soggetti operanti nell’industria tessile, della moda, della produzione calzaturiera e della pelletteria </a:t>
            </a:r>
            <a:endParaRPr lang="it-IT" sz="2200">
              <a:latin typeface="Arial" panose="020B0604020202020204" pitchFamily="34" charset="0"/>
              <a:cs typeface="Arial" panose="020B0604020202020204" pitchFamily="34" charset="0"/>
            </a:endParaRPr>
          </a:p>
          <a:p>
            <a:pPr algn="ctr"/>
            <a:r>
              <a:rPr lang="it-IT" sz="2200" b="1" u="sng">
                <a:latin typeface="Arial" panose="020B0604020202020204" pitchFamily="34" charset="0"/>
                <a:cs typeface="Arial" panose="020B0604020202020204" pitchFamily="34" charset="0"/>
              </a:rPr>
              <a:t>è pari al 64,2944% dell’importo del credito richiesto</a:t>
            </a:r>
            <a:r>
              <a:rPr lang="it-IT" sz="2200" b="1" i="0" u="sng">
                <a:effectLst/>
                <a:latin typeface="Arial" panose="020B0604020202020204" pitchFamily="34" charset="0"/>
                <a:cs typeface="Arial" panose="020B0604020202020204" pitchFamily="34" charset="0"/>
              </a:rPr>
              <a:t>. </a:t>
            </a:r>
          </a:p>
          <a:p>
            <a:pPr algn="ctr"/>
            <a:r>
              <a:rPr lang="it-IT" sz="2200" b="0" i="0">
                <a:effectLst/>
                <a:latin typeface="Arial" panose="020B0604020202020204" pitchFamily="34" charset="0"/>
                <a:cs typeface="Arial" panose="020B0604020202020204" pitchFamily="34" charset="0"/>
              </a:rPr>
              <a:t>Ciascun beneficiario può visualizzare il credito d’imposta fruibile, tramite il proprio cassetto fiscale.</a:t>
            </a:r>
          </a:p>
        </p:txBody>
      </p:sp>
      <p:sp>
        <p:nvSpPr>
          <p:cNvPr id="39" name="Rettangolo 38">
            <a:extLst>
              <a:ext uri="{FF2B5EF4-FFF2-40B4-BE49-F238E27FC236}">
                <a16:creationId xmlns:a16="http://schemas.microsoft.com/office/drawing/2014/main" id="{D4742C4C-2047-4B03-8D44-8B0DB19E5F8E}"/>
              </a:ext>
            </a:extLst>
          </p:cNvPr>
          <p:cNvSpPr/>
          <p:nvPr/>
        </p:nvSpPr>
        <p:spPr>
          <a:xfrm>
            <a:off x="13642559" y="1288578"/>
            <a:ext cx="4101789" cy="4226951"/>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b="1">
              <a:solidFill>
                <a:schemeClr val="accent5">
                  <a:lumMod val="75000"/>
                </a:schemeClr>
              </a:solidFill>
              <a:latin typeface="Arial" panose="020B0604020202020204" pitchFamily="34" charset="0"/>
              <a:cs typeface="Arial" panose="020B0604020202020204" pitchFamily="34" charset="0"/>
            </a:endParaRPr>
          </a:p>
        </p:txBody>
      </p:sp>
      <p:sp>
        <p:nvSpPr>
          <p:cNvPr id="38" name="CasellaDiTesto 37">
            <a:extLst>
              <a:ext uri="{FF2B5EF4-FFF2-40B4-BE49-F238E27FC236}">
                <a16:creationId xmlns:a16="http://schemas.microsoft.com/office/drawing/2014/main" id="{86F7DBEE-B7ED-42AC-86D0-AE17DE954F46}"/>
              </a:ext>
            </a:extLst>
          </p:cNvPr>
          <p:cNvSpPr txBox="1"/>
          <p:nvPr/>
        </p:nvSpPr>
        <p:spPr>
          <a:xfrm>
            <a:off x="13712150" y="1422101"/>
            <a:ext cx="4032197" cy="4093428"/>
          </a:xfrm>
          <a:prstGeom prst="rect">
            <a:avLst/>
          </a:prstGeom>
          <a:noFill/>
        </p:spPr>
        <p:txBody>
          <a:bodyPr wrap="square">
            <a:spAutoFit/>
          </a:bodyPr>
          <a:lstStyle/>
          <a:p>
            <a:pPr algn="ctr">
              <a:buClr>
                <a:srgbClr val="000000"/>
              </a:buClr>
              <a:buSzPts val="1600"/>
            </a:pPr>
            <a:r>
              <a:rPr lang="it-IT" sz="2000">
                <a:latin typeface="Arial" panose="020B0604020202020204" pitchFamily="34" charset="0"/>
                <a:cs typeface="Arial" panose="020B0604020202020204" pitchFamily="34" charset="0"/>
              </a:rPr>
              <a:t>La percentuale è data dal </a:t>
            </a:r>
            <a:r>
              <a:rPr lang="it-IT" sz="2000" b="1">
                <a:latin typeface="Arial" panose="020B0604020202020204" pitchFamily="34" charset="0"/>
                <a:cs typeface="Arial" panose="020B0604020202020204" pitchFamily="34" charset="0"/>
              </a:rPr>
              <a:t>rapporto</a:t>
            </a:r>
            <a:r>
              <a:rPr lang="it-IT" sz="2000">
                <a:latin typeface="Arial" panose="020B0604020202020204" pitchFamily="34" charset="0"/>
                <a:cs typeface="Arial" panose="020B0604020202020204" pitchFamily="34" charset="0"/>
              </a:rPr>
              <a:t> tra l’ammontare complessivo dei </a:t>
            </a:r>
            <a:r>
              <a:rPr lang="it-IT" sz="2000" b="1">
                <a:latin typeface="Arial" panose="020B0604020202020204" pitchFamily="34" charset="0"/>
                <a:cs typeface="Arial" panose="020B0604020202020204" pitchFamily="34" charset="0"/>
              </a:rPr>
              <a:t>crediti d’imposta richiesti</a:t>
            </a:r>
            <a:r>
              <a:rPr lang="it-IT" sz="2000">
                <a:latin typeface="Arial" panose="020B0604020202020204" pitchFamily="34" charset="0"/>
                <a:cs typeface="Arial" panose="020B0604020202020204" pitchFamily="34" charset="0"/>
              </a:rPr>
              <a:t> in base alle istanze validamente presentate dal 29 ottobre al 22 novembre 2021 (pari a 147.757.765 euro), </a:t>
            </a:r>
            <a:r>
              <a:rPr lang="it-IT" sz="2000" b="1">
                <a:latin typeface="Arial" panose="020B0604020202020204" pitchFamily="34" charset="0"/>
                <a:cs typeface="Arial" panose="020B0604020202020204" pitchFamily="34" charset="0"/>
              </a:rPr>
              <a:t>e il limite di spesa </a:t>
            </a:r>
            <a:r>
              <a:rPr lang="it-IT" sz="2000">
                <a:latin typeface="Arial" panose="020B0604020202020204" pitchFamily="34" charset="0"/>
                <a:cs typeface="Arial" panose="020B0604020202020204" pitchFamily="34" charset="0"/>
              </a:rPr>
              <a:t>di 95 milioni di euro stanziati per questa misura.</a:t>
            </a:r>
          </a:p>
          <a:p>
            <a:pPr algn="ctr">
              <a:buClr>
                <a:srgbClr val="000000"/>
              </a:buClr>
              <a:buSzPts val="1600"/>
            </a:pPr>
            <a:r>
              <a:rPr lang="it-IT" sz="2000">
                <a:latin typeface="Arial" panose="020B0604020202020204" pitchFamily="34" charset="0"/>
                <a:cs typeface="Arial" panose="020B0604020202020204" pitchFamily="34" charset="0"/>
              </a:rPr>
              <a:t>I fondi a disposizioni sono dunque risultati </a:t>
            </a:r>
            <a:r>
              <a:rPr lang="it-IT" sz="2000" b="1" u="sng">
                <a:latin typeface="Arial" panose="020B0604020202020204" pitchFamily="34" charset="0"/>
                <a:cs typeface="Arial" panose="020B0604020202020204" pitchFamily="34" charset="0"/>
              </a:rPr>
              <a:t>insufficienti</a:t>
            </a:r>
            <a:r>
              <a:rPr lang="it-IT" sz="2000">
                <a:latin typeface="Arial" panose="020B0604020202020204" pitchFamily="34" charset="0"/>
                <a:cs typeface="Arial" panose="020B0604020202020204" pitchFamily="34" charset="0"/>
              </a:rPr>
              <a:t> ed è stato per questo necessario ridurre gli importi del credito.</a:t>
            </a:r>
          </a:p>
        </p:txBody>
      </p:sp>
      <p:pic>
        <p:nvPicPr>
          <p:cNvPr id="13" name="Elemento grafico 12" descr="Magazzino con riempimento a tinta unita">
            <a:extLst>
              <a:ext uri="{FF2B5EF4-FFF2-40B4-BE49-F238E27FC236}">
                <a16:creationId xmlns:a16="http://schemas.microsoft.com/office/drawing/2014/main" id="{90559A91-75B2-45AB-BEFD-AA16A623FC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523712" y="6672909"/>
            <a:ext cx="1548238" cy="1548238"/>
          </a:xfrm>
          <a:prstGeom prst="rect">
            <a:avLst/>
          </a:prstGeom>
        </p:spPr>
      </p:pic>
      <p:sp>
        <p:nvSpPr>
          <p:cNvPr id="42" name="CasellaDiTesto 41">
            <a:extLst>
              <a:ext uri="{FF2B5EF4-FFF2-40B4-BE49-F238E27FC236}">
                <a16:creationId xmlns:a16="http://schemas.microsoft.com/office/drawing/2014/main" id="{FBC8D55F-C621-463D-B3C5-D196CFC5CB4B}"/>
              </a:ext>
            </a:extLst>
          </p:cNvPr>
          <p:cNvSpPr txBox="1"/>
          <p:nvPr/>
        </p:nvSpPr>
        <p:spPr>
          <a:xfrm>
            <a:off x="489673" y="3592979"/>
            <a:ext cx="11965203" cy="1446550"/>
          </a:xfrm>
          <a:prstGeom prst="rect">
            <a:avLst/>
          </a:prstGeom>
          <a:noFill/>
        </p:spPr>
        <p:txBody>
          <a:bodyPr wrap="square" lIns="91440" tIns="45720" rIns="91440" bIns="45720" anchor="t">
            <a:spAutoFit/>
          </a:bodyPr>
          <a:lstStyle/>
          <a:p>
            <a:pPr algn="ctr"/>
            <a:r>
              <a:rPr lang="it-IT" sz="2200" b="0" i="0">
                <a:effectLst/>
                <a:latin typeface="Arial"/>
                <a:cs typeface="Arial"/>
              </a:rPr>
              <a:t>Di fatto il credito spettante ammonta dunque al </a:t>
            </a:r>
            <a:r>
              <a:rPr lang="it-IT" sz="2200" b="1">
                <a:latin typeface="Arial"/>
                <a:cs typeface="Arial"/>
              </a:rPr>
              <a:t>19,28</a:t>
            </a:r>
            <a:r>
              <a:rPr lang="it-IT" sz="2200" b="1" i="0">
                <a:effectLst/>
                <a:latin typeface="Arial"/>
                <a:cs typeface="Arial"/>
              </a:rPr>
              <a:t>%, in luogo dell’originario 30%, </a:t>
            </a:r>
            <a:r>
              <a:rPr lang="it-IT" sz="2200" b="0" i="0">
                <a:effectLst/>
                <a:latin typeface="Arial"/>
                <a:cs typeface="Arial"/>
              </a:rPr>
              <a:t>dell’incremento di rimanenze finali di magazzino nel periodo d’imposta in corso al 10 marzo 2020 (</a:t>
            </a:r>
            <a:r>
              <a:rPr lang="it-IT" sz="2200" b="0" i="0">
                <a:solidFill>
                  <a:srgbClr val="000000"/>
                </a:solidFill>
                <a:effectLst/>
                <a:latin typeface="Arial"/>
                <a:cs typeface="Arial"/>
              </a:rPr>
              <a:t>data di entrata in vigore del DPCM 9 marzo 2020 che ha istituito la misura agevolativa</a:t>
            </a:r>
            <a:r>
              <a:rPr lang="it-IT" sz="2200" b="0" i="0">
                <a:effectLst/>
                <a:latin typeface="Arial"/>
                <a:cs typeface="Arial"/>
              </a:rPr>
              <a:t>) rispetto alla media del triennio precedente.</a:t>
            </a:r>
          </a:p>
        </p:txBody>
      </p:sp>
      <p:sp>
        <p:nvSpPr>
          <p:cNvPr id="43" name="CasellaDiTesto 42">
            <a:extLst>
              <a:ext uri="{FF2B5EF4-FFF2-40B4-BE49-F238E27FC236}">
                <a16:creationId xmlns:a16="http://schemas.microsoft.com/office/drawing/2014/main" id="{306FD162-C71E-406B-8CBF-AF93A5E50229}"/>
              </a:ext>
            </a:extLst>
          </p:cNvPr>
          <p:cNvSpPr txBox="1"/>
          <p:nvPr/>
        </p:nvSpPr>
        <p:spPr>
          <a:xfrm>
            <a:off x="224342" y="5067872"/>
            <a:ext cx="13450614" cy="1107996"/>
          </a:xfrm>
          <a:prstGeom prst="rect">
            <a:avLst/>
          </a:prstGeom>
          <a:noFill/>
        </p:spPr>
        <p:txBody>
          <a:bodyPr wrap="square">
            <a:spAutoFit/>
          </a:bodyPr>
          <a:lstStyle/>
          <a:p>
            <a:pPr algn="ctr"/>
            <a:r>
              <a:rPr lang="it-IT" sz="2200">
                <a:latin typeface="Arial" panose="020B0604020202020204" pitchFamily="34" charset="0"/>
                <a:cs typeface="Arial" panose="020B0604020202020204" pitchFamily="34" charset="0"/>
              </a:rPr>
              <a:t>I</a:t>
            </a:r>
            <a:r>
              <a:rPr lang="it-IT" sz="2200" b="0" i="0">
                <a:effectLst/>
                <a:latin typeface="Arial" panose="020B0604020202020204" pitchFamily="34" charset="0"/>
                <a:cs typeface="Arial" panose="020B0604020202020204" pitchFamily="34" charset="0"/>
              </a:rPr>
              <a:t>l credito d’imposta è utilizzabile esclusivamente </a:t>
            </a:r>
            <a:r>
              <a:rPr lang="it-IT" sz="2200" b="1" i="0">
                <a:effectLst/>
                <a:latin typeface="Arial" panose="020B0604020202020204" pitchFamily="34" charset="0"/>
                <a:cs typeface="Arial" panose="020B0604020202020204" pitchFamily="34" charset="0"/>
              </a:rPr>
              <a:t>in compensazione</a:t>
            </a:r>
            <a:r>
              <a:rPr lang="it-IT" sz="2200" b="0" i="0">
                <a:effectLst/>
                <a:latin typeface="Arial" panose="020B0604020202020204" pitchFamily="34" charset="0"/>
                <a:cs typeface="Arial" panose="020B0604020202020204" pitchFamily="34" charset="0"/>
              </a:rPr>
              <a:t> tramite </a:t>
            </a:r>
            <a:r>
              <a:rPr lang="it-IT" sz="2200" b="1" i="0">
                <a:effectLst/>
                <a:latin typeface="Arial" panose="020B0604020202020204" pitchFamily="34" charset="0"/>
                <a:cs typeface="Arial" panose="020B0604020202020204" pitchFamily="34" charset="0"/>
              </a:rPr>
              <a:t>modello F24</a:t>
            </a:r>
            <a:r>
              <a:rPr lang="it-IT" sz="2200" b="0" i="0">
                <a:effectLst/>
                <a:latin typeface="Arial" panose="020B0604020202020204" pitchFamily="34" charset="0"/>
                <a:cs typeface="Arial" panose="020B0604020202020204" pitchFamily="34" charset="0"/>
              </a:rPr>
              <a:t> </a:t>
            </a:r>
          </a:p>
          <a:p>
            <a:pPr algn="ctr"/>
            <a:r>
              <a:rPr lang="it-IT" sz="2200" b="0" i="0">
                <a:effectLst/>
                <a:latin typeface="Arial" panose="020B0604020202020204" pitchFamily="34" charset="0"/>
                <a:cs typeface="Arial" panose="020B0604020202020204" pitchFamily="34" charset="0"/>
              </a:rPr>
              <a:t>nel periodo d’imposta successivo a quello di maturazione. </a:t>
            </a:r>
          </a:p>
          <a:p>
            <a:pPr algn="ctr"/>
            <a:r>
              <a:rPr lang="it-IT" sz="2200" b="0" i="0">
                <a:effectLst/>
                <a:latin typeface="Arial" panose="020B0604020202020204" pitchFamily="34" charset="0"/>
                <a:cs typeface="Arial" panose="020B0604020202020204" pitchFamily="34" charset="0"/>
              </a:rPr>
              <a:t>A tal fine, </a:t>
            </a:r>
            <a:r>
              <a:rPr lang="it-IT" sz="2200">
                <a:latin typeface="Arial" panose="020B0604020202020204" pitchFamily="34" charset="0"/>
                <a:cs typeface="Arial" panose="020B0604020202020204" pitchFamily="34" charset="0"/>
              </a:rPr>
              <a:t>con la </a:t>
            </a:r>
            <a:r>
              <a:rPr lang="it-IT" sz="2200" b="1">
                <a:solidFill>
                  <a:schemeClr val="accent5">
                    <a:lumMod val="75000"/>
                  </a:schemeClr>
                </a:solidFill>
                <a:latin typeface="Arial" panose="020B0604020202020204" pitchFamily="34" charset="0"/>
                <a:cs typeface="Arial" panose="020B0604020202020204" pitchFamily="34" charset="0"/>
              </a:rPr>
              <a:t>Risoluzione n. 65/E del 30 novembre 2021, </a:t>
            </a:r>
            <a:r>
              <a:rPr lang="it-IT" sz="2200" b="0" i="0">
                <a:effectLst/>
                <a:latin typeface="Arial" panose="020B0604020202020204" pitchFamily="34" charset="0"/>
                <a:cs typeface="Arial" panose="020B0604020202020204" pitchFamily="34" charset="0"/>
              </a:rPr>
              <a:t>è stato istituito il seguente </a:t>
            </a:r>
            <a:r>
              <a:rPr lang="it-IT" sz="2200" b="1" i="0">
                <a:effectLst/>
                <a:latin typeface="Arial" panose="020B0604020202020204" pitchFamily="34" charset="0"/>
                <a:cs typeface="Arial" panose="020B0604020202020204" pitchFamily="34" charset="0"/>
              </a:rPr>
              <a:t>codice tributo</a:t>
            </a:r>
            <a:r>
              <a:rPr lang="it-IT" sz="2200">
                <a:latin typeface="Arial" panose="020B0604020202020204" pitchFamily="34" charset="0"/>
                <a:cs typeface="Arial" panose="020B0604020202020204" pitchFamily="34" charset="0"/>
              </a:rPr>
              <a:t>:</a:t>
            </a:r>
          </a:p>
        </p:txBody>
      </p:sp>
      <p:sp>
        <p:nvSpPr>
          <p:cNvPr id="18" name="Freccia a destra 17">
            <a:extLst>
              <a:ext uri="{FF2B5EF4-FFF2-40B4-BE49-F238E27FC236}">
                <a16:creationId xmlns:a16="http://schemas.microsoft.com/office/drawing/2014/main" id="{9D3C578F-2BB9-4B59-B361-7DD0B65313BC}"/>
              </a:ext>
            </a:extLst>
          </p:cNvPr>
          <p:cNvSpPr/>
          <p:nvPr/>
        </p:nvSpPr>
        <p:spPr>
          <a:xfrm>
            <a:off x="12565885" y="2417750"/>
            <a:ext cx="1180473" cy="981902"/>
          </a:xfrm>
          <a:prstGeom prst="rightArrow">
            <a:avLst/>
          </a:prstGeom>
          <a:solidFill>
            <a:schemeClr val="accent5">
              <a:lumMod val="75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a:extLst>
              <a:ext uri="{FF2B5EF4-FFF2-40B4-BE49-F238E27FC236}">
                <a16:creationId xmlns:a16="http://schemas.microsoft.com/office/drawing/2014/main" id="{CDD5375B-E9B3-438E-A571-A9841BC95ECA}"/>
              </a:ext>
            </a:extLst>
          </p:cNvPr>
          <p:cNvSpPr/>
          <p:nvPr/>
        </p:nvSpPr>
        <p:spPr>
          <a:xfrm>
            <a:off x="1742127" y="6259579"/>
            <a:ext cx="11032723" cy="928941"/>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a:solidFill>
                  <a:schemeClr val="tx1"/>
                </a:solidFill>
                <a:latin typeface="Arial" panose="020B0604020202020204" pitchFamily="34" charset="0"/>
                <a:cs typeface="Arial" panose="020B0604020202020204" pitchFamily="34" charset="0"/>
              </a:rPr>
              <a:t>«6953» </a:t>
            </a:r>
            <a:r>
              <a:rPr lang="it-IT" sz="2200">
                <a:solidFill>
                  <a:schemeClr val="tx1"/>
                </a:solidFill>
                <a:latin typeface="Arial" panose="020B0604020202020204" pitchFamily="34" charset="0"/>
                <a:cs typeface="Arial" panose="020B0604020202020204" pitchFamily="34" charset="0"/>
              </a:rPr>
              <a:t>denominato «CREDITO D’IMPOSTA TESSILE, MODA E ACCESSORI – </a:t>
            </a:r>
          </a:p>
          <a:p>
            <a:pPr algn="ctr"/>
            <a:r>
              <a:rPr lang="it-IT" sz="2200">
                <a:solidFill>
                  <a:schemeClr val="tx1"/>
                </a:solidFill>
                <a:latin typeface="Arial" panose="020B0604020202020204" pitchFamily="34" charset="0"/>
                <a:cs typeface="Arial" panose="020B0604020202020204" pitchFamily="34" charset="0"/>
              </a:rPr>
              <a:t>articolo 48-bis del decreto-legge 19 maggio 2020, n. 34</a:t>
            </a:r>
            <a:r>
              <a:rPr lang="it-IT" sz="2200" b="1">
                <a:solidFill>
                  <a:schemeClr val="tx1"/>
                </a:solidFill>
                <a:latin typeface="Arial" panose="020B0604020202020204" pitchFamily="34" charset="0"/>
                <a:cs typeface="Arial" panose="020B0604020202020204" pitchFamily="34" charset="0"/>
              </a:rPr>
              <a:t>»</a:t>
            </a:r>
          </a:p>
        </p:txBody>
      </p:sp>
      <p:sp>
        <p:nvSpPr>
          <p:cNvPr id="47" name="CasellaDiTesto 46">
            <a:extLst>
              <a:ext uri="{FF2B5EF4-FFF2-40B4-BE49-F238E27FC236}">
                <a16:creationId xmlns:a16="http://schemas.microsoft.com/office/drawing/2014/main" id="{0F3B901F-1021-46EC-A15F-F93EBDBACF65}"/>
              </a:ext>
            </a:extLst>
          </p:cNvPr>
          <p:cNvSpPr txBox="1"/>
          <p:nvPr/>
        </p:nvSpPr>
        <p:spPr>
          <a:xfrm>
            <a:off x="3192985" y="7691058"/>
            <a:ext cx="9653415" cy="1107996"/>
          </a:xfrm>
          <a:prstGeom prst="rect">
            <a:avLst/>
          </a:prstGeom>
          <a:noFill/>
        </p:spPr>
        <p:txBody>
          <a:bodyPr wrap="square" lIns="91440" tIns="45720" rIns="91440" bIns="45720" anchor="t">
            <a:spAutoFit/>
          </a:bodyPr>
          <a:lstStyle/>
          <a:p>
            <a:pPr algn="ctr"/>
            <a:r>
              <a:rPr lang="it-IT" sz="2200">
                <a:latin typeface="Arial"/>
                <a:cs typeface="Arial"/>
              </a:rPr>
              <a:t>La misura agevolativa è stata autorizzata con decisione della Commissione Europea C(2021) 8205 </a:t>
            </a:r>
            <a:r>
              <a:rPr lang="it-IT" sz="2200" err="1">
                <a:latin typeface="Arial"/>
                <a:cs typeface="Arial"/>
              </a:rPr>
              <a:t>final</a:t>
            </a:r>
            <a:r>
              <a:rPr lang="it-IT" sz="2200">
                <a:latin typeface="Arial"/>
                <a:cs typeface="Arial"/>
              </a:rPr>
              <a:t> del 10 novembre 2021 nel rispetto dei limiti e delle condizioni della Sezione 3.1 del Quadro Temporaneo.</a:t>
            </a:r>
          </a:p>
        </p:txBody>
      </p:sp>
      <p:sp>
        <p:nvSpPr>
          <p:cNvPr id="48" name="Rettangolo 47">
            <a:extLst>
              <a:ext uri="{FF2B5EF4-FFF2-40B4-BE49-F238E27FC236}">
                <a16:creationId xmlns:a16="http://schemas.microsoft.com/office/drawing/2014/main" id="{E0C41231-ECA4-47AB-9DA5-AE91682218A0}"/>
              </a:ext>
            </a:extLst>
          </p:cNvPr>
          <p:cNvSpPr/>
          <p:nvPr/>
        </p:nvSpPr>
        <p:spPr>
          <a:xfrm>
            <a:off x="929855" y="7760833"/>
            <a:ext cx="2270870" cy="1017611"/>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accent5">
                    <a:lumMod val="75000"/>
                  </a:schemeClr>
                </a:solidFill>
                <a:latin typeface="Arial" panose="020B0604020202020204" pitchFamily="34" charset="0"/>
                <a:cs typeface="Arial" panose="020B0604020202020204" pitchFamily="34" charset="0"/>
              </a:rPr>
              <a:t>AIUTI DI STATO</a:t>
            </a:r>
          </a:p>
        </p:txBody>
      </p:sp>
      <p:grpSp>
        <p:nvGrpSpPr>
          <p:cNvPr id="25" name="Gruppo 24">
            <a:extLst>
              <a:ext uri="{FF2B5EF4-FFF2-40B4-BE49-F238E27FC236}">
                <a16:creationId xmlns:a16="http://schemas.microsoft.com/office/drawing/2014/main" id="{87155FCA-A14D-46D0-ADFC-3A69B998F34A}"/>
              </a:ext>
            </a:extLst>
          </p:cNvPr>
          <p:cNvGrpSpPr/>
          <p:nvPr/>
        </p:nvGrpSpPr>
        <p:grpSpPr>
          <a:xfrm>
            <a:off x="-2876" y="9112082"/>
            <a:ext cx="18287999" cy="1177858"/>
            <a:chOff x="-121141" y="6091519"/>
            <a:chExt cx="12462637" cy="894504"/>
          </a:xfrm>
        </p:grpSpPr>
        <p:sp>
          <p:nvSpPr>
            <p:cNvPr id="26" name="Rettangolo 25">
              <a:extLst>
                <a:ext uri="{FF2B5EF4-FFF2-40B4-BE49-F238E27FC236}">
                  <a16:creationId xmlns:a16="http://schemas.microsoft.com/office/drawing/2014/main" id="{F321946E-5EDC-4CDB-A3EF-2D5356BB903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7" name="Immagine 26">
              <a:extLst>
                <a:ext uri="{FF2B5EF4-FFF2-40B4-BE49-F238E27FC236}">
                  <a16:creationId xmlns:a16="http://schemas.microsoft.com/office/drawing/2014/main" id="{783857BD-C7B2-47D5-84EC-9EC72430597A}"/>
                </a:ext>
              </a:extLst>
            </p:cNvPr>
            <p:cNvPicPr>
              <a:picLocks noChangeAspect="1"/>
            </p:cNvPicPr>
            <p:nvPr/>
          </p:nvPicPr>
          <p:blipFill>
            <a:blip r:embed="rId5"/>
            <a:stretch>
              <a:fillRect/>
            </a:stretch>
          </p:blipFill>
          <p:spPr>
            <a:xfrm>
              <a:off x="10821871" y="6236454"/>
              <a:ext cx="1083094" cy="536609"/>
            </a:xfrm>
            <a:prstGeom prst="rect">
              <a:avLst/>
            </a:prstGeom>
          </p:spPr>
        </p:pic>
      </p:grpSp>
      <p:sp>
        <p:nvSpPr>
          <p:cNvPr id="28" name="CasellaDiTesto 27">
            <a:extLst>
              <a:ext uri="{FF2B5EF4-FFF2-40B4-BE49-F238E27FC236}">
                <a16:creationId xmlns:a16="http://schemas.microsoft.com/office/drawing/2014/main" id="{54ABF62A-2983-4CF6-8DCB-E0773C8D6BA2}"/>
              </a:ext>
            </a:extLst>
          </p:cNvPr>
          <p:cNvSpPr txBox="1"/>
          <p:nvPr/>
        </p:nvSpPr>
        <p:spPr>
          <a:xfrm>
            <a:off x="521210" y="9593910"/>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3915893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4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5435529" y="6258088"/>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600810" y="389640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626188" y="6443775"/>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sp>
        <p:nvSpPr>
          <p:cNvPr id="49" name="Rettangolo 48">
            <a:extLst>
              <a:ext uri="{FF2B5EF4-FFF2-40B4-BE49-F238E27FC236}">
                <a16:creationId xmlns:a16="http://schemas.microsoft.com/office/drawing/2014/main" id="{F79496EB-0B29-45B8-8CB6-B3094D7B60C2}"/>
              </a:ext>
            </a:extLst>
          </p:cNvPr>
          <p:cNvSpPr/>
          <p:nvPr/>
        </p:nvSpPr>
        <p:spPr>
          <a:xfrm>
            <a:off x="1454756" y="2707943"/>
            <a:ext cx="10761785" cy="157340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schemeClr val="bg2">
                  <a:lumMod val="50000"/>
                </a:schemeClr>
              </a:solidFill>
              <a:latin typeface="Arial" panose="020B0604020202020204" pitchFamily="34" charset="0"/>
              <a:cs typeface="Arial" panose="020B0604020202020204" pitchFamily="34" charset="0"/>
            </a:endParaRPr>
          </a:p>
        </p:txBody>
      </p:sp>
      <p:sp>
        <p:nvSpPr>
          <p:cNvPr id="38" name="TextBox 6">
            <a:extLst>
              <a:ext uri="{FF2B5EF4-FFF2-40B4-BE49-F238E27FC236}">
                <a16:creationId xmlns:a16="http://schemas.microsoft.com/office/drawing/2014/main" id="{72F71B15-279A-48C1-B5F1-02B30FC215EB}"/>
              </a:ext>
            </a:extLst>
          </p:cNvPr>
          <p:cNvSpPr txBox="1"/>
          <p:nvPr/>
        </p:nvSpPr>
        <p:spPr>
          <a:xfrm>
            <a:off x="560021" y="237501"/>
            <a:ext cx="16207357" cy="584775"/>
          </a:xfrm>
          <a:prstGeom prst="rect">
            <a:avLst/>
          </a:prstGeom>
          <a:noFill/>
        </p:spPr>
        <p:txBody>
          <a:bodyPr wrap="square" rtlCol="0">
            <a:spAutoFit/>
          </a:bodyPr>
          <a:lstStyle/>
          <a:p>
            <a:pPr algn="just" defTabSz="1371828"/>
            <a:r>
              <a:rPr lang="it-IT" sz="3200" b="1">
                <a:solidFill>
                  <a:schemeClr val="bg1"/>
                </a:solidFill>
                <a:latin typeface="Arial" panose="020B0604020202020204" pitchFamily="34" charset="0"/>
                <a:cs typeface="Arial" panose="020B0604020202020204" pitchFamily="34" charset="0"/>
                <a:sym typeface="Montserrat Black"/>
              </a:rPr>
              <a:t>CFP PEREQUATIVO – MODALITA’ E TERMINI PER L’INVIO DELLE DOMANDE</a:t>
            </a:r>
            <a:endParaRPr lang="it-IT" sz="3200" b="1">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3" name="CasellaDiTesto 2">
            <a:extLst>
              <a:ext uri="{FF2B5EF4-FFF2-40B4-BE49-F238E27FC236}">
                <a16:creationId xmlns:a16="http://schemas.microsoft.com/office/drawing/2014/main" id="{89D94F2E-C5B6-4162-9D70-AC78D4A9BBC9}"/>
              </a:ext>
            </a:extLst>
          </p:cNvPr>
          <p:cNvSpPr txBox="1"/>
          <p:nvPr/>
        </p:nvSpPr>
        <p:spPr>
          <a:xfrm>
            <a:off x="480405" y="1184010"/>
            <a:ext cx="14187137" cy="1754326"/>
          </a:xfrm>
          <a:prstGeom prst="rect">
            <a:avLst/>
          </a:prstGeom>
          <a:noFill/>
        </p:spPr>
        <p:txBody>
          <a:bodyPr wrap="square" rtlCol="0">
            <a:spAutoFit/>
          </a:bodyPr>
          <a:lstStyle/>
          <a:p>
            <a:pPr algn="ctr"/>
            <a:r>
              <a:rPr lang="it-IT" sz="2200" b="1" dirty="0">
                <a:solidFill>
                  <a:schemeClr val="accent5">
                    <a:lumMod val="75000"/>
                  </a:schemeClr>
                </a:solidFill>
                <a:latin typeface="Arial" panose="020B0604020202020204" pitchFamily="34" charset="0"/>
                <a:cs typeface="Arial" panose="020B0604020202020204" pitchFamily="34" charset="0"/>
              </a:rPr>
              <a:t>Provvedimento n. 336230 del 29 novembre 2021</a:t>
            </a:r>
          </a:p>
          <a:p>
            <a:pPr algn="just"/>
            <a:r>
              <a:rPr lang="it-IT" sz="2100" dirty="0">
                <a:latin typeface="Arial" panose="020B0604020202020204" pitchFamily="34" charset="0"/>
                <a:cs typeface="Arial" panose="020B0604020202020204" pitchFamily="34" charset="0"/>
              </a:rPr>
              <a:t>Si comunica che l’Agenzia delle Entrate ha approvato il </a:t>
            </a:r>
            <a:r>
              <a:rPr lang="it-IT" sz="2100" b="1" dirty="0">
                <a:latin typeface="Arial" panose="020B0604020202020204" pitchFamily="34" charset="0"/>
                <a:cs typeface="Arial" panose="020B0604020202020204" pitchFamily="34" charset="0"/>
              </a:rPr>
              <a:t>modello di istanza e relative modalità operative </a:t>
            </a:r>
            <a:r>
              <a:rPr lang="it-IT" sz="2100" dirty="0">
                <a:latin typeface="Arial" panose="020B0604020202020204" pitchFamily="34" charset="0"/>
                <a:cs typeface="Arial" panose="020B0604020202020204" pitchFamily="34" charset="0"/>
              </a:rPr>
              <a:t>per presentare la domanda per il riconoscimento del contributo a fondo perduto «perequativo» (art. 1, commi 16-27, DL 73/2021). Si riportano di seguito sinteticamente le principali </a:t>
            </a:r>
            <a:r>
              <a:rPr lang="it-IT" sz="2100" b="1" dirty="0">
                <a:latin typeface="Arial" panose="020B0604020202020204" pitchFamily="34" charset="0"/>
                <a:cs typeface="Arial" panose="020B0604020202020204" pitchFamily="34" charset="0"/>
              </a:rPr>
              <a:t>indicazioni</a:t>
            </a:r>
            <a:r>
              <a:rPr lang="it-IT" sz="2100" dirty="0">
                <a:latin typeface="Arial" panose="020B0604020202020204" pitchFamily="34" charset="0"/>
                <a:cs typeface="Arial" panose="020B0604020202020204" pitchFamily="34" charset="0"/>
              </a:rPr>
              <a:t> fornite dall’Agenzia .</a:t>
            </a:r>
          </a:p>
          <a:p>
            <a:pPr algn="just"/>
            <a:endParaRPr lang="it-IT" sz="2100" dirty="0">
              <a:latin typeface="Arial" panose="020B0604020202020204" pitchFamily="34" charset="0"/>
              <a:cs typeface="Arial" panose="020B0604020202020204" pitchFamily="34" charset="0"/>
            </a:endParaRPr>
          </a:p>
        </p:txBody>
      </p:sp>
      <p:sp>
        <p:nvSpPr>
          <p:cNvPr id="26" name="CasellaDiTesto 25">
            <a:extLst>
              <a:ext uri="{FF2B5EF4-FFF2-40B4-BE49-F238E27FC236}">
                <a16:creationId xmlns:a16="http://schemas.microsoft.com/office/drawing/2014/main" id="{66C4E8A4-DCED-4E76-A9AA-B7BB4E75D808}"/>
              </a:ext>
            </a:extLst>
          </p:cNvPr>
          <p:cNvSpPr txBox="1"/>
          <p:nvPr/>
        </p:nvSpPr>
        <p:spPr>
          <a:xfrm>
            <a:off x="2641755" y="2764260"/>
            <a:ext cx="9537563" cy="1446550"/>
          </a:xfrm>
          <a:prstGeom prst="rect">
            <a:avLst/>
          </a:prstGeom>
          <a:noFill/>
        </p:spPr>
        <p:txBody>
          <a:bodyPr wrap="square" lIns="91440" tIns="45720" rIns="91440" bIns="45720" anchor="t">
            <a:spAutoFit/>
          </a:bodyPr>
          <a:lstStyle/>
          <a:p>
            <a:r>
              <a:rPr lang="it-IT" sz="2200">
                <a:latin typeface="Arial"/>
                <a:cs typeface="Arial"/>
              </a:rPr>
              <a:t>Dati anagrafici, settore di attività, assenza esclusioni, scelta compensazione/versamento diretto, ammontare dei ricavi 2019 (utili al calcolo della percentuale di fruizione del CFP), risultati economici 2020 e 2019 (requisito peggioramento del risultato economico)</a:t>
            </a:r>
          </a:p>
        </p:txBody>
      </p:sp>
      <p:sp>
        <p:nvSpPr>
          <p:cNvPr id="28" name="CasellaDiTesto 27">
            <a:extLst>
              <a:ext uri="{FF2B5EF4-FFF2-40B4-BE49-F238E27FC236}">
                <a16:creationId xmlns:a16="http://schemas.microsoft.com/office/drawing/2014/main" id="{3D8E1CB4-EE02-43FC-A5D9-3C8991E5CD79}"/>
              </a:ext>
            </a:extLst>
          </p:cNvPr>
          <p:cNvSpPr txBox="1"/>
          <p:nvPr/>
        </p:nvSpPr>
        <p:spPr>
          <a:xfrm>
            <a:off x="2661643" y="4602419"/>
            <a:ext cx="8828741" cy="1785104"/>
          </a:xfrm>
          <a:prstGeom prst="rect">
            <a:avLst/>
          </a:prstGeom>
          <a:noFill/>
        </p:spPr>
        <p:txBody>
          <a:bodyPr wrap="square" lIns="91440" tIns="45720" rIns="91440" bIns="45720" anchor="t">
            <a:spAutoFit/>
          </a:bodyPr>
          <a:lstStyle/>
          <a:p>
            <a:r>
              <a:rPr lang="it-IT" sz="2200" b="1">
                <a:latin typeface="Arial"/>
                <a:cs typeface="Arial"/>
              </a:rPr>
              <a:t>Autocertificazione</a:t>
            </a:r>
            <a:r>
              <a:rPr lang="it-IT" sz="2200">
                <a:latin typeface="Arial"/>
                <a:cs typeface="Arial"/>
              </a:rPr>
              <a:t> rispetto limiti e ulteriori requisiti definiti dalle sezioni 3.1. e 3.12. del Quadro temporaneo </a:t>
            </a:r>
            <a:endParaRPr lang="it-IT" sz="22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it-IT" sz="2200">
                <a:latin typeface="Arial" panose="020B0604020202020204" pitchFamily="34" charset="0"/>
                <a:cs typeface="Arial" panose="020B0604020202020204" pitchFamily="34" charset="0"/>
              </a:rPr>
              <a:t>Quadro A: altri aiuti di stato ammissibili</a:t>
            </a:r>
          </a:p>
          <a:p>
            <a:pPr marL="342900" indent="-342900">
              <a:buFont typeface="Arial" panose="020B0604020202020204" pitchFamily="34" charset="0"/>
              <a:buChar char="•"/>
            </a:pPr>
            <a:r>
              <a:rPr lang="it-IT" sz="2200">
                <a:latin typeface="Arial" panose="020B0604020202020204" pitchFamily="34" charset="0"/>
                <a:cs typeface="Arial" panose="020B0604020202020204" pitchFamily="34" charset="0"/>
              </a:rPr>
              <a:t>Quadro B: codici fiscali dei soggetti in relazione di controllo</a:t>
            </a:r>
          </a:p>
          <a:p>
            <a:pPr marL="342900" indent="-342900">
              <a:buFont typeface="Arial" panose="020B0604020202020204" pitchFamily="34" charset="0"/>
              <a:buChar char="•"/>
            </a:pPr>
            <a:r>
              <a:rPr lang="it-IT" sz="2200">
                <a:latin typeface="Arial" panose="020B0604020202020204" pitchFamily="34" charset="0"/>
                <a:cs typeface="Arial" panose="020B0604020202020204" pitchFamily="34" charset="0"/>
              </a:rPr>
              <a:t>Quadro C: da compilare in caso di fruizione aiuti di stato ai fini IMU</a:t>
            </a:r>
          </a:p>
        </p:txBody>
      </p:sp>
      <p:sp>
        <p:nvSpPr>
          <p:cNvPr id="40" name="CasellaDiTesto 39">
            <a:extLst>
              <a:ext uri="{FF2B5EF4-FFF2-40B4-BE49-F238E27FC236}">
                <a16:creationId xmlns:a16="http://schemas.microsoft.com/office/drawing/2014/main" id="{66F7E427-4214-4014-BF2C-E9675115869A}"/>
              </a:ext>
            </a:extLst>
          </p:cNvPr>
          <p:cNvSpPr txBox="1"/>
          <p:nvPr/>
        </p:nvSpPr>
        <p:spPr>
          <a:xfrm>
            <a:off x="2566213" y="6839771"/>
            <a:ext cx="9096700" cy="1446550"/>
          </a:xfrm>
          <a:prstGeom prst="rect">
            <a:avLst/>
          </a:prstGeom>
          <a:noFill/>
        </p:spPr>
        <p:txBody>
          <a:bodyPr wrap="square" lIns="91440" tIns="45720" rIns="91440" bIns="45720" anchor="t">
            <a:spAutoFit/>
          </a:bodyPr>
          <a:lstStyle/>
          <a:p>
            <a:pPr marL="342900" indent="-342900">
              <a:buFont typeface="Arial" panose="020B0604020202020204" pitchFamily="34" charset="0"/>
              <a:buChar char="•"/>
            </a:pPr>
            <a:r>
              <a:rPr lang="it-IT" sz="2200" dirty="0">
                <a:latin typeface="Arial"/>
                <a:cs typeface="Arial"/>
              </a:rPr>
              <a:t>Trasmissione mediante i canali telematici </a:t>
            </a:r>
            <a:r>
              <a:rPr lang="it-IT" sz="2200" b="1" dirty="0">
                <a:latin typeface="Arial"/>
                <a:cs typeface="Arial"/>
              </a:rPr>
              <a:t>Entratel/Fisconline </a:t>
            </a:r>
          </a:p>
          <a:p>
            <a:pPr lvl="1"/>
            <a:r>
              <a:rPr lang="it-IT" sz="2200" dirty="0">
                <a:latin typeface="Arial"/>
                <a:cs typeface="Arial"/>
              </a:rPr>
              <a:t>DAL 29 NOVEMBRE AL 28 DICEMBRE 2021 </a:t>
            </a:r>
            <a:endParaRPr lang="it-IT"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it-IT" sz="2200" dirty="0">
                <a:latin typeface="Arial"/>
                <a:cs typeface="Arial"/>
              </a:rPr>
              <a:t>Tramite procedura web </a:t>
            </a:r>
            <a:r>
              <a:rPr lang="it-IT" sz="2200" b="1" dirty="0">
                <a:latin typeface="Arial"/>
                <a:cs typeface="Arial"/>
              </a:rPr>
              <a:t>portale Fatture e Corrispettivi            </a:t>
            </a:r>
          </a:p>
          <a:p>
            <a:pPr lvl="1"/>
            <a:r>
              <a:rPr lang="it-IT" sz="2200" dirty="0">
                <a:latin typeface="Arial"/>
                <a:cs typeface="Arial"/>
              </a:rPr>
              <a:t>DAL 30 NOVEMBRE AL 28 DICEMBRE 2021</a:t>
            </a:r>
          </a:p>
        </p:txBody>
      </p:sp>
      <p:sp>
        <p:nvSpPr>
          <p:cNvPr id="44" name="Rettangolo 43">
            <a:extLst>
              <a:ext uri="{FF2B5EF4-FFF2-40B4-BE49-F238E27FC236}">
                <a16:creationId xmlns:a16="http://schemas.microsoft.com/office/drawing/2014/main" id="{3074DF82-F17E-4B3A-9408-42EF824D2EFB}"/>
              </a:ext>
            </a:extLst>
          </p:cNvPr>
          <p:cNvSpPr/>
          <p:nvPr/>
        </p:nvSpPr>
        <p:spPr>
          <a:xfrm>
            <a:off x="426373" y="2896676"/>
            <a:ext cx="2056769" cy="998708"/>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rPr>
              <a:t>CONTENUTO</a:t>
            </a:r>
          </a:p>
        </p:txBody>
      </p:sp>
      <p:sp>
        <p:nvSpPr>
          <p:cNvPr id="48" name="Rettangolo 47">
            <a:extLst>
              <a:ext uri="{FF2B5EF4-FFF2-40B4-BE49-F238E27FC236}">
                <a16:creationId xmlns:a16="http://schemas.microsoft.com/office/drawing/2014/main" id="{D7890030-2E81-4F39-A58C-02642F38128B}"/>
              </a:ext>
            </a:extLst>
          </p:cNvPr>
          <p:cNvSpPr/>
          <p:nvPr/>
        </p:nvSpPr>
        <p:spPr>
          <a:xfrm>
            <a:off x="1395995" y="4526235"/>
            <a:ext cx="10820546" cy="1947256"/>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schemeClr val="bg2">
                  <a:lumMod val="50000"/>
                </a:schemeClr>
              </a:solidFill>
              <a:latin typeface="Arial" panose="020B0604020202020204" pitchFamily="34" charset="0"/>
              <a:cs typeface="Arial" panose="020B0604020202020204" pitchFamily="34" charset="0"/>
            </a:endParaRPr>
          </a:p>
        </p:txBody>
      </p:sp>
      <p:sp>
        <p:nvSpPr>
          <p:cNvPr id="51" name="Rettangolo 50">
            <a:extLst>
              <a:ext uri="{FF2B5EF4-FFF2-40B4-BE49-F238E27FC236}">
                <a16:creationId xmlns:a16="http://schemas.microsoft.com/office/drawing/2014/main" id="{2C14AEBB-10D0-4D04-893C-80FBCF386868}"/>
              </a:ext>
            </a:extLst>
          </p:cNvPr>
          <p:cNvSpPr/>
          <p:nvPr/>
        </p:nvSpPr>
        <p:spPr>
          <a:xfrm>
            <a:off x="426372" y="4931174"/>
            <a:ext cx="2056769" cy="1132609"/>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rPr>
              <a:t>AIUTI DI STATO</a:t>
            </a:r>
          </a:p>
        </p:txBody>
      </p:sp>
      <p:sp>
        <p:nvSpPr>
          <p:cNvPr id="52" name="Rettangolo 51">
            <a:extLst>
              <a:ext uri="{FF2B5EF4-FFF2-40B4-BE49-F238E27FC236}">
                <a16:creationId xmlns:a16="http://schemas.microsoft.com/office/drawing/2014/main" id="{13E03392-DD84-4A07-A327-6DBDE11FA384}"/>
              </a:ext>
            </a:extLst>
          </p:cNvPr>
          <p:cNvSpPr/>
          <p:nvPr/>
        </p:nvSpPr>
        <p:spPr>
          <a:xfrm>
            <a:off x="1410725" y="6740407"/>
            <a:ext cx="10805816" cy="1665654"/>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a:solidFill>
                <a:schemeClr val="bg2">
                  <a:lumMod val="50000"/>
                </a:schemeClr>
              </a:solidFill>
              <a:latin typeface="Arial" panose="020B0604020202020204" pitchFamily="34" charset="0"/>
              <a:cs typeface="Arial" panose="020B0604020202020204" pitchFamily="34" charset="0"/>
            </a:endParaRPr>
          </a:p>
        </p:txBody>
      </p:sp>
      <p:sp>
        <p:nvSpPr>
          <p:cNvPr id="53" name="Rettangolo 52">
            <a:extLst>
              <a:ext uri="{FF2B5EF4-FFF2-40B4-BE49-F238E27FC236}">
                <a16:creationId xmlns:a16="http://schemas.microsoft.com/office/drawing/2014/main" id="{8D09D4A5-0FFD-4C23-ADC0-58425906EF34}"/>
              </a:ext>
            </a:extLst>
          </p:cNvPr>
          <p:cNvSpPr/>
          <p:nvPr/>
        </p:nvSpPr>
        <p:spPr>
          <a:xfrm>
            <a:off x="441102" y="7059400"/>
            <a:ext cx="2056769" cy="1039884"/>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rPr>
              <a:t>MODALITA’ E TERMINI</a:t>
            </a:r>
          </a:p>
        </p:txBody>
      </p:sp>
      <p:sp>
        <p:nvSpPr>
          <p:cNvPr id="42" name="Rettangolo 41">
            <a:extLst>
              <a:ext uri="{FF2B5EF4-FFF2-40B4-BE49-F238E27FC236}">
                <a16:creationId xmlns:a16="http://schemas.microsoft.com/office/drawing/2014/main" id="{555249F5-1253-46A4-9483-B349DCEDE4F6}"/>
              </a:ext>
            </a:extLst>
          </p:cNvPr>
          <p:cNvSpPr/>
          <p:nvPr/>
        </p:nvSpPr>
        <p:spPr>
          <a:xfrm>
            <a:off x="10838160" y="7137417"/>
            <a:ext cx="4478225" cy="1740657"/>
          </a:xfrm>
          <a:prstGeom prst="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900">
                <a:solidFill>
                  <a:schemeClr val="bg2">
                    <a:lumMod val="50000"/>
                  </a:schemeClr>
                </a:solidFill>
                <a:latin typeface="Arial" panose="020B0604020202020204" pitchFamily="34" charset="0"/>
                <a:cs typeface="Arial" panose="020B0604020202020204" pitchFamily="34" charset="0"/>
              </a:rPr>
              <a:t>Entro tali termini è possibile presentare in caso di errore un’istanza </a:t>
            </a:r>
            <a:r>
              <a:rPr lang="it-IT" sz="1900" b="1">
                <a:solidFill>
                  <a:schemeClr val="bg2">
                    <a:lumMod val="50000"/>
                  </a:schemeClr>
                </a:solidFill>
                <a:latin typeface="Arial" panose="020B0604020202020204" pitchFamily="34" charset="0"/>
                <a:cs typeface="Arial" panose="020B0604020202020204" pitchFamily="34" charset="0"/>
              </a:rPr>
              <a:t>sostitutiva</a:t>
            </a:r>
            <a:r>
              <a:rPr lang="it-IT" sz="1900">
                <a:solidFill>
                  <a:schemeClr val="bg2">
                    <a:lumMod val="50000"/>
                  </a:schemeClr>
                </a:solidFill>
                <a:latin typeface="Arial" panose="020B0604020202020204" pitchFamily="34" charset="0"/>
                <a:cs typeface="Arial" panose="020B0604020202020204" pitchFamily="34" charset="0"/>
              </a:rPr>
              <a:t>.</a:t>
            </a:r>
          </a:p>
          <a:p>
            <a:pPr algn="ctr"/>
            <a:r>
              <a:rPr lang="it-IT" sz="1900">
                <a:solidFill>
                  <a:schemeClr val="bg2">
                    <a:lumMod val="50000"/>
                  </a:schemeClr>
                </a:solidFill>
                <a:latin typeface="Arial" panose="020B0604020202020204" pitchFamily="34" charset="0"/>
                <a:cs typeface="Arial" panose="020B0604020202020204" pitchFamily="34" charset="0"/>
              </a:rPr>
              <a:t>La </a:t>
            </a:r>
            <a:r>
              <a:rPr lang="it-IT" sz="1900" b="1">
                <a:solidFill>
                  <a:schemeClr val="bg2">
                    <a:lumMod val="50000"/>
                  </a:schemeClr>
                </a:solidFill>
                <a:latin typeface="Arial" panose="020B0604020202020204" pitchFamily="34" charset="0"/>
                <a:cs typeface="Arial" panose="020B0604020202020204" pitchFamily="34" charset="0"/>
              </a:rPr>
              <a:t>rinuncia</a:t>
            </a:r>
            <a:r>
              <a:rPr lang="it-IT" sz="1900">
                <a:solidFill>
                  <a:schemeClr val="bg2">
                    <a:lumMod val="50000"/>
                  </a:schemeClr>
                </a:solidFill>
                <a:latin typeface="Arial" panose="020B0604020202020204" pitchFamily="34" charset="0"/>
                <a:cs typeface="Arial" panose="020B0604020202020204" pitchFamily="34" charset="0"/>
              </a:rPr>
              <a:t> all’istanza (e, quindi, al CFP) può essere presentata anche oltre il 28.12.2021</a:t>
            </a:r>
          </a:p>
        </p:txBody>
      </p:sp>
      <p:sp>
        <p:nvSpPr>
          <p:cNvPr id="54" name="Rettangolo con angoli arrotondati 53">
            <a:extLst>
              <a:ext uri="{FF2B5EF4-FFF2-40B4-BE49-F238E27FC236}">
                <a16:creationId xmlns:a16="http://schemas.microsoft.com/office/drawing/2014/main" id="{C06D8F84-C911-47CA-AE4C-6766200C6795}"/>
              </a:ext>
            </a:extLst>
          </p:cNvPr>
          <p:cNvSpPr/>
          <p:nvPr/>
        </p:nvSpPr>
        <p:spPr>
          <a:xfrm>
            <a:off x="14988964" y="1169161"/>
            <a:ext cx="2954606" cy="1938992"/>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600" b="1">
                <a:solidFill>
                  <a:schemeClr val="tx2">
                    <a:lumMod val="10000"/>
                  </a:schemeClr>
                </a:solidFill>
                <a:latin typeface="Arial" panose="020B0604020202020204" pitchFamily="34" charset="0"/>
                <a:ea typeface="Karla"/>
                <a:cs typeface="Arial" panose="020B0604020202020204" pitchFamily="34" charset="0"/>
                <a:sym typeface="Karla"/>
              </a:rPr>
              <a:t>VAI AI DOCUMENTI </a:t>
            </a:r>
          </a:p>
          <a:p>
            <a:pPr lvl="0" algn="ctr">
              <a:buClr>
                <a:srgbClr val="000000"/>
              </a:buClr>
              <a:buSzPts val="1600"/>
            </a:pPr>
            <a:r>
              <a:rPr lang="it-IT" sz="1600">
                <a:solidFill>
                  <a:schemeClr val="tx1"/>
                </a:solidFill>
                <a:latin typeface="Arial" panose="020B0604020202020204" pitchFamily="34" charset="0"/>
                <a:ea typeface="Karla"/>
                <a:cs typeface="Arial" panose="020B0604020202020204" pitchFamily="34" charset="0"/>
                <a:sym typeface="Karla"/>
                <a:hlinkClick r:id="rId3">
                  <a:extLst>
                    <a:ext uri="{A12FA001-AC4F-418D-AE19-62706E023703}">
                      <ahyp:hlinkClr xmlns:ahyp="http://schemas.microsoft.com/office/drawing/2018/hyperlinkcolor" val="tx"/>
                    </a:ext>
                  </a:extLst>
                </a:hlinkClick>
              </a:rPr>
              <a:t>https://www.agenziaentrate.gov.it/portale/web/guest/-/provvedimento-del-29-novembre-20-1</a:t>
            </a:r>
            <a:r>
              <a:rPr lang="it-IT" sz="1600">
                <a:solidFill>
                  <a:schemeClr val="tx1"/>
                </a:solidFill>
                <a:latin typeface="Arial" panose="020B0604020202020204" pitchFamily="34" charset="0"/>
                <a:ea typeface="Karla"/>
                <a:cs typeface="Arial" panose="020B0604020202020204" pitchFamily="34" charset="0"/>
                <a:sym typeface="Karla"/>
              </a:rPr>
              <a:t> </a:t>
            </a:r>
          </a:p>
        </p:txBody>
      </p:sp>
      <p:sp>
        <p:nvSpPr>
          <p:cNvPr id="56" name="Rettangolo 55">
            <a:extLst>
              <a:ext uri="{FF2B5EF4-FFF2-40B4-BE49-F238E27FC236}">
                <a16:creationId xmlns:a16="http://schemas.microsoft.com/office/drawing/2014/main" id="{11575069-4DD3-43D2-9D46-DA63F65274F9}"/>
              </a:ext>
            </a:extLst>
          </p:cNvPr>
          <p:cNvSpPr/>
          <p:nvPr/>
        </p:nvSpPr>
        <p:spPr>
          <a:xfrm>
            <a:off x="11435109" y="4657431"/>
            <a:ext cx="3502110" cy="1510732"/>
          </a:xfrm>
          <a:prstGeom prst="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900">
                <a:solidFill>
                  <a:schemeClr val="bg2">
                    <a:lumMod val="50000"/>
                  </a:schemeClr>
                </a:solidFill>
                <a:latin typeface="Arial" panose="020B0604020202020204" pitchFamily="34" charset="0"/>
                <a:cs typeface="Arial" panose="020B0604020202020204" pitchFamily="34" charset="0"/>
              </a:rPr>
              <a:t>Se con il CFP si </a:t>
            </a:r>
            <a:r>
              <a:rPr lang="it-IT" sz="1900" b="1">
                <a:solidFill>
                  <a:schemeClr val="bg2">
                    <a:lumMod val="50000"/>
                  </a:schemeClr>
                </a:solidFill>
                <a:latin typeface="Arial" panose="020B0604020202020204" pitchFamily="34" charset="0"/>
                <a:cs typeface="Arial" panose="020B0604020202020204" pitchFamily="34" charset="0"/>
              </a:rPr>
              <a:t>superano i limiti </a:t>
            </a:r>
            <a:r>
              <a:rPr lang="it-IT" sz="1900">
                <a:solidFill>
                  <a:schemeClr val="bg2">
                    <a:lumMod val="50000"/>
                  </a:schemeClr>
                </a:solidFill>
                <a:latin typeface="Arial" panose="020B0604020202020204" pitchFamily="34" charset="0"/>
                <a:cs typeface="Arial" panose="020B0604020202020204" pitchFamily="34" charset="0"/>
              </a:rPr>
              <a:t>previsti dalla </a:t>
            </a:r>
            <a:r>
              <a:rPr lang="it-IT" sz="1900" b="1">
                <a:solidFill>
                  <a:schemeClr val="bg2">
                    <a:lumMod val="50000"/>
                  </a:schemeClr>
                </a:solidFill>
                <a:latin typeface="Arial" panose="020B0604020202020204" pitchFamily="34" charset="0"/>
                <a:cs typeface="Arial" panose="020B0604020202020204" pitchFamily="34" charset="0"/>
              </a:rPr>
              <a:t>Sez. 3.1</a:t>
            </a:r>
            <a:r>
              <a:rPr lang="it-IT" sz="1900">
                <a:solidFill>
                  <a:schemeClr val="bg2">
                    <a:lumMod val="50000"/>
                  </a:schemeClr>
                </a:solidFill>
                <a:latin typeface="Arial" panose="020B0604020202020204" pitchFamily="34" charset="0"/>
                <a:cs typeface="Arial" panose="020B0604020202020204" pitchFamily="34" charset="0"/>
              </a:rPr>
              <a:t>., nell’istanza va indicato il minor importo dell’aiuto richiesto</a:t>
            </a:r>
          </a:p>
        </p:txBody>
      </p:sp>
      <p:pic>
        <p:nvPicPr>
          <p:cNvPr id="58" name="Elemento grafico 57" descr="Appunti con riempimento a tinta unita">
            <a:extLst>
              <a:ext uri="{FF2B5EF4-FFF2-40B4-BE49-F238E27FC236}">
                <a16:creationId xmlns:a16="http://schemas.microsoft.com/office/drawing/2014/main" id="{5502125F-4881-4F1E-B20C-BFD40C1614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076397" y="6875438"/>
            <a:ext cx="1420613" cy="1420613"/>
          </a:xfrm>
          <a:prstGeom prst="rect">
            <a:avLst/>
          </a:prstGeom>
        </p:spPr>
      </p:pic>
      <p:grpSp>
        <p:nvGrpSpPr>
          <p:cNvPr id="29" name="Gruppo 28">
            <a:extLst>
              <a:ext uri="{FF2B5EF4-FFF2-40B4-BE49-F238E27FC236}">
                <a16:creationId xmlns:a16="http://schemas.microsoft.com/office/drawing/2014/main" id="{C3E69361-B996-44E9-A13E-7DA177E71C35}"/>
              </a:ext>
            </a:extLst>
          </p:cNvPr>
          <p:cNvGrpSpPr/>
          <p:nvPr/>
        </p:nvGrpSpPr>
        <p:grpSpPr>
          <a:xfrm>
            <a:off x="-2876" y="9112082"/>
            <a:ext cx="18287999" cy="1177858"/>
            <a:chOff x="-121141" y="6091519"/>
            <a:chExt cx="12462637" cy="894504"/>
          </a:xfrm>
        </p:grpSpPr>
        <p:sp>
          <p:nvSpPr>
            <p:cNvPr id="39" name="Rettangolo 38">
              <a:extLst>
                <a:ext uri="{FF2B5EF4-FFF2-40B4-BE49-F238E27FC236}">
                  <a16:creationId xmlns:a16="http://schemas.microsoft.com/office/drawing/2014/main" id="{8574BA60-8C51-46F1-863E-E0F2AF8385AE}"/>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1" name="Immagine 40">
              <a:extLst>
                <a:ext uri="{FF2B5EF4-FFF2-40B4-BE49-F238E27FC236}">
                  <a16:creationId xmlns:a16="http://schemas.microsoft.com/office/drawing/2014/main" id="{EB596E2F-D8F9-4D47-8B5A-36BBAC3A0097}"/>
                </a:ext>
              </a:extLst>
            </p:cNvPr>
            <p:cNvPicPr>
              <a:picLocks noChangeAspect="1"/>
            </p:cNvPicPr>
            <p:nvPr/>
          </p:nvPicPr>
          <p:blipFill>
            <a:blip r:embed="rId6"/>
            <a:stretch>
              <a:fillRect/>
            </a:stretch>
          </p:blipFill>
          <p:spPr>
            <a:xfrm>
              <a:off x="10821871" y="6236454"/>
              <a:ext cx="1083094" cy="536609"/>
            </a:xfrm>
            <a:prstGeom prst="rect">
              <a:avLst/>
            </a:prstGeom>
          </p:spPr>
        </p:pic>
      </p:grpSp>
      <p:sp>
        <p:nvSpPr>
          <p:cNvPr id="43" name="CasellaDiTesto 42">
            <a:extLst>
              <a:ext uri="{FF2B5EF4-FFF2-40B4-BE49-F238E27FC236}">
                <a16:creationId xmlns:a16="http://schemas.microsoft.com/office/drawing/2014/main" id="{422B27D6-4299-4E0F-9500-7BFE6FEEE8C4}"/>
              </a:ext>
            </a:extLst>
          </p:cNvPr>
          <p:cNvSpPr txBox="1"/>
          <p:nvPr/>
        </p:nvSpPr>
        <p:spPr>
          <a:xfrm>
            <a:off x="521210" y="9593910"/>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7051204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up)">
                                      <p:cBhvr>
                                        <p:cTn id="15" dur="4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3" name="Straight Connector 15">
            <a:extLst>
              <a:ext uri="{FF2B5EF4-FFF2-40B4-BE49-F238E27FC236}">
                <a16:creationId xmlns:a16="http://schemas.microsoft.com/office/drawing/2014/main" id="{B099909F-4E5C-4553-81C0-095AC3850AEF}"/>
              </a:ext>
            </a:extLst>
          </p:cNvPr>
          <p:cNvCxnSpPr>
            <a:cxnSpLocks/>
          </p:cNvCxnSpPr>
          <p:nvPr/>
        </p:nvCxnSpPr>
        <p:spPr>
          <a:xfrm flipH="1">
            <a:off x="11108153" y="749625"/>
            <a:ext cx="3034588" cy="458300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630132" y="-296397"/>
            <a:ext cx="0" cy="503603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664305" y="-14728"/>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869370" y="2127354"/>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6318201" y="5063039"/>
            <a:ext cx="3423841" cy="3423841"/>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7857632" y="1019210"/>
            <a:ext cx="21236" cy="501278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121014" y="2306092"/>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AGGIORNAMENTO PRASSI</a:t>
            </a:r>
          </a:p>
        </p:txBody>
      </p:sp>
      <p:sp>
        <p:nvSpPr>
          <p:cNvPr id="13" name="Oval 10">
            <a:extLst>
              <a:ext uri="{FF2B5EF4-FFF2-40B4-BE49-F238E27FC236}">
                <a16:creationId xmlns:a16="http://schemas.microsoft.com/office/drawing/2014/main" id="{3B4D63AF-4D89-B348-A423-3F7F9FB33180}"/>
              </a:ext>
            </a:extLst>
          </p:cNvPr>
          <p:cNvSpPr/>
          <p:nvPr/>
        </p:nvSpPr>
        <p:spPr>
          <a:xfrm>
            <a:off x="6066557" y="5141480"/>
            <a:ext cx="3438632" cy="3438632"/>
          </a:xfrm>
          <a:prstGeom prst="ellipse">
            <a:avLst/>
          </a:prstGeom>
          <a:solidFill>
            <a:schemeClr val="accent3"/>
          </a:soli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EVENTI, CONVEGNI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 DOCUMENTI DELL’AREA  </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1120312" y="6270466"/>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0517909" y="3616873"/>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0383799" y="3468750"/>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NEWS</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16" name="Oval 10">
            <a:extLst>
              <a:ext uri="{FF2B5EF4-FFF2-40B4-BE49-F238E27FC236}">
                <a16:creationId xmlns:a16="http://schemas.microsoft.com/office/drawing/2014/main" id="{1DDDEE4E-4CCE-406A-872F-45A57E7871EB}"/>
              </a:ext>
            </a:extLst>
          </p:cNvPr>
          <p:cNvSpPr/>
          <p:nvPr/>
        </p:nvSpPr>
        <p:spPr>
          <a:xfrm>
            <a:off x="13692389" y="4552926"/>
            <a:ext cx="4169283" cy="4169283"/>
          </a:xfrm>
          <a:prstGeom prst="ellipse">
            <a:avLst/>
          </a:prstGeom>
          <a:solidFill>
            <a:schemeClr val="tx2">
              <a:lumMod val="90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8" name="Oval 10">
            <a:extLst>
              <a:ext uri="{FF2B5EF4-FFF2-40B4-BE49-F238E27FC236}">
                <a16:creationId xmlns:a16="http://schemas.microsoft.com/office/drawing/2014/main" id="{AB88318D-F65F-4051-B825-4BF7347F6788}"/>
              </a:ext>
            </a:extLst>
          </p:cNvPr>
          <p:cNvSpPr/>
          <p:nvPr/>
        </p:nvSpPr>
        <p:spPr>
          <a:xfrm>
            <a:off x="13623421" y="4552926"/>
            <a:ext cx="4027186" cy="4027186"/>
          </a:xfrm>
          <a:prstGeom prst="ellipse">
            <a:avLst/>
          </a:prstGeom>
          <a:solidFill>
            <a:schemeClr val="tx2">
              <a:lumMod val="25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APPROFONDIMENTO</a:t>
            </a:r>
            <a:endParaRPr kumimoji="0" lang="ru-RU" sz="2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646251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down)">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ppt_x</p:attrName>
                                        </p:attrNameLst>
                                      </p:cBhvr>
                                      <p:tavLst>
                                        <p:tav tm="0">
                                          <p:val>
                                            <p:strVal val="#ppt_x"/>
                                          </p:val>
                                        </p:tav>
                                        <p:tav tm="100000">
                                          <p:val>
                                            <p:strVal val="#ppt_x"/>
                                          </p:val>
                                        </p:tav>
                                      </p:tavLst>
                                    </p:anim>
                                    <p:anim calcmode="lin" valueType="num">
                                      <p:cBhvr>
                                        <p:cTn id="4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up)">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down)">
                                      <p:cBhvr>
                                        <p:cTn id="63" dur="500"/>
                                        <p:tgtEl>
                                          <p:spTgt spid="1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up)">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P spid="16"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ttangolo 28">
            <a:extLst>
              <a:ext uri="{FF2B5EF4-FFF2-40B4-BE49-F238E27FC236}">
                <a16:creationId xmlns:a16="http://schemas.microsoft.com/office/drawing/2014/main" id="{8088C146-0323-4940-9BFB-59F343D6FC5D}"/>
              </a:ext>
            </a:extLst>
          </p:cNvPr>
          <p:cNvSpPr/>
          <p:nvPr/>
        </p:nvSpPr>
        <p:spPr>
          <a:xfrm>
            <a:off x="1156247" y="4354270"/>
            <a:ext cx="12151993" cy="2675788"/>
          </a:xfrm>
          <a:prstGeom prst="rect">
            <a:avLst/>
          </a:prstGeom>
          <a:ln w="38100">
            <a:solidFill>
              <a:schemeClr val="accent5">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3" name="Rettangolo con angoli arrotondati 22">
            <a:extLst>
              <a:ext uri="{FF2B5EF4-FFF2-40B4-BE49-F238E27FC236}">
                <a16:creationId xmlns:a16="http://schemas.microsoft.com/office/drawing/2014/main" id="{28AD435A-79DE-465B-8027-CFE2050E3930}"/>
              </a:ext>
            </a:extLst>
          </p:cNvPr>
          <p:cNvSpPr/>
          <p:nvPr/>
        </p:nvSpPr>
        <p:spPr>
          <a:xfrm>
            <a:off x="3703323" y="7401472"/>
            <a:ext cx="6673238" cy="117785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a:solidFill>
                  <a:schemeClr val="tx2">
                    <a:lumMod val="10000"/>
                  </a:schemeClr>
                </a:solidFill>
                <a:latin typeface="Arial" panose="020B0604020202020204" pitchFamily="34" charset="0"/>
                <a:ea typeface="Karla"/>
                <a:cs typeface="Arial" panose="020B0604020202020204" pitchFamily="34" charset="0"/>
                <a:sym typeface="Karla"/>
              </a:rPr>
              <a:t> </a:t>
            </a:r>
          </a:p>
        </p:txBody>
      </p:sp>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0" name="Rettangolo con angoli arrotondati 19">
            <a:extLst>
              <a:ext uri="{FF2B5EF4-FFF2-40B4-BE49-F238E27FC236}">
                <a16:creationId xmlns:a16="http://schemas.microsoft.com/office/drawing/2014/main" id="{4650C0EF-2164-45C8-A415-29A624F4D27D}"/>
              </a:ext>
            </a:extLst>
          </p:cNvPr>
          <p:cNvSpPr/>
          <p:nvPr/>
        </p:nvSpPr>
        <p:spPr>
          <a:xfrm>
            <a:off x="13530495" y="1643354"/>
            <a:ext cx="4164739" cy="287290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endParaRPr lang="it-IT" b="1">
              <a:solidFill>
                <a:schemeClr val="tx2">
                  <a:lumMod val="10000"/>
                </a:schemeClr>
              </a:solidFill>
              <a:latin typeface="Arial" panose="020B0604020202020204" pitchFamily="34" charset="0"/>
              <a:ea typeface="Karla"/>
              <a:cs typeface="Arial" panose="020B0604020202020204" pitchFamily="34" charset="0"/>
              <a:sym typeface="Karla"/>
            </a:endParaRPr>
          </a:p>
          <a:p>
            <a:pPr lvl="0" algn="ctr">
              <a:buClr>
                <a:srgbClr val="000000"/>
              </a:buClr>
              <a:buSzPts val="1600"/>
            </a:pPr>
            <a:r>
              <a:rPr lang="it-IT" b="1">
                <a:solidFill>
                  <a:schemeClr val="tx2">
                    <a:lumMod val="10000"/>
                  </a:schemeClr>
                </a:solidFill>
                <a:latin typeface="Arial" panose="020B0604020202020204" pitchFamily="34" charset="0"/>
                <a:ea typeface="Karla"/>
                <a:cs typeface="Arial" panose="020B0604020202020204" pitchFamily="34" charset="0"/>
                <a:sym typeface="Karla"/>
              </a:rPr>
              <a:t>VAI ALL’INTERROGAZIONE PARLAMENTARE</a:t>
            </a:r>
          </a:p>
          <a:p>
            <a:pPr lvl="0" algn="ctr">
              <a:buClr>
                <a:srgbClr val="000000"/>
              </a:buClr>
              <a:buSzPts val="1600"/>
            </a:pPr>
            <a:r>
              <a:rPr lang="it-IT" b="1">
                <a:solidFill>
                  <a:schemeClr val="tx2">
                    <a:lumMod val="10000"/>
                  </a:schemeClr>
                </a:solidFill>
                <a:latin typeface="Arial" panose="020B0604020202020204" pitchFamily="34" charset="0"/>
                <a:ea typeface="Karla"/>
                <a:cs typeface="Arial" panose="020B0604020202020204" pitchFamily="34" charset="0"/>
                <a:sym typeface="Karla"/>
                <a:hlinkClick r:id="rId4"/>
              </a:rPr>
              <a:t>https://www.camera.it/leg18/824?tipo=A&amp;anno=2021&amp;mese=12&amp;giorno=01&amp;view=filtered_scheda&amp;commissione=06#</a:t>
            </a:r>
            <a:r>
              <a:rPr lang="it-IT" b="1">
                <a:solidFill>
                  <a:schemeClr val="tx2">
                    <a:lumMod val="10000"/>
                  </a:schemeClr>
                </a:solidFill>
                <a:latin typeface="Arial" panose="020B0604020202020204" pitchFamily="34" charset="0"/>
                <a:ea typeface="Karla"/>
                <a:cs typeface="Arial" panose="020B0604020202020204" pitchFamily="34" charset="0"/>
                <a:sym typeface="Karla"/>
              </a:rPr>
              <a:t> </a:t>
            </a:r>
          </a:p>
          <a:p>
            <a:pPr lvl="0" algn="ctr">
              <a:buClr>
                <a:srgbClr val="000000"/>
              </a:buClr>
              <a:buSzPts val="1600"/>
            </a:pPr>
            <a:endParaRPr lang="it-IT" b="1">
              <a:solidFill>
                <a:schemeClr val="tx2">
                  <a:lumMod val="10000"/>
                </a:schemeClr>
              </a:solidFill>
              <a:latin typeface="Arial" panose="020B0604020202020204" pitchFamily="34" charset="0"/>
              <a:ea typeface="Karla"/>
              <a:cs typeface="Arial" panose="020B0604020202020204" pitchFamily="34" charset="0"/>
              <a:sym typeface="Karla"/>
            </a:endParaRPr>
          </a:p>
        </p:txBody>
      </p:sp>
      <p:sp>
        <p:nvSpPr>
          <p:cNvPr id="4" name="CasellaDiTesto 3">
            <a:extLst>
              <a:ext uri="{FF2B5EF4-FFF2-40B4-BE49-F238E27FC236}">
                <a16:creationId xmlns:a16="http://schemas.microsoft.com/office/drawing/2014/main" id="{371CBD8C-8824-4AF5-8581-E063DEA27772}"/>
              </a:ext>
            </a:extLst>
          </p:cNvPr>
          <p:cNvSpPr txBox="1"/>
          <p:nvPr/>
        </p:nvSpPr>
        <p:spPr>
          <a:xfrm>
            <a:off x="3937683" y="7508406"/>
            <a:ext cx="6163056" cy="1015663"/>
          </a:xfrm>
          <a:prstGeom prst="rect">
            <a:avLst/>
          </a:prstGeom>
          <a:noFill/>
        </p:spPr>
        <p:txBody>
          <a:bodyPr wrap="square" rtlCol="0">
            <a:spAutoFit/>
          </a:bodyPr>
          <a:lstStyle/>
          <a:p>
            <a:pPr algn="ctr"/>
            <a:r>
              <a:rPr lang="it-IT" sz="2000">
                <a:latin typeface="Arial" panose="020B0604020202020204" pitchFamily="34" charset="0"/>
                <a:cs typeface="Arial" panose="020B0604020202020204" pitchFamily="34" charset="0"/>
              </a:rPr>
              <a:t>Per approfondimenti sul tema si rimanda alla news pubblicata sul Blog di Confindustria - Politiche fiscali reperibile al seguente </a:t>
            </a:r>
            <a:r>
              <a:rPr lang="it-IT" sz="2000" err="1">
                <a:latin typeface="Arial" panose="020B0604020202020204" pitchFamily="34" charset="0"/>
                <a:cs typeface="Arial" panose="020B0604020202020204" pitchFamily="34" charset="0"/>
              </a:rPr>
              <a:t>link</a:t>
            </a:r>
            <a:r>
              <a:rPr lang="it-IT" sz="2000">
                <a:latin typeface="Arial" panose="020B0604020202020204" pitchFamily="34" charset="0"/>
                <a:cs typeface="Arial" panose="020B0604020202020204" pitchFamily="34" charset="0"/>
              </a:rPr>
              <a:t>: </a:t>
            </a:r>
            <a:r>
              <a:rPr lang="it-IT" sz="2000">
                <a:latin typeface="Arial" panose="020B0604020202020204" pitchFamily="34" charset="0"/>
                <a:cs typeface="Arial" panose="020B0604020202020204" pitchFamily="34" charset="0"/>
                <a:hlinkClick r:id="rId5"/>
              </a:rPr>
              <a:t>https://urly.it/3gr0g</a:t>
            </a:r>
            <a:r>
              <a:rPr lang="it-IT" sz="2000">
                <a:latin typeface="Arial" panose="020B0604020202020204" pitchFamily="34" charset="0"/>
                <a:cs typeface="Arial" panose="020B0604020202020204" pitchFamily="34" charset="0"/>
              </a:rPr>
              <a:t> </a:t>
            </a:r>
            <a:endParaRPr lang="it-IT" sz="2000">
              <a:solidFill>
                <a:srgbClr val="002060"/>
              </a:solidFill>
              <a:latin typeface="Arial" panose="020B0604020202020204" pitchFamily="34" charset="0"/>
              <a:cs typeface="Arial" panose="020B0604020202020204" pitchFamily="34" charset="0"/>
            </a:endParaRPr>
          </a:p>
        </p:txBody>
      </p:sp>
      <p:sp>
        <p:nvSpPr>
          <p:cNvPr id="38" name="Freccia a destra 37">
            <a:extLst>
              <a:ext uri="{FF2B5EF4-FFF2-40B4-BE49-F238E27FC236}">
                <a16:creationId xmlns:a16="http://schemas.microsoft.com/office/drawing/2014/main" id="{2CFD571D-C328-44A1-942B-3FAB45010E8F}"/>
              </a:ext>
            </a:extLst>
          </p:cNvPr>
          <p:cNvSpPr/>
          <p:nvPr/>
        </p:nvSpPr>
        <p:spPr>
          <a:xfrm>
            <a:off x="12466644" y="2278483"/>
            <a:ext cx="1173705" cy="785572"/>
          </a:xfrm>
          <a:prstGeom prst="rightArrow">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6" name="Elemento grafico 15" descr="Cursore con riempimento a tinta unita">
            <a:extLst>
              <a:ext uri="{FF2B5EF4-FFF2-40B4-BE49-F238E27FC236}">
                <a16:creationId xmlns:a16="http://schemas.microsoft.com/office/drawing/2014/main" id="{A8EC181B-A99E-4628-90AD-D35D96CE5F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35925" y="7866371"/>
            <a:ext cx="914400" cy="914400"/>
          </a:xfrm>
          <a:prstGeom prst="rect">
            <a:avLst/>
          </a:prstGeom>
        </p:spPr>
      </p:pic>
      <p:sp>
        <p:nvSpPr>
          <p:cNvPr id="25" name="TextBox 6">
            <a:extLst>
              <a:ext uri="{FF2B5EF4-FFF2-40B4-BE49-F238E27FC236}">
                <a16:creationId xmlns:a16="http://schemas.microsoft.com/office/drawing/2014/main" id="{24B6F3A8-EE43-4A55-A1C6-B0BFECCD30FF}"/>
              </a:ext>
            </a:extLst>
          </p:cNvPr>
          <p:cNvSpPr txBox="1"/>
          <p:nvPr/>
        </p:nvSpPr>
        <p:spPr>
          <a:xfrm>
            <a:off x="630666" y="207863"/>
            <a:ext cx="17830025"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CUMULABILITÀ BONUS INVESTIMENTI E CONTRIBUTI PSR</a:t>
            </a:r>
            <a:endParaRPr lang="it-IT" sz="3200">
              <a:solidFill>
                <a:schemeClr val="bg1"/>
              </a:solidFill>
              <a:ea typeface="Montserrat Black"/>
              <a:cs typeface="Montserrat Black"/>
              <a:sym typeface="Montserrat Black"/>
            </a:endParaRPr>
          </a:p>
        </p:txBody>
      </p:sp>
      <p:sp>
        <p:nvSpPr>
          <p:cNvPr id="27" name="CasellaDiTesto 26">
            <a:extLst>
              <a:ext uri="{FF2B5EF4-FFF2-40B4-BE49-F238E27FC236}">
                <a16:creationId xmlns:a16="http://schemas.microsoft.com/office/drawing/2014/main" id="{495F9D75-9348-40B3-B356-73023EDED809}"/>
              </a:ext>
            </a:extLst>
          </p:cNvPr>
          <p:cNvSpPr txBox="1"/>
          <p:nvPr/>
        </p:nvSpPr>
        <p:spPr>
          <a:xfrm>
            <a:off x="1559618" y="1709258"/>
            <a:ext cx="10964831" cy="2308324"/>
          </a:xfrm>
          <a:prstGeom prst="rect">
            <a:avLst/>
          </a:prstGeom>
          <a:noFill/>
        </p:spPr>
        <p:txBody>
          <a:bodyPr wrap="square">
            <a:spAutoFit/>
          </a:bodyPr>
          <a:lstStyle/>
          <a:p>
            <a:pPr algn="ctr"/>
            <a:r>
              <a:rPr lang="it-IT" sz="2400">
                <a:effectLst/>
                <a:latin typeface="Arial" panose="020B0604020202020204" pitchFamily="34" charset="0"/>
                <a:ea typeface="Calibri" panose="020F0502020204030204" pitchFamily="34" charset="0"/>
              </a:rPr>
              <a:t>In merito alla cumulabilità del credito d’imposta investimenti in beni strumentali con i contributi del Programma sviluppo rurale (PSR), nell’ambito della </a:t>
            </a:r>
          </a:p>
          <a:p>
            <a:pPr algn="ctr"/>
            <a:r>
              <a:rPr lang="it-IT" sz="2400" b="1">
                <a:solidFill>
                  <a:schemeClr val="accent5">
                    <a:lumMod val="75000"/>
                  </a:schemeClr>
                </a:solidFill>
                <a:effectLst/>
                <a:latin typeface="Arial" panose="020B0604020202020204" pitchFamily="34" charset="0"/>
                <a:ea typeface="Calibri" panose="020F0502020204030204" pitchFamily="34" charset="0"/>
              </a:rPr>
              <a:t>risposta ad interrogazione parlamentare n. 5-07176 del 1°dicembre 2021</a:t>
            </a:r>
            <a:r>
              <a:rPr lang="it-IT" sz="2400">
                <a:effectLst/>
                <a:latin typeface="Arial" panose="020B0604020202020204" pitchFamily="34" charset="0"/>
                <a:ea typeface="Calibri" panose="020F0502020204030204" pitchFamily="34" charset="0"/>
              </a:rPr>
              <a:t> </a:t>
            </a:r>
          </a:p>
          <a:p>
            <a:pPr algn="ctr"/>
            <a:r>
              <a:rPr lang="it-IT" sz="2400">
                <a:effectLst/>
                <a:latin typeface="Arial" panose="020B0604020202020204" pitchFamily="34" charset="0"/>
                <a:ea typeface="Calibri" panose="020F0502020204030204" pitchFamily="34" charset="0"/>
              </a:rPr>
              <a:t>è stato riportato che secondo il Ministero delle Politiche agricole </a:t>
            </a:r>
            <a:endParaRPr lang="it-IT" sz="2400">
              <a:latin typeface="Arial" panose="020B0604020202020204" pitchFamily="34" charset="0"/>
              <a:ea typeface="Calibri" panose="020F0502020204030204" pitchFamily="34" charset="0"/>
            </a:endParaRPr>
          </a:p>
          <a:p>
            <a:pPr algn="ctr"/>
            <a:r>
              <a:rPr lang="it-IT" sz="2400" u="sng">
                <a:effectLst/>
                <a:latin typeface="Arial" panose="020B0604020202020204" pitchFamily="34" charset="0"/>
                <a:ea typeface="Calibri" panose="020F0502020204030204" pitchFamily="34" charset="0"/>
              </a:rPr>
              <a:t>i massimali dell’allegato II del Regolamento UE n.1305/2013 non costituiscono massimali generali di spesa pubblica</a:t>
            </a:r>
            <a:r>
              <a:rPr lang="it-IT" sz="2400">
                <a:effectLst/>
                <a:latin typeface="Arial" panose="020B0604020202020204" pitchFamily="34" charset="0"/>
                <a:ea typeface="Calibri" panose="020F0502020204030204" pitchFamily="34" charset="0"/>
              </a:rPr>
              <a:t>.</a:t>
            </a:r>
          </a:p>
        </p:txBody>
      </p:sp>
      <p:pic>
        <p:nvPicPr>
          <p:cNvPr id="6" name="Elemento grafico 5" descr="Agricoltura con riempimento a tinta unita">
            <a:extLst>
              <a:ext uri="{FF2B5EF4-FFF2-40B4-BE49-F238E27FC236}">
                <a16:creationId xmlns:a16="http://schemas.microsoft.com/office/drawing/2014/main" id="{FC6A19E0-A026-4098-83CE-8C1ABECA9B3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612865" y="6876325"/>
            <a:ext cx="1231702" cy="1231702"/>
          </a:xfrm>
          <a:prstGeom prst="rect">
            <a:avLst/>
          </a:prstGeom>
        </p:spPr>
      </p:pic>
      <p:sp>
        <p:nvSpPr>
          <p:cNvPr id="28" name="CasellaDiTesto 27">
            <a:extLst>
              <a:ext uri="{FF2B5EF4-FFF2-40B4-BE49-F238E27FC236}">
                <a16:creationId xmlns:a16="http://schemas.microsoft.com/office/drawing/2014/main" id="{5998AE94-886B-421F-9DD7-0AFB04B66449}"/>
              </a:ext>
            </a:extLst>
          </p:cNvPr>
          <p:cNvSpPr txBox="1"/>
          <p:nvPr/>
        </p:nvSpPr>
        <p:spPr>
          <a:xfrm>
            <a:off x="1469047" y="4658206"/>
            <a:ext cx="11526391" cy="2123658"/>
          </a:xfrm>
          <a:prstGeom prst="rect">
            <a:avLst/>
          </a:prstGeom>
          <a:noFill/>
        </p:spPr>
        <p:txBody>
          <a:bodyPr wrap="square">
            <a:spAutoFit/>
          </a:bodyPr>
          <a:lstStyle/>
          <a:p>
            <a:pPr algn="ctr"/>
            <a:r>
              <a:rPr lang="it-IT" sz="2200" b="0" i="0">
                <a:effectLst/>
                <a:latin typeface="Arial" panose="020B0604020202020204" pitchFamily="34" charset="0"/>
                <a:cs typeface="Arial" panose="020B0604020202020204" pitchFamily="34" charset="0"/>
              </a:rPr>
              <a:t>Nell’interrogazione viene affermato che l’agevolazione, integrando una misura di carattere generale, è </a:t>
            </a:r>
            <a:r>
              <a:rPr lang="it-IT" sz="2200" b="1" i="0">
                <a:effectLst/>
                <a:latin typeface="Arial" panose="020B0604020202020204" pitchFamily="34" charset="0"/>
                <a:cs typeface="Arial" panose="020B0604020202020204" pitchFamily="34" charset="0"/>
              </a:rPr>
              <a:t>cumulabile</a:t>
            </a:r>
            <a:r>
              <a:rPr lang="it-IT" sz="2200" b="0" i="0">
                <a:effectLst/>
                <a:latin typeface="Arial" panose="020B0604020202020204" pitchFamily="34" charset="0"/>
                <a:cs typeface="Arial" panose="020B0604020202020204" pitchFamily="34" charset="0"/>
              </a:rPr>
              <a:t> con le altre agevolazioni aventi ad oggetto i medesimi costi, </a:t>
            </a:r>
            <a:r>
              <a:rPr lang="it-IT" sz="2200" b="1" i="0">
                <a:effectLst/>
                <a:latin typeface="Arial" panose="020B0604020202020204" pitchFamily="34" charset="0"/>
                <a:cs typeface="Arial" panose="020B0604020202020204" pitchFamily="34" charset="0"/>
              </a:rPr>
              <a:t>a condizione</a:t>
            </a:r>
            <a:r>
              <a:rPr lang="it-IT" sz="2200" b="0" i="0">
                <a:effectLst/>
                <a:latin typeface="Arial" panose="020B0604020202020204" pitchFamily="34" charset="0"/>
                <a:cs typeface="Arial" panose="020B0604020202020204" pitchFamily="34" charset="0"/>
              </a:rPr>
              <a:t>, tuttavia, che tale cumulo </a:t>
            </a:r>
            <a:r>
              <a:rPr lang="it-IT" sz="2200" b="1" i="0">
                <a:effectLst/>
                <a:latin typeface="Arial" panose="020B0604020202020204" pitchFamily="34" charset="0"/>
                <a:cs typeface="Arial" panose="020B0604020202020204" pitchFamily="34" charset="0"/>
              </a:rPr>
              <a:t>non</a:t>
            </a:r>
            <a:r>
              <a:rPr lang="it-IT" sz="2200" b="0" i="0">
                <a:effectLst/>
                <a:latin typeface="Arial" panose="020B0604020202020204" pitchFamily="34" charset="0"/>
                <a:cs typeface="Arial" panose="020B0604020202020204" pitchFamily="34" charset="0"/>
              </a:rPr>
              <a:t> porti al </a:t>
            </a:r>
            <a:r>
              <a:rPr lang="it-IT" sz="2200" b="1" i="0">
                <a:effectLst/>
                <a:latin typeface="Arial" panose="020B0604020202020204" pitchFamily="34" charset="0"/>
                <a:cs typeface="Arial" panose="020B0604020202020204" pitchFamily="34" charset="0"/>
              </a:rPr>
              <a:t>superamento</a:t>
            </a:r>
            <a:r>
              <a:rPr lang="it-IT" sz="2200" b="0" i="0">
                <a:effectLst/>
                <a:latin typeface="Arial" panose="020B0604020202020204" pitchFamily="34" charset="0"/>
                <a:cs typeface="Arial" panose="020B0604020202020204" pitchFamily="34" charset="0"/>
              </a:rPr>
              <a:t> </a:t>
            </a:r>
            <a:r>
              <a:rPr lang="it-IT" sz="2200" b="1" i="0">
                <a:effectLst/>
                <a:latin typeface="Arial" panose="020B0604020202020204" pitchFamily="34" charset="0"/>
                <a:cs typeface="Arial" panose="020B0604020202020204" pitchFamily="34" charset="0"/>
              </a:rPr>
              <a:t>del costo sostenuto</a:t>
            </a:r>
            <a:r>
              <a:rPr lang="it-IT" sz="2200" b="0" i="0">
                <a:effectLst/>
                <a:latin typeface="Arial" panose="020B0604020202020204" pitchFamily="34" charset="0"/>
                <a:cs typeface="Arial" panose="020B0604020202020204" pitchFamily="34" charset="0"/>
              </a:rPr>
              <a:t>. Resta fermo che, in ogni caso, la citata regola di cumulo non deve porsi in contrasto con la disciplina specifica dei singoli benefici, il cui esame rientra nella competenza delle specifiche autorità di volta in volta coinvolte.</a:t>
            </a:r>
            <a:endParaRPr lang="it-IT"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2191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4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lemento grafico 2" descr="Lente di ingrandimento con riempimento a tinta unita">
            <a:extLst>
              <a:ext uri="{FF2B5EF4-FFF2-40B4-BE49-F238E27FC236}">
                <a16:creationId xmlns:a16="http://schemas.microsoft.com/office/drawing/2014/main" id="{CF528AC3-46FD-4998-9C0B-4DAE520046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202085" y="1284972"/>
            <a:ext cx="6265028" cy="6258219"/>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9683482" y="-2062407"/>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6403328" y="2026136"/>
            <a:ext cx="4775893" cy="4775893"/>
          </a:xfrm>
          <a:prstGeom prst="ellipse">
            <a:avLst/>
          </a:prstGeom>
          <a:solidFill>
            <a:schemeClr val="bg1">
              <a:lumMod val="85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6108259" y="1883138"/>
            <a:ext cx="4775893" cy="4775893"/>
          </a:xfrm>
          <a:prstGeom prst="ellipse">
            <a:avLst/>
          </a:prstGeom>
          <a:solidFill>
            <a:srgbClr val="1F2F5E"/>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APPROFONDIMENTO</a:t>
            </a:r>
            <a:endParaRPr lang="ru-RU" sz="240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 name="Rettangolo con angoli arrotondati 3">
            <a:extLst>
              <a:ext uri="{FF2B5EF4-FFF2-40B4-BE49-F238E27FC236}">
                <a16:creationId xmlns:a16="http://schemas.microsoft.com/office/drawing/2014/main" id="{56B39470-F207-4193-B677-7820104DBB44}"/>
              </a:ext>
            </a:extLst>
          </p:cNvPr>
          <p:cNvSpPr/>
          <p:nvPr/>
        </p:nvSpPr>
        <p:spPr>
          <a:xfrm>
            <a:off x="11031686" y="5144294"/>
            <a:ext cx="6769616" cy="3432279"/>
          </a:xfrm>
          <a:prstGeom prst="roundRect">
            <a:avLst>
              <a:gd name="adj" fmla="val 8719"/>
            </a:avLst>
          </a:prstGeom>
          <a:solidFill>
            <a:schemeClr val="tx2">
              <a:lumMod val="90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b="1">
              <a:solidFill>
                <a:schemeClr val="tx2">
                  <a:lumMod val="25000"/>
                </a:schemeClr>
              </a:solidFill>
              <a:latin typeface="Arial" panose="020B0604020202020204" pitchFamily="34" charset="0"/>
              <a:cs typeface="Arial" panose="020B0604020202020204" pitchFamily="34" charset="0"/>
            </a:endParaRPr>
          </a:p>
        </p:txBody>
      </p:sp>
      <p:sp>
        <p:nvSpPr>
          <p:cNvPr id="13" name="CasellaDiTesto 12">
            <a:extLst>
              <a:ext uri="{FF2B5EF4-FFF2-40B4-BE49-F238E27FC236}">
                <a16:creationId xmlns:a16="http://schemas.microsoft.com/office/drawing/2014/main" id="{CAFBAE00-210E-429D-9B93-04CB985A5FCF}"/>
              </a:ext>
            </a:extLst>
          </p:cNvPr>
          <p:cNvSpPr txBox="1"/>
          <p:nvPr/>
        </p:nvSpPr>
        <p:spPr>
          <a:xfrm>
            <a:off x="10991539" y="5513935"/>
            <a:ext cx="6769616" cy="2704523"/>
          </a:xfrm>
          <a:prstGeom prst="rect">
            <a:avLst/>
          </a:prstGeom>
          <a:noFill/>
        </p:spPr>
        <p:txBody>
          <a:bodyPr wrap="square">
            <a:spAutoFit/>
          </a:bodyPr>
          <a:lstStyle/>
          <a:p>
            <a:pPr algn="ctr">
              <a:lnSpc>
                <a:spcPct val="107000"/>
              </a:lnSpc>
              <a:spcAft>
                <a:spcPts val="800"/>
              </a:spcAft>
            </a:pPr>
            <a:r>
              <a:rPr lang="it-IT" sz="2200" b="1">
                <a:solidFill>
                  <a:schemeClr val="tx2">
                    <a:lumMod val="25000"/>
                  </a:schemeClr>
                </a:solidFill>
                <a:effectLst/>
                <a:latin typeface="Arial" panose="020B0604020202020204" pitchFamily="34" charset="0"/>
                <a:ea typeface="Calibri" panose="020F0502020204030204" pitchFamily="34" charset="0"/>
                <a:cs typeface="Arial" panose="020B0604020202020204" pitchFamily="34" charset="0"/>
              </a:rPr>
              <a:t>Circolare n.15/E del 26 novembre 2021: </a:t>
            </a:r>
            <a:r>
              <a:rPr lang="it-IT" sz="2200" b="1" i="1">
                <a:solidFill>
                  <a:schemeClr val="tx2">
                    <a:lumMod val="25000"/>
                  </a:schemeClr>
                </a:solidFill>
                <a:effectLst/>
                <a:latin typeface="Arial" panose="020B0604020202020204" pitchFamily="34" charset="0"/>
                <a:ea typeface="Calibri" panose="020F0502020204030204" pitchFamily="34" charset="0"/>
                <a:cs typeface="Arial" panose="020B0604020202020204" pitchFamily="34" charset="0"/>
              </a:rPr>
              <a:t>Chiarimenti in tema di documentazione idonea a consentire il riscontro della conformità al principio di libera concorrenza dei prezzi di trasferimento praticati </a:t>
            </a:r>
          </a:p>
          <a:p>
            <a:pPr algn="ctr">
              <a:lnSpc>
                <a:spcPct val="107000"/>
              </a:lnSpc>
              <a:spcAft>
                <a:spcPts val="800"/>
              </a:spcAft>
            </a:pPr>
            <a:r>
              <a:rPr lang="it-IT" sz="2200" b="1" i="1">
                <a:solidFill>
                  <a:schemeClr val="tx2">
                    <a:lumMod val="25000"/>
                  </a:schemeClr>
                </a:solidFill>
                <a:effectLst/>
                <a:latin typeface="Arial" panose="020B0604020202020204" pitchFamily="34" charset="0"/>
                <a:ea typeface="Calibri" panose="020F0502020204030204" pitchFamily="34" charset="0"/>
                <a:cs typeface="Arial" panose="020B0604020202020204" pitchFamily="34" charset="0"/>
              </a:rPr>
              <a:t>(articolo 1, comma 6, e articolo 2, comma 4-ter, del decreto legislativo 18 dicembre 1997, n. 471)</a:t>
            </a:r>
            <a:endParaRPr lang="it-IT" sz="2200" b="1">
              <a:solidFill>
                <a:schemeClr val="tx2">
                  <a:lumMod val="25000"/>
                </a:schemeClr>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1816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35">
            <a:extLst>
              <a:ext uri="{FF2B5EF4-FFF2-40B4-BE49-F238E27FC236}">
                <a16:creationId xmlns:a16="http://schemas.microsoft.com/office/drawing/2014/main" id="{DD143A81-3BE9-4767-9271-04DD7D0F6ABB}"/>
              </a:ext>
            </a:extLst>
          </p:cNvPr>
          <p:cNvSpPr/>
          <p:nvPr/>
        </p:nvSpPr>
        <p:spPr>
          <a:xfrm>
            <a:off x="15332972" y="1112102"/>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PREMESSA E NORME DI RIFERIMENTO</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5" name="Oval 9">
            <a:extLst>
              <a:ext uri="{FF2B5EF4-FFF2-40B4-BE49-F238E27FC236}">
                <a16:creationId xmlns:a16="http://schemas.microsoft.com/office/drawing/2014/main" id="{A50FE547-8A7E-4FA7-A2B3-5AF860957DDD}"/>
              </a:ext>
            </a:extLst>
          </p:cNvPr>
          <p:cNvSpPr/>
          <p:nvPr/>
        </p:nvSpPr>
        <p:spPr>
          <a:xfrm>
            <a:off x="15574375" y="1232496"/>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Elemento grafico 3" descr="Strada con due vie con un sentiero con riempimento a tinta unita">
            <a:extLst>
              <a:ext uri="{FF2B5EF4-FFF2-40B4-BE49-F238E27FC236}">
                <a16:creationId xmlns:a16="http://schemas.microsoft.com/office/drawing/2014/main" id="{DD9D4176-EF9B-44D4-ABF2-39EC8C3F7BD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815786" y="1498029"/>
            <a:ext cx="1203686" cy="1203686"/>
          </a:xfrm>
          <a:prstGeom prst="rect">
            <a:avLst/>
          </a:prstGeom>
        </p:spPr>
      </p:pic>
      <p:sp>
        <p:nvSpPr>
          <p:cNvPr id="23" name="CasellaDiTesto 22">
            <a:extLst>
              <a:ext uri="{FF2B5EF4-FFF2-40B4-BE49-F238E27FC236}">
                <a16:creationId xmlns:a16="http://schemas.microsoft.com/office/drawing/2014/main" id="{09E9C634-6F30-4A66-A965-557189EEF9EE}"/>
              </a:ext>
            </a:extLst>
          </p:cNvPr>
          <p:cNvSpPr txBox="1"/>
          <p:nvPr/>
        </p:nvSpPr>
        <p:spPr>
          <a:xfrm>
            <a:off x="524086" y="1162497"/>
            <a:ext cx="14453586" cy="3038781"/>
          </a:xfrm>
          <a:prstGeom prst="rect">
            <a:avLst/>
          </a:prstGeom>
          <a:noFill/>
        </p:spPr>
        <p:txBody>
          <a:bodyPr wrap="square" lIns="91440" tIns="45720" rIns="91440" bIns="45720" anchor="t">
            <a:spAutoFit/>
          </a:bodyPr>
          <a:lstStyle/>
          <a:p>
            <a:pPr algn="just">
              <a:lnSpc>
                <a:spcPct val="107000"/>
              </a:lnSpc>
              <a:spcAft>
                <a:spcPts val="800"/>
              </a:spcAft>
            </a:pPr>
            <a:r>
              <a:rPr lang="it-IT" sz="2100">
                <a:solidFill>
                  <a:srgbClr val="000000"/>
                </a:solidFill>
                <a:effectLst/>
                <a:latin typeface="Arial"/>
                <a:ea typeface="Calibri" panose="020F0502020204030204" pitchFamily="34" charset="0"/>
                <a:cs typeface="Arial"/>
              </a:rPr>
              <a:t>L’Agenzia delle Entrate ha pubblicato, in data 26 novembre 2021, la versione definitiva della Circolare n.15/E che fornisce importanti chiarimenti in merito alla </a:t>
            </a:r>
            <a:r>
              <a:rPr lang="it-IT" sz="2100" b="1">
                <a:solidFill>
                  <a:srgbClr val="000000"/>
                </a:solidFill>
                <a:effectLst/>
                <a:latin typeface="Arial"/>
                <a:ea typeface="Calibri" panose="020F0502020204030204" pitchFamily="34" charset="0"/>
                <a:cs typeface="Arial"/>
              </a:rPr>
              <a:t>disciplina fiscale </a:t>
            </a:r>
            <a:r>
              <a:rPr lang="it-IT" sz="2100" b="1">
                <a:solidFill>
                  <a:srgbClr val="000000"/>
                </a:solidFill>
                <a:latin typeface="Arial"/>
                <a:ea typeface="Calibri" panose="020F0502020204030204" pitchFamily="34" charset="0"/>
                <a:cs typeface="Arial"/>
              </a:rPr>
              <a:t>dei prezzi di trasferimento (</a:t>
            </a:r>
            <a:r>
              <a:rPr lang="it-IT" sz="2100" b="1" i="1">
                <a:solidFill>
                  <a:srgbClr val="000000"/>
                </a:solidFill>
                <a:effectLst/>
                <a:latin typeface="Arial"/>
                <a:ea typeface="Calibri" panose="020F0502020204030204" pitchFamily="34" charset="0"/>
                <a:cs typeface="Arial"/>
              </a:rPr>
              <a:t>Transfer pricing</a:t>
            </a:r>
            <a:r>
              <a:rPr lang="it-IT" sz="2100" b="1">
                <a:solidFill>
                  <a:srgbClr val="000000"/>
                </a:solidFill>
                <a:effectLst/>
                <a:latin typeface="Arial"/>
                <a:ea typeface="Calibri" panose="020F0502020204030204" pitchFamily="34" charset="0"/>
                <a:cs typeface="Arial"/>
              </a:rPr>
              <a:t>), </a:t>
            </a:r>
            <a:r>
              <a:rPr lang="it-IT" sz="2100">
                <a:solidFill>
                  <a:srgbClr val="000000"/>
                </a:solidFill>
                <a:effectLst/>
                <a:latin typeface="Arial"/>
                <a:ea typeface="Calibri" panose="020F0502020204030204" pitchFamily="34" charset="0"/>
                <a:cs typeface="Arial"/>
              </a:rPr>
              <a:t>con particolare riguardo alla documentazione utile per verificare la conformità al principio di libera concorrenza delle condizioni e dei prezzi praticati nelle transazioni infragruppo.</a:t>
            </a:r>
            <a:r>
              <a:rPr lang="it-IT" sz="2100">
                <a:solidFill>
                  <a:srgbClr val="000000"/>
                </a:solidFill>
                <a:latin typeface="Arial"/>
                <a:ea typeface="Calibri" panose="020F0502020204030204" pitchFamily="34" charset="0"/>
                <a:cs typeface="Arial"/>
              </a:rPr>
              <a:t> </a:t>
            </a:r>
            <a:endParaRPr lang="it-IT" sz="21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sz="2100">
                <a:solidFill>
                  <a:srgbClr val="000000"/>
                </a:solidFill>
                <a:effectLst/>
                <a:latin typeface="Arial"/>
                <a:ea typeface="Calibri" panose="020F0502020204030204" pitchFamily="34" charset="0"/>
                <a:cs typeface="Arial"/>
              </a:rPr>
              <a:t>Il corposo documento di prassi recepisce i contributi ricevuti dagli operatori nell’ambito della </a:t>
            </a:r>
            <a:r>
              <a:rPr lang="it-IT" sz="2100" b="1">
                <a:solidFill>
                  <a:srgbClr val="000000"/>
                </a:solidFill>
                <a:effectLst/>
                <a:latin typeface="Arial"/>
                <a:ea typeface="Calibri" panose="020F0502020204030204" pitchFamily="34" charset="0"/>
                <a:cs typeface="Arial"/>
              </a:rPr>
              <a:t>consultazione pubblica </a:t>
            </a:r>
            <a:r>
              <a:rPr lang="it-IT" sz="2100">
                <a:solidFill>
                  <a:srgbClr val="000000"/>
                </a:solidFill>
                <a:effectLst/>
                <a:latin typeface="Arial"/>
                <a:ea typeface="Calibri" panose="020F0502020204030204" pitchFamily="34" charset="0"/>
                <a:cs typeface="Arial"/>
              </a:rPr>
              <a:t>che si è chiusa lo scorso 12 ottobre e a cui </a:t>
            </a:r>
            <a:r>
              <a:rPr lang="it-IT" sz="2100" b="1">
                <a:solidFill>
                  <a:srgbClr val="000000"/>
                </a:solidFill>
                <a:effectLst/>
                <a:latin typeface="Arial"/>
                <a:ea typeface="Calibri" panose="020F0502020204030204" pitchFamily="34" charset="0"/>
                <a:cs typeface="Arial"/>
              </a:rPr>
              <a:t>ha partecipato anche Confindustria </a:t>
            </a:r>
            <a:r>
              <a:rPr lang="it-IT" sz="2100">
                <a:solidFill>
                  <a:srgbClr val="000000"/>
                </a:solidFill>
                <a:effectLst/>
                <a:latin typeface="Arial"/>
                <a:ea typeface="Calibri" panose="020F0502020204030204" pitchFamily="34" charset="0"/>
                <a:cs typeface="Arial"/>
              </a:rPr>
              <a:t>inviando le proprie osservazioni</a:t>
            </a:r>
            <a:r>
              <a:rPr lang="it-IT" sz="2100">
                <a:solidFill>
                  <a:srgbClr val="000000"/>
                </a:solidFill>
                <a:latin typeface="Arial"/>
                <a:ea typeface="Calibri" panose="020F0502020204030204" pitchFamily="34" charset="0"/>
                <a:cs typeface="Arial"/>
              </a:rPr>
              <a:t> (il documento</a:t>
            </a:r>
            <a:r>
              <a:rPr lang="it-IT" sz="2100">
                <a:solidFill>
                  <a:srgbClr val="000000"/>
                </a:solidFill>
                <a:effectLst/>
                <a:latin typeface="Arial" panose="020B0604020202020204" pitchFamily="34" charset="0"/>
                <a:ea typeface="Calibri" panose="020F0502020204030204" pitchFamily="34" charset="0"/>
                <a:cs typeface="Arial" panose="020B0604020202020204" pitchFamily="34" charset="0"/>
              </a:rPr>
              <a:t> è reperibile al seguente link </a:t>
            </a:r>
            <a:r>
              <a:rPr lang="it-IT" sz="2100" b="1" u="sng">
                <a:solidFill>
                  <a:srgbClr val="2E2E2E"/>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https://bit.ly/</a:t>
            </a:r>
            <a:r>
              <a:rPr lang="it-IT" sz="2100" b="1" u="sng">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3jwyklM</a:t>
            </a:r>
            <a:r>
              <a:rPr lang="it-IT" sz="2100" b="1" u="sng">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endParaRPr lang="it-IT" sz="2100">
              <a:solidFill>
                <a:srgbClr val="000000"/>
              </a:solidFill>
              <a:effectLst/>
              <a:latin typeface="Arial"/>
              <a:ea typeface="Calibri" panose="020F0502020204030204" pitchFamily="34" charset="0"/>
              <a:cs typeface="Arial"/>
            </a:endParaRPr>
          </a:p>
        </p:txBody>
      </p:sp>
      <p:sp>
        <p:nvSpPr>
          <p:cNvPr id="38" name="CasellaDiTesto 37">
            <a:extLst>
              <a:ext uri="{FF2B5EF4-FFF2-40B4-BE49-F238E27FC236}">
                <a16:creationId xmlns:a16="http://schemas.microsoft.com/office/drawing/2014/main" id="{78141B5F-AB94-4B0F-B10F-2A40A92E5017}"/>
              </a:ext>
            </a:extLst>
          </p:cNvPr>
          <p:cNvSpPr txBox="1"/>
          <p:nvPr/>
        </p:nvSpPr>
        <p:spPr>
          <a:xfrm>
            <a:off x="524087" y="4011778"/>
            <a:ext cx="14172086" cy="2487797"/>
          </a:xfrm>
          <a:prstGeom prst="rect">
            <a:avLst/>
          </a:prstGeom>
          <a:noFill/>
        </p:spPr>
        <p:txBody>
          <a:bodyPr wrap="square" lIns="91440" tIns="45720" rIns="91440" bIns="45720" anchor="t">
            <a:spAutoFit/>
          </a:bodyPr>
          <a:lstStyle/>
          <a:p>
            <a:pPr algn="just">
              <a:lnSpc>
                <a:spcPct val="107000"/>
              </a:lnSpc>
              <a:spcAft>
                <a:spcPts val="800"/>
              </a:spcAft>
            </a:pPr>
            <a:r>
              <a:rPr lang="it-IT" sz="2100">
                <a:effectLst/>
                <a:latin typeface="Arial"/>
                <a:ea typeface="Calibri" panose="020F0502020204030204" pitchFamily="34" charset="0"/>
                <a:cs typeface="Arial"/>
              </a:rPr>
              <a:t>La </a:t>
            </a:r>
            <a:r>
              <a:rPr lang="it-IT" sz="2100" b="1">
                <a:effectLst/>
                <a:latin typeface="Arial"/>
                <a:ea typeface="Calibri" panose="020F0502020204030204" pitchFamily="34" charset="0"/>
                <a:cs typeface="Arial"/>
              </a:rPr>
              <a:t>disciplina domestica </a:t>
            </a:r>
            <a:r>
              <a:rPr lang="it-IT" sz="2100">
                <a:effectLst/>
                <a:latin typeface="Arial"/>
                <a:ea typeface="Calibri" panose="020F0502020204030204" pitchFamily="34" charset="0"/>
                <a:cs typeface="Arial"/>
              </a:rPr>
              <a:t>del TP è contenuta </a:t>
            </a:r>
            <a:r>
              <a:rPr lang="it-IT" sz="2100" u="sng">
                <a:solidFill>
                  <a:schemeClr val="bg2"/>
                </a:solidFill>
                <a:effectLst/>
                <a:latin typeface="Arial"/>
                <a:ea typeface="Calibri" panose="020F0502020204030204" pitchFamily="34" charset="0"/>
                <a:cs typeface="Arial"/>
              </a:rPr>
              <a:t>nell’art. 110, comma 7 del TUIR</a:t>
            </a:r>
            <a:r>
              <a:rPr lang="it-IT" sz="2100">
                <a:solidFill>
                  <a:schemeClr val="bg2"/>
                </a:solidFill>
                <a:effectLst/>
                <a:latin typeface="Arial"/>
                <a:ea typeface="Calibri" panose="020F0502020204030204" pitchFamily="34" charset="0"/>
                <a:cs typeface="Arial"/>
              </a:rPr>
              <a:t> ai sensi del quale </a:t>
            </a:r>
            <a:r>
              <a:rPr lang="it-IT" sz="2100">
                <a:effectLst/>
                <a:latin typeface="Arial"/>
                <a:ea typeface="Calibri" panose="020F0502020204030204" pitchFamily="34" charset="0"/>
                <a:cs typeface="Arial"/>
              </a:rPr>
              <a:t>i componenti di reddito derivanti da operazioni con Società non residenti nel territorio dello Stato, che direttamente o indirettamente controllano l’impresa, ne sono controllate o sono controllate dalla stessa società che controlla l’impresa, sono determinati con riferimento alle condizioni e ai prezzi che sarebbero stati pattuiti tra soggetti indipendenti operanti in condizioni di libera concorrenza e in circostanze comparabili se ne deriva un aumento del reddito. L</a:t>
            </a:r>
            <a:r>
              <a:rPr lang="it-IT" sz="2100">
                <a:latin typeface="Arial"/>
                <a:ea typeface="Calibri" panose="020F0502020204030204" pitchFamily="34" charset="0"/>
                <a:cs typeface="Arial"/>
              </a:rPr>
              <a:t>a disposizione, si ricorda, è stata così modificata dall’art. 59, comma 1 del </a:t>
            </a:r>
            <a:r>
              <a:rPr lang="it-IT" sz="2100" u="sng">
                <a:latin typeface="Arial"/>
                <a:ea typeface="Calibri" panose="020F0502020204030204" pitchFamily="34" charset="0"/>
                <a:cs typeface="Arial"/>
              </a:rPr>
              <a:t>DL n. 50/2017</a:t>
            </a:r>
            <a:r>
              <a:rPr lang="it-IT" sz="2100">
                <a:latin typeface="Arial"/>
                <a:ea typeface="Calibri" panose="020F0502020204030204" pitchFamily="34" charset="0"/>
                <a:cs typeface="Arial"/>
              </a:rPr>
              <a:t> per recepire i chiarimenti forniti a livello internazionale dall’Ocse.</a:t>
            </a:r>
            <a:endParaRPr lang="it-IT" sz="2100">
              <a:effectLst/>
              <a:latin typeface="Arial"/>
              <a:ea typeface="Calibri" panose="020F0502020204030204" pitchFamily="34" charset="0"/>
              <a:cs typeface="Arial"/>
            </a:endParaRPr>
          </a:p>
        </p:txBody>
      </p:sp>
      <p:sp>
        <p:nvSpPr>
          <p:cNvPr id="39" name="Rettangolo 38">
            <a:extLst>
              <a:ext uri="{FF2B5EF4-FFF2-40B4-BE49-F238E27FC236}">
                <a16:creationId xmlns:a16="http://schemas.microsoft.com/office/drawing/2014/main" id="{FAB2638B-BA12-4766-8310-A48E7B814B8B}"/>
              </a:ext>
            </a:extLst>
          </p:cNvPr>
          <p:cNvSpPr/>
          <p:nvPr/>
        </p:nvSpPr>
        <p:spPr>
          <a:xfrm>
            <a:off x="15252326" y="4139341"/>
            <a:ext cx="2540006" cy="1993012"/>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900">
                <a:solidFill>
                  <a:schemeClr val="tx2">
                    <a:lumMod val="25000"/>
                  </a:schemeClr>
                </a:solidFill>
                <a:latin typeface="Arial" panose="020B0604020202020204" pitchFamily="34" charset="0"/>
                <a:cs typeface="Arial" panose="020B0604020202020204" pitchFamily="34" charset="0"/>
              </a:rPr>
              <a:t>Il </a:t>
            </a:r>
            <a:r>
              <a:rPr lang="it-IT" sz="1900" b="1">
                <a:solidFill>
                  <a:schemeClr val="tx2">
                    <a:lumMod val="25000"/>
                  </a:schemeClr>
                </a:solidFill>
                <a:latin typeface="Arial" panose="020B0604020202020204" pitchFamily="34" charset="0"/>
                <a:cs typeface="Arial" panose="020B0604020202020204" pitchFamily="34" charset="0"/>
              </a:rPr>
              <a:t>DM MEF </a:t>
            </a:r>
          </a:p>
          <a:p>
            <a:pPr algn="ctr"/>
            <a:r>
              <a:rPr lang="it-IT" sz="1900" b="1">
                <a:solidFill>
                  <a:schemeClr val="tx2">
                    <a:lumMod val="25000"/>
                  </a:schemeClr>
                </a:solidFill>
                <a:latin typeface="Arial" panose="020B0604020202020204" pitchFamily="34" charset="0"/>
                <a:cs typeface="Arial" panose="020B0604020202020204" pitchFamily="34" charset="0"/>
              </a:rPr>
              <a:t>14 maggio 2018 </a:t>
            </a:r>
          </a:p>
          <a:p>
            <a:pPr algn="ctr"/>
            <a:r>
              <a:rPr lang="it-IT" sz="1900">
                <a:solidFill>
                  <a:schemeClr val="tx2">
                    <a:lumMod val="25000"/>
                  </a:schemeClr>
                </a:solidFill>
                <a:latin typeface="Arial" panose="020B0604020202020204" pitchFamily="34" charset="0"/>
                <a:cs typeface="Arial" panose="020B0604020202020204" pitchFamily="34" charset="0"/>
              </a:rPr>
              <a:t>ha definito </a:t>
            </a:r>
          </a:p>
          <a:p>
            <a:pPr algn="ctr"/>
            <a:r>
              <a:rPr lang="it-IT" sz="1900">
                <a:solidFill>
                  <a:schemeClr val="tx2">
                    <a:lumMod val="25000"/>
                  </a:schemeClr>
                </a:solidFill>
                <a:latin typeface="Arial" panose="020B0604020202020204" pitchFamily="34" charset="0"/>
                <a:cs typeface="Arial" panose="020B0604020202020204" pitchFamily="34" charset="0"/>
              </a:rPr>
              <a:t>le linee guida per l’applicazione della disciplina</a:t>
            </a:r>
          </a:p>
        </p:txBody>
      </p:sp>
      <p:sp>
        <p:nvSpPr>
          <p:cNvPr id="24" name="CasellaDiTesto 23">
            <a:extLst>
              <a:ext uri="{FF2B5EF4-FFF2-40B4-BE49-F238E27FC236}">
                <a16:creationId xmlns:a16="http://schemas.microsoft.com/office/drawing/2014/main" id="{4B46BAD9-60F6-4CF9-9EB9-D4775E811C5C}"/>
              </a:ext>
            </a:extLst>
          </p:cNvPr>
          <p:cNvSpPr txBox="1"/>
          <p:nvPr/>
        </p:nvSpPr>
        <p:spPr>
          <a:xfrm>
            <a:off x="524086" y="6648177"/>
            <a:ext cx="14263378" cy="2031325"/>
          </a:xfrm>
          <a:prstGeom prst="rect">
            <a:avLst/>
          </a:prstGeom>
          <a:noFill/>
        </p:spPr>
        <p:txBody>
          <a:bodyPr wrap="square" lIns="91440" tIns="45720" rIns="91440" bIns="45720" rtlCol="0" anchor="t">
            <a:spAutoFit/>
          </a:bodyPr>
          <a:lstStyle/>
          <a:p>
            <a:pPr algn="just"/>
            <a:r>
              <a:rPr lang="it-IT" sz="2100">
                <a:effectLst/>
                <a:latin typeface="Arial"/>
                <a:ea typeface="Calibri" panose="020F0502020204030204" pitchFamily="34" charset="0"/>
                <a:cs typeface="Arial"/>
              </a:rPr>
              <a:t>La </a:t>
            </a:r>
            <a:r>
              <a:rPr lang="it-IT" sz="2100" i="1">
                <a:effectLst/>
                <a:latin typeface="Arial"/>
                <a:ea typeface="Calibri" panose="020F0502020204030204" pitchFamily="34" charset="0"/>
                <a:cs typeface="Arial"/>
              </a:rPr>
              <a:t>ratio</a:t>
            </a:r>
            <a:r>
              <a:rPr lang="it-IT" sz="2100">
                <a:effectLst/>
                <a:latin typeface="Arial"/>
                <a:ea typeface="Calibri" panose="020F0502020204030204" pitchFamily="34" charset="0"/>
                <a:cs typeface="Arial"/>
              </a:rPr>
              <a:t> della disposizione è quella di verificare se le operazioni infragruppo siano poste in essere rispettando il </a:t>
            </a:r>
            <a:r>
              <a:rPr lang="it-IT" sz="2100" b="1">
                <a:effectLst/>
                <a:latin typeface="Arial"/>
                <a:ea typeface="Calibri" panose="020F0502020204030204" pitchFamily="34" charset="0"/>
                <a:cs typeface="Arial"/>
              </a:rPr>
              <a:t>principio di libera concorrenza</a:t>
            </a:r>
            <a:r>
              <a:rPr lang="it-IT" sz="2100" b="1">
                <a:latin typeface="Arial"/>
                <a:ea typeface="Calibri" panose="020F0502020204030204" pitchFamily="34" charset="0"/>
                <a:cs typeface="Arial"/>
              </a:rPr>
              <a:t>: </a:t>
            </a:r>
            <a:r>
              <a:rPr lang="it-IT" sz="2100">
                <a:latin typeface="Arial"/>
                <a:ea typeface="Calibri" panose="020F0502020204030204" pitchFamily="34" charset="0"/>
                <a:cs typeface="Arial"/>
              </a:rPr>
              <a:t>a</a:t>
            </a:r>
            <a:r>
              <a:rPr lang="it-IT" sz="2100">
                <a:effectLst/>
                <a:latin typeface="Arial"/>
                <a:ea typeface="Calibri" panose="020F0502020204030204" pitchFamily="34" charset="0"/>
                <a:cs typeface="Arial"/>
              </a:rPr>
              <a:t>l fine di evitare spostamenti artificiosi di utili, il legislatore impone un </a:t>
            </a:r>
            <a:r>
              <a:rPr lang="it-IT" sz="2100" b="1">
                <a:effectLst/>
                <a:latin typeface="Arial"/>
                <a:ea typeface="Calibri" panose="020F0502020204030204" pitchFamily="34" charset="0"/>
                <a:cs typeface="Arial"/>
              </a:rPr>
              <a:t>confronto</a:t>
            </a:r>
            <a:r>
              <a:rPr lang="it-IT" sz="2100">
                <a:effectLst/>
                <a:latin typeface="Arial"/>
                <a:ea typeface="Calibri" panose="020F0502020204030204" pitchFamily="34" charset="0"/>
                <a:cs typeface="Arial"/>
              </a:rPr>
              <a:t> tra </a:t>
            </a:r>
            <a:r>
              <a:rPr lang="it-IT" sz="2100">
                <a:latin typeface="Arial"/>
                <a:ea typeface="Calibri" panose="020F0502020204030204" pitchFamily="34" charset="0"/>
                <a:cs typeface="Arial"/>
              </a:rPr>
              <a:t>il prezzo</a:t>
            </a:r>
            <a:r>
              <a:rPr lang="it-IT" sz="2100">
                <a:effectLst/>
                <a:latin typeface="Arial"/>
                <a:ea typeface="Calibri" panose="020F0502020204030204" pitchFamily="34" charset="0"/>
                <a:cs typeface="Arial"/>
              </a:rPr>
              <a:t> praticato nelle operazioni commerciali tra imprese associate (residenti in due o più giurisdizioni fiscali differenti) e quello che sarebbe pattuito tra imprese indipendenti, in </a:t>
            </a:r>
            <a:r>
              <a:rPr lang="it-IT" sz="2100">
                <a:latin typeface="Arial"/>
                <a:ea typeface="Calibri" panose="020F0502020204030204" pitchFamily="34" charset="0"/>
                <a:cs typeface="Arial"/>
              </a:rPr>
              <a:t>condizioni comparabili</a:t>
            </a:r>
            <a:r>
              <a:rPr lang="it-IT" sz="2100">
                <a:effectLst/>
                <a:latin typeface="Arial"/>
                <a:ea typeface="Calibri" panose="020F0502020204030204" pitchFamily="34" charset="0"/>
                <a:cs typeface="Arial"/>
              </a:rPr>
              <a:t>, sul libero mercato. Se da tale confronto emerge che i prezzi applicati nelle operazioni infragruppo hanno portato a minori imponibili o maggiori crediti, occorrerà rettificarli al valore di libera concorrenza.</a:t>
            </a:r>
          </a:p>
        </p:txBody>
      </p:sp>
      <p:sp>
        <p:nvSpPr>
          <p:cNvPr id="25" name="Rettangolo 24">
            <a:extLst>
              <a:ext uri="{FF2B5EF4-FFF2-40B4-BE49-F238E27FC236}">
                <a16:creationId xmlns:a16="http://schemas.microsoft.com/office/drawing/2014/main" id="{B89A351D-7D82-45F7-A4FC-89AD4D4C7998}"/>
              </a:ext>
            </a:extLst>
          </p:cNvPr>
          <p:cNvSpPr/>
          <p:nvPr/>
        </p:nvSpPr>
        <p:spPr>
          <a:xfrm>
            <a:off x="15332971" y="6761623"/>
            <a:ext cx="2608343" cy="1917879"/>
          </a:xfrm>
          <a:prstGeom prst="rect">
            <a:avLst/>
          </a:prstGeom>
          <a:solidFill>
            <a:schemeClr val="tx2">
              <a:lumMod val="25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a:solidFill>
                  <a:schemeClr val="bg1"/>
                </a:solidFill>
                <a:latin typeface="Arial" panose="020B0604020202020204" pitchFamily="34" charset="0"/>
                <a:cs typeface="Arial" panose="020B0604020202020204" pitchFamily="34" charset="0"/>
              </a:rPr>
              <a:t>PRINCIPIO DI LIBERA CONCORRENZA</a:t>
            </a:r>
          </a:p>
          <a:p>
            <a:pPr algn="ctr"/>
            <a:r>
              <a:rPr lang="it-IT" sz="1600" b="1">
                <a:solidFill>
                  <a:schemeClr val="bg1"/>
                </a:solidFill>
                <a:latin typeface="Arial" panose="020B0604020202020204" pitchFamily="34" charset="0"/>
                <a:cs typeface="Arial" panose="020B0604020202020204" pitchFamily="34" charset="0"/>
              </a:rPr>
              <a:t>Art. 9, par. 1 Modello Ocse Convenzione contro le doppie imposizioni</a:t>
            </a:r>
          </a:p>
        </p:txBody>
      </p:sp>
    </p:spTree>
    <p:extLst>
      <p:ext uri="{BB962C8B-B14F-4D97-AF65-F5344CB8AC3E}">
        <p14:creationId xmlns:p14="http://schemas.microsoft.com/office/powerpoint/2010/main" val="16553382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9DEB5E7-6998-4B41-8699-DFE9D49B796E}"/>
              </a:ext>
            </a:extLst>
          </p:cNvPr>
          <p:cNvSpPr/>
          <p:nvPr/>
        </p:nvSpPr>
        <p:spPr>
          <a:xfrm>
            <a:off x="414964" y="1196522"/>
            <a:ext cx="15611627" cy="3109728"/>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623714" y="344342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PREMESSA E NORME DI RIFERIMENTO</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4" name="Rettangolo 13">
            <a:extLst>
              <a:ext uri="{FF2B5EF4-FFF2-40B4-BE49-F238E27FC236}">
                <a16:creationId xmlns:a16="http://schemas.microsoft.com/office/drawing/2014/main" id="{954D951D-7940-42ED-8B62-25B298461768}"/>
              </a:ext>
            </a:extLst>
          </p:cNvPr>
          <p:cNvSpPr/>
          <p:nvPr/>
        </p:nvSpPr>
        <p:spPr>
          <a:xfrm>
            <a:off x="14091621" y="5722696"/>
            <a:ext cx="3853457" cy="2401464"/>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tx2">
                    <a:lumMod val="25000"/>
                  </a:schemeClr>
                </a:solidFill>
                <a:latin typeface="Arial" panose="020B0604020202020204" pitchFamily="34" charset="0"/>
                <a:cs typeface="Arial" panose="020B0604020202020204" pitchFamily="34" charset="0"/>
              </a:rPr>
              <a:t>Il provvedimento ha attuato l’art. 8 del DM 14 maggio 2018, aggiornando i requisiti in base ai quali la documentazione si ritiene idonea a consentire la verifica dell’applicazione del principio della libera concorrenza nei prezzi di trasferimento.</a:t>
            </a:r>
          </a:p>
        </p:txBody>
      </p:sp>
      <p:sp>
        <p:nvSpPr>
          <p:cNvPr id="15" name="Rettangolo 14">
            <a:extLst>
              <a:ext uri="{FF2B5EF4-FFF2-40B4-BE49-F238E27FC236}">
                <a16:creationId xmlns:a16="http://schemas.microsoft.com/office/drawing/2014/main" id="{FCF9A1B7-37E0-4136-8439-B8480FA30310}"/>
              </a:ext>
            </a:extLst>
          </p:cNvPr>
          <p:cNvSpPr/>
          <p:nvPr/>
        </p:nvSpPr>
        <p:spPr>
          <a:xfrm>
            <a:off x="15046439" y="2945981"/>
            <a:ext cx="2806309" cy="2152790"/>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tx2">
                    <a:lumMod val="25000"/>
                  </a:schemeClr>
                </a:solidFill>
                <a:latin typeface="Arial" panose="020B0604020202020204" pitchFamily="34" charset="0"/>
                <a:cs typeface="Arial" panose="020B0604020202020204" pitchFamily="34" charset="0"/>
              </a:rPr>
              <a:t>Si tratta di un </a:t>
            </a:r>
            <a:r>
              <a:rPr lang="it-IT" b="1">
                <a:solidFill>
                  <a:schemeClr val="tx2">
                    <a:lumMod val="25000"/>
                  </a:schemeClr>
                </a:solidFill>
                <a:latin typeface="Arial" panose="020B0604020202020204" pitchFamily="34" charset="0"/>
                <a:cs typeface="Arial" panose="020B0604020202020204" pitchFamily="34" charset="0"/>
              </a:rPr>
              <a:t>onere </a:t>
            </a:r>
            <a:r>
              <a:rPr lang="it-IT">
                <a:solidFill>
                  <a:schemeClr val="tx2">
                    <a:lumMod val="25000"/>
                  </a:schemeClr>
                </a:solidFill>
                <a:latin typeface="Arial" panose="020B0604020202020204" pitchFamily="34" charset="0"/>
                <a:cs typeface="Arial" panose="020B0604020202020204" pitchFamily="34" charset="0"/>
              </a:rPr>
              <a:t>a carico del contribuente al fine di incentivare l’adesione al regime in un’ottica di </a:t>
            </a:r>
            <a:r>
              <a:rPr lang="it-IT" b="1">
                <a:solidFill>
                  <a:schemeClr val="tx2">
                    <a:lumMod val="25000"/>
                  </a:schemeClr>
                </a:solidFill>
                <a:latin typeface="Arial" panose="020B0604020202020204" pitchFamily="34" charset="0"/>
                <a:cs typeface="Arial" panose="020B0604020202020204" pitchFamily="34" charset="0"/>
              </a:rPr>
              <a:t>adempimento spontaneo.</a:t>
            </a:r>
          </a:p>
        </p:txBody>
      </p:sp>
      <p:sp>
        <p:nvSpPr>
          <p:cNvPr id="20" name="CasellaDiTesto 19">
            <a:extLst>
              <a:ext uri="{FF2B5EF4-FFF2-40B4-BE49-F238E27FC236}">
                <a16:creationId xmlns:a16="http://schemas.microsoft.com/office/drawing/2014/main" id="{E7517F7D-FF74-4E78-940C-72F1E9DB9B1B}"/>
              </a:ext>
            </a:extLst>
          </p:cNvPr>
          <p:cNvSpPr txBox="1"/>
          <p:nvPr/>
        </p:nvSpPr>
        <p:spPr>
          <a:xfrm>
            <a:off x="530190" y="1339707"/>
            <a:ext cx="14191787" cy="2800767"/>
          </a:xfrm>
          <a:prstGeom prst="rect">
            <a:avLst/>
          </a:prstGeom>
          <a:noFill/>
        </p:spPr>
        <p:txBody>
          <a:bodyPr wrap="square">
            <a:spAutoFit/>
          </a:bodyPr>
          <a:lstStyle/>
          <a:p>
            <a:pPr algn="just"/>
            <a:r>
              <a:rPr lang="it-IT" sz="2200">
                <a:latin typeface="Arial" panose="020B0604020202020204" pitchFamily="34" charset="0"/>
                <a:cs typeface="Arial" panose="020B0604020202020204" pitchFamily="34" charset="0"/>
              </a:rPr>
              <a:t>Nei casi in cui sia necessario procedere alle citate rettifiche, è previsto un </a:t>
            </a:r>
            <a:r>
              <a:rPr lang="it-IT" sz="2200" b="1">
                <a:solidFill>
                  <a:schemeClr val="tx2">
                    <a:lumMod val="25000"/>
                  </a:schemeClr>
                </a:solidFill>
                <a:latin typeface="Arial" panose="020B0604020202020204" pitchFamily="34" charset="0"/>
                <a:cs typeface="Arial" panose="020B0604020202020204" pitchFamily="34" charset="0"/>
              </a:rPr>
              <a:t>regime premiale di esonero dalle sanzioni amministrative per dichiarazioni infedeli </a:t>
            </a:r>
            <a:r>
              <a:rPr lang="it-IT" sz="2200">
                <a:latin typeface="Arial" panose="020B0604020202020204" pitchFamily="34" charset="0"/>
                <a:cs typeface="Arial" panose="020B0604020202020204" pitchFamily="34" charset="0"/>
              </a:rPr>
              <a:t>(artt. 1, comma 6 e 2, comma 4-ter, del </a:t>
            </a:r>
            <a:r>
              <a:rPr lang="it-IT" sz="2200" err="1">
                <a:latin typeface="Arial" panose="020B0604020202020204" pitchFamily="34" charset="0"/>
                <a:cs typeface="Arial" panose="020B0604020202020204" pitchFamily="34" charset="0"/>
              </a:rPr>
              <a:t>D.Lgs.</a:t>
            </a:r>
            <a:r>
              <a:rPr lang="it-IT" sz="2200">
                <a:latin typeface="Arial" panose="020B0604020202020204" pitchFamily="34" charset="0"/>
                <a:cs typeface="Arial" panose="020B0604020202020204" pitchFamily="34" charset="0"/>
              </a:rPr>
              <a:t> 18 dicembre 1997, n. 471)</a:t>
            </a:r>
            <a:r>
              <a:rPr lang="it-IT" sz="2200" b="1">
                <a:latin typeface="Arial" panose="020B0604020202020204" pitchFamily="34" charset="0"/>
                <a:cs typeface="Arial" panose="020B0604020202020204" pitchFamily="34" charset="0"/>
              </a:rPr>
              <a:t> </a:t>
            </a:r>
            <a:r>
              <a:rPr lang="it-IT" sz="2200">
                <a:latin typeface="Arial" panose="020B0604020202020204" pitchFamily="34" charset="0"/>
                <a:cs typeface="Arial" panose="020B0604020202020204" pitchFamily="34" charset="0"/>
              </a:rPr>
              <a:t>a</a:t>
            </a:r>
            <a:r>
              <a:rPr lang="it-IT" sz="2200" b="1">
                <a:latin typeface="Arial" panose="020B0604020202020204" pitchFamily="34" charset="0"/>
                <a:cs typeface="Arial" panose="020B0604020202020204" pitchFamily="34" charset="0"/>
              </a:rPr>
              <a:t> </a:t>
            </a:r>
            <a:r>
              <a:rPr lang="it-IT" sz="2200">
                <a:latin typeface="Arial" panose="020B0604020202020204" pitchFamily="34" charset="0"/>
                <a:cs typeface="Arial" panose="020B0604020202020204" pitchFamily="34" charset="0"/>
              </a:rPr>
              <a:t>condizione che il contribuente predisponga, con determinate modalità e tempistiche, </a:t>
            </a:r>
            <a:r>
              <a:rPr lang="it-IT" sz="2200" u="sng">
                <a:latin typeface="Arial" panose="020B0604020202020204" pitchFamily="34" charset="0"/>
                <a:cs typeface="Arial" panose="020B0604020202020204" pitchFamily="34" charset="0"/>
              </a:rPr>
              <a:t>un’apposita documentazione</a:t>
            </a:r>
            <a:r>
              <a:rPr lang="it-IT" sz="2200">
                <a:latin typeface="Arial" panose="020B0604020202020204" pitchFamily="34" charset="0"/>
                <a:cs typeface="Arial" panose="020B0604020202020204" pitchFamily="34" charset="0"/>
              </a:rPr>
              <a:t> da comunicare all’Amministrazione finanziaria per le attività di controllo: qualora, in tale sede, la documentazione sia ritenuta </a:t>
            </a:r>
            <a:r>
              <a:rPr lang="it-IT" sz="2200" b="1">
                <a:latin typeface="Arial" panose="020B0604020202020204" pitchFamily="34" charset="0"/>
                <a:cs typeface="Arial" panose="020B0604020202020204" pitchFamily="34" charset="0"/>
              </a:rPr>
              <a:t>idonea a dimostrare che i prezzi applicati sono di libera concorrenza e che, pertanto, non vi è stato l’intento di spostare materia imponibile all’estero</a:t>
            </a:r>
            <a:r>
              <a:rPr lang="it-IT" sz="2200">
                <a:latin typeface="Arial" panose="020B0604020202020204" pitchFamily="34" charset="0"/>
                <a:cs typeface="Arial" panose="020B0604020202020204" pitchFamily="34" charset="0"/>
              </a:rPr>
              <a:t>, il contribuente non sarà passibile delle sanzioni previste in via ordinaria per infedele dichiarazione (limitatamente a eventuali recuperi a tassazione derivanti dalla rettifica dei prezzi di trasferimento praticati).</a:t>
            </a:r>
          </a:p>
        </p:txBody>
      </p:sp>
      <p:sp>
        <p:nvSpPr>
          <p:cNvPr id="23" name="CasellaDiTesto 22">
            <a:extLst>
              <a:ext uri="{FF2B5EF4-FFF2-40B4-BE49-F238E27FC236}">
                <a16:creationId xmlns:a16="http://schemas.microsoft.com/office/drawing/2014/main" id="{995132CF-0D6F-48E5-BF01-2677FABF8623}"/>
              </a:ext>
            </a:extLst>
          </p:cNvPr>
          <p:cNvSpPr txBox="1"/>
          <p:nvPr/>
        </p:nvSpPr>
        <p:spPr>
          <a:xfrm>
            <a:off x="718874" y="5523045"/>
            <a:ext cx="13077337" cy="2800767"/>
          </a:xfrm>
          <a:prstGeom prst="rect">
            <a:avLst/>
          </a:prstGeom>
          <a:noFill/>
        </p:spPr>
        <p:txBody>
          <a:bodyPr wrap="square" lIns="91440" tIns="45720" rIns="91440" bIns="45720" anchor="t">
            <a:spAutoFit/>
          </a:bodyPr>
          <a:lstStyle/>
          <a:p>
            <a:pPr algn="just"/>
            <a:r>
              <a:rPr lang="it-IT" sz="2200">
                <a:latin typeface="Arial"/>
                <a:cs typeface="Arial"/>
              </a:rPr>
              <a:t>La disciplina relativa agli oneri documentali in tema di transfer pricing ha subito nel tempo profonde modifiche sia a livello internazionale, con la riscrittura delle Linee Guida Ocse, sia a livello domestico per uniformare la normativa interna a quanto condiviso a livello internazionale. Da ultimo, il </a:t>
            </a:r>
            <a:r>
              <a:rPr lang="it-IT" sz="2200" u="sng">
                <a:latin typeface="Arial"/>
                <a:cs typeface="Arial"/>
              </a:rPr>
              <a:t>Provvedimento del Direttore dell’Agenzia delle Entrate n. 360494 del 23 novembre 2020</a:t>
            </a:r>
            <a:r>
              <a:rPr lang="it-IT" sz="2200">
                <a:latin typeface="Arial"/>
                <a:cs typeface="Arial"/>
              </a:rPr>
              <a:t> ha aggiornato tali oneri, in linea con le migliori pratiche internazionali, definendo la natura delle informazioni da rappresentare, nonché le tempistiche e le modalità di presentazione della documentazione. Si tratta nello specifico dei documenti denominati «</a:t>
            </a:r>
            <a:r>
              <a:rPr lang="it-IT" sz="2200" b="1" err="1">
                <a:solidFill>
                  <a:srgbClr val="000000"/>
                </a:solidFill>
                <a:latin typeface="Arial"/>
                <a:ea typeface="Calibri" panose="020F0502020204030204" pitchFamily="34" charset="0"/>
                <a:cs typeface="Arial"/>
              </a:rPr>
              <a:t>Masterfile</a:t>
            </a:r>
            <a:r>
              <a:rPr lang="it-IT" sz="2200" b="1">
                <a:solidFill>
                  <a:srgbClr val="000000"/>
                </a:solidFill>
                <a:latin typeface="Arial"/>
                <a:ea typeface="Calibri" panose="020F0502020204030204" pitchFamily="34" charset="0"/>
                <a:cs typeface="Arial"/>
              </a:rPr>
              <a:t>» </a:t>
            </a:r>
            <a:r>
              <a:rPr lang="it-IT" sz="2200">
                <a:solidFill>
                  <a:srgbClr val="000000"/>
                </a:solidFill>
                <a:latin typeface="Arial"/>
                <a:ea typeface="Calibri" panose="020F0502020204030204" pitchFamily="34" charset="0"/>
                <a:cs typeface="Arial"/>
              </a:rPr>
              <a:t>e</a:t>
            </a:r>
            <a:r>
              <a:rPr lang="it-IT" sz="2200" b="1">
                <a:solidFill>
                  <a:srgbClr val="000000"/>
                </a:solidFill>
                <a:latin typeface="Arial"/>
                <a:ea typeface="Calibri" panose="020F0502020204030204" pitchFamily="34" charset="0"/>
                <a:cs typeface="Arial"/>
              </a:rPr>
              <a:t> «Documentazione Nazionale» </a:t>
            </a:r>
            <a:r>
              <a:rPr lang="it-IT" sz="2200">
                <a:solidFill>
                  <a:srgbClr val="000000"/>
                </a:solidFill>
                <a:latin typeface="Arial"/>
                <a:ea typeface="Calibri" panose="020F0502020204030204" pitchFamily="34" charset="0"/>
                <a:cs typeface="Arial"/>
              </a:rPr>
              <a:t>su cui la circolare in commento è intervenuta fornendo maggiori indicazioni e chiarimenti.</a:t>
            </a:r>
          </a:p>
        </p:txBody>
      </p:sp>
      <p:sp>
        <p:nvSpPr>
          <p:cNvPr id="24" name="CasellaDiTesto 23">
            <a:extLst>
              <a:ext uri="{FF2B5EF4-FFF2-40B4-BE49-F238E27FC236}">
                <a16:creationId xmlns:a16="http://schemas.microsoft.com/office/drawing/2014/main" id="{B772BE22-9B7A-423E-A416-83CCE48A698B}"/>
              </a:ext>
            </a:extLst>
          </p:cNvPr>
          <p:cNvSpPr txBox="1"/>
          <p:nvPr/>
        </p:nvSpPr>
        <p:spPr>
          <a:xfrm>
            <a:off x="3798773" y="4692516"/>
            <a:ext cx="8289030" cy="461665"/>
          </a:xfrm>
          <a:prstGeom prst="rect">
            <a:avLst/>
          </a:prstGeom>
          <a:noFill/>
        </p:spPr>
        <p:txBody>
          <a:bodyPr wrap="square">
            <a:spAutoFit/>
          </a:bodyPr>
          <a:lstStyle/>
          <a:p>
            <a:r>
              <a:rPr lang="it-IT" sz="2400" b="1" i="1">
                <a:solidFill>
                  <a:schemeClr val="tx2">
                    <a:lumMod val="25000"/>
                  </a:schemeClr>
                </a:solidFill>
                <a:latin typeface="Arial" panose="020B0604020202020204" pitchFamily="34" charset="0"/>
                <a:cs typeface="Arial" panose="020B0604020202020204" pitchFamily="34" charset="0"/>
              </a:rPr>
              <a:t>Quale documentazione occorre presentare a tal fine?</a:t>
            </a:r>
          </a:p>
        </p:txBody>
      </p:sp>
      <p:sp>
        <p:nvSpPr>
          <p:cNvPr id="9" name="Freccia in giù 8">
            <a:extLst>
              <a:ext uri="{FF2B5EF4-FFF2-40B4-BE49-F238E27FC236}">
                <a16:creationId xmlns:a16="http://schemas.microsoft.com/office/drawing/2014/main" id="{65F69D7B-60DA-4A32-B0E8-AA68B5544C42}"/>
              </a:ext>
            </a:extLst>
          </p:cNvPr>
          <p:cNvSpPr/>
          <p:nvPr/>
        </p:nvSpPr>
        <p:spPr>
          <a:xfrm>
            <a:off x="2462884" y="4186077"/>
            <a:ext cx="1025634" cy="1032868"/>
          </a:xfrm>
          <a:prstGeom prst="downArrow">
            <a:avLst/>
          </a:prstGeom>
          <a:solidFill>
            <a:schemeClr val="tx2">
              <a:lumMod val="2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id="{E16B702F-E91D-4902-BB1C-1DE80F0EFE90}"/>
              </a:ext>
            </a:extLst>
          </p:cNvPr>
          <p:cNvSpPr/>
          <p:nvPr/>
        </p:nvSpPr>
        <p:spPr>
          <a:xfrm>
            <a:off x="14954109" y="1444452"/>
            <a:ext cx="2898639" cy="852419"/>
          </a:xfrm>
          <a:prstGeom prst="rect">
            <a:avLst/>
          </a:prstGeom>
          <a:solidFill>
            <a:schemeClr val="tx2">
              <a:lumMod val="25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a:solidFill>
                  <a:schemeClr val="bg1"/>
                </a:solidFill>
                <a:latin typeface="Arial" panose="020B0604020202020204" pitchFamily="34" charset="0"/>
                <a:cs typeface="Arial" panose="020B0604020202020204" pitchFamily="34" charset="0"/>
              </a:rPr>
              <a:t>PENALTY PROTECTION</a:t>
            </a:r>
          </a:p>
        </p:txBody>
      </p:sp>
    </p:spTree>
    <p:extLst>
      <p:ext uri="{BB962C8B-B14F-4D97-AF65-F5344CB8AC3E}">
        <p14:creationId xmlns:p14="http://schemas.microsoft.com/office/powerpoint/2010/main" val="3492302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val 35">
            <a:extLst>
              <a:ext uri="{FF2B5EF4-FFF2-40B4-BE49-F238E27FC236}">
                <a16:creationId xmlns:a16="http://schemas.microsoft.com/office/drawing/2014/main" id="{293E7233-176D-4A1E-9F91-1A55B615C5E0}"/>
              </a:ext>
            </a:extLst>
          </p:cNvPr>
          <p:cNvSpPr/>
          <p:nvPr/>
        </p:nvSpPr>
        <p:spPr>
          <a:xfrm>
            <a:off x="15332972" y="1112102"/>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AMBITO DI APPLICAZIONE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8" name="Rettangolo 7">
            <a:extLst>
              <a:ext uri="{FF2B5EF4-FFF2-40B4-BE49-F238E27FC236}">
                <a16:creationId xmlns:a16="http://schemas.microsoft.com/office/drawing/2014/main" id="{37FB4F6B-F2BE-4D17-9F01-D913ECC3A9AF}"/>
              </a:ext>
            </a:extLst>
          </p:cNvPr>
          <p:cNvSpPr/>
          <p:nvPr/>
        </p:nvSpPr>
        <p:spPr>
          <a:xfrm>
            <a:off x="971251" y="6105353"/>
            <a:ext cx="11709579" cy="2392607"/>
          </a:xfrm>
          <a:prstGeom prst="rect">
            <a:avLst/>
          </a:prstGeom>
          <a:solidFill>
            <a:schemeClr val="bg1"/>
          </a:solidFill>
          <a:ln w="38100">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ED2A936F-C995-4355-9AB8-FCCB5529A84F}"/>
              </a:ext>
            </a:extLst>
          </p:cNvPr>
          <p:cNvSpPr txBox="1"/>
          <p:nvPr/>
        </p:nvSpPr>
        <p:spPr>
          <a:xfrm>
            <a:off x="1214374" y="6225998"/>
            <a:ext cx="9293205" cy="2123658"/>
          </a:xfrm>
          <a:prstGeom prst="rect">
            <a:avLst/>
          </a:prstGeom>
          <a:noFill/>
        </p:spPr>
        <p:txBody>
          <a:bodyPr wrap="square" rtlCol="0">
            <a:spAutoFit/>
          </a:bodyPr>
          <a:lstStyle/>
          <a:p>
            <a:pPr algn="just"/>
            <a:r>
              <a:rPr lang="it-IT" sz="2200">
                <a:latin typeface="Arial" panose="020B0604020202020204" pitchFamily="34" charset="0"/>
                <a:cs typeface="Arial" panose="020B0604020202020204" pitchFamily="34" charset="0"/>
              </a:rPr>
              <a:t>Sembrerebbero </a:t>
            </a:r>
            <a:r>
              <a:rPr lang="it-IT" sz="2200" b="1">
                <a:latin typeface="Arial" panose="020B0604020202020204" pitchFamily="34" charset="0"/>
                <a:cs typeface="Arial" panose="020B0604020202020204" pitchFamily="34" charset="0"/>
              </a:rPr>
              <a:t>escluse</a:t>
            </a:r>
            <a:r>
              <a:rPr lang="it-IT" sz="2200">
                <a:latin typeface="Arial" panose="020B0604020202020204" pitchFamily="34" charset="0"/>
                <a:cs typeface="Arial" panose="020B0604020202020204" pitchFamily="34" charset="0"/>
              </a:rPr>
              <a:t>, quindi, le operazioni poste in essere tra la S.O. all’estero di un’impresa italiana e la medesima impresa, nelle ipotesi in cui quest’ultima </a:t>
            </a:r>
            <a:r>
              <a:rPr lang="it-IT" sz="2200" b="1" u="sng">
                <a:solidFill>
                  <a:schemeClr val="tx2">
                    <a:lumMod val="50000"/>
                  </a:schemeClr>
                </a:solidFill>
                <a:latin typeface="Arial" panose="020B0604020202020204" pitchFamily="34" charset="0"/>
                <a:cs typeface="Arial" panose="020B0604020202020204" pitchFamily="34" charset="0"/>
              </a:rPr>
              <a:t>non</a:t>
            </a:r>
            <a:r>
              <a:rPr lang="it-IT" sz="2200" u="sng">
                <a:solidFill>
                  <a:schemeClr val="tx2">
                    <a:lumMod val="50000"/>
                  </a:schemeClr>
                </a:solidFill>
                <a:latin typeface="Arial" panose="020B0604020202020204" pitchFamily="34" charset="0"/>
                <a:cs typeface="Arial" panose="020B0604020202020204" pitchFamily="34" charset="0"/>
              </a:rPr>
              <a:t> abbia optato per il regime di </a:t>
            </a:r>
            <a:r>
              <a:rPr lang="it-IT" sz="2200" i="1" u="sng" err="1">
                <a:solidFill>
                  <a:schemeClr val="tx2">
                    <a:lumMod val="50000"/>
                  </a:schemeClr>
                </a:solidFill>
                <a:latin typeface="Arial" panose="020B0604020202020204" pitchFamily="34" charset="0"/>
                <a:cs typeface="Arial" panose="020B0604020202020204" pitchFamily="34" charset="0"/>
              </a:rPr>
              <a:t>branch</a:t>
            </a:r>
            <a:r>
              <a:rPr lang="it-IT" sz="2200" i="1" u="sng">
                <a:solidFill>
                  <a:schemeClr val="tx2">
                    <a:lumMod val="50000"/>
                  </a:schemeClr>
                </a:solidFill>
                <a:latin typeface="Arial" panose="020B0604020202020204" pitchFamily="34" charset="0"/>
                <a:cs typeface="Arial" panose="020B0604020202020204" pitchFamily="34" charset="0"/>
              </a:rPr>
              <a:t> </a:t>
            </a:r>
            <a:r>
              <a:rPr lang="it-IT" sz="2200" i="1" u="sng" err="1">
                <a:solidFill>
                  <a:schemeClr val="tx2">
                    <a:lumMod val="50000"/>
                  </a:schemeClr>
                </a:solidFill>
                <a:latin typeface="Arial" panose="020B0604020202020204" pitchFamily="34" charset="0"/>
                <a:cs typeface="Arial" panose="020B0604020202020204" pitchFamily="34" charset="0"/>
              </a:rPr>
              <a:t>exemption</a:t>
            </a:r>
            <a:r>
              <a:rPr lang="it-IT" sz="2200">
                <a:solidFill>
                  <a:schemeClr val="bg2"/>
                </a:solidFill>
                <a:latin typeface="Arial" panose="020B0604020202020204" pitchFamily="34" charset="0"/>
                <a:cs typeface="Arial" panose="020B0604020202020204" pitchFamily="34" charset="0"/>
              </a:rPr>
              <a:t>; in tale ipotesi, infatti, l’eliminazione della doppia imposizione dovrebbe essere regolata dal meccanismo del credito d’imposta per i redditi prodotti all’estero (art. 165 TUIR).</a:t>
            </a:r>
            <a:endParaRPr lang="it-IT" sz="2200">
              <a:latin typeface="Arial" panose="020B0604020202020204" pitchFamily="34" charset="0"/>
              <a:cs typeface="Arial" panose="020B0604020202020204" pitchFamily="34" charset="0"/>
            </a:endParaRPr>
          </a:p>
        </p:txBody>
      </p:sp>
      <p:sp>
        <p:nvSpPr>
          <p:cNvPr id="10" name="Rettangolo 9">
            <a:extLst>
              <a:ext uri="{FF2B5EF4-FFF2-40B4-BE49-F238E27FC236}">
                <a16:creationId xmlns:a16="http://schemas.microsoft.com/office/drawing/2014/main" id="{0A1B18AE-0355-448C-ABB5-5779E0348FA4}"/>
              </a:ext>
            </a:extLst>
          </p:cNvPr>
          <p:cNvSpPr/>
          <p:nvPr/>
        </p:nvSpPr>
        <p:spPr>
          <a:xfrm>
            <a:off x="10990053" y="6260797"/>
            <a:ext cx="6657370" cy="239260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100">
                <a:latin typeface="Arial" panose="020B0604020202020204" pitchFamily="34" charset="0"/>
                <a:cs typeface="Arial" panose="020B0604020202020204" pitchFamily="34" charset="0"/>
              </a:rPr>
              <a:t>Sul punto, Confindustria ha chiesto, in sede di consultazione pubblica, un chiarimento definitivo che sembra essere stato accolto: al par. 6 della circolare (dedicato alla documentazione relativa alle SO) viene infatti </a:t>
            </a:r>
            <a:r>
              <a:rPr lang="it-IT" sz="2100" b="1">
                <a:latin typeface="Arial" panose="020B0604020202020204" pitchFamily="34" charset="0"/>
                <a:cs typeface="Arial" panose="020B0604020202020204" pitchFamily="34" charset="0"/>
              </a:rPr>
              <a:t>eliminato il riferimento </a:t>
            </a:r>
            <a:r>
              <a:rPr lang="it-IT" sz="2100">
                <a:latin typeface="Arial" panose="020B0604020202020204" pitchFamily="34" charset="0"/>
                <a:cs typeface="Arial" panose="020B0604020202020204" pitchFamily="34" charset="0"/>
              </a:rPr>
              <a:t>alle stabili organizzazioni «</a:t>
            </a:r>
            <a:r>
              <a:rPr lang="it-IT" sz="2100" b="1">
                <a:latin typeface="Arial" panose="020B0604020202020204" pitchFamily="34" charset="0"/>
                <a:cs typeface="Arial" panose="020B0604020202020204" pitchFamily="34" charset="0"/>
              </a:rPr>
              <a:t>in regime ordinario</a:t>
            </a:r>
            <a:r>
              <a:rPr lang="it-IT" sz="2100">
                <a:latin typeface="Arial" panose="020B0604020202020204" pitchFamily="34" charset="0"/>
                <a:cs typeface="Arial" panose="020B0604020202020204" pitchFamily="34" charset="0"/>
              </a:rPr>
              <a:t>»</a:t>
            </a:r>
          </a:p>
        </p:txBody>
      </p:sp>
      <p:sp>
        <p:nvSpPr>
          <p:cNvPr id="20" name="Rettangolo 19">
            <a:extLst>
              <a:ext uri="{FF2B5EF4-FFF2-40B4-BE49-F238E27FC236}">
                <a16:creationId xmlns:a16="http://schemas.microsoft.com/office/drawing/2014/main" id="{7CD814CB-3D05-48E8-ADFE-52FF23FF3E16}"/>
              </a:ext>
            </a:extLst>
          </p:cNvPr>
          <p:cNvSpPr/>
          <p:nvPr/>
        </p:nvSpPr>
        <p:spPr>
          <a:xfrm>
            <a:off x="524086" y="2216085"/>
            <a:ext cx="14590565" cy="3352899"/>
          </a:xfrm>
          <a:prstGeom prst="rect">
            <a:avLst/>
          </a:prstGeom>
          <a:solidFill>
            <a:schemeClr val="bg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18" name="CasellaDiTesto 17">
            <a:extLst>
              <a:ext uri="{FF2B5EF4-FFF2-40B4-BE49-F238E27FC236}">
                <a16:creationId xmlns:a16="http://schemas.microsoft.com/office/drawing/2014/main" id="{9A0E8700-63E5-4FD3-8E0B-BADAA234D9C6}"/>
              </a:ext>
            </a:extLst>
          </p:cNvPr>
          <p:cNvSpPr txBox="1"/>
          <p:nvPr/>
        </p:nvSpPr>
        <p:spPr>
          <a:xfrm>
            <a:off x="732012" y="2696759"/>
            <a:ext cx="14462115" cy="2462213"/>
          </a:xfrm>
          <a:prstGeom prst="rect">
            <a:avLst/>
          </a:prstGeom>
          <a:noFill/>
        </p:spPr>
        <p:txBody>
          <a:bodyPr wrap="square">
            <a:spAutoFit/>
          </a:bodyPr>
          <a:lstStyle/>
          <a:p>
            <a:r>
              <a:rPr lang="it-IT" sz="2200">
                <a:latin typeface="Arial" panose="020B0604020202020204" pitchFamily="34" charset="0"/>
                <a:cs typeface="Arial" panose="020B0604020202020204" pitchFamily="34" charset="0"/>
              </a:rPr>
              <a:t>Il Provvedimento ha stabilito che il beneficio della disapplicazione delle sanzioni per infedele dichiarazione innanzi illustrato (cd. </a:t>
            </a:r>
            <a:r>
              <a:rPr lang="it-IT" sz="2200" i="1">
                <a:latin typeface="Arial" panose="020B0604020202020204" pitchFamily="34" charset="0"/>
                <a:cs typeface="Arial" panose="020B0604020202020204" pitchFamily="34" charset="0"/>
              </a:rPr>
              <a:t>penalty </a:t>
            </a:r>
            <a:r>
              <a:rPr lang="it-IT" sz="2200" i="1" err="1">
                <a:latin typeface="Arial" panose="020B0604020202020204" pitchFamily="34" charset="0"/>
                <a:cs typeface="Arial" panose="020B0604020202020204" pitchFamily="34" charset="0"/>
              </a:rPr>
              <a:t>protection</a:t>
            </a:r>
            <a:r>
              <a:rPr lang="it-IT" sz="2200">
                <a:latin typeface="Arial" panose="020B0604020202020204" pitchFamily="34" charset="0"/>
                <a:cs typeface="Arial" panose="020B0604020202020204" pitchFamily="34" charset="0"/>
              </a:rPr>
              <a:t>) trova applicazione nei seguenti casi:</a:t>
            </a:r>
          </a:p>
          <a:p>
            <a:pPr marL="285750" indent="-285750">
              <a:buFont typeface="Wingdings" panose="05000000000000000000" pitchFamily="2" charset="2"/>
              <a:buChar char="q"/>
            </a:pPr>
            <a:r>
              <a:rPr lang="it-IT" sz="2200">
                <a:latin typeface="Arial" panose="020B0604020202020204" pitchFamily="34" charset="0"/>
                <a:cs typeface="Arial" panose="020B0604020202020204" pitchFamily="34" charset="0"/>
              </a:rPr>
              <a:t>operazioni poste in essere da imprese residenti (o stabilite) con società non residenti – art. 110, comma 7 TUIR;</a:t>
            </a:r>
          </a:p>
          <a:p>
            <a:pPr marL="285750" indent="-285750">
              <a:buFont typeface="Wingdings" panose="05000000000000000000" pitchFamily="2" charset="2"/>
              <a:buChar char="q"/>
            </a:pPr>
            <a:r>
              <a:rPr lang="it-IT" sz="2200">
                <a:latin typeface="Arial" panose="020B0604020202020204" pitchFamily="34" charset="0"/>
                <a:cs typeface="Arial" panose="020B0604020202020204" pitchFamily="34" charset="0"/>
              </a:rPr>
              <a:t>operazioni poste in essere tra la stabile organizzazione in Italia di un soggetto non residente e l’entità estera cui la medesima appartiene – art. 152, comma 3 TUIR; </a:t>
            </a:r>
          </a:p>
          <a:p>
            <a:pPr marL="285750" indent="-285750">
              <a:buFont typeface="Wingdings" panose="05000000000000000000" pitchFamily="2" charset="2"/>
              <a:buChar char="q"/>
            </a:pPr>
            <a:r>
              <a:rPr lang="it-IT" sz="2200">
                <a:latin typeface="Arial" panose="020B0604020202020204" pitchFamily="34" charset="0"/>
                <a:cs typeface="Arial" panose="020B0604020202020204" pitchFamily="34" charset="0"/>
              </a:rPr>
              <a:t>operazioni poste in essere tra la stabile organizzazione all’estero di un’impresa italiana e la medesima impresa, nell’ipotesi in cui quest’ultima </a:t>
            </a:r>
            <a:r>
              <a:rPr lang="it-IT" sz="2200" u="sng">
                <a:solidFill>
                  <a:schemeClr val="tx2">
                    <a:lumMod val="50000"/>
                  </a:schemeClr>
                </a:solidFill>
                <a:latin typeface="Arial" panose="020B0604020202020204" pitchFamily="34" charset="0"/>
                <a:cs typeface="Arial" panose="020B0604020202020204" pitchFamily="34" charset="0"/>
              </a:rPr>
              <a:t>abbia optato per il regime di “</a:t>
            </a:r>
            <a:r>
              <a:rPr lang="it-IT" sz="2200" i="1" u="sng" err="1">
                <a:solidFill>
                  <a:schemeClr val="tx2">
                    <a:lumMod val="50000"/>
                  </a:schemeClr>
                </a:solidFill>
                <a:latin typeface="Arial" panose="020B0604020202020204" pitchFamily="34" charset="0"/>
                <a:cs typeface="Arial" panose="020B0604020202020204" pitchFamily="34" charset="0"/>
              </a:rPr>
              <a:t>branch</a:t>
            </a:r>
            <a:r>
              <a:rPr lang="it-IT" sz="2200" i="1" u="sng">
                <a:solidFill>
                  <a:schemeClr val="tx2">
                    <a:lumMod val="50000"/>
                  </a:schemeClr>
                </a:solidFill>
                <a:latin typeface="Arial" panose="020B0604020202020204" pitchFamily="34" charset="0"/>
                <a:cs typeface="Arial" panose="020B0604020202020204" pitchFamily="34" charset="0"/>
              </a:rPr>
              <a:t> </a:t>
            </a:r>
            <a:r>
              <a:rPr lang="it-IT" sz="2200" i="1" u="sng" err="1">
                <a:solidFill>
                  <a:schemeClr val="tx2">
                    <a:lumMod val="50000"/>
                  </a:schemeClr>
                </a:solidFill>
                <a:latin typeface="Arial" panose="020B0604020202020204" pitchFamily="34" charset="0"/>
                <a:cs typeface="Arial" panose="020B0604020202020204" pitchFamily="34" charset="0"/>
              </a:rPr>
              <a:t>exemption</a:t>
            </a:r>
            <a:r>
              <a:rPr lang="it-IT" sz="2200" u="sng">
                <a:solidFill>
                  <a:schemeClr val="bg2"/>
                </a:solidFill>
                <a:latin typeface="Arial" panose="020B0604020202020204" pitchFamily="34" charset="0"/>
                <a:cs typeface="Arial" panose="020B0604020202020204" pitchFamily="34" charset="0"/>
              </a:rPr>
              <a:t>” </a:t>
            </a:r>
            <a:r>
              <a:rPr lang="it-IT" sz="2200">
                <a:latin typeface="Arial" panose="020B0604020202020204" pitchFamily="34" charset="0"/>
                <a:cs typeface="Arial" panose="020B0604020202020204" pitchFamily="34" charset="0"/>
              </a:rPr>
              <a:t>- art. 168-ter, comma 10 TUIR. </a:t>
            </a:r>
          </a:p>
        </p:txBody>
      </p:sp>
      <p:sp>
        <p:nvSpPr>
          <p:cNvPr id="27" name="Rettangolo 26">
            <a:extLst>
              <a:ext uri="{FF2B5EF4-FFF2-40B4-BE49-F238E27FC236}">
                <a16:creationId xmlns:a16="http://schemas.microsoft.com/office/drawing/2014/main" id="{86C4D307-FA14-4A1A-B501-EC419B0771E1}"/>
              </a:ext>
            </a:extLst>
          </p:cNvPr>
          <p:cNvSpPr/>
          <p:nvPr/>
        </p:nvSpPr>
        <p:spPr>
          <a:xfrm>
            <a:off x="869752" y="1320264"/>
            <a:ext cx="9637827" cy="1151309"/>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atin typeface="Arial" panose="020B060402020202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id="{B12B43D6-2866-4162-9217-96BBAE03090B}"/>
              </a:ext>
            </a:extLst>
          </p:cNvPr>
          <p:cNvSpPr txBox="1"/>
          <p:nvPr/>
        </p:nvSpPr>
        <p:spPr>
          <a:xfrm>
            <a:off x="1445568" y="1566416"/>
            <a:ext cx="7500689" cy="707886"/>
          </a:xfrm>
          <a:prstGeom prst="rect">
            <a:avLst/>
          </a:prstGeom>
          <a:noFill/>
        </p:spPr>
        <p:txBody>
          <a:bodyPr wrap="square">
            <a:spAutoFit/>
          </a:bodyPr>
          <a:lstStyle/>
          <a:p>
            <a:pPr lvl="0" algn="ctr"/>
            <a:r>
              <a:rPr lang="it-IT" sz="2000" b="1" i="1">
                <a:solidFill>
                  <a:schemeClr val="bg1"/>
                </a:solidFill>
                <a:latin typeface="Arial" panose="020B0604020202020204" pitchFamily="34" charset="0"/>
                <a:cs typeface="Arial" panose="020B0604020202020204" pitchFamily="34" charset="0"/>
              </a:rPr>
              <a:t>A quali operazioni si applica la disciplina sul TP da cui discendono gli oneri documentali?</a:t>
            </a:r>
            <a:endParaRPr lang="it-IT" sz="2000">
              <a:solidFill>
                <a:schemeClr val="bg1"/>
              </a:solidFill>
            </a:endParaRPr>
          </a:p>
        </p:txBody>
      </p:sp>
      <p:sp>
        <p:nvSpPr>
          <p:cNvPr id="7" name="Freccia in giù 6">
            <a:extLst>
              <a:ext uri="{FF2B5EF4-FFF2-40B4-BE49-F238E27FC236}">
                <a16:creationId xmlns:a16="http://schemas.microsoft.com/office/drawing/2014/main" id="{F664D786-9F3D-48D9-8BA8-8CEA22824C7E}"/>
              </a:ext>
            </a:extLst>
          </p:cNvPr>
          <p:cNvSpPr/>
          <p:nvPr/>
        </p:nvSpPr>
        <p:spPr>
          <a:xfrm>
            <a:off x="6454840" y="5245326"/>
            <a:ext cx="867974" cy="980671"/>
          </a:xfrm>
          <a:prstGeom prst="downArrow">
            <a:avLst>
              <a:gd name="adj1" fmla="val 50000"/>
              <a:gd name="adj2" fmla="val 50000"/>
            </a:avLst>
          </a:prstGeom>
          <a:solidFill>
            <a:schemeClr val="tx2">
              <a:lumMod val="25000"/>
            </a:schemeClr>
          </a:solidFill>
          <a:ln>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Oval 9">
            <a:extLst>
              <a:ext uri="{FF2B5EF4-FFF2-40B4-BE49-F238E27FC236}">
                <a16:creationId xmlns:a16="http://schemas.microsoft.com/office/drawing/2014/main" id="{80B273BD-07B7-4DE9-8940-E7C2613DEBE8}"/>
              </a:ext>
            </a:extLst>
          </p:cNvPr>
          <p:cNvSpPr/>
          <p:nvPr/>
        </p:nvSpPr>
        <p:spPr>
          <a:xfrm>
            <a:off x="15574375" y="1232496"/>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Elemento grafico 2" descr="Cerchi con linee con riempimento a tinta unita">
            <a:extLst>
              <a:ext uri="{FF2B5EF4-FFF2-40B4-BE49-F238E27FC236}">
                <a16:creationId xmlns:a16="http://schemas.microsoft.com/office/drawing/2014/main" id="{EFB9B3F3-7D3B-4284-ACEF-2A1C974FA4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51448" y="1359496"/>
            <a:ext cx="1542473" cy="1542473"/>
          </a:xfrm>
          <a:prstGeom prst="rect">
            <a:avLst/>
          </a:prstGeom>
        </p:spPr>
      </p:pic>
    </p:spTree>
    <p:extLst>
      <p:ext uri="{BB962C8B-B14F-4D97-AF65-F5344CB8AC3E}">
        <p14:creationId xmlns:p14="http://schemas.microsoft.com/office/powerpoint/2010/main" val="16070900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up)">
                                      <p:cBhvr>
                                        <p:cTn id="1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35">
            <a:extLst>
              <a:ext uri="{FF2B5EF4-FFF2-40B4-BE49-F238E27FC236}">
                <a16:creationId xmlns:a16="http://schemas.microsoft.com/office/drawing/2014/main" id="{558038B9-7CA2-434B-9A51-E92AA6987A51}"/>
              </a:ext>
            </a:extLst>
          </p:cNvPr>
          <p:cNvSpPr/>
          <p:nvPr/>
        </p:nvSpPr>
        <p:spPr>
          <a:xfrm>
            <a:off x="15332972" y="1112102"/>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MASTERFILE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2" name="Rettangolo 11">
            <a:extLst>
              <a:ext uri="{FF2B5EF4-FFF2-40B4-BE49-F238E27FC236}">
                <a16:creationId xmlns:a16="http://schemas.microsoft.com/office/drawing/2014/main" id="{598CFF09-1EE0-4251-8F90-43C3B22F1034}"/>
              </a:ext>
            </a:extLst>
          </p:cNvPr>
          <p:cNvSpPr/>
          <p:nvPr/>
        </p:nvSpPr>
        <p:spPr>
          <a:xfrm>
            <a:off x="410276" y="1209254"/>
            <a:ext cx="13183991" cy="1033938"/>
          </a:xfrm>
          <a:prstGeom prst="rect">
            <a:avLst/>
          </a:prstGeom>
          <a:solidFill>
            <a:schemeClr val="tx2">
              <a:lumMod val="25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16" name="CasellaDiTesto 15">
            <a:extLst>
              <a:ext uri="{FF2B5EF4-FFF2-40B4-BE49-F238E27FC236}">
                <a16:creationId xmlns:a16="http://schemas.microsoft.com/office/drawing/2014/main" id="{C1133B92-E20F-43F3-9F96-C013DE776240}"/>
              </a:ext>
            </a:extLst>
          </p:cNvPr>
          <p:cNvSpPr txBox="1"/>
          <p:nvPr/>
        </p:nvSpPr>
        <p:spPr>
          <a:xfrm>
            <a:off x="764390" y="1393860"/>
            <a:ext cx="12829877" cy="769441"/>
          </a:xfrm>
          <a:prstGeom prst="rect">
            <a:avLst/>
          </a:prstGeom>
          <a:noFill/>
        </p:spPr>
        <p:txBody>
          <a:bodyPr wrap="square">
            <a:spAutoFit/>
          </a:bodyPr>
          <a:lstStyle/>
          <a:p>
            <a:pPr lvl="0">
              <a:buFontTx/>
              <a:buNone/>
            </a:pPr>
            <a:r>
              <a:rPr lang="it-IT" sz="2200" b="1" i="1">
                <a:solidFill>
                  <a:schemeClr val="bg1"/>
                </a:solidFill>
                <a:latin typeface="Arial" panose="020B0604020202020204" pitchFamily="34" charset="0"/>
                <a:cs typeface="Arial" panose="020B0604020202020204" pitchFamily="34" charset="0"/>
              </a:rPr>
              <a:t>Documento che contiene le informazioni relative al gruppo multinazionale e alle politiche in materia di TP nel loro complesso </a:t>
            </a:r>
          </a:p>
        </p:txBody>
      </p:sp>
      <p:sp>
        <p:nvSpPr>
          <p:cNvPr id="2" name="CasellaDiTesto 1">
            <a:extLst>
              <a:ext uri="{FF2B5EF4-FFF2-40B4-BE49-F238E27FC236}">
                <a16:creationId xmlns:a16="http://schemas.microsoft.com/office/drawing/2014/main" id="{CEEE5D61-9021-434C-8E62-06DE5FC50E6D}"/>
              </a:ext>
            </a:extLst>
          </p:cNvPr>
          <p:cNvSpPr txBox="1"/>
          <p:nvPr/>
        </p:nvSpPr>
        <p:spPr>
          <a:xfrm>
            <a:off x="587333" y="2427798"/>
            <a:ext cx="13006934" cy="769441"/>
          </a:xfrm>
          <a:prstGeom prst="rect">
            <a:avLst/>
          </a:prstGeom>
          <a:noFill/>
        </p:spPr>
        <p:txBody>
          <a:bodyPr wrap="square" rtlCol="0">
            <a:spAutoFit/>
          </a:bodyPr>
          <a:lstStyle/>
          <a:p>
            <a:pPr algn="just"/>
            <a:r>
              <a:rPr lang="it-IT" sz="2200">
                <a:latin typeface="Arial" panose="020B0604020202020204" pitchFamily="34" charset="0"/>
                <a:cs typeface="Arial" panose="020B0604020202020204" pitchFamily="34" charset="0"/>
              </a:rPr>
              <a:t>Si segnalano di seguito i principali chiarimenti d’interesse forniti dalla Circolare sul contenuto del </a:t>
            </a:r>
            <a:r>
              <a:rPr lang="it-IT" sz="2200" err="1">
                <a:latin typeface="Arial" panose="020B0604020202020204" pitchFamily="34" charset="0"/>
                <a:cs typeface="Arial" panose="020B0604020202020204" pitchFamily="34" charset="0"/>
              </a:rPr>
              <a:t>Masterfile</a:t>
            </a:r>
            <a:r>
              <a:rPr lang="it-IT" sz="2200">
                <a:latin typeface="Arial" panose="020B0604020202020204" pitchFamily="34" charset="0"/>
                <a:cs typeface="Arial" panose="020B0604020202020204" pitchFamily="34" charset="0"/>
              </a:rPr>
              <a:t>.</a:t>
            </a:r>
          </a:p>
        </p:txBody>
      </p:sp>
      <p:sp>
        <p:nvSpPr>
          <p:cNvPr id="23" name="CasellaDiTesto 22">
            <a:extLst>
              <a:ext uri="{FF2B5EF4-FFF2-40B4-BE49-F238E27FC236}">
                <a16:creationId xmlns:a16="http://schemas.microsoft.com/office/drawing/2014/main" id="{DE90D430-08C0-40F7-A9BA-BC3230355AB0}"/>
              </a:ext>
            </a:extLst>
          </p:cNvPr>
          <p:cNvSpPr txBox="1"/>
          <p:nvPr/>
        </p:nvSpPr>
        <p:spPr>
          <a:xfrm>
            <a:off x="419100" y="4210109"/>
            <a:ext cx="9016937" cy="4832092"/>
          </a:xfrm>
          <a:prstGeom prst="rect">
            <a:avLst/>
          </a:prstGeom>
          <a:noFill/>
        </p:spPr>
        <p:txBody>
          <a:bodyPr wrap="square">
            <a:spAutoFit/>
          </a:bodyPr>
          <a:lstStyle/>
          <a:p>
            <a:pPr marL="342900" indent="-342900" algn="just">
              <a:buFont typeface="Wingdings" panose="05000000000000000000" pitchFamily="2" charset="2"/>
              <a:buChar char="q"/>
            </a:pP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Se il gruppo realizza attività tra loro diverse e disciplinate da specifiche politiche di TP (cc. </a:t>
            </a:r>
            <a:r>
              <a:rPr kumimoji="0" lang="it-IT" sz="2200" b="0" i="0" u="none" strike="noStrike" kern="1200" cap="none" spc="0" normalizeH="0" baseline="0" noProof="0" err="1">
                <a:ln>
                  <a:noFill/>
                </a:ln>
                <a:solidFill>
                  <a:srgbClr val="292930"/>
                </a:solidFill>
                <a:effectLst/>
                <a:uLnTx/>
                <a:uFillTx/>
                <a:latin typeface="Arial" panose="020B0604020202020204" pitchFamily="34" charset="0"/>
                <a:cs typeface="Arial" panose="020B0604020202020204" pitchFamily="34" charset="0"/>
              </a:rPr>
              <a:t>dd</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a:t>
            </a:r>
            <a:r>
              <a:rPr kumimoji="0" lang="it-IT" sz="2200" b="1"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divisioni</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il contribuente può presentare più di un </a:t>
            </a:r>
            <a:r>
              <a:rPr lang="it-IT" sz="2200">
                <a:solidFill>
                  <a:srgbClr val="292930"/>
                </a:solidFill>
                <a:latin typeface="Arial" panose="020B0604020202020204" pitchFamily="34" charset="0"/>
                <a:cs typeface="Arial" panose="020B0604020202020204" pitchFamily="34" charset="0"/>
              </a:rPr>
              <a:t>M</a:t>
            </a:r>
            <a:r>
              <a:rPr kumimoji="0" lang="it-IT" sz="2200" b="0" i="0" u="none" strike="noStrike" kern="1200" cap="none" spc="0" normalizeH="0" baseline="0" noProof="0" err="1">
                <a:ln>
                  <a:noFill/>
                </a:ln>
                <a:solidFill>
                  <a:srgbClr val="292930"/>
                </a:solidFill>
                <a:effectLst/>
                <a:uLnTx/>
                <a:uFillTx/>
                <a:latin typeface="Arial" panose="020B0604020202020204" pitchFamily="34" charset="0"/>
                <a:cs typeface="Arial" panose="020B0604020202020204" pitchFamily="34" charset="0"/>
              </a:rPr>
              <a:t>asterfile</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a:t>
            </a:r>
            <a:r>
              <a:rPr kumimoji="0" lang="it-IT" sz="2200" b="1" i="0"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L’entità locale può presentare il </a:t>
            </a:r>
            <a:r>
              <a:rPr kumimoji="0" lang="it-IT" sz="2200" b="1" i="0" strike="noStrike" kern="1200" cap="none" spc="0" normalizeH="0" baseline="0" noProof="0" err="1">
                <a:ln>
                  <a:noFill/>
                </a:ln>
                <a:solidFill>
                  <a:srgbClr val="292930"/>
                </a:solidFill>
                <a:effectLst/>
                <a:uLnTx/>
                <a:uFillTx/>
                <a:latin typeface="Arial" panose="020B0604020202020204" pitchFamily="34" charset="0"/>
                <a:cs typeface="Arial" panose="020B0604020202020204" pitchFamily="34" charset="0"/>
              </a:rPr>
              <a:t>Masterfile</a:t>
            </a:r>
            <a:r>
              <a:rPr kumimoji="0" lang="it-IT" sz="2200" b="1" i="0"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anche solo con riferimento alla divisione in cui opera</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a:t>
            </a:r>
          </a:p>
          <a:p>
            <a:pPr algn="just"/>
            <a:endPar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it-IT" sz="2200">
                <a:solidFill>
                  <a:srgbClr val="292930"/>
                </a:solidFill>
                <a:latin typeface="Arial" panose="020B0604020202020204" pitchFamily="34" charset="0"/>
                <a:cs typeface="Arial" panose="020B0604020202020204" pitchFamily="34" charset="0"/>
              </a:rPr>
              <a:t>Nel caso in cui si renda necessario fornire all’A.F. informazioni supplementari/integrative rispetto a quelle contenute nella documentazione già consegnata, il </a:t>
            </a:r>
            <a:r>
              <a:rPr lang="it-IT" sz="2200" b="1">
                <a:solidFill>
                  <a:srgbClr val="292930"/>
                </a:solidFill>
                <a:latin typeface="Arial" panose="020B0604020202020204" pitchFamily="34" charset="0"/>
                <a:cs typeface="Arial" panose="020B0604020202020204" pitchFamily="34" charset="0"/>
              </a:rPr>
              <a:t>termine per tale integrazione è di 7 giorni </a:t>
            </a:r>
            <a:r>
              <a:rPr lang="it-IT" sz="2200">
                <a:solidFill>
                  <a:srgbClr val="292930"/>
                </a:solidFill>
                <a:latin typeface="Arial" panose="020B0604020202020204" pitchFamily="34" charset="0"/>
                <a:cs typeface="Arial" panose="020B0604020202020204" pitchFamily="34" charset="0"/>
              </a:rPr>
              <a:t>dalla richiesta. A tal riguardo, la circolare precisa che, tra le informazioni in parola, rientrano i </a:t>
            </a:r>
            <a:r>
              <a:rPr lang="it-IT" sz="2200" err="1">
                <a:solidFill>
                  <a:srgbClr val="292930"/>
                </a:solidFill>
                <a:latin typeface="Arial" panose="020B0604020202020204" pitchFamily="34" charset="0"/>
                <a:cs typeface="Arial" panose="020B0604020202020204" pitchFamily="34" charset="0"/>
              </a:rPr>
              <a:t>Masterfile</a:t>
            </a:r>
            <a:r>
              <a:rPr lang="it-IT" sz="2200">
                <a:solidFill>
                  <a:srgbClr val="292930"/>
                </a:solidFill>
                <a:latin typeface="Arial" panose="020B0604020202020204" pitchFamily="34" charset="0"/>
                <a:cs typeface="Arial" panose="020B0604020202020204" pitchFamily="34" charset="0"/>
              </a:rPr>
              <a:t> riguardanti </a:t>
            </a:r>
            <a:r>
              <a:rPr lang="it-IT" sz="2200" b="1" u="sng">
                <a:solidFill>
                  <a:srgbClr val="292930"/>
                </a:solidFill>
                <a:latin typeface="Arial" panose="020B0604020202020204" pitchFamily="34" charset="0"/>
                <a:cs typeface="Arial" panose="020B0604020202020204" pitchFamily="34" charset="0"/>
              </a:rPr>
              <a:t>altre divisioni</a:t>
            </a:r>
            <a:r>
              <a:rPr lang="it-IT" sz="2200" b="1">
                <a:solidFill>
                  <a:srgbClr val="292930"/>
                </a:solidFill>
                <a:latin typeface="Arial" panose="020B0604020202020204" pitchFamily="34" charset="0"/>
                <a:cs typeface="Arial" panose="020B0604020202020204" pitchFamily="34" charset="0"/>
              </a:rPr>
              <a:t> </a:t>
            </a:r>
            <a:r>
              <a:rPr lang="it-IT" sz="2200">
                <a:solidFill>
                  <a:srgbClr val="292930"/>
                </a:solidFill>
                <a:latin typeface="Arial" panose="020B0604020202020204" pitchFamily="34" charset="0"/>
                <a:cs typeface="Arial" panose="020B0604020202020204" pitchFamily="34" charset="0"/>
              </a:rPr>
              <a:t>qualora l’entità locale abbia presentato un </a:t>
            </a:r>
            <a:r>
              <a:rPr lang="it-IT" sz="2200" err="1">
                <a:solidFill>
                  <a:srgbClr val="292930"/>
                </a:solidFill>
                <a:latin typeface="Arial" panose="020B0604020202020204" pitchFamily="34" charset="0"/>
                <a:cs typeface="Arial" panose="020B0604020202020204" pitchFamily="34" charset="0"/>
              </a:rPr>
              <a:t>Masterfile</a:t>
            </a:r>
            <a:r>
              <a:rPr lang="it-IT" sz="2200">
                <a:solidFill>
                  <a:srgbClr val="292930"/>
                </a:solidFill>
                <a:latin typeface="Arial" panose="020B0604020202020204" pitchFamily="34" charset="0"/>
                <a:cs typeface="Arial" panose="020B0604020202020204" pitchFamily="34" charset="0"/>
              </a:rPr>
              <a:t> riguardante la singola divisione in cui opera.</a:t>
            </a:r>
          </a:p>
          <a:p>
            <a:pPr algn="just"/>
            <a:endPar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endParaRPr>
          </a:p>
        </p:txBody>
      </p:sp>
      <p:sp>
        <p:nvSpPr>
          <p:cNvPr id="25" name="Rettangolo 24">
            <a:extLst>
              <a:ext uri="{FF2B5EF4-FFF2-40B4-BE49-F238E27FC236}">
                <a16:creationId xmlns:a16="http://schemas.microsoft.com/office/drawing/2014/main" id="{0E4DF781-9937-42BD-9F6F-B2CC04F9834B}"/>
              </a:ext>
            </a:extLst>
          </p:cNvPr>
          <p:cNvSpPr/>
          <p:nvPr/>
        </p:nvSpPr>
        <p:spPr>
          <a:xfrm>
            <a:off x="9734834" y="3946756"/>
            <a:ext cx="8134066" cy="4403614"/>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Ø"/>
            </a:pPr>
            <a:endParaRPr lang="it-IT" sz="2000">
              <a:latin typeface="Arial" panose="020B0604020202020204" pitchFamily="34" charset="0"/>
              <a:cs typeface="Arial" panose="020B0604020202020204" pitchFamily="34" charset="0"/>
            </a:endParaRPr>
          </a:p>
        </p:txBody>
      </p:sp>
      <p:sp>
        <p:nvSpPr>
          <p:cNvPr id="26" name="CasellaDiTesto 25">
            <a:extLst>
              <a:ext uri="{FF2B5EF4-FFF2-40B4-BE49-F238E27FC236}">
                <a16:creationId xmlns:a16="http://schemas.microsoft.com/office/drawing/2014/main" id="{C2EE4A21-37BE-47E4-98D7-12738283A4CF}"/>
              </a:ext>
            </a:extLst>
          </p:cNvPr>
          <p:cNvSpPr txBox="1"/>
          <p:nvPr/>
        </p:nvSpPr>
        <p:spPr>
          <a:xfrm>
            <a:off x="9831817" y="4068710"/>
            <a:ext cx="7799030" cy="3816429"/>
          </a:xfrm>
          <a:prstGeom prst="rect">
            <a:avLst/>
          </a:prstGeom>
          <a:noFill/>
        </p:spPr>
        <p:txBody>
          <a:bodyPr wrap="square">
            <a:spAutoFit/>
          </a:bodyPr>
          <a:lstStyle/>
          <a:p>
            <a:pPr marL="342900" indent="-342900" algn="just">
              <a:buFont typeface="Wingdings" panose="05000000000000000000" pitchFamily="2" charset="2"/>
              <a:buChar char="Ø"/>
            </a:pPr>
            <a:r>
              <a:rPr lang="it-IT" sz="2200">
                <a:solidFill>
                  <a:schemeClr val="bg1"/>
                </a:solidFill>
                <a:latin typeface="Arial" panose="020B0604020202020204" pitchFamily="34" charset="0"/>
                <a:cs typeface="Arial" panose="020B0604020202020204" pitchFamily="34" charset="0"/>
              </a:rPr>
              <a:t>La circolare non ha recepito la nostra sollecitazione in merito alla necessità di chiarire, eventualmente anche con esemplificazioni, la portata del concetto di «divisione». Viene però specificato che vi rientrano le </a:t>
            </a:r>
            <a:r>
              <a:rPr lang="it-IT" sz="2200" b="1">
                <a:solidFill>
                  <a:schemeClr val="bg1"/>
                </a:solidFill>
                <a:latin typeface="Arial" panose="020B0604020202020204" pitchFamily="34" charset="0"/>
                <a:cs typeface="Arial" panose="020B0604020202020204" pitchFamily="34" charset="0"/>
              </a:rPr>
              <a:t>entità del gruppo che intrattengono operazioni con l’entità locale</a:t>
            </a:r>
            <a:r>
              <a:rPr lang="it-IT" sz="2200">
                <a:solidFill>
                  <a:schemeClr val="bg1"/>
                </a:solidFill>
                <a:latin typeface="Arial" panose="020B0604020202020204" pitchFamily="34" charset="0"/>
                <a:cs typeface="Arial" panose="020B0604020202020204" pitchFamily="34" charset="0"/>
              </a:rPr>
              <a:t>.</a:t>
            </a:r>
          </a:p>
          <a:p>
            <a:pPr algn="just"/>
            <a:endParaRPr lang="it-IT" sz="2200">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it-IT" sz="2200">
                <a:solidFill>
                  <a:schemeClr val="bg1"/>
                </a:solidFill>
                <a:latin typeface="Arial" panose="020B0604020202020204" pitchFamily="34" charset="0"/>
                <a:cs typeface="Arial" panose="020B0604020202020204" pitchFamily="34" charset="0"/>
              </a:rPr>
              <a:t>Si era osservato, poi, che il termine di 7 giorni fosse particolarmente ristretto soprattutto con riferimento all’onere per il contribuente di recuperare eventuali ulteriori </a:t>
            </a:r>
            <a:r>
              <a:rPr lang="it-IT" sz="2200" err="1">
                <a:solidFill>
                  <a:schemeClr val="bg1"/>
                </a:solidFill>
                <a:latin typeface="Arial" panose="020B0604020202020204" pitchFamily="34" charset="0"/>
                <a:cs typeface="Arial" panose="020B0604020202020204" pitchFamily="34" charset="0"/>
              </a:rPr>
              <a:t>Masterfile</a:t>
            </a:r>
            <a:r>
              <a:rPr lang="it-IT" sz="2200">
                <a:solidFill>
                  <a:schemeClr val="bg1"/>
                </a:solidFill>
                <a:latin typeface="Arial" panose="020B0604020202020204" pitchFamily="34" charset="0"/>
                <a:cs typeface="Arial" panose="020B0604020202020204" pitchFamily="34" charset="0"/>
              </a:rPr>
              <a:t> riferibili ad altre divisioni. </a:t>
            </a:r>
          </a:p>
        </p:txBody>
      </p:sp>
      <p:cxnSp>
        <p:nvCxnSpPr>
          <p:cNvPr id="9" name="Connettore diritto 8">
            <a:extLst>
              <a:ext uri="{FF2B5EF4-FFF2-40B4-BE49-F238E27FC236}">
                <a16:creationId xmlns:a16="http://schemas.microsoft.com/office/drawing/2014/main" id="{D9F0512A-0A71-4748-8FD7-7C030972732F}"/>
              </a:ext>
            </a:extLst>
          </p:cNvPr>
          <p:cNvCxnSpPr/>
          <p:nvPr/>
        </p:nvCxnSpPr>
        <p:spPr>
          <a:xfrm>
            <a:off x="0" y="4068710"/>
            <a:ext cx="7604910"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28" name="CasellaDiTesto 27">
            <a:extLst>
              <a:ext uri="{FF2B5EF4-FFF2-40B4-BE49-F238E27FC236}">
                <a16:creationId xmlns:a16="http://schemas.microsoft.com/office/drawing/2014/main" id="{10341F5B-29F6-44AA-9C1B-EEF662D3D99C}"/>
              </a:ext>
            </a:extLst>
          </p:cNvPr>
          <p:cNvSpPr txBox="1"/>
          <p:nvPr/>
        </p:nvSpPr>
        <p:spPr>
          <a:xfrm>
            <a:off x="730861" y="3488879"/>
            <a:ext cx="6448467" cy="430887"/>
          </a:xfrm>
          <a:prstGeom prst="rect">
            <a:avLst/>
          </a:prstGeom>
          <a:noFill/>
        </p:spPr>
        <p:txBody>
          <a:bodyPr wrap="square" rtlCol="0">
            <a:spAutoFit/>
          </a:bodyPr>
          <a:lstStyle/>
          <a:p>
            <a:pPr algn="just"/>
            <a:r>
              <a:rPr lang="it-IT" sz="2200" b="1" i="1" dirty="0">
                <a:solidFill>
                  <a:schemeClr val="tx2">
                    <a:lumMod val="25000"/>
                  </a:schemeClr>
                </a:solidFill>
                <a:latin typeface="Arial" panose="020B0604020202020204" pitchFamily="34" charset="0"/>
                <a:cs typeface="Arial" panose="020B0604020202020204" pitchFamily="34" charset="0"/>
              </a:rPr>
              <a:t>Divisioni e termini per le integrazioni</a:t>
            </a:r>
          </a:p>
        </p:txBody>
      </p:sp>
      <p:sp>
        <p:nvSpPr>
          <p:cNvPr id="36" name="Oval 9">
            <a:extLst>
              <a:ext uri="{FF2B5EF4-FFF2-40B4-BE49-F238E27FC236}">
                <a16:creationId xmlns:a16="http://schemas.microsoft.com/office/drawing/2014/main" id="{EA105CC9-1343-433C-A743-1A77AE6E8D91}"/>
              </a:ext>
            </a:extLst>
          </p:cNvPr>
          <p:cNvSpPr/>
          <p:nvPr/>
        </p:nvSpPr>
        <p:spPr>
          <a:xfrm>
            <a:off x="15574375" y="1232496"/>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Elemento grafico 2" descr="Mappamondo contorno">
            <a:extLst>
              <a:ext uri="{FF2B5EF4-FFF2-40B4-BE49-F238E27FC236}">
                <a16:creationId xmlns:a16="http://schemas.microsoft.com/office/drawing/2014/main" id="{89DBD06C-410B-4D71-9C98-EBF9A84F8F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988734" y="1592025"/>
            <a:ext cx="1094047" cy="1094047"/>
          </a:xfrm>
          <a:prstGeom prst="rect">
            <a:avLst/>
          </a:prstGeom>
        </p:spPr>
      </p:pic>
    </p:spTree>
    <p:extLst>
      <p:ext uri="{BB962C8B-B14F-4D97-AF65-F5344CB8AC3E}">
        <p14:creationId xmlns:p14="http://schemas.microsoft.com/office/powerpoint/2010/main" val="18335100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500"/>
                                        <p:tgtEl>
                                          <p:spTgt spid="2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up)">
                                      <p:cBhvr>
                                        <p:cTn id="1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MASTERFILE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3" name="CasellaDiTesto 22">
            <a:extLst>
              <a:ext uri="{FF2B5EF4-FFF2-40B4-BE49-F238E27FC236}">
                <a16:creationId xmlns:a16="http://schemas.microsoft.com/office/drawing/2014/main" id="{DE90D430-08C0-40F7-A9BA-BC3230355AB0}"/>
              </a:ext>
            </a:extLst>
          </p:cNvPr>
          <p:cNvSpPr txBox="1"/>
          <p:nvPr/>
        </p:nvSpPr>
        <p:spPr>
          <a:xfrm>
            <a:off x="394384" y="6437437"/>
            <a:ext cx="11673310" cy="2462213"/>
          </a:xfrm>
          <a:prstGeom prst="rect">
            <a:avLst/>
          </a:prstGeom>
          <a:noFill/>
        </p:spPr>
        <p:txBody>
          <a:bodyPr wrap="square">
            <a:spAutoFit/>
          </a:bodyPr>
          <a:lstStyle/>
          <a:p>
            <a:pPr marL="342900" indent="-342900" algn="just">
              <a:buFont typeface="Wingdings" panose="05000000000000000000" pitchFamily="2" charset="2"/>
              <a:buChar char="q"/>
            </a:pP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Nel caso in cui il </a:t>
            </a:r>
            <a:r>
              <a:rPr kumimoji="0" lang="it-IT" sz="2200" b="1"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periodo d’imposta </a:t>
            </a:r>
            <a:r>
              <a:rPr kumimoji="0" lang="it-IT" sz="220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del soggetto estero controllante </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(diretto o indiretto) </a:t>
            </a:r>
            <a:r>
              <a:rPr kumimoji="0" lang="it-IT" sz="2200" b="1"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non risulti coincidente </a:t>
            </a:r>
            <a:r>
              <a:rPr kumimoji="0" lang="it-IT" sz="220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con quello dell’entità locale</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quest’ultima potrà presentare il </a:t>
            </a:r>
            <a:r>
              <a:rPr kumimoji="0" lang="it-IT" sz="2200" b="0" i="0" u="none" strike="noStrike" kern="1200" cap="none" spc="0" normalizeH="0" baseline="0" noProof="0" err="1">
                <a:ln>
                  <a:noFill/>
                </a:ln>
                <a:solidFill>
                  <a:srgbClr val="292930"/>
                </a:solidFill>
                <a:effectLst/>
                <a:uLnTx/>
                <a:uFillTx/>
                <a:latin typeface="Arial" panose="020B0604020202020204" pitchFamily="34" charset="0"/>
                <a:cs typeface="Arial" panose="020B0604020202020204" pitchFamily="34" charset="0"/>
              </a:rPr>
              <a:t>Masterfile</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predisposto dal soggetto </a:t>
            </a:r>
            <a:r>
              <a:rPr kumimoji="0" lang="it-IT" sz="2200" b="0" i="0" u="sng"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controllante riferito al periodo d’imposta in cui la data di chiusura precede quella del periodo d’imposta dell’entità locale</a:t>
            </a:r>
            <a:r>
              <a:rPr kumimoji="0" lang="it-IT" sz="2200" b="0" i="0" u="none" strike="noStrike" kern="1200" cap="none" spc="0" normalizeH="0" baseline="0" noProof="0">
                <a:ln>
                  <a:noFill/>
                </a:ln>
                <a:solidFill>
                  <a:srgbClr val="292930"/>
                </a:solidFill>
                <a:effectLst/>
                <a:uLnTx/>
                <a:uFillTx/>
                <a:latin typeface="Arial" panose="020B0604020202020204" pitchFamily="34" charset="0"/>
                <a:cs typeface="Arial" panose="020B0604020202020204" pitchFamily="34" charset="0"/>
              </a:rPr>
              <a:t>. In ogni caso, qualora tale documento rechi una diversa struttura o minori informazioni rispetto a quelle richieste dal provvedimento, lo stesso dovrà essere integrato con un documento di raccordo della struttura o in una o più appendici.</a:t>
            </a:r>
          </a:p>
        </p:txBody>
      </p:sp>
      <p:cxnSp>
        <p:nvCxnSpPr>
          <p:cNvPr id="19" name="Connettore diritto 18">
            <a:extLst>
              <a:ext uri="{FF2B5EF4-FFF2-40B4-BE49-F238E27FC236}">
                <a16:creationId xmlns:a16="http://schemas.microsoft.com/office/drawing/2014/main" id="{BB48FA62-7EA1-4D92-9CDD-8CD89517F6A2}"/>
              </a:ext>
            </a:extLst>
          </p:cNvPr>
          <p:cNvCxnSpPr>
            <a:cxnSpLocks/>
          </p:cNvCxnSpPr>
          <p:nvPr/>
        </p:nvCxnSpPr>
        <p:spPr>
          <a:xfrm>
            <a:off x="0" y="1695589"/>
            <a:ext cx="10569483"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20" name="CasellaDiTesto 19">
            <a:extLst>
              <a:ext uri="{FF2B5EF4-FFF2-40B4-BE49-F238E27FC236}">
                <a16:creationId xmlns:a16="http://schemas.microsoft.com/office/drawing/2014/main" id="{4E34B543-17D0-4507-AB0B-CACA615FD397}"/>
              </a:ext>
            </a:extLst>
          </p:cNvPr>
          <p:cNvSpPr txBox="1"/>
          <p:nvPr/>
        </p:nvSpPr>
        <p:spPr>
          <a:xfrm>
            <a:off x="433559" y="1146977"/>
            <a:ext cx="11734800" cy="430887"/>
          </a:xfrm>
          <a:prstGeom prst="rect">
            <a:avLst/>
          </a:prstGeom>
          <a:noFill/>
        </p:spPr>
        <p:txBody>
          <a:bodyPr wrap="square" rtlCol="0">
            <a:spAutoFit/>
          </a:bodyPr>
          <a:lstStyle/>
          <a:p>
            <a:pPr algn="just"/>
            <a:r>
              <a:rPr lang="it-IT" sz="2200" b="1" i="1" dirty="0">
                <a:solidFill>
                  <a:schemeClr val="tx2">
                    <a:lumMod val="25000"/>
                  </a:schemeClr>
                </a:solidFill>
                <a:latin typeface="Arial" panose="020B0604020202020204" pitchFamily="34" charset="0"/>
                <a:cs typeface="Arial" panose="020B0604020202020204" pitchFamily="34" charset="0"/>
              </a:rPr>
              <a:t>Utilizzo del </a:t>
            </a:r>
            <a:r>
              <a:rPr lang="it-IT" sz="2200" b="1" i="1" dirty="0" err="1">
                <a:solidFill>
                  <a:schemeClr val="tx2">
                    <a:lumMod val="25000"/>
                  </a:schemeClr>
                </a:solidFill>
                <a:latin typeface="Arial" panose="020B0604020202020204" pitchFamily="34" charset="0"/>
                <a:cs typeface="Arial" panose="020B0604020202020204" pitchFamily="34" charset="0"/>
              </a:rPr>
              <a:t>Masterfile</a:t>
            </a:r>
            <a:r>
              <a:rPr lang="it-IT" sz="2200" b="1" i="1" dirty="0">
                <a:solidFill>
                  <a:schemeClr val="tx2">
                    <a:lumMod val="25000"/>
                  </a:schemeClr>
                </a:solidFill>
                <a:latin typeface="Arial" panose="020B0604020202020204" pitchFamily="34" charset="0"/>
                <a:cs typeface="Arial" panose="020B0604020202020204" pitchFamily="34" charset="0"/>
              </a:rPr>
              <a:t> del soggetto controllante da parte dell’entità locale</a:t>
            </a:r>
          </a:p>
        </p:txBody>
      </p:sp>
      <p:sp>
        <p:nvSpPr>
          <p:cNvPr id="24" name="CasellaDiTesto 23">
            <a:extLst>
              <a:ext uri="{FF2B5EF4-FFF2-40B4-BE49-F238E27FC236}">
                <a16:creationId xmlns:a16="http://schemas.microsoft.com/office/drawing/2014/main" id="{160FBF0D-218A-4A4C-802F-B62D8B7E11DD}"/>
              </a:ext>
            </a:extLst>
          </p:cNvPr>
          <p:cNvSpPr txBox="1"/>
          <p:nvPr/>
        </p:nvSpPr>
        <p:spPr>
          <a:xfrm>
            <a:off x="433559" y="2075817"/>
            <a:ext cx="7679901" cy="3477875"/>
          </a:xfrm>
          <a:prstGeom prst="rect">
            <a:avLst/>
          </a:prstGeom>
          <a:noFill/>
        </p:spPr>
        <p:txBody>
          <a:bodyPr wrap="square">
            <a:spAutoFit/>
          </a:bodyPr>
          <a:lstStyle/>
          <a:p>
            <a:pPr marL="342900" indent="-342900" algn="just">
              <a:buFont typeface="Wingdings" panose="05000000000000000000" pitchFamily="2" charset="2"/>
              <a:buChar char="q"/>
            </a:pPr>
            <a:r>
              <a:rPr lang="it-IT" sz="2200" b="0" i="0" u="none" strike="noStrike" baseline="0" dirty="0">
                <a:solidFill>
                  <a:srgbClr val="0F171F"/>
                </a:solidFill>
                <a:latin typeface="Arial" panose="020B0604020202020204" pitchFamily="34" charset="0"/>
                <a:cs typeface="Arial" panose="020B0604020202020204" pitchFamily="34" charset="0"/>
              </a:rPr>
              <a:t>L’entità locale può presentare il </a:t>
            </a:r>
            <a:r>
              <a:rPr lang="it-IT" sz="2200" b="0" i="0" u="none" strike="noStrike" baseline="0" dirty="0" err="1">
                <a:solidFill>
                  <a:srgbClr val="0F171F"/>
                </a:solidFill>
                <a:latin typeface="Arial" panose="020B0604020202020204" pitchFamily="34" charset="0"/>
                <a:cs typeface="Arial" panose="020B0604020202020204" pitchFamily="34" charset="0"/>
              </a:rPr>
              <a:t>Masterfile</a:t>
            </a:r>
            <a:r>
              <a:rPr lang="it-IT" sz="2200" b="0" i="0" u="none" strike="noStrike" baseline="0" dirty="0">
                <a:solidFill>
                  <a:srgbClr val="0F171F"/>
                </a:solidFill>
                <a:latin typeface="Arial" panose="020B0604020202020204" pitchFamily="34" charset="0"/>
                <a:cs typeface="Arial" panose="020B0604020202020204" pitchFamily="34" charset="0"/>
              </a:rPr>
              <a:t> predisposto dal soggetto controllante (diretto o indiretto) a condizione che tale documento presenti un </a:t>
            </a:r>
            <a:r>
              <a:rPr lang="it-IT" sz="2200" i="0" u="none" strike="noStrike" baseline="0" dirty="0">
                <a:solidFill>
                  <a:srgbClr val="0F171F"/>
                </a:solidFill>
                <a:latin typeface="Arial" panose="020B0604020202020204" pitchFamily="34" charset="0"/>
                <a:cs typeface="Arial" panose="020B0604020202020204" pitchFamily="34" charset="0"/>
              </a:rPr>
              <a:t>contenuto informativo conforme</a:t>
            </a:r>
            <a:r>
              <a:rPr lang="it-IT" sz="2200" b="1" i="0" u="none" strike="noStrike" baseline="0" dirty="0">
                <a:solidFill>
                  <a:srgbClr val="0F171F"/>
                </a:solidFill>
                <a:latin typeface="Arial" panose="020B0604020202020204" pitchFamily="34" charset="0"/>
                <a:cs typeface="Arial" panose="020B0604020202020204" pitchFamily="34" charset="0"/>
              </a:rPr>
              <a:t> </a:t>
            </a:r>
            <a:r>
              <a:rPr lang="it-IT" sz="2200" b="0" i="0" u="none" strike="noStrike" baseline="0" dirty="0">
                <a:solidFill>
                  <a:srgbClr val="0F171F"/>
                </a:solidFill>
                <a:latin typeface="Arial" panose="020B0604020202020204" pitchFamily="34" charset="0"/>
                <a:cs typeface="Arial" panose="020B0604020202020204" pitchFamily="34" charset="0"/>
              </a:rPr>
              <a:t>all’Allegato I al Capitolo V delle Linee Guida OCSE, precisando che, qualora tale documento rechi una </a:t>
            </a:r>
            <a:r>
              <a:rPr lang="it-IT" sz="2200" b="1" i="1" u="sng" dirty="0">
                <a:solidFill>
                  <a:srgbClr val="0F171F"/>
                </a:solidFill>
                <a:latin typeface="Arial" panose="020B0604020202020204" pitchFamily="34" charset="0"/>
                <a:cs typeface="Arial" panose="020B0604020202020204" pitchFamily="34" charset="0"/>
              </a:rPr>
              <a:t>struttura differente</a:t>
            </a:r>
            <a:r>
              <a:rPr lang="it-IT" sz="2200" b="1" i="1" dirty="0">
                <a:solidFill>
                  <a:srgbClr val="0F171F"/>
                </a:solidFill>
                <a:latin typeface="Arial" panose="020B0604020202020204" pitchFamily="34" charset="0"/>
                <a:cs typeface="Arial" panose="020B0604020202020204" pitchFamily="34" charset="0"/>
              </a:rPr>
              <a:t> </a:t>
            </a:r>
            <a:r>
              <a:rPr lang="it-IT" sz="2200" dirty="0">
                <a:solidFill>
                  <a:srgbClr val="0F171F"/>
                </a:solidFill>
                <a:latin typeface="Arial" panose="020B0604020202020204" pitchFamily="34" charset="0"/>
                <a:cs typeface="Arial" panose="020B0604020202020204" pitchFamily="34" charset="0"/>
              </a:rPr>
              <a:t>o </a:t>
            </a:r>
            <a:r>
              <a:rPr lang="it-IT" sz="2200" b="0" i="0" u="none" strike="noStrike" baseline="0" dirty="0">
                <a:solidFill>
                  <a:srgbClr val="0F171F"/>
                </a:solidFill>
                <a:latin typeface="Arial" panose="020B0604020202020204" pitchFamily="34" charset="0"/>
                <a:cs typeface="Arial" panose="020B0604020202020204" pitchFamily="34" charset="0"/>
              </a:rPr>
              <a:t>minori informazioni rispetto a quelle indicate nel Provvedimento, lo stesso dovrà essere integrato a cura dell’entità con un </a:t>
            </a:r>
            <a:r>
              <a:rPr lang="it-IT" sz="2200" b="1" i="1" u="sng" strike="noStrike" baseline="0" dirty="0">
                <a:solidFill>
                  <a:srgbClr val="0F171F"/>
                </a:solidFill>
                <a:latin typeface="Arial" panose="020B0604020202020204" pitchFamily="34" charset="0"/>
                <a:cs typeface="Arial" panose="020B0604020202020204" pitchFamily="34" charset="0"/>
              </a:rPr>
              <a:t>documento di raccordo</a:t>
            </a:r>
            <a:r>
              <a:rPr lang="it-IT" sz="2200" b="0" i="0" u="none" strike="noStrike" baseline="0" dirty="0">
                <a:solidFill>
                  <a:srgbClr val="0F171F"/>
                </a:solidFill>
                <a:latin typeface="Arial" panose="020B0604020202020204" pitchFamily="34" charset="0"/>
                <a:cs typeface="Arial" panose="020B0604020202020204" pitchFamily="34" charset="0"/>
              </a:rPr>
              <a:t> della struttura o con una o più appendici relativamente ai contenuti. </a:t>
            </a:r>
            <a:endParaRPr lang="it-IT" sz="2200" i="0" u="none" strike="noStrike" baseline="0" dirty="0">
              <a:solidFill>
                <a:srgbClr val="0F171F"/>
              </a:solidFill>
              <a:latin typeface="Arial" panose="020B0604020202020204" pitchFamily="34" charset="0"/>
              <a:cs typeface="Arial" panose="020B0604020202020204" pitchFamily="34" charset="0"/>
            </a:endParaRPr>
          </a:p>
        </p:txBody>
      </p:sp>
      <p:sp>
        <p:nvSpPr>
          <p:cNvPr id="26" name="Rettangolo 25">
            <a:extLst>
              <a:ext uri="{FF2B5EF4-FFF2-40B4-BE49-F238E27FC236}">
                <a16:creationId xmlns:a16="http://schemas.microsoft.com/office/drawing/2014/main" id="{90FE69CD-0BE0-4681-8A8D-DE126D88C651}"/>
              </a:ext>
            </a:extLst>
          </p:cNvPr>
          <p:cNvSpPr/>
          <p:nvPr/>
        </p:nvSpPr>
        <p:spPr>
          <a:xfrm>
            <a:off x="8561972" y="1890724"/>
            <a:ext cx="9201941" cy="430078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7" name="CasellaDiTesto 26">
            <a:extLst>
              <a:ext uri="{FF2B5EF4-FFF2-40B4-BE49-F238E27FC236}">
                <a16:creationId xmlns:a16="http://schemas.microsoft.com/office/drawing/2014/main" id="{073C3F31-3B2D-4263-978D-69485AF9C61E}"/>
              </a:ext>
            </a:extLst>
          </p:cNvPr>
          <p:cNvSpPr txBox="1"/>
          <p:nvPr/>
        </p:nvSpPr>
        <p:spPr>
          <a:xfrm>
            <a:off x="8742201" y="1990168"/>
            <a:ext cx="8693206" cy="4154984"/>
          </a:xfrm>
          <a:prstGeom prst="rect">
            <a:avLst/>
          </a:prstGeom>
          <a:noFill/>
        </p:spPr>
        <p:txBody>
          <a:bodyPr wrap="square" lIns="91440" tIns="45720" rIns="91440" bIns="45720" anchor="t">
            <a:spAutoFit/>
          </a:bodyPr>
          <a:lstStyle/>
          <a:p>
            <a:pPr marL="342900" indent="-342900" algn="just">
              <a:buFont typeface="Wingdings" panose="05000000000000000000" pitchFamily="2" charset="2"/>
              <a:buChar char="Ø"/>
            </a:pPr>
            <a:r>
              <a:rPr lang="it-IT" sz="2200">
                <a:solidFill>
                  <a:schemeClr val="bg1"/>
                </a:solidFill>
                <a:latin typeface="Arial"/>
                <a:cs typeface="Arial"/>
              </a:rPr>
              <a:t>La circolare, inserendo tali incisi, recepisce un nostro suggerimento circa la possibilità di utilizzare il </a:t>
            </a:r>
            <a:r>
              <a:rPr lang="it-IT" sz="2200" err="1">
                <a:solidFill>
                  <a:schemeClr val="bg1"/>
                </a:solidFill>
                <a:latin typeface="Arial"/>
                <a:cs typeface="Arial"/>
              </a:rPr>
              <a:t>Masterfile</a:t>
            </a:r>
            <a:r>
              <a:rPr lang="it-IT" sz="2200">
                <a:solidFill>
                  <a:schemeClr val="bg1"/>
                </a:solidFill>
                <a:latin typeface="Arial"/>
                <a:cs typeface="Arial"/>
              </a:rPr>
              <a:t> predisposto dal soggetto controllante che presenti il contenuto informativo richiesto dal Provvedimento </a:t>
            </a:r>
            <a:r>
              <a:rPr lang="it-IT" sz="2200" b="1">
                <a:solidFill>
                  <a:schemeClr val="bg1"/>
                </a:solidFill>
                <a:latin typeface="Arial"/>
                <a:cs typeface="Arial"/>
              </a:rPr>
              <a:t>seppure in un ordine diverso</a:t>
            </a:r>
            <a:r>
              <a:rPr lang="it-IT" sz="2200">
                <a:solidFill>
                  <a:schemeClr val="bg1"/>
                </a:solidFill>
                <a:latin typeface="Arial"/>
                <a:cs typeface="Arial"/>
              </a:rPr>
              <a:t>, </a:t>
            </a:r>
            <a:r>
              <a:rPr lang="it-IT" sz="2200" b="1">
                <a:solidFill>
                  <a:schemeClr val="bg1"/>
                </a:solidFill>
                <a:latin typeface="Arial"/>
                <a:cs typeface="Arial"/>
              </a:rPr>
              <a:t>previa integrazione</a:t>
            </a:r>
            <a:r>
              <a:rPr lang="it-IT" sz="2200">
                <a:solidFill>
                  <a:schemeClr val="bg1"/>
                </a:solidFill>
                <a:latin typeface="Arial"/>
                <a:cs typeface="Arial"/>
              </a:rPr>
              <a:t> della documentazione con </a:t>
            </a:r>
            <a:r>
              <a:rPr lang="it-IT" sz="2200" b="1">
                <a:solidFill>
                  <a:schemeClr val="bg1"/>
                </a:solidFill>
                <a:latin typeface="Arial"/>
                <a:cs typeface="Arial"/>
              </a:rPr>
              <a:t>un prospetto/tabella di riconciliazione.</a:t>
            </a:r>
          </a:p>
          <a:p>
            <a:pPr algn="just"/>
            <a:endParaRPr lang="it-IT" sz="2200" b="1">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it-IT" sz="2200" b="0" i="0" u="none" strike="noStrike" baseline="0">
                <a:solidFill>
                  <a:schemeClr val="bg1"/>
                </a:solidFill>
                <a:latin typeface="Arial"/>
                <a:cs typeface="Arial"/>
              </a:rPr>
              <a:t>È stato specificato che in caso di utilizzo del </a:t>
            </a:r>
            <a:r>
              <a:rPr lang="it-IT" sz="2200" b="0" i="0" u="none" strike="noStrike" baseline="0" err="1">
                <a:solidFill>
                  <a:schemeClr val="bg1"/>
                </a:solidFill>
                <a:latin typeface="Arial"/>
                <a:cs typeface="Arial"/>
              </a:rPr>
              <a:t>Masterfile</a:t>
            </a:r>
            <a:r>
              <a:rPr lang="it-IT" sz="2200" b="0" i="0" u="none" strike="noStrike" baseline="0">
                <a:solidFill>
                  <a:schemeClr val="bg1"/>
                </a:solidFill>
                <a:latin typeface="Arial"/>
                <a:cs typeface="Arial"/>
              </a:rPr>
              <a:t> del soggetto controllante</a:t>
            </a:r>
            <a:r>
              <a:rPr lang="it-IT" sz="2200">
                <a:solidFill>
                  <a:schemeClr val="bg1"/>
                </a:solidFill>
                <a:latin typeface="Arial"/>
                <a:cs typeface="Arial"/>
              </a:rPr>
              <a:t>, ancorché </a:t>
            </a:r>
            <a:r>
              <a:rPr lang="it-IT" sz="2200" b="0" i="0" u="sng" strike="noStrike" baseline="0">
                <a:solidFill>
                  <a:schemeClr val="bg1"/>
                </a:solidFill>
                <a:latin typeface="Arial"/>
                <a:cs typeface="Arial"/>
              </a:rPr>
              <a:t>già firmato </a:t>
            </a:r>
            <a:r>
              <a:rPr lang="it-IT" sz="2200" b="0" i="0" u="none" strike="noStrike" baseline="0">
                <a:solidFill>
                  <a:schemeClr val="bg1"/>
                </a:solidFill>
                <a:latin typeface="Arial"/>
                <a:cs typeface="Arial"/>
              </a:rPr>
              <a:t>digitalmente</a:t>
            </a:r>
            <a:r>
              <a:rPr lang="it-IT" sz="2200">
                <a:solidFill>
                  <a:schemeClr val="bg1"/>
                </a:solidFill>
                <a:latin typeface="Arial"/>
                <a:cs typeface="Arial"/>
              </a:rPr>
              <a:t> e dotato di marca temporale</a:t>
            </a:r>
            <a:r>
              <a:rPr lang="it-IT" sz="2200" b="0" i="0" u="none" strike="noStrike" baseline="0">
                <a:solidFill>
                  <a:schemeClr val="bg1"/>
                </a:solidFill>
                <a:latin typeface="Arial"/>
                <a:cs typeface="Arial"/>
              </a:rPr>
              <a:t>, occorre comunque apporre la firma digitale del rappresentante del soggetto residente </a:t>
            </a:r>
            <a:r>
              <a:rPr lang="it-IT" sz="2200">
                <a:solidFill>
                  <a:schemeClr val="bg1"/>
                </a:solidFill>
                <a:latin typeface="Arial"/>
                <a:cs typeface="Arial"/>
              </a:rPr>
              <a:t>e la relativa marca temporale </a:t>
            </a:r>
            <a:r>
              <a:rPr lang="it-IT" sz="2200" b="0" i="0" u="none" strike="noStrike" baseline="0">
                <a:solidFill>
                  <a:schemeClr val="bg1"/>
                </a:solidFill>
                <a:latin typeface="Arial"/>
                <a:cs typeface="Arial"/>
              </a:rPr>
              <a:t>(par. 8.1.).</a:t>
            </a:r>
          </a:p>
        </p:txBody>
      </p:sp>
      <p:sp>
        <p:nvSpPr>
          <p:cNvPr id="29" name="Rettangolo 28">
            <a:extLst>
              <a:ext uri="{FF2B5EF4-FFF2-40B4-BE49-F238E27FC236}">
                <a16:creationId xmlns:a16="http://schemas.microsoft.com/office/drawing/2014/main" id="{A6AFC92C-9C55-4D4D-BF44-0D5EA95B6126}"/>
              </a:ext>
            </a:extLst>
          </p:cNvPr>
          <p:cNvSpPr/>
          <p:nvPr/>
        </p:nvSpPr>
        <p:spPr>
          <a:xfrm>
            <a:off x="12291293" y="6570682"/>
            <a:ext cx="5472620" cy="20252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8" name="CasellaDiTesto 27">
            <a:extLst>
              <a:ext uri="{FF2B5EF4-FFF2-40B4-BE49-F238E27FC236}">
                <a16:creationId xmlns:a16="http://schemas.microsoft.com/office/drawing/2014/main" id="{6234DE8E-99B4-476F-8A28-596A4237B70E}"/>
              </a:ext>
            </a:extLst>
          </p:cNvPr>
          <p:cNvSpPr txBox="1"/>
          <p:nvPr/>
        </p:nvSpPr>
        <p:spPr>
          <a:xfrm>
            <a:off x="12623187" y="6752053"/>
            <a:ext cx="4812220" cy="1785104"/>
          </a:xfrm>
          <a:prstGeom prst="rect">
            <a:avLst/>
          </a:prstGeom>
          <a:noFill/>
        </p:spPr>
        <p:txBody>
          <a:bodyPr wrap="square">
            <a:spAutoFit/>
          </a:bodyPr>
          <a:lstStyle/>
          <a:p>
            <a:pPr algn="ctr"/>
            <a:r>
              <a:rPr lang="it-IT" sz="2200">
                <a:solidFill>
                  <a:schemeClr val="bg1"/>
                </a:solidFill>
                <a:latin typeface="Arial" panose="020B0604020202020204" pitchFamily="34" charset="0"/>
                <a:cs typeface="Arial" panose="020B0604020202020204" pitchFamily="34" charset="0"/>
              </a:rPr>
              <a:t>Il chiarimento introdotto nella versione definitiva della circolare è in linea con quanto da noi auspicato nel contributo alla consultazione pubblica.</a:t>
            </a:r>
          </a:p>
        </p:txBody>
      </p:sp>
    </p:spTree>
    <p:extLst>
      <p:ext uri="{BB962C8B-B14F-4D97-AF65-F5344CB8AC3E}">
        <p14:creationId xmlns:p14="http://schemas.microsoft.com/office/powerpoint/2010/main" val="10350059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MASTERFILE</a:t>
            </a:r>
          </a:p>
        </p:txBody>
      </p:sp>
      <p:cxnSp>
        <p:nvCxnSpPr>
          <p:cNvPr id="18" name="Connettore diritto 17">
            <a:extLst>
              <a:ext uri="{FF2B5EF4-FFF2-40B4-BE49-F238E27FC236}">
                <a16:creationId xmlns:a16="http://schemas.microsoft.com/office/drawing/2014/main" id="{F2C15963-87CF-457A-BB89-80F168941151}"/>
              </a:ext>
            </a:extLst>
          </p:cNvPr>
          <p:cNvCxnSpPr>
            <a:cxnSpLocks/>
          </p:cNvCxnSpPr>
          <p:nvPr/>
        </p:nvCxnSpPr>
        <p:spPr>
          <a:xfrm>
            <a:off x="-18979" y="1698923"/>
            <a:ext cx="8596701"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7A840161-1DC8-4507-B7FC-AE43576E8DBD}"/>
              </a:ext>
            </a:extLst>
          </p:cNvPr>
          <p:cNvSpPr txBox="1"/>
          <p:nvPr/>
        </p:nvSpPr>
        <p:spPr>
          <a:xfrm>
            <a:off x="590275" y="1201014"/>
            <a:ext cx="11233425" cy="430887"/>
          </a:xfrm>
          <a:prstGeom prst="rect">
            <a:avLst/>
          </a:prstGeom>
          <a:noFill/>
        </p:spPr>
        <p:txBody>
          <a:bodyPr wrap="square" rtlCol="0">
            <a:spAutoFit/>
          </a:bodyPr>
          <a:lstStyle/>
          <a:p>
            <a:pPr algn="just"/>
            <a:r>
              <a:rPr lang="it-IT" sz="2200" b="1" i="1" dirty="0">
                <a:solidFill>
                  <a:schemeClr val="tx2">
                    <a:lumMod val="25000"/>
                  </a:schemeClr>
                </a:solidFill>
                <a:latin typeface="Arial" panose="020B0604020202020204" pitchFamily="34" charset="0"/>
                <a:cs typeface="Arial" panose="020B0604020202020204" pitchFamily="34" charset="0"/>
              </a:rPr>
              <a:t>Struttura operativa e catena di valore</a:t>
            </a:r>
          </a:p>
        </p:txBody>
      </p:sp>
      <p:cxnSp>
        <p:nvCxnSpPr>
          <p:cNvPr id="26" name="Connettore diritto 25">
            <a:extLst>
              <a:ext uri="{FF2B5EF4-FFF2-40B4-BE49-F238E27FC236}">
                <a16:creationId xmlns:a16="http://schemas.microsoft.com/office/drawing/2014/main" id="{DF30ECC9-A8D8-4A51-BB7A-CB57478E59ED}"/>
              </a:ext>
            </a:extLst>
          </p:cNvPr>
          <p:cNvCxnSpPr>
            <a:cxnSpLocks/>
          </p:cNvCxnSpPr>
          <p:nvPr/>
        </p:nvCxnSpPr>
        <p:spPr>
          <a:xfrm>
            <a:off x="0" y="4931721"/>
            <a:ext cx="8577722"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13B91F0B-D0BF-4361-974C-E019DEFF07CE}"/>
              </a:ext>
            </a:extLst>
          </p:cNvPr>
          <p:cNvSpPr txBox="1"/>
          <p:nvPr/>
        </p:nvSpPr>
        <p:spPr>
          <a:xfrm>
            <a:off x="524087" y="4496832"/>
            <a:ext cx="11233425" cy="430887"/>
          </a:xfrm>
          <a:prstGeom prst="rect">
            <a:avLst/>
          </a:prstGeom>
          <a:noFill/>
        </p:spPr>
        <p:txBody>
          <a:bodyPr wrap="square" rtlCol="0">
            <a:spAutoFit/>
          </a:bodyPr>
          <a:lstStyle/>
          <a:p>
            <a:pPr algn="just"/>
            <a:r>
              <a:rPr lang="it-IT" sz="2200" b="1" i="1" dirty="0">
                <a:solidFill>
                  <a:schemeClr val="tx2">
                    <a:lumMod val="25000"/>
                  </a:schemeClr>
                </a:solidFill>
                <a:latin typeface="Arial" panose="020B0604020202020204" pitchFamily="34" charset="0"/>
                <a:cs typeface="Arial" panose="020B0604020202020204" pitchFamily="34" charset="0"/>
              </a:rPr>
              <a:t>Beni immateriali e accordi relativi ai beni immateriali</a:t>
            </a:r>
          </a:p>
        </p:txBody>
      </p:sp>
      <p:sp>
        <p:nvSpPr>
          <p:cNvPr id="28" name="CasellaDiTesto 27">
            <a:extLst>
              <a:ext uri="{FF2B5EF4-FFF2-40B4-BE49-F238E27FC236}">
                <a16:creationId xmlns:a16="http://schemas.microsoft.com/office/drawing/2014/main" id="{C0CCB528-3904-4716-B451-04EDDD1B8B0B}"/>
              </a:ext>
            </a:extLst>
          </p:cNvPr>
          <p:cNvSpPr txBox="1"/>
          <p:nvPr/>
        </p:nvSpPr>
        <p:spPr>
          <a:xfrm>
            <a:off x="430143" y="1905025"/>
            <a:ext cx="8464479" cy="1785104"/>
          </a:xfrm>
          <a:prstGeom prst="rect">
            <a:avLst/>
          </a:prstGeom>
          <a:noFill/>
        </p:spPr>
        <p:txBody>
          <a:bodyPr wrap="square">
            <a:spAutoFit/>
          </a:bodyPr>
          <a:lstStyle/>
          <a:p>
            <a:pPr algn="just"/>
            <a:r>
              <a:rPr lang="it-IT" sz="2200">
                <a:solidFill>
                  <a:srgbClr val="0F171F"/>
                </a:solidFill>
                <a:latin typeface="Arial" panose="020B0604020202020204" pitchFamily="34" charset="0"/>
                <a:cs typeface="Arial" panose="020B0604020202020204" pitchFamily="34" charset="0"/>
              </a:rPr>
              <a:t>L</a:t>
            </a:r>
            <a:r>
              <a:rPr lang="it-IT" sz="2200" b="0" i="0" u="none" strike="noStrike" baseline="0">
                <a:solidFill>
                  <a:srgbClr val="0F171F"/>
                </a:solidFill>
                <a:latin typeface="Arial" panose="020B0604020202020204" pitchFamily="34" charset="0"/>
                <a:cs typeface="Arial" panose="020B0604020202020204" pitchFamily="34" charset="0"/>
              </a:rPr>
              <a:t>a Circolare afferma che il contribuente deve fornire, anche sotto forma di schede illustrative e diagrammi di sintesi, una breve analisi funzionale dei </a:t>
            </a:r>
            <a:r>
              <a:rPr lang="it-IT" sz="2200" b="1" i="0" u="none" strike="noStrike" baseline="0">
                <a:solidFill>
                  <a:srgbClr val="0F171F"/>
                </a:solidFill>
                <a:latin typeface="Arial" panose="020B0604020202020204" pitchFamily="34" charset="0"/>
                <a:cs typeface="Arial" panose="020B0604020202020204" pitchFamily="34" charset="0"/>
              </a:rPr>
              <a:t>principali contributi delle singole entità del gruppo alla creazione del valore </a:t>
            </a:r>
            <a:r>
              <a:rPr lang="it-IT" sz="2200" b="0" i="0" u="none" strike="noStrike" baseline="0">
                <a:solidFill>
                  <a:srgbClr val="0F171F"/>
                </a:solidFill>
                <a:latin typeface="Arial" panose="020B0604020202020204" pitchFamily="34" charset="0"/>
                <a:cs typeface="Arial" panose="020B0604020202020204" pitchFamily="34" charset="0"/>
              </a:rPr>
              <a:t>(funzioni svolte, rischi assunti e beni strumentali utilizzati).</a:t>
            </a:r>
            <a:endParaRPr lang="it-IT" sz="2200">
              <a:latin typeface="Arial" panose="020B0604020202020204" pitchFamily="34" charset="0"/>
              <a:cs typeface="Arial" panose="020B0604020202020204" pitchFamily="34" charset="0"/>
            </a:endParaRPr>
          </a:p>
        </p:txBody>
      </p:sp>
      <p:sp>
        <p:nvSpPr>
          <p:cNvPr id="29" name="Rettangolo 28">
            <a:extLst>
              <a:ext uri="{FF2B5EF4-FFF2-40B4-BE49-F238E27FC236}">
                <a16:creationId xmlns:a16="http://schemas.microsoft.com/office/drawing/2014/main" id="{200101C1-6766-4D51-B0D2-9D29E123B96C}"/>
              </a:ext>
            </a:extLst>
          </p:cNvPr>
          <p:cNvSpPr/>
          <p:nvPr/>
        </p:nvSpPr>
        <p:spPr>
          <a:xfrm>
            <a:off x="9343744" y="1398170"/>
            <a:ext cx="8291717" cy="2922941"/>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36" name="CasellaDiTesto 35">
            <a:extLst>
              <a:ext uri="{FF2B5EF4-FFF2-40B4-BE49-F238E27FC236}">
                <a16:creationId xmlns:a16="http://schemas.microsoft.com/office/drawing/2014/main" id="{795BE41C-2759-4840-BEF3-8C25537A4653}"/>
              </a:ext>
            </a:extLst>
          </p:cNvPr>
          <p:cNvSpPr txBox="1"/>
          <p:nvPr/>
        </p:nvSpPr>
        <p:spPr>
          <a:xfrm>
            <a:off x="9580258" y="1507316"/>
            <a:ext cx="7750933" cy="2800767"/>
          </a:xfrm>
          <a:prstGeom prst="rect">
            <a:avLst/>
          </a:prstGeom>
          <a:noFill/>
        </p:spPr>
        <p:txBody>
          <a:bodyPr wrap="square" lIns="91440" tIns="45720" rIns="91440" bIns="45720" anchor="t">
            <a:spAutoFit/>
          </a:bodyPr>
          <a:lstStyle/>
          <a:p>
            <a:pPr algn="just"/>
            <a:r>
              <a:rPr lang="it-IT" sz="2200">
                <a:solidFill>
                  <a:schemeClr val="bg1"/>
                </a:solidFill>
                <a:latin typeface="Arial"/>
                <a:cs typeface="Arial"/>
              </a:rPr>
              <a:t>Al fine di garantire una semplificazione in fase di predisposizione documentale, si suggeriva di prevedere per i gruppi multinazionali di grandi dimensioni con un’organizzazione interna strutturata per attività\linee di business, la possibilità di pianificare l’analisi funzionale ricalcando tale struttura. Non è stato chiarito, inoltre, se sia necessario riportare soltanto l’analisi funzionale delle singole entità o anche i relativi gruppi economici.</a:t>
            </a:r>
          </a:p>
        </p:txBody>
      </p:sp>
      <p:sp>
        <p:nvSpPr>
          <p:cNvPr id="39" name="CasellaDiTesto 38">
            <a:extLst>
              <a:ext uri="{FF2B5EF4-FFF2-40B4-BE49-F238E27FC236}">
                <a16:creationId xmlns:a16="http://schemas.microsoft.com/office/drawing/2014/main" id="{107CCAEC-1F97-462B-9FFD-9FBCC64EAC8B}"/>
              </a:ext>
            </a:extLst>
          </p:cNvPr>
          <p:cNvSpPr txBox="1"/>
          <p:nvPr/>
        </p:nvSpPr>
        <p:spPr>
          <a:xfrm>
            <a:off x="357464" y="5132774"/>
            <a:ext cx="8395571" cy="2800767"/>
          </a:xfrm>
          <a:prstGeom prst="rect">
            <a:avLst/>
          </a:prstGeom>
          <a:noFill/>
        </p:spPr>
        <p:txBody>
          <a:bodyPr wrap="square">
            <a:spAutoFit/>
          </a:bodyPr>
          <a:lstStyle/>
          <a:p>
            <a:pPr algn="just"/>
            <a:r>
              <a:rPr lang="it-IT" sz="2200">
                <a:solidFill>
                  <a:srgbClr val="0F171F"/>
                </a:solidFill>
                <a:latin typeface="Arial" panose="020B0604020202020204" pitchFamily="34" charset="0"/>
                <a:cs typeface="Arial" panose="020B0604020202020204" pitchFamily="34" charset="0"/>
              </a:rPr>
              <a:t>Il </a:t>
            </a:r>
            <a:r>
              <a:rPr lang="it-IT" sz="2200" err="1">
                <a:solidFill>
                  <a:srgbClr val="0F171F"/>
                </a:solidFill>
                <a:latin typeface="Arial" panose="020B0604020202020204" pitchFamily="34" charset="0"/>
                <a:cs typeface="Arial" panose="020B0604020202020204" pitchFamily="34" charset="0"/>
              </a:rPr>
              <a:t>Masterfile</a:t>
            </a:r>
            <a:r>
              <a:rPr lang="it-IT" sz="2200">
                <a:solidFill>
                  <a:srgbClr val="0F171F"/>
                </a:solidFill>
                <a:latin typeface="Arial" panose="020B0604020202020204" pitchFamily="34" charset="0"/>
                <a:cs typeface="Arial" panose="020B0604020202020204" pitchFamily="34" charset="0"/>
              </a:rPr>
              <a:t> deve contenere un elenco dei beni immateriali o dei gruppi di beni immateriali detenuti da ciascuna impresa coinvolta nelle operazioni e dei soggetti che hanno la titolarità giuridica dei beni rilevanti ai fini dei prezzi di trasferimento. Il contribuente è poi tenuto ad elencare e descrivere, tra gli altri, gli accordi relativi ai beni immateriali, </a:t>
            </a:r>
            <a:r>
              <a:rPr lang="it-IT" sz="2200" b="1" i="1" u="sng">
                <a:solidFill>
                  <a:srgbClr val="0F171F"/>
                </a:solidFill>
                <a:latin typeface="Arial" panose="020B0604020202020204" pitchFamily="34" charset="0"/>
                <a:cs typeface="Arial" panose="020B0604020202020204" pitchFamily="34" charset="0"/>
              </a:rPr>
              <a:t>conclusi tra le entità appartenenti al medesimo gruppo</a:t>
            </a:r>
            <a:r>
              <a:rPr lang="it-IT" sz="2200">
                <a:solidFill>
                  <a:srgbClr val="0F171F"/>
                </a:solidFill>
                <a:latin typeface="Arial" panose="020B0604020202020204" pitchFamily="34" charset="0"/>
                <a:cs typeface="Arial" panose="020B0604020202020204" pitchFamily="34" charset="0"/>
              </a:rPr>
              <a:t>, identificando le imprese associate tra cui gli stessi sono stati stipulati.</a:t>
            </a:r>
          </a:p>
        </p:txBody>
      </p:sp>
      <p:sp>
        <p:nvSpPr>
          <p:cNvPr id="40" name="Rettangolo 39">
            <a:extLst>
              <a:ext uri="{FF2B5EF4-FFF2-40B4-BE49-F238E27FC236}">
                <a16:creationId xmlns:a16="http://schemas.microsoft.com/office/drawing/2014/main" id="{E3F55CCC-9D59-4DF2-849F-92763ECA1108}"/>
              </a:ext>
            </a:extLst>
          </p:cNvPr>
          <p:cNvSpPr/>
          <p:nvPr/>
        </p:nvSpPr>
        <p:spPr>
          <a:xfrm>
            <a:off x="9301947" y="4827570"/>
            <a:ext cx="8291718" cy="4025285"/>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41" name="CasellaDiTesto 40">
            <a:extLst>
              <a:ext uri="{FF2B5EF4-FFF2-40B4-BE49-F238E27FC236}">
                <a16:creationId xmlns:a16="http://schemas.microsoft.com/office/drawing/2014/main" id="{271B1A10-ED29-42AE-B622-67D0FF014958}"/>
              </a:ext>
            </a:extLst>
          </p:cNvPr>
          <p:cNvSpPr txBox="1"/>
          <p:nvPr/>
        </p:nvSpPr>
        <p:spPr>
          <a:xfrm>
            <a:off x="9477260" y="4936729"/>
            <a:ext cx="7825342" cy="3970318"/>
          </a:xfrm>
          <a:prstGeom prst="rect">
            <a:avLst/>
          </a:prstGeom>
          <a:noFill/>
        </p:spPr>
        <p:txBody>
          <a:bodyPr wrap="square">
            <a:spAutoFit/>
          </a:bodyPr>
          <a:lstStyle/>
          <a:p>
            <a:pPr algn="just"/>
            <a:r>
              <a:rPr lang="it-IT" sz="2100">
                <a:solidFill>
                  <a:schemeClr val="bg1"/>
                </a:solidFill>
                <a:latin typeface="Arial" panose="020B0604020202020204" pitchFamily="34" charset="0"/>
                <a:cs typeface="Arial" panose="020B0604020202020204" pitchFamily="34" charset="0"/>
              </a:rPr>
              <a:t>Tale inciso, inserito nella versione definitiva della circolare, recepisce positivamente la richiesta di un nostro chiarimento sul punto dissipando ogni dubbio circa la </a:t>
            </a:r>
            <a:r>
              <a:rPr lang="it-IT" sz="2100" b="1">
                <a:solidFill>
                  <a:schemeClr val="bg1"/>
                </a:solidFill>
                <a:latin typeface="Arial" panose="020B0604020202020204" pitchFamily="34" charset="0"/>
                <a:cs typeface="Arial" panose="020B0604020202020204" pitchFamily="34" charset="0"/>
              </a:rPr>
              <a:t>non rilevanza degli accordi stipulati con soggetti terzi</a:t>
            </a:r>
            <a:r>
              <a:rPr lang="it-IT" sz="2100">
                <a:solidFill>
                  <a:schemeClr val="bg1"/>
                </a:solidFill>
                <a:latin typeface="Arial" panose="020B0604020202020204" pitchFamily="34" charset="0"/>
                <a:cs typeface="Arial" panose="020B0604020202020204" pitchFamily="34" charset="0"/>
              </a:rPr>
              <a:t>. </a:t>
            </a:r>
          </a:p>
          <a:p>
            <a:pPr algn="just"/>
            <a:r>
              <a:rPr lang="it-IT" sz="2100">
                <a:solidFill>
                  <a:schemeClr val="bg1"/>
                </a:solidFill>
                <a:latin typeface="Arial" panose="020B0604020202020204" pitchFamily="34" charset="0"/>
                <a:cs typeface="Arial" panose="020B0604020202020204" pitchFamily="34" charset="0"/>
              </a:rPr>
              <a:t>Non viene accolto, invece, il nostro suggerimento circa la necessità di prevedere una </a:t>
            </a:r>
            <a:r>
              <a:rPr lang="it-IT" sz="2100" b="1">
                <a:solidFill>
                  <a:schemeClr val="bg1"/>
                </a:solidFill>
                <a:latin typeface="Arial" panose="020B0604020202020204" pitchFamily="34" charset="0"/>
                <a:cs typeface="Arial" panose="020B0604020202020204" pitchFamily="34" charset="0"/>
              </a:rPr>
              <a:t>soglia di materialità (fatturato) per i beni immateriali da indicare: </a:t>
            </a:r>
            <a:r>
              <a:rPr lang="it-IT" sz="2100">
                <a:solidFill>
                  <a:schemeClr val="bg1"/>
                </a:solidFill>
                <a:latin typeface="Arial" panose="020B0604020202020204" pitchFamily="34" charset="0"/>
                <a:cs typeface="Arial" panose="020B0604020202020204" pitchFamily="34" charset="0"/>
              </a:rPr>
              <a:t>la mancanza di tale previsione aggrava l’onere documentale per quei gruppi multinazionali che, ad esempio, svolgono un elevato volume di attività di ricerca e sviluppo</a:t>
            </a:r>
            <a:r>
              <a:rPr lang="it-IT" sz="2100" b="1">
                <a:solidFill>
                  <a:schemeClr val="bg1"/>
                </a:solidFill>
                <a:latin typeface="Arial" panose="020B0604020202020204" pitchFamily="34" charset="0"/>
                <a:cs typeface="Arial" panose="020B0604020202020204" pitchFamily="34" charset="0"/>
              </a:rPr>
              <a:t>.</a:t>
            </a:r>
            <a:r>
              <a:rPr lang="it-IT" sz="2100">
                <a:solidFill>
                  <a:schemeClr val="bg1"/>
                </a:solidFill>
                <a:latin typeface="Arial" panose="020B0604020202020204" pitchFamily="34" charset="0"/>
                <a:cs typeface="Arial" panose="020B0604020202020204" pitchFamily="34" charset="0"/>
              </a:rPr>
              <a:t> Tuttavia, è stato aggiunto un</a:t>
            </a:r>
            <a:r>
              <a:rPr lang="it-IT" sz="2100" b="1">
                <a:solidFill>
                  <a:schemeClr val="bg1"/>
                </a:solidFill>
                <a:latin typeface="Arial" panose="020B0604020202020204" pitchFamily="34" charset="0"/>
                <a:cs typeface="Arial" panose="020B0604020202020204" pitchFamily="34" charset="0"/>
              </a:rPr>
              <a:t> </a:t>
            </a:r>
            <a:r>
              <a:rPr lang="it-IT" sz="2100">
                <a:solidFill>
                  <a:schemeClr val="bg1"/>
                </a:solidFill>
                <a:latin typeface="Arial" panose="020B0604020202020204" pitchFamily="34" charset="0"/>
                <a:cs typeface="Arial" panose="020B0604020202020204" pitchFamily="34" charset="0"/>
              </a:rPr>
              <a:t>generico riferimento ai beni immateriali «</a:t>
            </a:r>
            <a:r>
              <a:rPr lang="it-IT" sz="2100" i="1">
                <a:solidFill>
                  <a:schemeClr val="bg1"/>
                </a:solidFill>
                <a:latin typeface="Arial" panose="020B0604020202020204" pitchFamily="34" charset="0"/>
                <a:cs typeface="Arial" panose="020B0604020202020204" pitchFamily="34" charset="0"/>
              </a:rPr>
              <a:t>maggiormente rilevanti ai fini dei prezzi di trasferimento</a:t>
            </a:r>
            <a:r>
              <a:rPr lang="it-IT" sz="2100">
                <a:solidFill>
                  <a:schemeClr val="bg1"/>
                </a:solidFill>
                <a:latin typeface="Arial" panose="020B0604020202020204" pitchFamily="34" charset="0"/>
                <a:cs typeface="Arial" panose="020B0604020202020204" pitchFamily="34" charset="0"/>
              </a:rPr>
              <a:t>».</a:t>
            </a:r>
          </a:p>
        </p:txBody>
      </p:sp>
      <p:grpSp>
        <p:nvGrpSpPr>
          <p:cNvPr id="23" name="Gruppo 22">
            <a:extLst>
              <a:ext uri="{FF2B5EF4-FFF2-40B4-BE49-F238E27FC236}">
                <a16:creationId xmlns:a16="http://schemas.microsoft.com/office/drawing/2014/main" id="{71885ECF-5B48-491F-A67A-DAAED8C78491}"/>
              </a:ext>
            </a:extLst>
          </p:cNvPr>
          <p:cNvGrpSpPr/>
          <p:nvPr/>
        </p:nvGrpSpPr>
        <p:grpSpPr>
          <a:xfrm>
            <a:off x="1" y="9097706"/>
            <a:ext cx="18287999" cy="1177858"/>
            <a:chOff x="-121141" y="6091519"/>
            <a:chExt cx="12462637" cy="894504"/>
          </a:xfrm>
        </p:grpSpPr>
        <p:sp>
          <p:nvSpPr>
            <p:cNvPr id="24" name="Rettangolo 23">
              <a:extLst>
                <a:ext uri="{FF2B5EF4-FFF2-40B4-BE49-F238E27FC236}">
                  <a16:creationId xmlns:a16="http://schemas.microsoft.com/office/drawing/2014/main" id="{35DF04E0-3D17-479C-A393-2A6AB50A662F}"/>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5" name="Immagine 24">
              <a:extLst>
                <a:ext uri="{FF2B5EF4-FFF2-40B4-BE49-F238E27FC236}">
                  <a16:creationId xmlns:a16="http://schemas.microsoft.com/office/drawing/2014/main" id="{42F05E8A-EC85-4AFA-807F-30D6B08DB85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38" name="CasellaDiTesto 37">
            <a:extLst>
              <a:ext uri="{FF2B5EF4-FFF2-40B4-BE49-F238E27FC236}">
                <a16:creationId xmlns:a16="http://schemas.microsoft.com/office/drawing/2014/main" id="{32D3CC85-877F-4EF4-A11C-90E6B81F0CF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3710462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MASTERFILE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5" name="CasellaDiTesto 4">
            <a:extLst>
              <a:ext uri="{FF2B5EF4-FFF2-40B4-BE49-F238E27FC236}">
                <a16:creationId xmlns:a16="http://schemas.microsoft.com/office/drawing/2014/main" id="{B45B7D75-6E72-4B62-B1F0-32491F445E6A}"/>
              </a:ext>
            </a:extLst>
          </p:cNvPr>
          <p:cNvSpPr txBox="1"/>
          <p:nvPr/>
        </p:nvSpPr>
        <p:spPr>
          <a:xfrm>
            <a:off x="289294" y="5363906"/>
            <a:ext cx="14183073" cy="3477875"/>
          </a:xfrm>
          <a:prstGeom prst="rect">
            <a:avLst/>
          </a:prstGeom>
          <a:noFill/>
        </p:spPr>
        <p:txBody>
          <a:bodyPr wrap="square" rtlCol="0">
            <a:spAutoFit/>
          </a:bodyPr>
          <a:lstStyle/>
          <a:p>
            <a:pPr algn="just"/>
            <a:r>
              <a:rPr lang="it-IT" sz="2200">
                <a:latin typeface="Arial" panose="020B0604020202020204" pitchFamily="34" charset="0"/>
                <a:cs typeface="Arial" panose="020B0604020202020204" pitchFamily="34" charset="0"/>
              </a:rPr>
              <a:t>Oltre alle informazioni fin qui analizzate, si ricorda in sintesi che il </a:t>
            </a:r>
            <a:r>
              <a:rPr lang="it-IT" sz="2200" err="1">
                <a:latin typeface="Arial" panose="020B0604020202020204" pitchFamily="34" charset="0"/>
                <a:cs typeface="Arial" panose="020B0604020202020204" pitchFamily="34" charset="0"/>
              </a:rPr>
              <a:t>Masterfile</a:t>
            </a:r>
            <a:r>
              <a:rPr lang="it-IT" sz="220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
            </a:pPr>
            <a:r>
              <a:rPr lang="it-IT" sz="2200">
                <a:latin typeface="Arial" panose="020B0604020202020204" pitchFamily="34" charset="0"/>
                <a:cs typeface="Arial" panose="020B0604020202020204" pitchFamily="34" charset="0"/>
              </a:rPr>
              <a:t>deve articolarsi in capitoli e paragrafi, seguendo la struttura del provvedimento;</a:t>
            </a:r>
          </a:p>
          <a:p>
            <a:pPr marL="342900" indent="-342900" algn="just">
              <a:buFont typeface="Wingdings" panose="05000000000000000000" pitchFamily="2" charset="2"/>
              <a:buChar char="§"/>
            </a:pPr>
            <a:r>
              <a:rPr lang="it-IT" sz="2200">
                <a:latin typeface="Arial" panose="020B0604020202020204" pitchFamily="34" charset="0"/>
                <a:cs typeface="Arial" panose="020B0604020202020204" pitchFamily="34" charset="0"/>
              </a:rPr>
              <a:t>deve descrivere la </a:t>
            </a:r>
            <a:r>
              <a:rPr lang="it-IT" sz="2200" b="1">
                <a:latin typeface="Arial" panose="020B0604020202020204" pitchFamily="34" charset="0"/>
                <a:cs typeface="Arial" panose="020B0604020202020204" pitchFamily="34" charset="0"/>
              </a:rPr>
              <a:t>struttura organizzativa </a:t>
            </a:r>
            <a:r>
              <a:rPr lang="it-IT" sz="2200">
                <a:latin typeface="Arial" panose="020B0604020202020204" pitchFamily="34" charset="0"/>
                <a:cs typeface="Arial" panose="020B0604020202020204" pitchFamily="34" charset="0"/>
              </a:rPr>
              <a:t>del gruppo e le attività svolte, con particolare riferimento ai principali fattori di generazione dei </a:t>
            </a:r>
            <a:r>
              <a:rPr lang="it-IT" sz="2200" b="1">
                <a:latin typeface="Arial" panose="020B0604020202020204" pitchFamily="34" charset="0"/>
                <a:cs typeface="Arial" panose="020B0604020202020204" pitchFamily="34" charset="0"/>
              </a:rPr>
              <a:t>profitti</a:t>
            </a:r>
            <a:r>
              <a:rPr lang="it-IT" sz="2200">
                <a:latin typeface="Arial" panose="020B0604020202020204" pitchFamily="34" charset="0"/>
                <a:cs typeface="Arial" panose="020B0604020202020204" pitchFamily="34" charset="0"/>
              </a:rPr>
              <a:t>, ai </a:t>
            </a:r>
            <a:r>
              <a:rPr lang="it-IT" sz="2200" b="1">
                <a:latin typeface="Arial" panose="020B0604020202020204" pitchFamily="34" charset="0"/>
                <a:cs typeface="Arial" panose="020B0604020202020204" pitchFamily="34" charset="0"/>
              </a:rPr>
              <a:t>flussi delle operazioni</a:t>
            </a:r>
            <a:r>
              <a:rPr lang="it-IT" sz="2200">
                <a:latin typeface="Arial" panose="020B0604020202020204" pitchFamily="34" charset="0"/>
                <a:cs typeface="Arial" panose="020B0604020202020204" pitchFamily="34" charset="0"/>
              </a:rPr>
              <a:t>, agli </a:t>
            </a:r>
            <a:r>
              <a:rPr lang="it-IT" sz="2200" b="1">
                <a:latin typeface="Arial" panose="020B0604020202020204" pitchFamily="34" charset="0"/>
                <a:cs typeface="Arial" panose="020B0604020202020204" pitchFamily="34" charset="0"/>
              </a:rPr>
              <a:t>accordi</a:t>
            </a:r>
            <a:r>
              <a:rPr lang="it-IT" sz="2200">
                <a:latin typeface="Arial" panose="020B0604020202020204" pitchFamily="34" charset="0"/>
                <a:cs typeface="Arial" panose="020B0604020202020204" pitchFamily="34" charset="0"/>
              </a:rPr>
              <a:t> per la prestazione di servizi infragruppo, ai </a:t>
            </a:r>
            <a:r>
              <a:rPr lang="it-IT" sz="2200" b="1">
                <a:latin typeface="Arial" panose="020B0604020202020204" pitchFamily="34" charset="0"/>
                <a:cs typeface="Arial" panose="020B0604020202020204" pitchFamily="34" charset="0"/>
              </a:rPr>
              <a:t>principali mercati </a:t>
            </a:r>
            <a:r>
              <a:rPr lang="it-IT" sz="2200">
                <a:latin typeface="Arial" panose="020B0604020202020204" pitchFamily="34" charset="0"/>
                <a:cs typeface="Arial" panose="020B0604020202020204" pitchFamily="34" charset="0"/>
              </a:rPr>
              <a:t>in cui opera il gruppo, </a:t>
            </a:r>
            <a:r>
              <a:rPr lang="it-IT" sz="2200" b="1">
                <a:latin typeface="Arial" panose="020B0604020202020204" pitchFamily="34" charset="0"/>
                <a:cs typeface="Arial" panose="020B0604020202020204" pitchFamily="34" charset="0"/>
              </a:rPr>
              <a:t>all’ubicazione geografica </a:t>
            </a:r>
            <a:r>
              <a:rPr lang="it-IT" sz="2200">
                <a:latin typeface="Arial" panose="020B0604020202020204" pitchFamily="34" charset="0"/>
                <a:cs typeface="Arial" panose="020B0604020202020204" pitchFamily="34" charset="0"/>
              </a:rPr>
              <a:t>dell’entità locali che la compongono;</a:t>
            </a:r>
          </a:p>
          <a:p>
            <a:pPr marL="342900" indent="-342900" algn="just">
              <a:buFont typeface="Wingdings" panose="05000000000000000000" pitchFamily="2" charset="2"/>
              <a:buChar char="§"/>
            </a:pPr>
            <a:r>
              <a:rPr lang="it-IT" sz="2200">
                <a:latin typeface="Arial" panose="020B0604020202020204" pitchFamily="34" charset="0"/>
                <a:cs typeface="Arial" panose="020B0604020202020204" pitchFamily="34" charset="0"/>
              </a:rPr>
              <a:t>deve essere allegato il </a:t>
            </a:r>
            <a:r>
              <a:rPr lang="it-IT" sz="2200" b="1">
                <a:latin typeface="Arial" panose="020B0604020202020204" pitchFamily="34" charset="0"/>
                <a:cs typeface="Arial" panose="020B0604020202020204" pitchFamily="34" charset="0"/>
              </a:rPr>
              <a:t>bilancio consolidato </a:t>
            </a:r>
            <a:r>
              <a:rPr lang="it-IT" sz="2200">
                <a:latin typeface="Arial" panose="020B0604020202020204" pitchFamily="34" charset="0"/>
                <a:cs typeface="Arial" panose="020B0604020202020204" pitchFamily="34" charset="0"/>
              </a:rPr>
              <a:t>del gruppo per il periodo d’imposta di riferimento, se previsto ai fini dell’informativa finanziaria, regolamentare, di gestione interna, ai fini fiscali o per altre finalità; a tal riguardo occorre far riferimento preferibilmente al bilancio consolidato pubblico della società che controlla direttamente o indirettamente l’entità locale e le imprese che pongono in essere transazioni con la medesima.</a:t>
            </a:r>
          </a:p>
        </p:txBody>
      </p:sp>
      <p:cxnSp>
        <p:nvCxnSpPr>
          <p:cNvPr id="18" name="Connettore diritto 17">
            <a:extLst>
              <a:ext uri="{FF2B5EF4-FFF2-40B4-BE49-F238E27FC236}">
                <a16:creationId xmlns:a16="http://schemas.microsoft.com/office/drawing/2014/main" id="{F2C15963-87CF-457A-BB89-80F168941151}"/>
              </a:ext>
            </a:extLst>
          </p:cNvPr>
          <p:cNvCxnSpPr>
            <a:cxnSpLocks/>
          </p:cNvCxnSpPr>
          <p:nvPr/>
        </p:nvCxnSpPr>
        <p:spPr>
          <a:xfrm>
            <a:off x="0" y="1752600"/>
            <a:ext cx="8464479"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29" name="Rettangolo 28">
            <a:extLst>
              <a:ext uri="{FF2B5EF4-FFF2-40B4-BE49-F238E27FC236}">
                <a16:creationId xmlns:a16="http://schemas.microsoft.com/office/drawing/2014/main" id="{200101C1-6766-4D51-B0D2-9D29E123B96C}"/>
              </a:ext>
            </a:extLst>
          </p:cNvPr>
          <p:cNvSpPr/>
          <p:nvPr/>
        </p:nvSpPr>
        <p:spPr>
          <a:xfrm>
            <a:off x="8926132" y="1627711"/>
            <a:ext cx="8561768" cy="247537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b="1" u="sng">
              <a:latin typeface="Arial" panose="020B0604020202020204" pitchFamily="34" charset="0"/>
              <a:cs typeface="Arial" panose="020B0604020202020204" pitchFamily="34" charset="0"/>
            </a:endParaRPr>
          </a:p>
        </p:txBody>
      </p:sp>
      <p:sp>
        <p:nvSpPr>
          <p:cNvPr id="38" name="CasellaDiTesto 37">
            <a:extLst>
              <a:ext uri="{FF2B5EF4-FFF2-40B4-BE49-F238E27FC236}">
                <a16:creationId xmlns:a16="http://schemas.microsoft.com/office/drawing/2014/main" id="{F9C27163-9C31-4D87-9471-8E5D2C745DFB}"/>
              </a:ext>
            </a:extLst>
          </p:cNvPr>
          <p:cNvSpPr txBox="1"/>
          <p:nvPr/>
        </p:nvSpPr>
        <p:spPr>
          <a:xfrm>
            <a:off x="334688" y="1216550"/>
            <a:ext cx="11233425"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Accordi relativi a operazioni finanziarie</a:t>
            </a:r>
          </a:p>
        </p:txBody>
      </p:sp>
      <p:sp>
        <p:nvSpPr>
          <p:cNvPr id="42" name="CasellaDiTesto 41">
            <a:extLst>
              <a:ext uri="{FF2B5EF4-FFF2-40B4-BE49-F238E27FC236}">
                <a16:creationId xmlns:a16="http://schemas.microsoft.com/office/drawing/2014/main" id="{261DDEA6-791E-4C90-9764-F06C5580E1CE}"/>
              </a:ext>
            </a:extLst>
          </p:cNvPr>
          <p:cNvSpPr txBox="1"/>
          <p:nvPr/>
        </p:nvSpPr>
        <p:spPr>
          <a:xfrm>
            <a:off x="419291" y="1893417"/>
            <a:ext cx="8211431" cy="2354491"/>
          </a:xfrm>
          <a:prstGeom prst="rect">
            <a:avLst/>
          </a:prstGeom>
          <a:noFill/>
        </p:spPr>
        <p:txBody>
          <a:bodyPr wrap="square">
            <a:spAutoFit/>
          </a:bodyPr>
          <a:lstStyle/>
          <a:p>
            <a:pPr algn="just"/>
            <a:r>
              <a:rPr lang="it-IT" sz="2100">
                <a:latin typeface="Arial" panose="020B0604020202020204" pitchFamily="34" charset="0"/>
                <a:cs typeface="Arial" panose="020B0604020202020204" pitchFamily="34" charset="0"/>
              </a:rPr>
              <a:t>Un ulteriore set informativo da includere nel </a:t>
            </a:r>
            <a:r>
              <a:rPr lang="it-IT" sz="2100" err="1">
                <a:latin typeface="Arial" panose="020B0604020202020204" pitchFamily="34" charset="0"/>
                <a:cs typeface="Arial" panose="020B0604020202020204" pitchFamily="34" charset="0"/>
              </a:rPr>
              <a:t>Masterfile</a:t>
            </a:r>
            <a:r>
              <a:rPr lang="it-IT" sz="2100">
                <a:latin typeface="Arial" panose="020B0604020202020204" pitchFamily="34" charset="0"/>
                <a:cs typeface="Arial" panose="020B0604020202020204" pitchFamily="34" charset="0"/>
              </a:rPr>
              <a:t> riguarda gli accordi relativi alle operazioni finanziarie, per cui il Provvedimento richiede un </a:t>
            </a:r>
            <a:r>
              <a:rPr lang="it-IT" sz="2100" b="1">
                <a:latin typeface="Arial" panose="020B0604020202020204" pitchFamily="34" charset="0"/>
                <a:cs typeface="Arial" panose="020B0604020202020204" pitchFamily="34" charset="0"/>
              </a:rPr>
              <a:t>elenco e una breve descrizione degli accordi preventivi sui prezzi di trasferimento (APA) e dei ruling preventivi transfrontalieri</a:t>
            </a:r>
            <a:r>
              <a:rPr lang="it-IT" sz="2100">
                <a:latin typeface="Arial" panose="020B0604020202020204" pitchFamily="34" charset="0"/>
                <a:cs typeface="Arial" panose="020B0604020202020204" pitchFamily="34" charset="0"/>
              </a:rPr>
              <a:t> sottoscritti con, o rilasciati dalle, amministrazioni fiscali dei Paesi in cui il gruppo opera, descrivendo, per singolo Stato, oggetto, contenuti e periodo di validità. </a:t>
            </a:r>
          </a:p>
        </p:txBody>
      </p:sp>
      <p:sp>
        <p:nvSpPr>
          <p:cNvPr id="43" name="CasellaDiTesto 42">
            <a:extLst>
              <a:ext uri="{FF2B5EF4-FFF2-40B4-BE49-F238E27FC236}">
                <a16:creationId xmlns:a16="http://schemas.microsoft.com/office/drawing/2014/main" id="{4234F059-D6FC-4A62-A660-E8744CCC2929}"/>
              </a:ext>
            </a:extLst>
          </p:cNvPr>
          <p:cNvSpPr txBox="1"/>
          <p:nvPr/>
        </p:nvSpPr>
        <p:spPr>
          <a:xfrm>
            <a:off x="9017569" y="1702731"/>
            <a:ext cx="8204597" cy="2354491"/>
          </a:xfrm>
          <a:prstGeom prst="rect">
            <a:avLst/>
          </a:prstGeom>
          <a:noFill/>
        </p:spPr>
        <p:txBody>
          <a:bodyPr wrap="square">
            <a:spAutoFit/>
          </a:bodyPr>
          <a:lstStyle/>
          <a:p>
            <a:pPr algn="just"/>
            <a:r>
              <a:rPr lang="it-IT" sz="2100">
                <a:solidFill>
                  <a:schemeClr val="bg1"/>
                </a:solidFill>
                <a:latin typeface="Arial" panose="020B0604020202020204" pitchFamily="34" charset="0"/>
                <a:cs typeface="Arial" panose="020B0604020202020204" pitchFamily="34" charset="0"/>
              </a:rPr>
              <a:t>In sede di consultazione, Confindustria aveva suggerito di specificare se il requisito informativo riguardante gli APA relativi a Paesi dell’Unione Europea potesse essere soddisfatto anche in presenza di un elenco sintetico di tali accordi, con l’indicazione dello Stato, dell’oggetto e del periodo di validità. Inoltre, non è stato chiarito se le informazioni richieste riguardano soltanto gli APA unilaterali e non anche quelli bilaterali o multilaterali. </a:t>
            </a:r>
          </a:p>
        </p:txBody>
      </p:sp>
      <p:cxnSp>
        <p:nvCxnSpPr>
          <p:cNvPr id="46" name="Connettore diritto 45">
            <a:extLst>
              <a:ext uri="{FF2B5EF4-FFF2-40B4-BE49-F238E27FC236}">
                <a16:creationId xmlns:a16="http://schemas.microsoft.com/office/drawing/2014/main" id="{7EE9ED47-875F-417C-A2FD-7077ABEE1158}"/>
              </a:ext>
            </a:extLst>
          </p:cNvPr>
          <p:cNvCxnSpPr>
            <a:cxnSpLocks/>
          </p:cNvCxnSpPr>
          <p:nvPr/>
        </p:nvCxnSpPr>
        <p:spPr>
          <a:xfrm>
            <a:off x="-23857" y="5144294"/>
            <a:ext cx="8654579"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47" name="CasellaDiTesto 46">
            <a:extLst>
              <a:ext uri="{FF2B5EF4-FFF2-40B4-BE49-F238E27FC236}">
                <a16:creationId xmlns:a16="http://schemas.microsoft.com/office/drawing/2014/main" id="{76AB0F0D-A4E4-4C5A-A08C-93040DDE088D}"/>
              </a:ext>
            </a:extLst>
          </p:cNvPr>
          <p:cNvSpPr txBox="1"/>
          <p:nvPr/>
        </p:nvSpPr>
        <p:spPr>
          <a:xfrm>
            <a:off x="289294" y="4609312"/>
            <a:ext cx="11233425"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Ulteriori informazioni sul contenuto e la struttura del </a:t>
            </a:r>
            <a:r>
              <a:rPr lang="it-IT" sz="2200" b="1" i="1" err="1">
                <a:solidFill>
                  <a:schemeClr val="tx2">
                    <a:lumMod val="25000"/>
                  </a:schemeClr>
                </a:solidFill>
                <a:latin typeface="Arial" panose="020B0604020202020204" pitchFamily="34" charset="0"/>
                <a:cs typeface="Arial" panose="020B0604020202020204" pitchFamily="34" charset="0"/>
              </a:rPr>
              <a:t>Masterfile</a:t>
            </a:r>
            <a:endParaRPr lang="it-IT" sz="2200" b="1" i="1">
              <a:solidFill>
                <a:schemeClr val="tx2">
                  <a:lumMod val="25000"/>
                </a:schemeClr>
              </a:solidFill>
              <a:latin typeface="Arial" panose="020B0604020202020204" pitchFamily="34" charset="0"/>
              <a:cs typeface="Arial" panose="020B0604020202020204" pitchFamily="34" charset="0"/>
            </a:endParaRPr>
          </a:p>
        </p:txBody>
      </p:sp>
      <p:sp>
        <p:nvSpPr>
          <p:cNvPr id="48" name="Rettangolo 47">
            <a:extLst>
              <a:ext uri="{FF2B5EF4-FFF2-40B4-BE49-F238E27FC236}">
                <a16:creationId xmlns:a16="http://schemas.microsoft.com/office/drawing/2014/main" id="{611A4E6E-5986-4528-A057-3881EE567D2C}"/>
              </a:ext>
            </a:extLst>
          </p:cNvPr>
          <p:cNvSpPr/>
          <p:nvPr/>
        </p:nvSpPr>
        <p:spPr>
          <a:xfrm>
            <a:off x="15124903" y="6636614"/>
            <a:ext cx="2180114" cy="1949243"/>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solidFill>
                  <a:schemeClr val="tx1"/>
                </a:solidFill>
                <a:latin typeface="Arial" panose="020B0604020202020204" pitchFamily="34" charset="0"/>
                <a:cs typeface="Arial" panose="020B0604020202020204" pitchFamily="34" charset="0"/>
              </a:rPr>
              <a:t>Si rimanda al paragrafo 4 della Circolare per maggiori approfondimenti</a:t>
            </a:r>
          </a:p>
        </p:txBody>
      </p:sp>
    </p:spTree>
    <p:extLst>
      <p:ext uri="{BB962C8B-B14F-4D97-AF65-F5344CB8AC3E}">
        <p14:creationId xmlns:p14="http://schemas.microsoft.com/office/powerpoint/2010/main" val="22435317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ttangolo 40">
            <a:extLst>
              <a:ext uri="{FF2B5EF4-FFF2-40B4-BE49-F238E27FC236}">
                <a16:creationId xmlns:a16="http://schemas.microsoft.com/office/drawing/2014/main" id="{6671C0EB-9144-49A6-A1F3-AC1BCB6750FD}"/>
              </a:ext>
            </a:extLst>
          </p:cNvPr>
          <p:cNvSpPr/>
          <p:nvPr/>
        </p:nvSpPr>
        <p:spPr>
          <a:xfrm>
            <a:off x="1857798" y="4107063"/>
            <a:ext cx="12391602" cy="1123261"/>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14" name="Oval 35">
            <a:extLst>
              <a:ext uri="{FF2B5EF4-FFF2-40B4-BE49-F238E27FC236}">
                <a16:creationId xmlns:a16="http://schemas.microsoft.com/office/drawing/2014/main" id="{7A4DA061-0D75-4BF7-984D-B50CCC2088ED}"/>
              </a:ext>
            </a:extLst>
          </p:cNvPr>
          <p:cNvSpPr/>
          <p:nvPr/>
        </p:nvSpPr>
        <p:spPr>
          <a:xfrm>
            <a:off x="15234596" y="1134751"/>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DOCUMENTO NAZIONALE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5" name="Oval 9">
            <a:extLst>
              <a:ext uri="{FF2B5EF4-FFF2-40B4-BE49-F238E27FC236}">
                <a16:creationId xmlns:a16="http://schemas.microsoft.com/office/drawing/2014/main" id="{36B5898B-8A2A-4C53-AFF8-DCD43DEB94C3}"/>
              </a:ext>
            </a:extLst>
          </p:cNvPr>
          <p:cNvSpPr/>
          <p:nvPr/>
        </p:nvSpPr>
        <p:spPr>
          <a:xfrm>
            <a:off x="15425255" y="1272147"/>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0" name="Elemento grafico 19">
            <a:extLst>
              <a:ext uri="{FF2B5EF4-FFF2-40B4-BE49-F238E27FC236}">
                <a16:creationId xmlns:a16="http://schemas.microsoft.com/office/drawing/2014/main" id="{9F6114D2-B594-44D3-B2F7-AE963345DB9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480138" y="1339617"/>
            <a:ext cx="1759744" cy="1759744"/>
          </a:xfrm>
          <a:prstGeom prst="rect">
            <a:avLst/>
          </a:prstGeom>
        </p:spPr>
      </p:pic>
      <p:sp>
        <p:nvSpPr>
          <p:cNvPr id="3" name="CasellaDiTesto 2">
            <a:extLst>
              <a:ext uri="{FF2B5EF4-FFF2-40B4-BE49-F238E27FC236}">
                <a16:creationId xmlns:a16="http://schemas.microsoft.com/office/drawing/2014/main" id="{7A57CAE9-134C-45BB-8DC0-6200124BB3EC}"/>
              </a:ext>
            </a:extLst>
          </p:cNvPr>
          <p:cNvSpPr txBox="1"/>
          <p:nvPr/>
        </p:nvSpPr>
        <p:spPr>
          <a:xfrm>
            <a:off x="2701726" y="4277763"/>
            <a:ext cx="11192895" cy="738664"/>
          </a:xfrm>
          <a:prstGeom prst="rect">
            <a:avLst/>
          </a:prstGeom>
          <a:noFill/>
        </p:spPr>
        <p:txBody>
          <a:bodyPr wrap="square" rtlCol="0">
            <a:spAutoFit/>
          </a:bodyPr>
          <a:lstStyle/>
          <a:p>
            <a:pPr algn="just"/>
            <a:r>
              <a:rPr lang="it-IT" sz="2100">
                <a:latin typeface="Arial" panose="020B0604020202020204" pitchFamily="34" charset="0"/>
                <a:cs typeface="Arial" panose="020B0604020202020204" pitchFamily="34" charset="0"/>
              </a:rPr>
              <a:t>Deve articolarsi in capitoli, paragrafi e sottoparagrafi seguendo la struttura delineata dal Provvedimento (punto 2.3.). </a:t>
            </a:r>
          </a:p>
        </p:txBody>
      </p:sp>
      <p:sp>
        <p:nvSpPr>
          <p:cNvPr id="24" name="Rettangolo 23">
            <a:extLst>
              <a:ext uri="{FF2B5EF4-FFF2-40B4-BE49-F238E27FC236}">
                <a16:creationId xmlns:a16="http://schemas.microsoft.com/office/drawing/2014/main" id="{4D3DB94A-0B5B-4C08-9C49-0E370F970402}"/>
              </a:ext>
            </a:extLst>
          </p:cNvPr>
          <p:cNvSpPr/>
          <p:nvPr/>
        </p:nvSpPr>
        <p:spPr>
          <a:xfrm>
            <a:off x="410276" y="1209254"/>
            <a:ext cx="13183991" cy="1033938"/>
          </a:xfrm>
          <a:prstGeom prst="rect">
            <a:avLst/>
          </a:prstGeom>
          <a:solidFill>
            <a:schemeClr val="tx2">
              <a:lumMod val="25000"/>
            </a:schemeClr>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19" name="CasellaDiTesto 18">
            <a:extLst>
              <a:ext uri="{FF2B5EF4-FFF2-40B4-BE49-F238E27FC236}">
                <a16:creationId xmlns:a16="http://schemas.microsoft.com/office/drawing/2014/main" id="{3ADBBE10-B1EA-43DC-92DE-DF045FAE12EF}"/>
              </a:ext>
            </a:extLst>
          </p:cNvPr>
          <p:cNvSpPr txBox="1"/>
          <p:nvPr/>
        </p:nvSpPr>
        <p:spPr>
          <a:xfrm>
            <a:off x="652536" y="1354937"/>
            <a:ext cx="12359977" cy="707886"/>
          </a:xfrm>
          <a:prstGeom prst="rect">
            <a:avLst/>
          </a:prstGeom>
          <a:noFill/>
        </p:spPr>
        <p:txBody>
          <a:bodyPr wrap="square">
            <a:spAutoFit/>
          </a:bodyPr>
          <a:lstStyle/>
          <a:p>
            <a:pPr lvl="0">
              <a:buFontTx/>
              <a:buNone/>
            </a:pPr>
            <a:r>
              <a:rPr lang="it-IT" sz="2000" b="1" i="1">
                <a:solidFill>
                  <a:schemeClr val="bg1"/>
                </a:solidFill>
                <a:latin typeface="Arial" panose="020B0604020202020204" pitchFamily="34" charset="0"/>
                <a:cs typeface="Arial" panose="020B0604020202020204" pitchFamily="34" charset="0"/>
              </a:rPr>
              <a:t>Documento che, integrando il </a:t>
            </a:r>
            <a:r>
              <a:rPr lang="it-IT" sz="2000" b="1" i="1" err="1">
                <a:solidFill>
                  <a:schemeClr val="bg1"/>
                </a:solidFill>
                <a:latin typeface="Arial" panose="020B0604020202020204" pitchFamily="34" charset="0"/>
                <a:cs typeface="Arial" panose="020B0604020202020204" pitchFamily="34" charset="0"/>
              </a:rPr>
              <a:t>Masterfile</a:t>
            </a:r>
            <a:r>
              <a:rPr lang="it-IT" sz="2000" b="1" i="1">
                <a:solidFill>
                  <a:schemeClr val="bg1"/>
                </a:solidFill>
                <a:latin typeface="Arial" panose="020B0604020202020204" pitchFamily="34" charset="0"/>
                <a:cs typeface="Arial" panose="020B0604020202020204" pitchFamily="34" charset="0"/>
              </a:rPr>
              <a:t>, contiene le informazioni specifiche relative alle operazioni infragruppo che l’entità locale intende documentare. </a:t>
            </a:r>
          </a:p>
        </p:txBody>
      </p:sp>
      <p:sp>
        <p:nvSpPr>
          <p:cNvPr id="23" name="Rettangolo 22">
            <a:extLst>
              <a:ext uri="{FF2B5EF4-FFF2-40B4-BE49-F238E27FC236}">
                <a16:creationId xmlns:a16="http://schemas.microsoft.com/office/drawing/2014/main" id="{3C0D0915-2C29-46CC-895E-344EA8F641D0}"/>
              </a:ext>
            </a:extLst>
          </p:cNvPr>
          <p:cNvSpPr/>
          <p:nvPr/>
        </p:nvSpPr>
        <p:spPr>
          <a:xfrm>
            <a:off x="1857798" y="2494407"/>
            <a:ext cx="12391602" cy="1388428"/>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26" name="Rettangolo 25">
            <a:extLst>
              <a:ext uri="{FF2B5EF4-FFF2-40B4-BE49-F238E27FC236}">
                <a16:creationId xmlns:a16="http://schemas.microsoft.com/office/drawing/2014/main" id="{28AC264B-D694-4FCB-B6F2-CBC78F2BC492}"/>
              </a:ext>
            </a:extLst>
          </p:cNvPr>
          <p:cNvSpPr/>
          <p:nvPr/>
        </p:nvSpPr>
        <p:spPr>
          <a:xfrm>
            <a:off x="410276" y="2904189"/>
            <a:ext cx="2013577" cy="706616"/>
          </a:xfrm>
          <a:prstGeom prst="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ENTITÀ </a:t>
            </a:r>
          </a:p>
          <a:p>
            <a:pPr algn="ctr"/>
            <a:r>
              <a:rPr lang="it-IT" b="1">
                <a:latin typeface="Arial" panose="020B0604020202020204" pitchFamily="34" charset="0"/>
                <a:cs typeface="Arial" panose="020B0604020202020204" pitchFamily="34" charset="0"/>
              </a:rPr>
              <a:t>LOCALE</a:t>
            </a:r>
          </a:p>
        </p:txBody>
      </p:sp>
      <p:sp>
        <p:nvSpPr>
          <p:cNvPr id="4" name="CasellaDiTesto 3">
            <a:extLst>
              <a:ext uri="{FF2B5EF4-FFF2-40B4-BE49-F238E27FC236}">
                <a16:creationId xmlns:a16="http://schemas.microsoft.com/office/drawing/2014/main" id="{C107C42C-7DBB-4089-BE74-C680AEB02B8F}"/>
              </a:ext>
            </a:extLst>
          </p:cNvPr>
          <p:cNvSpPr txBox="1"/>
          <p:nvPr/>
        </p:nvSpPr>
        <p:spPr>
          <a:xfrm>
            <a:off x="2799620" y="2679411"/>
            <a:ext cx="11365347" cy="1015663"/>
          </a:xfrm>
          <a:prstGeom prst="rect">
            <a:avLst/>
          </a:prstGeom>
          <a:noFill/>
        </p:spPr>
        <p:txBody>
          <a:bodyPr wrap="square" rtlCol="0">
            <a:spAutoFit/>
          </a:bodyPr>
          <a:lstStyle/>
          <a:p>
            <a:pPr marL="285750" indent="-285750" algn="just">
              <a:buFont typeface="Wingdings" panose="05000000000000000000" pitchFamily="2" charset="2"/>
              <a:buChar char="q"/>
            </a:pPr>
            <a:r>
              <a:rPr lang="it-IT" sz="2000">
                <a:latin typeface="Arial" panose="020B0604020202020204" pitchFamily="34" charset="0"/>
                <a:cs typeface="Arial" panose="020B0604020202020204" pitchFamily="34" charset="0"/>
              </a:rPr>
              <a:t>Società ed enti commerciali residenti nel territorio dello Stato ai sensi dell’art. 73 TUIR</a:t>
            </a:r>
          </a:p>
          <a:p>
            <a:pPr marL="285750" indent="-285750" algn="just">
              <a:buFont typeface="Wingdings" panose="05000000000000000000" pitchFamily="2" charset="2"/>
              <a:buChar char="q"/>
            </a:pPr>
            <a:r>
              <a:rPr lang="it-IT" sz="2000">
                <a:latin typeface="Arial" panose="020B0604020202020204" pitchFamily="34" charset="0"/>
                <a:cs typeface="Arial" panose="020B0604020202020204" pitchFamily="34" charset="0"/>
              </a:rPr>
              <a:t>Altri soggetti residenti che conseguono reddito di impresa ai sensi dell’art. 55 TUIR</a:t>
            </a:r>
          </a:p>
          <a:p>
            <a:pPr marL="285750" indent="-285750" algn="just">
              <a:buFont typeface="Wingdings" panose="05000000000000000000" pitchFamily="2" charset="2"/>
              <a:buChar char="q"/>
            </a:pPr>
            <a:r>
              <a:rPr lang="it-IT" sz="2000">
                <a:latin typeface="Arial" panose="020B0604020202020204" pitchFamily="34" charset="0"/>
                <a:cs typeface="Arial" panose="020B0604020202020204" pitchFamily="34" charset="0"/>
              </a:rPr>
              <a:t>Stabili organizzazioni nel territorio dello Stato di società non residenti ai sensi dell’art. 162 TUIR </a:t>
            </a:r>
          </a:p>
        </p:txBody>
      </p:sp>
      <p:sp>
        <p:nvSpPr>
          <p:cNvPr id="27" name="Rettangolo 26">
            <a:extLst>
              <a:ext uri="{FF2B5EF4-FFF2-40B4-BE49-F238E27FC236}">
                <a16:creationId xmlns:a16="http://schemas.microsoft.com/office/drawing/2014/main" id="{53A97C4A-BC91-4012-BAF5-79FADB0FEF96}"/>
              </a:ext>
            </a:extLst>
          </p:cNvPr>
          <p:cNvSpPr/>
          <p:nvPr/>
        </p:nvSpPr>
        <p:spPr>
          <a:xfrm>
            <a:off x="450178" y="4283658"/>
            <a:ext cx="2013577" cy="769442"/>
          </a:xfrm>
          <a:prstGeom prst="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STRUTTURA</a:t>
            </a:r>
          </a:p>
        </p:txBody>
      </p:sp>
      <p:sp>
        <p:nvSpPr>
          <p:cNvPr id="36" name="CasellaDiTesto 35">
            <a:extLst>
              <a:ext uri="{FF2B5EF4-FFF2-40B4-BE49-F238E27FC236}">
                <a16:creationId xmlns:a16="http://schemas.microsoft.com/office/drawing/2014/main" id="{600B4679-8411-48D4-B66C-ACB259225652}"/>
              </a:ext>
            </a:extLst>
          </p:cNvPr>
          <p:cNvSpPr txBox="1"/>
          <p:nvPr/>
        </p:nvSpPr>
        <p:spPr>
          <a:xfrm>
            <a:off x="313151" y="6374208"/>
            <a:ext cx="9211849" cy="2354491"/>
          </a:xfrm>
          <a:prstGeom prst="rect">
            <a:avLst/>
          </a:prstGeom>
          <a:noFill/>
        </p:spPr>
        <p:txBody>
          <a:bodyPr wrap="square">
            <a:spAutoFit/>
          </a:bodyPr>
          <a:lstStyle/>
          <a:p>
            <a:pPr marL="342900" indent="-342900" algn="just">
              <a:buFont typeface="Wingdings" panose="05000000000000000000" pitchFamily="2" charset="2"/>
              <a:buChar char="q"/>
            </a:pPr>
            <a:r>
              <a:rPr lang="it-IT" sz="2100">
                <a:latin typeface="Arial" panose="020B0604020202020204" pitchFamily="34" charset="0"/>
                <a:cs typeface="Arial" panose="020B0604020202020204" pitchFamily="34" charset="0"/>
              </a:rPr>
              <a:t>Il Documento Nazionale deve fornire un’illustrazione generale dell’entità locale e una descrizione dettagliata della struttura operativa, delle attività e della strategia imprenditoriale perseguita dall’entità locale. Con riferimento alla struttura operativa, occorre produrre l</a:t>
            </a:r>
            <a:r>
              <a:rPr lang="it-IT" sz="2100" b="1">
                <a:latin typeface="Arial" panose="020B0604020202020204" pitchFamily="34" charset="0"/>
                <a:cs typeface="Arial" panose="020B0604020202020204" pitchFamily="34" charset="0"/>
              </a:rPr>
              <a:t>’organigramma</a:t>
            </a:r>
            <a:r>
              <a:rPr lang="it-IT" sz="2100">
                <a:latin typeface="Arial" panose="020B0604020202020204" pitchFamily="34" charset="0"/>
                <a:cs typeface="Arial" panose="020B0604020202020204" pitchFamily="34" charset="0"/>
              </a:rPr>
              <a:t> </a:t>
            </a:r>
            <a:r>
              <a:rPr lang="it-IT" sz="2100" i="1" u="sng">
                <a:latin typeface="Arial" panose="020B0604020202020204" pitchFamily="34" charset="0"/>
                <a:cs typeface="Arial" panose="020B0604020202020204" pitchFamily="34" charset="0"/>
              </a:rPr>
              <a:t>riportando il numero di risorse umane assegnate a ciascuna funzione aziendale e la descrizione del ruolo svolto dai soggetti responsabili delle funzioni direttive locali nonché dai propri riporti</a:t>
            </a:r>
            <a:r>
              <a:rPr lang="it-IT" sz="2100">
                <a:latin typeface="Arial" panose="020B0604020202020204" pitchFamily="34" charset="0"/>
                <a:cs typeface="Arial" panose="020B0604020202020204" pitchFamily="34" charset="0"/>
              </a:rPr>
              <a:t>.</a:t>
            </a:r>
          </a:p>
        </p:txBody>
      </p:sp>
      <p:cxnSp>
        <p:nvCxnSpPr>
          <p:cNvPr id="38" name="Connettore diritto 37">
            <a:extLst>
              <a:ext uri="{FF2B5EF4-FFF2-40B4-BE49-F238E27FC236}">
                <a16:creationId xmlns:a16="http://schemas.microsoft.com/office/drawing/2014/main" id="{4B7B64D7-67E8-4F0C-BA41-5FB2686AC2FC}"/>
              </a:ext>
            </a:extLst>
          </p:cNvPr>
          <p:cNvCxnSpPr>
            <a:cxnSpLocks/>
          </p:cNvCxnSpPr>
          <p:nvPr/>
        </p:nvCxnSpPr>
        <p:spPr>
          <a:xfrm>
            <a:off x="0" y="6065302"/>
            <a:ext cx="8654579"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39" name="CasellaDiTesto 38">
            <a:extLst>
              <a:ext uri="{FF2B5EF4-FFF2-40B4-BE49-F238E27FC236}">
                <a16:creationId xmlns:a16="http://schemas.microsoft.com/office/drawing/2014/main" id="{016E9AAB-FCBE-4F06-AC95-FE05F770C4AB}"/>
              </a:ext>
            </a:extLst>
          </p:cNvPr>
          <p:cNvSpPr txBox="1"/>
          <p:nvPr/>
        </p:nvSpPr>
        <p:spPr>
          <a:xfrm>
            <a:off x="313151" y="5599331"/>
            <a:ext cx="7383049"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Descrizione della struttura operativa: organigramma</a:t>
            </a:r>
          </a:p>
        </p:txBody>
      </p:sp>
      <p:sp>
        <p:nvSpPr>
          <p:cNvPr id="40" name="Rettangolo 39">
            <a:extLst>
              <a:ext uri="{FF2B5EF4-FFF2-40B4-BE49-F238E27FC236}">
                <a16:creationId xmlns:a16="http://schemas.microsoft.com/office/drawing/2014/main" id="{9619EDB8-086E-4819-8F50-3528AAEF7A69}"/>
              </a:ext>
            </a:extLst>
          </p:cNvPr>
          <p:cNvSpPr/>
          <p:nvPr/>
        </p:nvSpPr>
        <p:spPr>
          <a:xfrm>
            <a:off x="9820410" y="5886397"/>
            <a:ext cx="7815054" cy="2997411"/>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C81E4E23-F82A-48E3-85BD-665650EDFF99}"/>
              </a:ext>
            </a:extLst>
          </p:cNvPr>
          <p:cNvSpPr txBox="1"/>
          <p:nvPr/>
        </p:nvSpPr>
        <p:spPr>
          <a:xfrm>
            <a:off x="9925118" y="5991418"/>
            <a:ext cx="7384883" cy="2677656"/>
          </a:xfrm>
          <a:prstGeom prst="rect">
            <a:avLst/>
          </a:prstGeom>
          <a:noFill/>
        </p:spPr>
        <p:txBody>
          <a:bodyPr wrap="square" lIns="91440" tIns="45720" rIns="91440" bIns="45720" rtlCol="0" anchor="t">
            <a:spAutoFit/>
          </a:bodyPr>
          <a:lstStyle/>
          <a:p>
            <a:pPr algn="just"/>
            <a:r>
              <a:rPr lang="it-IT" sz="2100">
                <a:solidFill>
                  <a:schemeClr val="bg1"/>
                </a:solidFill>
                <a:latin typeface="Arial"/>
                <a:cs typeface="Arial"/>
              </a:rPr>
              <a:t>L’inciso introdotto nella versione definitiva recepisce il nostro contributo circa la necessità di chiarire il dettaglio del livello di informazioni desumibili dall’organigramma. Nella bozza di circolare, si ricorda, veniva infatti richiesto genericamente ai contribuenti di indicare «il nominativo degli individui ai quali le funzioni direttive locali devono riportare».</a:t>
            </a:r>
          </a:p>
          <a:p>
            <a:pPr algn="just"/>
            <a:r>
              <a:rPr lang="it-IT" sz="2100">
                <a:solidFill>
                  <a:schemeClr val="bg1"/>
                </a:solidFill>
                <a:latin typeface="Arial"/>
                <a:cs typeface="Arial"/>
              </a:rPr>
              <a:t>Non viene specificata, tuttavia, la data alla quale tali informazioni debbono far riferimento.</a:t>
            </a:r>
          </a:p>
        </p:txBody>
      </p:sp>
    </p:spTree>
    <p:extLst>
      <p:ext uri="{BB962C8B-B14F-4D97-AF65-F5344CB8AC3E}">
        <p14:creationId xmlns:p14="http://schemas.microsoft.com/office/powerpoint/2010/main" val="11326575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3">
            <a:extLst>
              <a:ext uri="{FF2B5EF4-FFF2-40B4-BE49-F238E27FC236}">
                <a16:creationId xmlns:a16="http://schemas.microsoft.com/office/drawing/2014/main" id="{B3363044-5FB2-4310-AFA0-534661B75E07}"/>
              </a:ext>
            </a:extLst>
          </p:cNvPr>
          <p:cNvSpPr/>
          <p:nvPr/>
        </p:nvSpPr>
        <p:spPr>
          <a:xfrm>
            <a:off x="-31838" y="6829856"/>
            <a:ext cx="10789298" cy="1998202"/>
          </a:xfrm>
          <a:prstGeom prst="rect">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latin typeface="Arial" panose="020B0604020202020204" pitchFamily="34" charset="0"/>
              <a:cs typeface="Arial" panose="020B0604020202020204" pitchFamily="34" charset="0"/>
            </a:endParaRPr>
          </a:p>
        </p:txBody>
      </p:sp>
      <p:sp>
        <p:nvSpPr>
          <p:cNvPr id="36" name="Oval 39">
            <a:extLst>
              <a:ext uri="{FF2B5EF4-FFF2-40B4-BE49-F238E27FC236}">
                <a16:creationId xmlns:a16="http://schemas.microsoft.com/office/drawing/2014/main" id="{ABF38899-88DF-4151-B6B7-2E8756FC2371}"/>
              </a:ext>
            </a:extLst>
          </p:cNvPr>
          <p:cNvSpPr/>
          <p:nvPr/>
        </p:nvSpPr>
        <p:spPr>
          <a:xfrm>
            <a:off x="544883" y="7174167"/>
            <a:ext cx="1301360" cy="1365047"/>
          </a:xfrm>
          <a:prstGeom prst="ellipse">
            <a:avLst/>
          </a:prstGeom>
          <a:solidFill>
            <a:schemeClr val="bg1"/>
          </a:solidFill>
          <a:ln w="38100">
            <a:solidFill>
              <a:schemeClr val="bg1"/>
            </a:solidFill>
          </a:ln>
          <a:effectLst>
            <a:outerShdw blurRad="800100" dist="457200" dir="5400000" sx="62000" sy="62000" algn="t" rotWithShape="0">
              <a:schemeClr val="tx1">
                <a:lumMod val="50000"/>
                <a:lumOff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8" name="CasellaDiTesto 37">
            <a:extLst>
              <a:ext uri="{FF2B5EF4-FFF2-40B4-BE49-F238E27FC236}">
                <a16:creationId xmlns:a16="http://schemas.microsoft.com/office/drawing/2014/main" id="{89C64448-1EB9-4D77-BD05-593710E1B028}"/>
              </a:ext>
            </a:extLst>
          </p:cNvPr>
          <p:cNvSpPr txBox="1"/>
          <p:nvPr/>
        </p:nvSpPr>
        <p:spPr>
          <a:xfrm>
            <a:off x="2899291" y="7622838"/>
            <a:ext cx="6356448" cy="738664"/>
          </a:xfrm>
          <a:prstGeom prst="rect">
            <a:avLst/>
          </a:prstGeom>
          <a:noFill/>
        </p:spPr>
        <p:txBody>
          <a:bodyPr wrap="square" rtlCol="0">
            <a:spAutoFit/>
          </a:bodyPr>
          <a:lstStyle/>
          <a:p>
            <a:pPr algn="ctr"/>
            <a:r>
              <a:rPr lang="it-IT" sz="2400" b="1" dirty="0">
                <a:solidFill>
                  <a:schemeClr val="bg1"/>
                </a:solidFill>
                <a:latin typeface="Arial" panose="020B0604020202020204" pitchFamily="34" charset="0"/>
                <a:cs typeface="Arial" panose="020B0604020202020204" pitchFamily="34" charset="0"/>
              </a:rPr>
              <a:t>APPROFONDIMENTO</a:t>
            </a:r>
          </a:p>
          <a:p>
            <a:endParaRPr lang="it-IT" dirty="0">
              <a:solidFill>
                <a:schemeClr val="bg1"/>
              </a:solidFill>
            </a:endParaRPr>
          </a:p>
        </p:txBody>
      </p:sp>
      <p:pic>
        <p:nvPicPr>
          <p:cNvPr id="44" name="Elemento grafico 43" descr="Lente di ingrandimento con riempimento a tinta unita">
            <a:extLst>
              <a:ext uri="{FF2B5EF4-FFF2-40B4-BE49-F238E27FC236}">
                <a16:creationId xmlns:a16="http://schemas.microsoft.com/office/drawing/2014/main" id="{C27157B2-4A2C-4248-85CF-C8DD89F8B1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480" y="7346352"/>
            <a:ext cx="914400" cy="914400"/>
          </a:xfrm>
          <a:prstGeom prst="rect">
            <a:avLst/>
          </a:prstGeom>
        </p:spPr>
      </p:pic>
      <p:sp>
        <p:nvSpPr>
          <p:cNvPr id="34" name="Rectangle 33">
            <a:extLst>
              <a:ext uri="{FF2B5EF4-FFF2-40B4-BE49-F238E27FC236}">
                <a16:creationId xmlns:a16="http://schemas.microsoft.com/office/drawing/2014/main" id="{4F24AD1E-195B-4136-AA6D-29FAF924D03F}"/>
              </a:ext>
            </a:extLst>
          </p:cNvPr>
          <p:cNvSpPr/>
          <p:nvPr/>
        </p:nvSpPr>
        <p:spPr>
          <a:xfrm>
            <a:off x="-19909" y="4970814"/>
            <a:ext cx="116433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4" name="Rectangle 23">
            <a:extLst>
              <a:ext uri="{FF2B5EF4-FFF2-40B4-BE49-F238E27FC236}">
                <a16:creationId xmlns:a16="http://schemas.microsoft.com/office/drawing/2014/main" id="{2181AF0E-2E0C-4BD1-B82C-5F56BF7056E5}"/>
              </a:ext>
            </a:extLst>
          </p:cNvPr>
          <p:cNvSpPr/>
          <p:nvPr/>
        </p:nvSpPr>
        <p:spPr>
          <a:xfrm>
            <a:off x="-43767" y="3368673"/>
            <a:ext cx="12358285" cy="18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11" name="Rectangle 10">
            <a:extLst>
              <a:ext uri="{FF2B5EF4-FFF2-40B4-BE49-F238E27FC236}">
                <a16:creationId xmlns:a16="http://schemas.microsoft.com/office/drawing/2014/main" id="{3256B404-31FE-4A98-83CE-69343FC6EE95}"/>
              </a:ext>
            </a:extLst>
          </p:cNvPr>
          <p:cNvSpPr/>
          <p:nvPr/>
        </p:nvSpPr>
        <p:spPr>
          <a:xfrm>
            <a:off x="-43767" y="1582095"/>
            <a:ext cx="13763425"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11984704" y="-1517741"/>
            <a:ext cx="324330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862564" y="109279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931032" y="2956681"/>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3"/>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980739" y="473638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Oval 39">
            <a:extLst>
              <a:ext uri="{FF2B5EF4-FFF2-40B4-BE49-F238E27FC236}">
                <a16:creationId xmlns:a16="http://schemas.microsoft.com/office/drawing/2014/main" id="{D4AE48B1-6572-4E37-B26C-BA46BE31F3BD}"/>
              </a:ext>
            </a:extLst>
          </p:cNvPr>
          <p:cNvSpPr/>
          <p:nvPr/>
        </p:nvSpPr>
        <p:spPr>
          <a:xfrm>
            <a:off x="400249" y="1816573"/>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2818290" y="2239657"/>
            <a:ext cx="7756040"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AGGIORNAMENTO PRASSI</a:t>
            </a:r>
          </a:p>
        </p:txBody>
      </p:sp>
      <p:sp>
        <p:nvSpPr>
          <p:cNvPr id="41" name="CasellaDiTesto 40">
            <a:extLst>
              <a:ext uri="{FF2B5EF4-FFF2-40B4-BE49-F238E27FC236}">
                <a16:creationId xmlns:a16="http://schemas.microsoft.com/office/drawing/2014/main" id="{85AABAB6-75EE-41C4-AA7D-E1B5A56601C1}"/>
              </a:ext>
            </a:extLst>
          </p:cNvPr>
          <p:cNvSpPr txBox="1"/>
          <p:nvPr/>
        </p:nvSpPr>
        <p:spPr>
          <a:xfrm>
            <a:off x="3212046" y="3855260"/>
            <a:ext cx="6285458" cy="120032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EVENTI, CONVEGNI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 DOCUMENTI DELL’AREA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1345" y="1976111"/>
            <a:ext cx="1031255" cy="1031255"/>
          </a:xfrm>
          <a:prstGeom prst="rect">
            <a:avLst/>
          </a:prstGeom>
        </p:spPr>
      </p:pic>
      <p:sp>
        <p:nvSpPr>
          <p:cNvPr id="52" name="Oval 39">
            <a:extLst>
              <a:ext uri="{FF2B5EF4-FFF2-40B4-BE49-F238E27FC236}">
                <a16:creationId xmlns:a16="http://schemas.microsoft.com/office/drawing/2014/main" id="{214F468C-C57D-4AC7-B587-23F639867BE2}"/>
              </a:ext>
            </a:extLst>
          </p:cNvPr>
          <p:cNvSpPr/>
          <p:nvPr/>
        </p:nvSpPr>
        <p:spPr>
          <a:xfrm>
            <a:off x="459816" y="3541155"/>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53" name="Oval 39">
            <a:extLst>
              <a:ext uri="{FF2B5EF4-FFF2-40B4-BE49-F238E27FC236}">
                <a16:creationId xmlns:a16="http://schemas.microsoft.com/office/drawing/2014/main" id="{04F77BB6-D391-44B7-8F15-08CDE0AA7B62}"/>
              </a:ext>
            </a:extLst>
          </p:cNvPr>
          <p:cNvSpPr/>
          <p:nvPr/>
        </p:nvSpPr>
        <p:spPr>
          <a:xfrm>
            <a:off x="436292" y="5328867"/>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pic>
        <p:nvPicPr>
          <p:cNvPr id="3" name="Elemento grafico 2" descr="Inviare contorno">
            <a:extLst>
              <a:ext uri="{FF2B5EF4-FFF2-40B4-BE49-F238E27FC236}">
                <a16:creationId xmlns:a16="http://schemas.microsoft.com/office/drawing/2014/main" id="{C3A749B0-435A-48E6-9FEE-64B48B9D512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653" y="3781468"/>
            <a:ext cx="914400" cy="914400"/>
          </a:xfrm>
          <a:prstGeom prst="rect">
            <a:avLst/>
          </a:prstGeom>
        </p:spPr>
      </p:pic>
      <p:sp>
        <p:nvSpPr>
          <p:cNvPr id="2" name="CasellaDiTesto 1">
            <a:extLst>
              <a:ext uri="{FF2B5EF4-FFF2-40B4-BE49-F238E27FC236}">
                <a16:creationId xmlns:a16="http://schemas.microsoft.com/office/drawing/2014/main" id="{88D7A0F5-C37F-48CA-8C55-C8C0081F650E}"/>
              </a:ext>
            </a:extLst>
          </p:cNvPr>
          <p:cNvSpPr txBox="1"/>
          <p:nvPr/>
        </p:nvSpPr>
        <p:spPr>
          <a:xfrm>
            <a:off x="13497023" y="1900041"/>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4</a:t>
            </a:r>
          </a:p>
        </p:txBody>
      </p:sp>
      <p:sp>
        <p:nvSpPr>
          <p:cNvPr id="57" name="CasellaDiTesto 56">
            <a:extLst>
              <a:ext uri="{FF2B5EF4-FFF2-40B4-BE49-F238E27FC236}">
                <a16:creationId xmlns:a16="http://schemas.microsoft.com/office/drawing/2014/main" id="{448B165D-1D09-4194-9BD9-CF95EE50BEF8}"/>
              </a:ext>
            </a:extLst>
          </p:cNvPr>
          <p:cNvSpPr txBox="1"/>
          <p:nvPr/>
        </p:nvSpPr>
        <p:spPr>
          <a:xfrm>
            <a:off x="12591245" y="3727844"/>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12</a:t>
            </a:r>
          </a:p>
        </p:txBody>
      </p:sp>
      <p:sp>
        <p:nvSpPr>
          <p:cNvPr id="58" name="CasellaDiTesto 57">
            <a:extLst>
              <a:ext uri="{FF2B5EF4-FFF2-40B4-BE49-F238E27FC236}">
                <a16:creationId xmlns:a16="http://schemas.microsoft.com/office/drawing/2014/main" id="{F1D86DCA-D093-4E1C-9B8F-B48721689308}"/>
              </a:ext>
            </a:extLst>
          </p:cNvPr>
          <p:cNvSpPr txBox="1"/>
          <p:nvPr/>
        </p:nvSpPr>
        <p:spPr>
          <a:xfrm>
            <a:off x="11600494" y="5509371"/>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15</a:t>
            </a:r>
          </a:p>
        </p:txBody>
      </p:sp>
      <p:sp>
        <p:nvSpPr>
          <p:cNvPr id="6" name="CasellaDiTesto 5">
            <a:extLst>
              <a:ext uri="{FF2B5EF4-FFF2-40B4-BE49-F238E27FC236}">
                <a16:creationId xmlns:a16="http://schemas.microsoft.com/office/drawing/2014/main" id="{17B2CC26-A93D-4507-9D6C-F89872B298B2}"/>
              </a:ext>
            </a:extLst>
          </p:cNvPr>
          <p:cNvSpPr txBox="1"/>
          <p:nvPr/>
        </p:nvSpPr>
        <p:spPr>
          <a:xfrm>
            <a:off x="4721844" y="5730457"/>
            <a:ext cx="3243302"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NEWS</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Lato"/>
              <a:ea typeface="+mn-ea"/>
              <a:cs typeface="+mn-cs"/>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8471" y="5549706"/>
            <a:ext cx="914400" cy="914400"/>
          </a:xfrm>
          <a:prstGeom prst="rect">
            <a:avLst/>
          </a:prstGeom>
        </p:spPr>
      </p:pic>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7" name="Gruppo 36">
            <a:extLst>
              <a:ext uri="{FF2B5EF4-FFF2-40B4-BE49-F238E27FC236}">
                <a16:creationId xmlns:a16="http://schemas.microsoft.com/office/drawing/2014/main" id="{BEDF5948-ECD4-2041-B290-17500DC539A2}"/>
              </a:ext>
            </a:extLst>
          </p:cNvPr>
          <p:cNvGrpSpPr/>
          <p:nvPr/>
        </p:nvGrpSpPr>
        <p:grpSpPr>
          <a:xfrm>
            <a:off x="1" y="9097706"/>
            <a:ext cx="18287999" cy="1177858"/>
            <a:chOff x="-121141" y="6091519"/>
            <a:chExt cx="12462637" cy="894504"/>
          </a:xfrm>
        </p:grpSpPr>
        <p:sp>
          <p:nvSpPr>
            <p:cNvPr id="39" name="Rettangolo 38">
              <a:extLst>
                <a:ext uri="{FF2B5EF4-FFF2-40B4-BE49-F238E27FC236}">
                  <a16:creationId xmlns:a16="http://schemas.microsoft.com/office/drawing/2014/main" id="{720AACB4-F000-2A41-AC8D-A4B1B934B18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43" name="Immagine 42">
              <a:extLst>
                <a:ext uri="{FF2B5EF4-FFF2-40B4-BE49-F238E27FC236}">
                  <a16:creationId xmlns:a16="http://schemas.microsoft.com/office/drawing/2014/main" id="{9C01C1D4-C46C-4444-B7CF-710EACD995A5}"/>
                </a:ext>
              </a:extLst>
            </p:cNvPr>
            <p:cNvPicPr>
              <a:picLocks noChangeAspect="1"/>
            </p:cNvPicPr>
            <p:nvPr/>
          </p:nvPicPr>
          <p:blipFill>
            <a:blip r:embed="rId10"/>
            <a:stretch>
              <a:fillRect/>
            </a:stretch>
          </p:blipFill>
          <p:spPr>
            <a:xfrm>
              <a:off x="11120312" y="6270466"/>
              <a:ext cx="1083094" cy="536609"/>
            </a:xfrm>
            <a:prstGeom prst="rect">
              <a:avLst/>
            </a:prstGeom>
          </p:spPr>
        </p:pic>
      </p:grpSp>
      <p:sp>
        <p:nvSpPr>
          <p:cNvPr id="61" name="CasellaDiTesto 60">
            <a:extLst>
              <a:ext uri="{FF2B5EF4-FFF2-40B4-BE49-F238E27FC236}">
                <a16:creationId xmlns:a16="http://schemas.microsoft.com/office/drawing/2014/main" id="{C3925EEC-B59A-9140-90A1-CCDE5A53E4DB}"/>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2" name="Rettangolo 31">
            <a:extLst>
              <a:ext uri="{FF2B5EF4-FFF2-40B4-BE49-F238E27FC236}">
                <a16:creationId xmlns:a16="http://schemas.microsoft.com/office/drawing/2014/main" id="{28FB055A-89F6-4697-A6B1-ED81A236E511}"/>
              </a:ext>
            </a:extLst>
          </p:cNvPr>
          <p:cNvSpPr/>
          <p:nvPr/>
        </p:nvSpPr>
        <p:spPr>
          <a:xfrm>
            <a:off x="-11929" y="-13942"/>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INDICE</a:t>
            </a:r>
          </a:p>
        </p:txBody>
      </p:sp>
      <p:grpSp>
        <p:nvGrpSpPr>
          <p:cNvPr id="8" name="Gruppo 7">
            <a:extLst>
              <a:ext uri="{FF2B5EF4-FFF2-40B4-BE49-F238E27FC236}">
                <a16:creationId xmlns:a16="http://schemas.microsoft.com/office/drawing/2014/main" id="{3361727C-0654-F140-898A-41A736A4E615}"/>
              </a:ext>
            </a:extLst>
          </p:cNvPr>
          <p:cNvGrpSpPr/>
          <p:nvPr/>
        </p:nvGrpSpPr>
        <p:grpSpPr>
          <a:xfrm>
            <a:off x="10082592" y="6598074"/>
            <a:ext cx="2309316" cy="2623984"/>
            <a:chOff x="9137725" y="6286234"/>
            <a:chExt cx="2309316" cy="2623984"/>
          </a:xfrm>
        </p:grpSpPr>
        <p:sp>
          <p:nvSpPr>
            <p:cNvPr id="33" name="Freeform: Shape 34">
              <a:extLst>
                <a:ext uri="{FF2B5EF4-FFF2-40B4-BE49-F238E27FC236}">
                  <a16:creationId xmlns:a16="http://schemas.microsoft.com/office/drawing/2014/main" id="{0B54A017-A1FA-4809-BC6F-DB429737EF6A}"/>
                </a:ext>
              </a:extLst>
            </p:cNvPr>
            <p:cNvSpPr/>
            <p:nvPr/>
          </p:nvSpPr>
          <p:spPr>
            <a:xfrm rot="1605208">
              <a:off x="9137725" y="628623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tx2">
                <a:lumMod val="25000"/>
              </a:schemeClr>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45" name="CasellaDiTesto 44">
              <a:extLst>
                <a:ext uri="{FF2B5EF4-FFF2-40B4-BE49-F238E27FC236}">
                  <a16:creationId xmlns:a16="http://schemas.microsoft.com/office/drawing/2014/main" id="{8DE47C34-FD8A-4071-B20E-D53E3587C69A}"/>
                </a:ext>
              </a:extLst>
            </p:cNvPr>
            <p:cNvSpPr txBox="1"/>
            <p:nvPr/>
          </p:nvSpPr>
          <p:spPr>
            <a:xfrm>
              <a:off x="9909067" y="7205510"/>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21</a:t>
              </a:r>
            </a:p>
          </p:txBody>
        </p:sp>
      </p:grpSp>
    </p:spTree>
    <p:extLst>
      <p:ext uri="{BB962C8B-B14F-4D97-AF65-F5344CB8AC3E}">
        <p14:creationId xmlns:p14="http://schemas.microsoft.com/office/powerpoint/2010/main" val="126721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wipe(left)">
                                      <p:cBhvr>
                                        <p:cTn id="26" dur="500"/>
                                        <p:tgtEl>
                                          <p:spTgt spid="40"/>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wipe(left)">
                                      <p:cBhvr>
                                        <p:cTn id="35" dur="500"/>
                                        <p:tgtEl>
                                          <p:spTgt spid="5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wipe(left)">
                                      <p:cBhvr>
                                        <p:cTn id="41" dur="500"/>
                                        <p:tgtEl>
                                          <p:spTgt spid="30"/>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wipe(left)">
                                      <p:cBhvr>
                                        <p:cTn id="4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6" grpId="0" animBg="1"/>
      <p:bldP spid="34" grpId="0" animBg="1"/>
      <p:bldP spid="24" grpId="0" animBg="1"/>
      <p:bldP spid="11" grpId="0" animBg="1"/>
      <p:bldP spid="9" grpId="0" animBg="1"/>
      <p:bldP spid="25" grpId="0" animBg="1"/>
      <p:bldP spid="35" grpId="0" animBg="1"/>
      <p:bldP spid="40" grpId="0" animBg="1"/>
      <p:bldP spid="52" grpId="0" animBg="1"/>
      <p:bldP spid="53" grpId="0" animBg="1"/>
      <p:bldP spid="5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DOCUMENTO NAZIONALE </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 name="CasellaDiTesto 2">
            <a:extLst>
              <a:ext uri="{FF2B5EF4-FFF2-40B4-BE49-F238E27FC236}">
                <a16:creationId xmlns:a16="http://schemas.microsoft.com/office/drawing/2014/main" id="{7A57CAE9-134C-45BB-8DC0-6200124BB3EC}"/>
              </a:ext>
            </a:extLst>
          </p:cNvPr>
          <p:cNvSpPr txBox="1"/>
          <p:nvPr/>
        </p:nvSpPr>
        <p:spPr>
          <a:xfrm>
            <a:off x="524087" y="2108211"/>
            <a:ext cx="8826947" cy="5847755"/>
          </a:xfrm>
          <a:prstGeom prst="rect">
            <a:avLst/>
          </a:prstGeom>
          <a:noFill/>
        </p:spPr>
        <p:txBody>
          <a:bodyPr wrap="square" lIns="91440" tIns="45720" rIns="91440" bIns="45720" rtlCol="0" anchor="t">
            <a:spAutoFit/>
          </a:bodyPr>
          <a:lstStyle/>
          <a:p>
            <a:pPr marL="342900" indent="-342900" algn="just">
              <a:buFont typeface="Wingdings" panose="05000000000000000000" pitchFamily="2" charset="2"/>
              <a:buChar char="q"/>
            </a:pPr>
            <a:r>
              <a:rPr lang="it-IT" sz="2200">
                <a:latin typeface="Arial"/>
                <a:cs typeface="Arial"/>
              </a:rPr>
              <a:t>All’interno del Documento Nazionale occorre  descrivere le operazioni infragruppo, con particolare riguardo alle «</a:t>
            </a:r>
            <a:r>
              <a:rPr lang="it-IT" sz="2200" b="1">
                <a:latin typeface="Arial"/>
                <a:cs typeface="Arial"/>
              </a:rPr>
              <a:t>operazioni non marginali» </a:t>
            </a:r>
            <a:r>
              <a:rPr lang="it-IT" sz="2200">
                <a:latin typeface="Arial"/>
                <a:cs typeface="Arial"/>
              </a:rPr>
              <a:t>cioè le operazioni (o categoria omogenea delle operazioni) il cui ammontare risulti superiore al 5% del totale </a:t>
            </a:r>
            <a:r>
              <a:rPr lang="it-IT" sz="2200" b="1">
                <a:latin typeface="Arial"/>
                <a:cs typeface="Arial"/>
              </a:rPr>
              <a:t>in </a:t>
            </a:r>
            <a:r>
              <a:rPr lang="it-IT" sz="2200" b="1" i="1" u="sng">
                <a:latin typeface="Arial"/>
                <a:cs typeface="Arial"/>
              </a:rPr>
              <a:t>valore assoluto</a:t>
            </a:r>
            <a:r>
              <a:rPr lang="it-IT" sz="2200" b="1" i="1">
                <a:latin typeface="Arial"/>
                <a:cs typeface="Arial"/>
              </a:rPr>
              <a:t> </a:t>
            </a:r>
            <a:r>
              <a:rPr lang="it-IT" sz="2200" b="1">
                <a:latin typeface="Arial"/>
                <a:cs typeface="Arial"/>
              </a:rPr>
              <a:t>dei componenti positivi o negativi di reddito</a:t>
            </a:r>
            <a:r>
              <a:rPr lang="it-IT" sz="2200">
                <a:latin typeface="Arial"/>
                <a:cs typeface="Arial"/>
              </a:rPr>
              <a:t> indicati nel prospetto dei prezzi di trasferimento della dichiarazione. </a:t>
            </a:r>
          </a:p>
          <a:p>
            <a:pPr algn="just"/>
            <a:endParaRPr lang="it-IT" sz="2200">
              <a:latin typeface="Arial"/>
              <a:cs typeface="Arial"/>
            </a:endParaRPr>
          </a:p>
          <a:p>
            <a:pPr algn="just"/>
            <a:endParaRPr lang="it-IT" sz="2200">
              <a:latin typeface="Arial"/>
              <a:cs typeface="Arial"/>
            </a:endParaRPr>
          </a:p>
          <a:p>
            <a:pPr marL="342900" indent="-342900" algn="just">
              <a:buFont typeface="Wingdings" panose="05000000000000000000" pitchFamily="2" charset="2"/>
              <a:buChar char="q"/>
            </a:pPr>
            <a:r>
              <a:rPr lang="it-IT" sz="2200">
                <a:latin typeface="Arial"/>
                <a:cs typeface="Arial"/>
              </a:rPr>
              <a:t>Possono essere descritte anche le </a:t>
            </a:r>
            <a:r>
              <a:rPr lang="it-IT" sz="2200" b="1">
                <a:latin typeface="Arial"/>
                <a:cs typeface="Arial"/>
              </a:rPr>
              <a:t>operazioni marginali</a:t>
            </a:r>
            <a:r>
              <a:rPr lang="it-IT" sz="2200">
                <a:latin typeface="Arial"/>
                <a:cs typeface="Arial"/>
              </a:rPr>
              <a:t>. </a:t>
            </a:r>
            <a:r>
              <a:rPr lang="it-IT" sz="2200" u="sng">
                <a:latin typeface="Arial"/>
                <a:cs typeface="Arial"/>
              </a:rPr>
              <a:t>Nella versione definitiva della circolare viene specificato che qualora il contribuente non si avvalga di tale facoltà, in caso di contestazione, per esse non varrà l’esimente sanzionatoria</a:t>
            </a:r>
            <a:r>
              <a:rPr lang="it-IT" sz="2200">
                <a:latin typeface="Arial"/>
                <a:cs typeface="Arial"/>
              </a:rPr>
              <a:t>; si precisa che tale circostanza, non è atta di per sé ad inficiare l’eventuale giudizio di idoneità in relazione alla documentazione nel complesso (quindi l’esimente sarebbe comunque valida per le operazioni non marginali).</a:t>
            </a:r>
          </a:p>
        </p:txBody>
      </p:sp>
      <p:cxnSp>
        <p:nvCxnSpPr>
          <p:cNvPr id="14" name="Connettore diritto 13">
            <a:extLst>
              <a:ext uri="{FF2B5EF4-FFF2-40B4-BE49-F238E27FC236}">
                <a16:creationId xmlns:a16="http://schemas.microsoft.com/office/drawing/2014/main" id="{BA321B26-0FC5-4DF6-B83E-3AFB3EA4B961}"/>
              </a:ext>
            </a:extLst>
          </p:cNvPr>
          <p:cNvCxnSpPr>
            <a:cxnSpLocks/>
          </p:cNvCxnSpPr>
          <p:nvPr/>
        </p:nvCxnSpPr>
        <p:spPr>
          <a:xfrm>
            <a:off x="-34505" y="1842657"/>
            <a:ext cx="10334445"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15" name="CasellaDiTesto 14">
            <a:extLst>
              <a:ext uri="{FF2B5EF4-FFF2-40B4-BE49-F238E27FC236}">
                <a16:creationId xmlns:a16="http://schemas.microsoft.com/office/drawing/2014/main" id="{9DD4583D-9F8E-4C94-A588-D4BE65C62449}"/>
              </a:ext>
            </a:extLst>
          </p:cNvPr>
          <p:cNvSpPr txBox="1"/>
          <p:nvPr/>
        </p:nvSpPr>
        <p:spPr>
          <a:xfrm>
            <a:off x="278646" y="1342180"/>
            <a:ext cx="9389282"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Operazioni infragruppo: operazioni marginali e non marginali </a:t>
            </a:r>
          </a:p>
        </p:txBody>
      </p:sp>
      <p:sp>
        <p:nvSpPr>
          <p:cNvPr id="17" name="Rettangolo 16">
            <a:extLst>
              <a:ext uri="{FF2B5EF4-FFF2-40B4-BE49-F238E27FC236}">
                <a16:creationId xmlns:a16="http://schemas.microsoft.com/office/drawing/2014/main" id="{8F556DE7-429E-4BB0-AB98-306F9F752115}"/>
              </a:ext>
            </a:extLst>
          </p:cNvPr>
          <p:cNvSpPr/>
          <p:nvPr/>
        </p:nvSpPr>
        <p:spPr>
          <a:xfrm>
            <a:off x="9635105" y="2108212"/>
            <a:ext cx="8128808" cy="494819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13043779-A2CC-4EB4-8297-3AE3E17565F0}"/>
              </a:ext>
            </a:extLst>
          </p:cNvPr>
          <p:cNvSpPr txBox="1"/>
          <p:nvPr/>
        </p:nvSpPr>
        <p:spPr>
          <a:xfrm>
            <a:off x="9785562" y="2400262"/>
            <a:ext cx="7649845" cy="4293483"/>
          </a:xfrm>
          <a:prstGeom prst="rect">
            <a:avLst/>
          </a:prstGeom>
          <a:noFill/>
        </p:spPr>
        <p:txBody>
          <a:bodyPr wrap="square" lIns="91440" tIns="45720" rIns="91440" bIns="45720" rtlCol="0" anchor="t">
            <a:spAutoFit/>
          </a:bodyPr>
          <a:lstStyle/>
          <a:p>
            <a:pPr marL="342900" indent="-342900" algn="just">
              <a:buFont typeface="Wingdings" panose="05000000000000000000" pitchFamily="2" charset="2"/>
              <a:buChar char="Ø"/>
            </a:pPr>
            <a:r>
              <a:rPr lang="it-IT" sz="2100">
                <a:solidFill>
                  <a:schemeClr val="bg1"/>
                </a:solidFill>
                <a:latin typeface="Arial"/>
                <a:cs typeface="Arial"/>
              </a:rPr>
              <a:t>In sede di consultazione, si chiedeva di specificare ulteriormente il significato di «operazione» e «categoria omogenea».  </a:t>
            </a:r>
            <a:endParaRPr lang="it-IT" sz="2100">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it-IT" sz="2100">
                <a:solidFill>
                  <a:schemeClr val="bg1"/>
                </a:solidFill>
                <a:latin typeface="Arial"/>
                <a:cs typeface="Arial"/>
              </a:rPr>
              <a:t>Confindustria aveva sollevato delle </a:t>
            </a:r>
            <a:r>
              <a:rPr lang="it-IT" sz="2100" b="1">
                <a:solidFill>
                  <a:schemeClr val="bg1"/>
                </a:solidFill>
                <a:latin typeface="Arial"/>
                <a:cs typeface="Arial"/>
              </a:rPr>
              <a:t>criticità circa il metodo individuato per identificare le operazioni marginali</a:t>
            </a:r>
            <a:r>
              <a:rPr lang="it-IT" sz="2100">
                <a:solidFill>
                  <a:schemeClr val="bg1"/>
                </a:solidFill>
                <a:latin typeface="Arial"/>
                <a:cs typeface="Arial"/>
              </a:rPr>
              <a:t>. In generale, i nostri suggerimenti erano volti ad </a:t>
            </a:r>
            <a:r>
              <a:rPr lang="it-IT" sz="2100" u="sng">
                <a:solidFill>
                  <a:schemeClr val="bg1"/>
                </a:solidFill>
                <a:latin typeface="Arial"/>
                <a:cs typeface="Arial"/>
              </a:rPr>
              <a:t>escludere quelle a cui è attribuito un valore particolarmente basso di rilevanza</a:t>
            </a:r>
            <a:r>
              <a:rPr lang="it-IT" sz="2100">
                <a:solidFill>
                  <a:schemeClr val="bg1"/>
                </a:solidFill>
                <a:latin typeface="Arial"/>
                <a:cs typeface="Arial"/>
              </a:rPr>
              <a:t> prevedendo, ad esempio, un doppio limite (introdurre una soglia minima di incidenza dei costi/ricavi </a:t>
            </a:r>
            <a:r>
              <a:rPr lang="it-IT" sz="2100" i="1" err="1">
                <a:solidFill>
                  <a:schemeClr val="bg1"/>
                </a:solidFill>
                <a:latin typeface="Arial"/>
                <a:cs typeface="Arial"/>
              </a:rPr>
              <a:t>intercompany</a:t>
            </a:r>
            <a:r>
              <a:rPr lang="it-IT" sz="2100">
                <a:solidFill>
                  <a:schemeClr val="bg1"/>
                </a:solidFill>
                <a:latin typeface="Arial"/>
                <a:cs typeface="Arial"/>
              </a:rPr>
              <a:t> rispetto al totale dei costi/ricavi). La circolare non ha adottato questa impostazione, ma ha recepito in parte le nostre sollecitazioni, prevedendo che la soglia del 5% si calcoli </a:t>
            </a:r>
            <a:r>
              <a:rPr lang="it-IT" sz="2100" b="1">
                <a:solidFill>
                  <a:schemeClr val="bg1"/>
                </a:solidFill>
                <a:latin typeface="Arial"/>
                <a:cs typeface="Arial"/>
              </a:rPr>
              <a:t>in valore assoluto, </a:t>
            </a:r>
            <a:r>
              <a:rPr lang="it-IT" sz="2100">
                <a:solidFill>
                  <a:schemeClr val="bg1"/>
                </a:solidFill>
                <a:latin typeface="Arial"/>
                <a:cs typeface="Arial"/>
              </a:rPr>
              <a:t>sommando costi e ricavi. </a:t>
            </a:r>
            <a:endParaRPr lang="it-IT" sz="2100" strike="sngStrike">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507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DOCUMENTO NAZIONALE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cxnSp>
        <p:nvCxnSpPr>
          <p:cNvPr id="18" name="Connettore diritto 17">
            <a:extLst>
              <a:ext uri="{FF2B5EF4-FFF2-40B4-BE49-F238E27FC236}">
                <a16:creationId xmlns:a16="http://schemas.microsoft.com/office/drawing/2014/main" id="{C8F26945-4CAF-492F-AB4A-81EBCC41F06D}"/>
              </a:ext>
            </a:extLst>
          </p:cNvPr>
          <p:cNvCxnSpPr>
            <a:cxnSpLocks/>
          </p:cNvCxnSpPr>
          <p:nvPr/>
        </p:nvCxnSpPr>
        <p:spPr>
          <a:xfrm>
            <a:off x="-34505" y="1842657"/>
            <a:ext cx="10334445"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19" name="CasellaDiTesto 18">
            <a:extLst>
              <a:ext uri="{FF2B5EF4-FFF2-40B4-BE49-F238E27FC236}">
                <a16:creationId xmlns:a16="http://schemas.microsoft.com/office/drawing/2014/main" id="{E34DF7C1-0CE3-4CDE-B857-B228AF2E4A40}"/>
              </a:ext>
            </a:extLst>
          </p:cNvPr>
          <p:cNvSpPr txBox="1"/>
          <p:nvPr/>
        </p:nvSpPr>
        <p:spPr>
          <a:xfrm>
            <a:off x="278646" y="1342180"/>
            <a:ext cx="10316704"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Operazioni infragruppo: ammontare dei pagamenti effettuati e/o ricevuti</a:t>
            </a:r>
          </a:p>
        </p:txBody>
      </p:sp>
      <p:sp>
        <p:nvSpPr>
          <p:cNvPr id="24" name="Rettangolo 23">
            <a:extLst>
              <a:ext uri="{FF2B5EF4-FFF2-40B4-BE49-F238E27FC236}">
                <a16:creationId xmlns:a16="http://schemas.microsoft.com/office/drawing/2014/main" id="{256B42AB-68D4-4AAD-9D44-2B999B19A259}"/>
              </a:ext>
            </a:extLst>
          </p:cNvPr>
          <p:cNvSpPr/>
          <p:nvPr/>
        </p:nvSpPr>
        <p:spPr>
          <a:xfrm>
            <a:off x="9812594" y="2561878"/>
            <a:ext cx="7301153" cy="582452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3" name="CasellaDiTesto 22">
            <a:extLst>
              <a:ext uri="{FF2B5EF4-FFF2-40B4-BE49-F238E27FC236}">
                <a16:creationId xmlns:a16="http://schemas.microsoft.com/office/drawing/2014/main" id="{414C36A2-7630-4600-9DBF-F0842A2F3966}"/>
              </a:ext>
            </a:extLst>
          </p:cNvPr>
          <p:cNvSpPr txBox="1"/>
          <p:nvPr/>
        </p:nvSpPr>
        <p:spPr>
          <a:xfrm>
            <a:off x="10103279" y="2715582"/>
            <a:ext cx="6749464" cy="5509200"/>
          </a:xfrm>
          <a:prstGeom prst="rect">
            <a:avLst/>
          </a:prstGeom>
          <a:noFill/>
        </p:spPr>
        <p:txBody>
          <a:bodyPr wrap="square" lIns="91440" tIns="45720" rIns="91440" bIns="45720" anchor="t">
            <a:spAutoFit/>
          </a:bodyPr>
          <a:lstStyle/>
          <a:p>
            <a:pPr algn="just"/>
            <a:r>
              <a:rPr lang="it-IT" sz="2200" dirty="0">
                <a:solidFill>
                  <a:schemeClr val="bg1"/>
                </a:solidFill>
                <a:latin typeface="Arial"/>
                <a:cs typeface="Arial"/>
              </a:rPr>
              <a:t>In linea con un nostro contributo sul punto,</a:t>
            </a:r>
            <a:r>
              <a:rPr lang="it-IT" sz="2200" dirty="0">
                <a:solidFill>
                  <a:srgbClr val="FF0000"/>
                </a:solidFill>
                <a:latin typeface="Arial"/>
                <a:cs typeface="Arial"/>
              </a:rPr>
              <a:t> </a:t>
            </a:r>
            <a:r>
              <a:rPr lang="it-IT" sz="2200" dirty="0">
                <a:solidFill>
                  <a:schemeClr val="bg1"/>
                </a:solidFill>
                <a:latin typeface="Arial"/>
                <a:cs typeface="Arial"/>
              </a:rPr>
              <a:t>la versione definitiva della circolare estende il principio di competenza anche alle operazioni aventi ad oggetto royalties e interessi passivi. Si ricorda, infatti, che nella versione posta in consultazione l’ammontare relativo a tale operazioni dovesse essere fornito secondo il criterio di cassa. </a:t>
            </a:r>
            <a:endParaRPr lang="it-IT" sz="2200" dirty="0">
              <a:solidFill>
                <a:schemeClr val="bg1"/>
              </a:solidFill>
              <a:latin typeface="Arial" panose="020B0604020202020204" pitchFamily="34" charset="0"/>
              <a:cs typeface="Arial" panose="020B0604020202020204" pitchFamily="34" charset="0"/>
            </a:endParaRPr>
          </a:p>
          <a:p>
            <a:pPr algn="just"/>
            <a:endParaRPr lang="it-IT" sz="2200" dirty="0">
              <a:solidFill>
                <a:schemeClr val="bg1"/>
              </a:solidFill>
              <a:latin typeface="Arial" panose="020B0604020202020204" pitchFamily="34" charset="0"/>
              <a:cs typeface="Arial" panose="020B0604020202020204" pitchFamily="34" charset="0"/>
            </a:endParaRPr>
          </a:p>
          <a:p>
            <a:pPr algn="just"/>
            <a:r>
              <a:rPr lang="it-IT" sz="2200" b="1" dirty="0">
                <a:solidFill>
                  <a:schemeClr val="bg1"/>
                </a:solidFill>
                <a:latin typeface="Arial"/>
                <a:cs typeface="Arial"/>
              </a:rPr>
              <a:t>Tuttavia</a:t>
            </a:r>
            <a:r>
              <a:rPr lang="it-IT" sz="2200" dirty="0">
                <a:solidFill>
                  <a:schemeClr val="bg1"/>
                </a:solidFill>
                <a:latin typeface="Arial"/>
                <a:cs typeface="Arial"/>
              </a:rPr>
              <a:t>, viene precisato, che al fine di v</a:t>
            </a:r>
            <a:r>
              <a:rPr lang="it-IT" sz="2200" b="1" dirty="0">
                <a:solidFill>
                  <a:schemeClr val="bg1"/>
                </a:solidFill>
                <a:latin typeface="Arial"/>
                <a:cs typeface="Arial"/>
              </a:rPr>
              <a:t>alutare l’applicazione delle aliquote convenzionali sul valore delle royalties e degli interessi che eccede quello di libera concorrenza</a:t>
            </a:r>
            <a:r>
              <a:rPr lang="it-IT" sz="2200" dirty="0">
                <a:solidFill>
                  <a:schemeClr val="bg1"/>
                </a:solidFill>
                <a:latin typeface="Arial"/>
                <a:cs typeface="Arial"/>
              </a:rPr>
              <a:t>, in sede di controllo o di altra attività istruttoria l’entità locale deve fornire su richiesta degli addetti alle attività di controllo l’ammontare dei pagamenti effettuati </a:t>
            </a:r>
            <a:r>
              <a:rPr lang="it-IT" sz="2200" b="1" u="sng" dirty="0">
                <a:solidFill>
                  <a:schemeClr val="bg1"/>
                </a:solidFill>
                <a:latin typeface="Arial"/>
                <a:cs typeface="Arial"/>
              </a:rPr>
              <a:t>secondo il criterio di cassa.</a:t>
            </a:r>
            <a:endParaRPr lang="it-IT" sz="2200" b="1" dirty="0">
              <a:solidFill>
                <a:schemeClr val="bg1"/>
              </a:solidFill>
              <a:latin typeface="Arial"/>
              <a:cs typeface="Arial"/>
            </a:endParaRPr>
          </a:p>
        </p:txBody>
      </p:sp>
      <p:sp>
        <p:nvSpPr>
          <p:cNvPr id="20" name="CasellaDiTesto 19">
            <a:extLst>
              <a:ext uri="{FF2B5EF4-FFF2-40B4-BE49-F238E27FC236}">
                <a16:creationId xmlns:a16="http://schemas.microsoft.com/office/drawing/2014/main" id="{52149133-9660-43F7-9590-E7A39890D696}"/>
              </a:ext>
            </a:extLst>
          </p:cNvPr>
          <p:cNvSpPr txBox="1"/>
          <p:nvPr/>
        </p:nvSpPr>
        <p:spPr>
          <a:xfrm>
            <a:off x="524089" y="2289401"/>
            <a:ext cx="8597002" cy="4154984"/>
          </a:xfrm>
          <a:prstGeom prst="rect">
            <a:avLst/>
          </a:prstGeom>
          <a:noFill/>
        </p:spPr>
        <p:txBody>
          <a:bodyPr wrap="square" lIns="91440" tIns="45720" rIns="91440" bIns="45720" anchor="t">
            <a:spAutoFit/>
          </a:bodyPr>
          <a:lstStyle/>
          <a:p>
            <a:pPr algn="just"/>
            <a:r>
              <a:rPr lang="it-IT" sz="2200">
                <a:latin typeface="Arial"/>
                <a:cs typeface="Arial"/>
              </a:rPr>
              <a:t>All’interno del Documento Nazionale, vanno indicati anche i pagamenti effettuati e/o ricevuti (ad es. per prodotti, servizi, royalties, interessi, ecc.) suddivisi per ciascuna categoria di operazioni e per ciascuna giurisdizione fiscale del pagatore o del beneficiario non residente. </a:t>
            </a:r>
            <a:endParaRPr lang="it-IT" sz="2200">
              <a:latin typeface="Arial" panose="020B0604020202020204" pitchFamily="34" charset="0"/>
              <a:cs typeface="Arial" panose="020B0604020202020204" pitchFamily="34" charset="0"/>
            </a:endParaRPr>
          </a:p>
          <a:p>
            <a:pPr algn="just"/>
            <a:r>
              <a:rPr lang="it-IT" sz="2200">
                <a:latin typeface="Arial"/>
                <a:cs typeface="Arial"/>
              </a:rPr>
              <a:t>In tale paragrafo, occorre fornire </a:t>
            </a:r>
            <a:r>
              <a:rPr lang="it-IT" sz="2200" u="sng">
                <a:latin typeface="Arial"/>
                <a:cs typeface="Arial"/>
              </a:rPr>
              <a:t>l’ammontare dei componenti positivi o negativi di reddito che hanno concorso alla formazione del reddito d’impresa nell’esercizio di competenza. </a:t>
            </a:r>
            <a:endParaRPr lang="it-IT" sz="2200" u="sng">
              <a:latin typeface="Arial" panose="020B0604020202020204" pitchFamily="34" charset="0"/>
              <a:cs typeface="Arial" panose="020B0604020202020204" pitchFamily="34" charset="0"/>
            </a:endParaRPr>
          </a:p>
          <a:p>
            <a:pPr algn="just"/>
            <a:r>
              <a:rPr lang="it-IT" sz="2200" b="1">
                <a:latin typeface="Arial"/>
                <a:cs typeface="Arial"/>
              </a:rPr>
              <a:t>N.B.: Anche per le operazioni aventi ad oggetto royalties passive e interessi passivi, il relativo ammontare deve essere fornito secondo in criterio di competenza. </a:t>
            </a:r>
            <a:endParaRPr lang="it-IT" sz="2200" u="sng">
              <a:latin typeface="Arial" panose="020B0604020202020204" pitchFamily="34" charset="0"/>
              <a:cs typeface="Arial" panose="020B0604020202020204" pitchFamily="34" charset="0"/>
            </a:endParaRPr>
          </a:p>
          <a:p>
            <a:pPr algn="just"/>
            <a:endParaRPr lang="it-IT" sz="2200" u="sng">
              <a:latin typeface="Arial" panose="020B0604020202020204" pitchFamily="34" charset="0"/>
              <a:cs typeface="Arial" panose="020B0604020202020204" pitchFamily="34" charset="0"/>
            </a:endParaRPr>
          </a:p>
        </p:txBody>
      </p:sp>
      <p:sp>
        <p:nvSpPr>
          <p:cNvPr id="4" name="Freccia a destra 3">
            <a:extLst>
              <a:ext uri="{FF2B5EF4-FFF2-40B4-BE49-F238E27FC236}">
                <a16:creationId xmlns:a16="http://schemas.microsoft.com/office/drawing/2014/main" id="{C420016B-4DD0-4F94-A431-930A7F41D99C}"/>
              </a:ext>
            </a:extLst>
          </p:cNvPr>
          <p:cNvSpPr/>
          <p:nvPr/>
        </p:nvSpPr>
        <p:spPr>
          <a:xfrm>
            <a:off x="8107550" y="5692859"/>
            <a:ext cx="1900369" cy="751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986886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DOCUMENTO NAZIONALE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62281"/>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cxnSp>
        <p:nvCxnSpPr>
          <p:cNvPr id="14" name="Connettore diritto 13">
            <a:extLst>
              <a:ext uri="{FF2B5EF4-FFF2-40B4-BE49-F238E27FC236}">
                <a16:creationId xmlns:a16="http://schemas.microsoft.com/office/drawing/2014/main" id="{EE274CD4-0F6E-4F6A-A1F1-4B663D95AB31}"/>
              </a:ext>
            </a:extLst>
          </p:cNvPr>
          <p:cNvCxnSpPr>
            <a:cxnSpLocks/>
          </p:cNvCxnSpPr>
          <p:nvPr/>
        </p:nvCxnSpPr>
        <p:spPr>
          <a:xfrm>
            <a:off x="-34505" y="1773647"/>
            <a:ext cx="11266097"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89D46093-ACFA-4580-8FDD-F1CFAE8B1C5D}"/>
              </a:ext>
            </a:extLst>
          </p:cNvPr>
          <p:cNvSpPr txBox="1"/>
          <p:nvPr/>
        </p:nvSpPr>
        <p:spPr>
          <a:xfrm>
            <a:off x="382163" y="1207698"/>
            <a:ext cx="9727995" cy="430887"/>
          </a:xfrm>
          <a:prstGeom prst="rect">
            <a:avLst/>
          </a:prstGeom>
          <a:noFill/>
        </p:spPr>
        <p:txBody>
          <a:bodyPr wrap="square" rtlCol="0">
            <a:spAutoFit/>
          </a:bodyPr>
          <a:lstStyle/>
          <a:p>
            <a:pPr algn="just"/>
            <a:r>
              <a:rPr lang="it-IT" sz="2200" b="1" i="1">
                <a:solidFill>
                  <a:schemeClr val="tx2">
                    <a:lumMod val="25000"/>
                  </a:schemeClr>
                </a:solidFill>
                <a:latin typeface="Arial" panose="020B0604020202020204" pitchFamily="34" charset="0"/>
                <a:cs typeface="Arial" panose="020B0604020202020204" pitchFamily="34" charset="0"/>
              </a:rPr>
              <a:t>Accordi preventivi TP e ruling preventivi transfrontalieri</a:t>
            </a:r>
          </a:p>
        </p:txBody>
      </p:sp>
      <p:sp>
        <p:nvSpPr>
          <p:cNvPr id="41" name="CasellaDiTesto 40">
            <a:extLst>
              <a:ext uri="{FF2B5EF4-FFF2-40B4-BE49-F238E27FC236}">
                <a16:creationId xmlns:a16="http://schemas.microsoft.com/office/drawing/2014/main" id="{DB6C27E8-68E5-4315-B2F0-A63D578EEAE4}"/>
              </a:ext>
            </a:extLst>
          </p:cNvPr>
          <p:cNvSpPr txBox="1"/>
          <p:nvPr/>
        </p:nvSpPr>
        <p:spPr>
          <a:xfrm>
            <a:off x="545975" y="2297889"/>
            <a:ext cx="10105135" cy="4832092"/>
          </a:xfrm>
          <a:prstGeom prst="rect">
            <a:avLst/>
          </a:prstGeom>
          <a:noFill/>
        </p:spPr>
        <p:txBody>
          <a:bodyPr wrap="square" rtlCol="0">
            <a:spAutoFit/>
          </a:bodyPr>
          <a:lstStyle/>
          <a:p>
            <a:pPr algn="just"/>
            <a:r>
              <a:rPr lang="it-IT" sz="2200" dirty="0">
                <a:solidFill>
                  <a:schemeClr val="bg2"/>
                </a:solidFill>
                <a:latin typeface="Arial" panose="020B0604020202020204" pitchFamily="34" charset="0"/>
                <a:cs typeface="Arial" panose="020B0604020202020204" pitchFamily="34" charset="0"/>
              </a:rPr>
              <a:t>Occorre allegare una copia degli accordi preventivi TP unilaterali/bilaterali/multilaterali e dei ruling preventivi transfrontalieri cui l’impresa residente o stabilita non è parte ma che risultano</a:t>
            </a:r>
            <a:r>
              <a:rPr lang="it-IT" sz="2200" b="1" dirty="0">
                <a:solidFill>
                  <a:schemeClr val="bg2"/>
                </a:solidFill>
                <a:latin typeface="Arial" panose="020B0604020202020204" pitchFamily="34" charset="0"/>
                <a:cs typeface="Arial" panose="020B0604020202020204" pitchFamily="34" charset="0"/>
              </a:rPr>
              <a:t> comunque collegati</a:t>
            </a:r>
            <a:r>
              <a:rPr lang="it-IT" sz="2200" dirty="0">
                <a:solidFill>
                  <a:schemeClr val="bg2"/>
                </a:solidFill>
                <a:latin typeface="Arial" panose="020B0604020202020204" pitchFamily="34" charset="0"/>
                <a:cs typeface="Arial" panose="020B0604020202020204" pitchFamily="34" charset="0"/>
              </a:rPr>
              <a:t> alle operazioni infragruppo descritte, </a:t>
            </a:r>
            <a:r>
              <a:rPr lang="it-IT" sz="2200" b="1" i="1" u="sng" dirty="0">
                <a:solidFill>
                  <a:schemeClr val="bg2"/>
                </a:solidFill>
                <a:latin typeface="Arial" panose="020B0604020202020204" pitchFamily="34" charset="0"/>
                <a:cs typeface="Arial" panose="020B0604020202020204" pitchFamily="34" charset="0"/>
              </a:rPr>
              <a:t>in corso di validità nel periodo d’imposta cui si riferisce la documentazione sui prezzi di trasferimento; il collegamento deve essere inteso in termini di effetto sulle operazioni infragruppo descritte. </a:t>
            </a:r>
          </a:p>
          <a:p>
            <a:pPr algn="just"/>
            <a:endParaRPr lang="it-IT" sz="2200" dirty="0">
              <a:solidFill>
                <a:schemeClr val="bg2"/>
              </a:solidFill>
              <a:latin typeface="Arial" panose="020B0604020202020204" pitchFamily="34" charset="0"/>
              <a:cs typeface="Arial" panose="020B0604020202020204" pitchFamily="34" charset="0"/>
            </a:endParaRPr>
          </a:p>
          <a:p>
            <a:pPr algn="just"/>
            <a:endParaRPr lang="it-IT" sz="2200" dirty="0">
              <a:solidFill>
                <a:schemeClr val="bg2"/>
              </a:solidFill>
              <a:latin typeface="Arial" panose="020B0604020202020204" pitchFamily="34" charset="0"/>
              <a:cs typeface="Arial" panose="020B0604020202020204" pitchFamily="34" charset="0"/>
            </a:endParaRPr>
          </a:p>
          <a:p>
            <a:pPr algn="just"/>
            <a:r>
              <a:rPr lang="it-IT" sz="2200" dirty="0">
                <a:solidFill>
                  <a:schemeClr val="bg2"/>
                </a:solidFill>
                <a:latin typeface="Arial" panose="020B0604020202020204" pitchFamily="34" charset="0"/>
                <a:cs typeface="Arial" panose="020B0604020202020204" pitchFamily="34" charset="0"/>
              </a:rPr>
              <a:t>Nel caso di apposizione di una clausola di riservatezza, la circolare chiarisce che è possibile fornire un prospetto contenente vari elementi informativi, tra cui la </a:t>
            </a:r>
            <a:r>
              <a:rPr lang="it-IT" sz="2200" b="1" dirty="0">
                <a:solidFill>
                  <a:schemeClr val="bg2"/>
                </a:solidFill>
                <a:latin typeface="Arial" panose="020B0604020202020204" pitchFamily="34" charset="0"/>
                <a:cs typeface="Arial" panose="020B0604020202020204" pitchFamily="34" charset="0"/>
              </a:rPr>
              <a:t>tipologia dell’accordo</a:t>
            </a:r>
            <a:r>
              <a:rPr lang="it-IT" sz="2200" dirty="0">
                <a:solidFill>
                  <a:schemeClr val="bg2"/>
                </a:solidFill>
                <a:latin typeface="Arial" panose="020B0604020202020204" pitchFamily="34" charset="0"/>
                <a:cs typeface="Arial" panose="020B0604020202020204" pitchFamily="34" charset="0"/>
              </a:rPr>
              <a:t>, </a:t>
            </a:r>
            <a:r>
              <a:rPr lang="it-IT" sz="2200" b="1" dirty="0">
                <a:solidFill>
                  <a:schemeClr val="bg2"/>
                </a:solidFill>
                <a:latin typeface="Arial" panose="020B0604020202020204" pitchFamily="34" charset="0"/>
                <a:cs typeface="Arial" panose="020B0604020202020204" pitchFamily="34" charset="0"/>
              </a:rPr>
              <a:t>l’oggetto dell’accordo</a:t>
            </a:r>
            <a:r>
              <a:rPr lang="it-IT" sz="2200" dirty="0">
                <a:solidFill>
                  <a:schemeClr val="bg2"/>
                </a:solidFill>
                <a:latin typeface="Arial" panose="020B0604020202020204" pitchFamily="34" charset="0"/>
                <a:cs typeface="Arial" panose="020B0604020202020204" pitchFamily="34" charset="0"/>
              </a:rPr>
              <a:t>, </a:t>
            </a:r>
            <a:r>
              <a:rPr lang="it-IT" sz="2200" b="1" dirty="0">
                <a:solidFill>
                  <a:schemeClr val="bg2"/>
                </a:solidFill>
                <a:latin typeface="Arial" panose="020B0604020202020204" pitchFamily="34" charset="0"/>
                <a:cs typeface="Arial" panose="020B0604020202020204" pitchFamily="34" charset="0"/>
              </a:rPr>
              <a:t>i metodi e i criteri di determinazione del valore di libera concorrenza delle operazioni</a:t>
            </a:r>
            <a:r>
              <a:rPr lang="it-IT" sz="2200" dirty="0">
                <a:solidFill>
                  <a:schemeClr val="bg2"/>
                </a:solidFill>
                <a:latin typeface="Arial" panose="020B0604020202020204" pitchFamily="34" charset="0"/>
                <a:cs typeface="Arial" panose="020B0604020202020204" pitchFamily="34" charset="0"/>
              </a:rPr>
              <a:t>.</a:t>
            </a:r>
          </a:p>
          <a:p>
            <a:pPr algn="just"/>
            <a:endParaRPr lang="it-IT" sz="2200" dirty="0">
              <a:solidFill>
                <a:schemeClr val="bg2"/>
              </a:solidFill>
              <a:latin typeface="Arial" panose="020B0604020202020204" pitchFamily="34" charset="0"/>
              <a:cs typeface="Arial" panose="020B0604020202020204" pitchFamily="34" charset="0"/>
            </a:endParaRPr>
          </a:p>
        </p:txBody>
      </p:sp>
      <p:sp>
        <p:nvSpPr>
          <p:cNvPr id="23" name="Rettangolo 22">
            <a:extLst>
              <a:ext uri="{FF2B5EF4-FFF2-40B4-BE49-F238E27FC236}">
                <a16:creationId xmlns:a16="http://schemas.microsoft.com/office/drawing/2014/main" id="{DC7D6348-F2FC-419C-BC93-CEC84F97E218}"/>
              </a:ext>
            </a:extLst>
          </p:cNvPr>
          <p:cNvSpPr/>
          <p:nvPr/>
        </p:nvSpPr>
        <p:spPr>
          <a:xfrm>
            <a:off x="10951872" y="2291308"/>
            <a:ext cx="5622311" cy="222859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6" name="CasellaDiTesto 25">
            <a:extLst>
              <a:ext uri="{FF2B5EF4-FFF2-40B4-BE49-F238E27FC236}">
                <a16:creationId xmlns:a16="http://schemas.microsoft.com/office/drawing/2014/main" id="{B972A5A0-FA63-428B-8A8C-BA890FFCE362}"/>
              </a:ext>
            </a:extLst>
          </p:cNvPr>
          <p:cNvSpPr txBox="1"/>
          <p:nvPr/>
        </p:nvSpPr>
        <p:spPr>
          <a:xfrm>
            <a:off x="10961202" y="2357350"/>
            <a:ext cx="5569604" cy="2354491"/>
          </a:xfrm>
          <a:prstGeom prst="rect">
            <a:avLst/>
          </a:prstGeom>
          <a:noFill/>
        </p:spPr>
        <p:txBody>
          <a:bodyPr wrap="square" lIns="91440" tIns="45720" rIns="91440" bIns="45720" anchor="t">
            <a:spAutoFit/>
          </a:bodyPr>
          <a:lstStyle/>
          <a:p>
            <a:pPr algn="ctr"/>
            <a:r>
              <a:rPr lang="it-IT" sz="2100">
                <a:solidFill>
                  <a:schemeClr val="bg1"/>
                </a:solidFill>
                <a:latin typeface="Arial"/>
                <a:cs typeface="Arial"/>
              </a:rPr>
              <a:t>Inserendo tale inciso, la circolare, anche a seguito di un nostro sollecito in tal senso, specifica cosa debba intendersi con il termine «comunque collegati»: viene recepita, seppur limitatamente, la nostra richiesta di chiarimento sul punto.</a:t>
            </a:r>
          </a:p>
          <a:p>
            <a:pPr algn="just"/>
            <a:endParaRPr lang="it-IT" sz="2100">
              <a:solidFill>
                <a:schemeClr val="bg1"/>
              </a:solidFill>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8BB916F1-B1E7-4F23-B675-48D866041A82}"/>
              </a:ext>
            </a:extLst>
          </p:cNvPr>
          <p:cNvSpPr/>
          <p:nvPr/>
        </p:nvSpPr>
        <p:spPr>
          <a:xfrm>
            <a:off x="10951872" y="5135965"/>
            <a:ext cx="5622311" cy="136589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7" name="CasellaDiTesto 26">
            <a:extLst>
              <a:ext uri="{FF2B5EF4-FFF2-40B4-BE49-F238E27FC236}">
                <a16:creationId xmlns:a16="http://schemas.microsoft.com/office/drawing/2014/main" id="{FD561B26-6364-4CC7-AD5E-7CBCF8C8FD97}"/>
              </a:ext>
            </a:extLst>
          </p:cNvPr>
          <p:cNvSpPr txBox="1"/>
          <p:nvPr/>
        </p:nvSpPr>
        <p:spPr>
          <a:xfrm>
            <a:off x="11261963" y="5259192"/>
            <a:ext cx="4902942" cy="1061829"/>
          </a:xfrm>
          <a:prstGeom prst="rect">
            <a:avLst/>
          </a:prstGeom>
          <a:noFill/>
        </p:spPr>
        <p:txBody>
          <a:bodyPr wrap="square">
            <a:spAutoFit/>
          </a:bodyPr>
          <a:lstStyle/>
          <a:p>
            <a:pPr algn="ctr"/>
            <a:r>
              <a:rPr lang="it-IT" sz="2100">
                <a:solidFill>
                  <a:schemeClr val="bg1"/>
                </a:solidFill>
                <a:latin typeface="Arial" panose="020B0604020202020204" pitchFamily="34" charset="0"/>
                <a:cs typeface="Arial" panose="020B0604020202020204" pitchFamily="34" charset="0"/>
              </a:rPr>
              <a:t>La circolare, tuttavia, non fornisce maggiori chiarimenti o esemplificazioni su tali concetti.</a:t>
            </a:r>
          </a:p>
        </p:txBody>
      </p:sp>
    </p:spTree>
    <p:extLst>
      <p:ext uri="{BB962C8B-B14F-4D97-AF65-F5344CB8AC3E}">
        <p14:creationId xmlns:p14="http://schemas.microsoft.com/office/powerpoint/2010/main" val="27084670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DOCUMENTO NAZIONALE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cxnSp>
        <p:nvCxnSpPr>
          <p:cNvPr id="14" name="Connettore diritto 13">
            <a:extLst>
              <a:ext uri="{FF2B5EF4-FFF2-40B4-BE49-F238E27FC236}">
                <a16:creationId xmlns:a16="http://schemas.microsoft.com/office/drawing/2014/main" id="{EE274CD4-0F6E-4F6A-A1F1-4B663D95AB31}"/>
              </a:ext>
            </a:extLst>
          </p:cNvPr>
          <p:cNvCxnSpPr>
            <a:cxnSpLocks/>
          </p:cNvCxnSpPr>
          <p:nvPr/>
        </p:nvCxnSpPr>
        <p:spPr>
          <a:xfrm>
            <a:off x="-34505" y="1721888"/>
            <a:ext cx="7936301" cy="0"/>
          </a:xfrm>
          <a:prstGeom prst="line">
            <a:avLst/>
          </a:prstGeom>
          <a:ln w="38100">
            <a:solidFill>
              <a:schemeClr val="tx2">
                <a:lumMod val="25000"/>
              </a:schemeClr>
            </a:solidFill>
          </a:ln>
        </p:spPr>
        <p:style>
          <a:lnRef idx="1">
            <a:schemeClr val="accent1"/>
          </a:lnRef>
          <a:fillRef idx="0">
            <a:schemeClr val="accent1"/>
          </a:fillRef>
          <a:effectRef idx="0">
            <a:schemeClr val="accent1"/>
          </a:effectRef>
          <a:fontRef idx="minor">
            <a:schemeClr val="tx1"/>
          </a:fontRef>
        </p:style>
      </p:cxnSp>
      <p:sp>
        <p:nvSpPr>
          <p:cNvPr id="46" name="CasellaDiTesto 45">
            <a:extLst>
              <a:ext uri="{FF2B5EF4-FFF2-40B4-BE49-F238E27FC236}">
                <a16:creationId xmlns:a16="http://schemas.microsoft.com/office/drawing/2014/main" id="{6BEEC3A8-FF55-41CA-B72E-980F0683BA7A}"/>
              </a:ext>
            </a:extLst>
          </p:cNvPr>
          <p:cNvSpPr txBox="1"/>
          <p:nvPr/>
        </p:nvSpPr>
        <p:spPr>
          <a:xfrm>
            <a:off x="297835" y="1201388"/>
            <a:ext cx="12574712" cy="430887"/>
          </a:xfrm>
          <a:prstGeom prst="rect">
            <a:avLst/>
          </a:prstGeom>
          <a:noFill/>
        </p:spPr>
        <p:txBody>
          <a:bodyPr wrap="square" rtlCol="0">
            <a:spAutoFit/>
          </a:bodyPr>
          <a:lstStyle/>
          <a:p>
            <a:pPr algn="just"/>
            <a:r>
              <a:rPr lang="it-IT" sz="2200" b="1" i="1" dirty="0">
                <a:solidFill>
                  <a:schemeClr val="tx2">
                    <a:lumMod val="25000"/>
                  </a:schemeClr>
                </a:solidFill>
                <a:latin typeface="Arial" panose="020B0604020202020204" pitchFamily="34" charset="0"/>
                <a:cs typeface="Arial" panose="020B0604020202020204" pitchFamily="34" charset="0"/>
              </a:rPr>
              <a:t>Ulteriori interventi tecnici – contributi</a:t>
            </a:r>
          </a:p>
        </p:txBody>
      </p:sp>
      <p:graphicFrame>
        <p:nvGraphicFramePr>
          <p:cNvPr id="20" name="Tabella 46">
            <a:extLst>
              <a:ext uri="{FF2B5EF4-FFF2-40B4-BE49-F238E27FC236}">
                <a16:creationId xmlns:a16="http://schemas.microsoft.com/office/drawing/2014/main" id="{CE2A7026-F815-4154-8778-1B85A01796AE}"/>
              </a:ext>
            </a:extLst>
          </p:cNvPr>
          <p:cNvGraphicFramePr>
            <a:graphicFrameLocks noGrp="1"/>
          </p:cNvGraphicFramePr>
          <p:nvPr>
            <p:extLst>
              <p:ext uri="{D42A27DB-BD31-4B8C-83A1-F6EECF244321}">
                <p14:modId xmlns:p14="http://schemas.microsoft.com/office/powerpoint/2010/main" val="1301452261"/>
              </p:ext>
            </p:extLst>
          </p:nvPr>
        </p:nvGraphicFramePr>
        <p:xfrm>
          <a:off x="349596" y="1920456"/>
          <a:ext cx="15224787" cy="6819771"/>
        </p:xfrm>
        <a:graphic>
          <a:graphicData uri="http://schemas.openxmlformats.org/drawingml/2006/table">
            <a:tbl>
              <a:tblPr firstRow="1" bandRow="1">
                <a:tableStyleId>{5C22544A-7EE6-4342-B048-85BDC9FD1C3A}</a:tableStyleId>
              </a:tblPr>
              <a:tblGrid>
                <a:gridCol w="2731425">
                  <a:extLst>
                    <a:ext uri="{9D8B030D-6E8A-4147-A177-3AD203B41FA5}">
                      <a16:colId xmlns:a16="http://schemas.microsoft.com/office/drawing/2014/main" val="1892691208"/>
                    </a:ext>
                  </a:extLst>
                </a:gridCol>
                <a:gridCol w="12493362">
                  <a:extLst>
                    <a:ext uri="{9D8B030D-6E8A-4147-A177-3AD203B41FA5}">
                      <a16:colId xmlns:a16="http://schemas.microsoft.com/office/drawing/2014/main" val="3556450862"/>
                    </a:ext>
                  </a:extLst>
                </a:gridCol>
              </a:tblGrid>
              <a:tr h="4183262">
                <a:tc>
                  <a:txBody>
                    <a:bodyPr/>
                    <a:lstStyle/>
                    <a:p>
                      <a:pPr algn="ctr"/>
                      <a:r>
                        <a:rPr lang="it-IT" sz="2200" b="1" i="0">
                          <a:solidFill>
                            <a:schemeClr val="bg2"/>
                          </a:solidFill>
                          <a:latin typeface="Arial" panose="020B0604020202020204" pitchFamily="34" charset="0"/>
                          <a:cs typeface="Arial" panose="020B0604020202020204" pitchFamily="34" charset="0"/>
                        </a:rPr>
                        <a:t>Metodo adottato per la determinazione TP</a:t>
                      </a:r>
                    </a:p>
                  </a:txBody>
                  <a:tcPr marL="137160" marR="137160" marT="137160" marB="137160" anchor="ctr">
                    <a:solidFill>
                      <a:srgbClr val="CBE1E3"/>
                    </a:solidFill>
                  </a:tcPr>
                </a:tc>
                <a:tc>
                  <a:txBody>
                    <a:bodyPr/>
                    <a:lstStyle/>
                    <a:p>
                      <a:pPr marL="0" indent="0" algn="just">
                        <a:buFont typeface="Arial" panose="020B0604020202020204" pitchFamily="34" charset="0"/>
                        <a:buNone/>
                      </a:pPr>
                      <a:r>
                        <a:rPr lang="it-IT" sz="2200" b="0" i="0">
                          <a:solidFill>
                            <a:schemeClr val="bg1"/>
                          </a:solidFill>
                          <a:latin typeface="Arial" panose="020B0604020202020204" pitchFamily="34" charset="0"/>
                          <a:cs typeface="Arial" panose="020B0604020202020204" pitchFamily="34" charset="0"/>
                        </a:rPr>
                        <a:t>Si chiedeva di chiarire: </a:t>
                      </a:r>
                    </a:p>
                    <a:p>
                      <a:pPr marL="342900" indent="-342900" algn="just">
                        <a:buFont typeface="Wingdings" panose="05000000000000000000" pitchFamily="2" charset="2"/>
                        <a:buChar char="§"/>
                      </a:pPr>
                      <a:r>
                        <a:rPr lang="it-IT" sz="2200" b="0" i="0">
                          <a:solidFill>
                            <a:schemeClr val="bg1"/>
                          </a:solidFill>
                          <a:latin typeface="Arial" panose="020B0604020202020204" pitchFamily="34" charset="0"/>
                          <a:cs typeface="Arial" panose="020B0604020202020204" pitchFamily="34" charset="0"/>
                        </a:rPr>
                        <a:t>se l’aggiornamento annuale dei dati per l’intervallo di valori di libera concorrenza di competenza potesse essere effettuato con la procedura del «</a:t>
                      </a:r>
                      <a:r>
                        <a:rPr lang="it-IT" sz="2200" b="1" i="1">
                          <a:solidFill>
                            <a:schemeClr val="bg1"/>
                          </a:solidFill>
                          <a:latin typeface="Arial" panose="020B0604020202020204" pitchFamily="34" charset="0"/>
                          <a:cs typeface="Arial" panose="020B0604020202020204" pitchFamily="34" charset="0"/>
                        </a:rPr>
                        <a:t>roll-</a:t>
                      </a:r>
                      <a:r>
                        <a:rPr lang="it-IT" sz="2200" b="1" i="1" err="1">
                          <a:solidFill>
                            <a:schemeClr val="bg1"/>
                          </a:solidFill>
                          <a:latin typeface="Arial" panose="020B0604020202020204" pitchFamily="34" charset="0"/>
                          <a:cs typeface="Arial" panose="020B0604020202020204" pitchFamily="34" charset="0"/>
                        </a:rPr>
                        <a:t>forward</a:t>
                      </a:r>
                      <a:r>
                        <a:rPr lang="it-IT" sz="2200" b="0" i="0">
                          <a:solidFill>
                            <a:schemeClr val="bg1"/>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
                      </a:pPr>
                      <a:r>
                        <a:rPr lang="it-IT" sz="2200" b="0" i="0">
                          <a:solidFill>
                            <a:schemeClr val="bg1"/>
                          </a:solidFill>
                          <a:latin typeface="Arial" panose="020B0604020202020204" pitchFamily="34" charset="0"/>
                          <a:cs typeface="Arial" panose="020B0604020202020204" pitchFamily="34" charset="0"/>
                        </a:rPr>
                        <a:t>quali </a:t>
                      </a:r>
                      <a:r>
                        <a:rPr lang="it-IT" sz="2200" b="1" i="0">
                          <a:solidFill>
                            <a:schemeClr val="bg1"/>
                          </a:solidFill>
                          <a:latin typeface="Arial" panose="020B0604020202020204" pitchFamily="34" charset="0"/>
                          <a:cs typeface="Arial" panose="020B0604020202020204" pitchFamily="34" charset="0"/>
                        </a:rPr>
                        <a:t>assunzioni critiche </a:t>
                      </a:r>
                      <a:r>
                        <a:rPr lang="it-IT" sz="2200" b="0" i="0">
                          <a:solidFill>
                            <a:schemeClr val="bg1"/>
                          </a:solidFill>
                          <a:latin typeface="Arial" panose="020B0604020202020204" pitchFamily="34" charset="0"/>
                          <a:cs typeface="Arial" panose="020B0604020202020204" pitchFamily="34" charset="0"/>
                        </a:rPr>
                        <a:t>dovessero essere prese in considerazione nell’applicazione del metodo prescelto. </a:t>
                      </a:r>
                    </a:p>
                    <a:p>
                      <a:pPr marL="0" indent="0" algn="just">
                        <a:buFont typeface="Wingdings" panose="05000000000000000000" pitchFamily="2" charset="2"/>
                        <a:buNone/>
                      </a:pPr>
                      <a:r>
                        <a:rPr lang="it-IT" sz="2200" b="0" i="0">
                          <a:solidFill>
                            <a:schemeClr val="bg1"/>
                          </a:solidFill>
                          <a:latin typeface="Arial" panose="020B0604020202020204" pitchFamily="34" charset="0"/>
                          <a:cs typeface="Arial" panose="020B0604020202020204" pitchFamily="34" charset="0"/>
                        </a:rPr>
                        <a:t>La Circolare non sembra aver recepito tali richieste di chiarimento. Tuttavia, con riferimento alle assunzioni critiche, viene riportato un utile esempio: nell’ambito dell’applicazione del metodo del margine netto della transazione, il contribuente può riportare assunzioni alla base della scelta e dei parametri relativi all’applicazione della rettifica effettuata per tenere conto delle differenze di capitale circolante netto osservate nei soggetti o nelle operazioni comparabili.</a:t>
                      </a:r>
                    </a:p>
                  </a:txBody>
                  <a:tcPr marL="137160" marR="137160" marT="137160" marB="137160" anchor="ctr">
                    <a:solidFill>
                      <a:srgbClr val="2388A6"/>
                    </a:solidFill>
                  </a:tcPr>
                </a:tc>
                <a:extLst>
                  <a:ext uri="{0D108BD9-81ED-4DB2-BD59-A6C34878D82A}">
                    <a16:rowId xmlns:a16="http://schemas.microsoft.com/office/drawing/2014/main" val="2111777909"/>
                  </a:ext>
                </a:extLst>
              </a:tr>
              <a:tr h="2636509">
                <a:tc>
                  <a:txBody>
                    <a:bodyPr/>
                    <a:lstStyle/>
                    <a:p>
                      <a:pPr algn="ctr"/>
                      <a:r>
                        <a:rPr lang="it-IT" sz="2200" b="1" i="0">
                          <a:solidFill>
                            <a:schemeClr val="bg2"/>
                          </a:solidFill>
                          <a:latin typeface="Arial" panose="020B0604020202020204" pitchFamily="34" charset="0"/>
                          <a:cs typeface="Arial" panose="020B0604020202020204" pitchFamily="34" charset="0"/>
                        </a:rPr>
                        <a:t>Prospetti di informazione e riconciliazione dati contabili</a:t>
                      </a:r>
                    </a:p>
                  </a:txBody>
                  <a:tcPr marL="137160" marR="137160" marT="137160" marB="137160" anchor="ctr">
                    <a:solidFill>
                      <a:srgbClr val="CBE1E3"/>
                    </a:solidFill>
                  </a:tcPr>
                </a:tc>
                <a:tc>
                  <a:txBody>
                    <a:bodyPr/>
                    <a:lstStyle/>
                    <a:p>
                      <a:pPr algn="just"/>
                      <a:r>
                        <a:rPr lang="it-IT" sz="2200" i="0">
                          <a:solidFill>
                            <a:schemeClr val="bg1"/>
                          </a:solidFill>
                          <a:latin typeface="Arial" panose="020B0604020202020204" pitchFamily="34" charset="0"/>
                          <a:cs typeface="Arial" panose="020B0604020202020204" pitchFamily="34" charset="0"/>
                        </a:rPr>
                        <a:t>Recependo un nostro contributo, la circolare ha specificato che con riferimento alle informazioni finanziarie, è sufficiente (ai fini dell’idoneità del documento) allegare i prospetti di informazione e riconciliazione che mostrino, </a:t>
                      </a:r>
                      <a:r>
                        <a:rPr lang="it-IT" sz="2200" b="1" i="0" u="sng">
                          <a:solidFill>
                            <a:schemeClr val="bg1"/>
                          </a:solidFill>
                          <a:latin typeface="Arial" panose="020B0604020202020204" pitchFamily="34" charset="0"/>
                          <a:cs typeface="Arial" panose="020B0604020202020204" pitchFamily="34" charset="0"/>
                        </a:rPr>
                        <a:t>anche su base aggregata</a:t>
                      </a:r>
                      <a:r>
                        <a:rPr lang="it-IT" sz="2200" i="0">
                          <a:solidFill>
                            <a:schemeClr val="bg1"/>
                          </a:solidFill>
                          <a:latin typeface="Arial" panose="020B0604020202020204" pitchFamily="34" charset="0"/>
                          <a:cs typeface="Arial" panose="020B0604020202020204" pitchFamily="34" charset="0"/>
                        </a:rPr>
                        <a:t>, come i dati economici e gli indicatori finanziari utilizzati nell’applicazione del metodo di determinazione dei prezzi di trasferimento possano essere </a:t>
                      </a:r>
                      <a:r>
                        <a:rPr lang="it-IT" sz="2200" b="1" i="0">
                          <a:solidFill>
                            <a:schemeClr val="bg1"/>
                          </a:solidFill>
                          <a:latin typeface="Arial" panose="020B0604020202020204" pitchFamily="34" charset="0"/>
                          <a:cs typeface="Arial" panose="020B0604020202020204" pitchFamily="34" charset="0"/>
                        </a:rPr>
                        <a:t>riconciliati</a:t>
                      </a:r>
                      <a:r>
                        <a:rPr lang="it-IT" sz="2200" i="0">
                          <a:solidFill>
                            <a:schemeClr val="bg1"/>
                          </a:solidFill>
                          <a:latin typeface="Arial" panose="020B0604020202020204" pitchFamily="34" charset="0"/>
                          <a:cs typeface="Arial" panose="020B0604020202020204" pitchFamily="34" charset="0"/>
                        </a:rPr>
                        <a:t> con il bilancio di esercizio o il rendiconto economico e patrimoniale dell’entità locale ovvero con altra documentazione equivalente.</a:t>
                      </a:r>
                    </a:p>
                  </a:txBody>
                  <a:tcPr marL="137160" marR="137160" marT="137160" marB="137160" anchor="ctr">
                    <a:solidFill>
                      <a:srgbClr val="2388A6"/>
                    </a:solidFill>
                  </a:tcPr>
                </a:tc>
                <a:extLst>
                  <a:ext uri="{0D108BD9-81ED-4DB2-BD59-A6C34878D82A}">
                    <a16:rowId xmlns:a16="http://schemas.microsoft.com/office/drawing/2014/main" val="432491506"/>
                  </a:ext>
                </a:extLst>
              </a:tr>
            </a:tbl>
          </a:graphicData>
        </a:graphic>
      </p:graphicFrame>
      <p:sp>
        <p:nvSpPr>
          <p:cNvPr id="47" name="Rettangolo 46">
            <a:extLst>
              <a:ext uri="{FF2B5EF4-FFF2-40B4-BE49-F238E27FC236}">
                <a16:creationId xmlns:a16="http://schemas.microsoft.com/office/drawing/2014/main" id="{9EC9374B-3BC5-4671-9712-C38440E7768C}"/>
              </a:ext>
            </a:extLst>
          </p:cNvPr>
          <p:cNvSpPr/>
          <p:nvPr/>
        </p:nvSpPr>
        <p:spPr>
          <a:xfrm>
            <a:off x="15923978" y="6557166"/>
            <a:ext cx="2014426" cy="2260120"/>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a:solidFill>
                  <a:schemeClr val="tx1"/>
                </a:solidFill>
                <a:latin typeface="Arial" panose="020B0604020202020204" pitchFamily="34" charset="0"/>
                <a:cs typeface="Arial" panose="020B0604020202020204" pitchFamily="34" charset="0"/>
              </a:rPr>
              <a:t>Si rimanda al </a:t>
            </a:r>
            <a:r>
              <a:rPr lang="it-IT" sz="2000" b="1">
                <a:solidFill>
                  <a:schemeClr val="tx1"/>
                </a:solidFill>
                <a:latin typeface="Arial" panose="020B0604020202020204" pitchFamily="34" charset="0"/>
                <a:cs typeface="Arial" panose="020B0604020202020204" pitchFamily="34" charset="0"/>
              </a:rPr>
              <a:t>paragrafo 5</a:t>
            </a:r>
            <a:r>
              <a:rPr lang="it-IT" sz="2000">
                <a:solidFill>
                  <a:schemeClr val="tx1"/>
                </a:solidFill>
                <a:latin typeface="Arial" panose="020B0604020202020204" pitchFamily="34" charset="0"/>
                <a:cs typeface="Arial" panose="020B0604020202020204" pitchFamily="34" charset="0"/>
              </a:rPr>
              <a:t> della Circolare per maggiori approfondimenti</a:t>
            </a:r>
          </a:p>
        </p:txBody>
      </p:sp>
    </p:spTree>
    <p:extLst>
      <p:ext uri="{BB962C8B-B14F-4D97-AF65-F5344CB8AC3E}">
        <p14:creationId xmlns:p14="http://schemas.microsoft.com/office/powerpoint/2010/main" val="10189025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35">
            <a:extLst>
              <a:ext uri="{FF2B5EF4-FFF2-40B4-BE49-F238E27FC236}">
                <a16:creationId xmlns:a16="http://schemas.microsoft.com/office/drawing/2014/main" id="{7A4DA061-0D75-4BF7-984D-B50CCC2088ED}"/>
              </a:ext>
            </a:extLst>
          </p:cNvPr>
          <p:cNvSpPr/>
          <p:nvPr/>
        </p:nvSpPr>
        <p:spPr>
          <a:xfrm>
            <a:off x="15233657" y="1135371"/>
            <a:ext cx="2179778" cy="2169143"/>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55"/>
            <a:endParaRPr lang="ru-RU">
              <a:solidFill>
                <a:srgbClr val="FFFFFF"/>
              </a:solidFill>
              <a:latin typeface="Lato"/>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465185" y="3320429"/>
            <a:ext cx="15430355" cy="200481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155"/>
              <a:endParaRPr lang="ru-RU">
                <a:solidFill>
                  <a:srgbClr val="FFFFFF"/>
                </a:solidFill>
                <a:latin typeface="Lato"/>
              </a:endParaRPr>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155"/>
              <a:endParaRPr lang="ru-RU">
                <a:solidFill>
                  <a:srgbClr val="FFFFFF"/>
                </a:solidFill>
                <a:latin typeface="Lato"/>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413" y="364431"/>
            <a:ext cx="5950482" cy="460421"/>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2441" y="-13932"/>
            <a:ext cx="18309032" cy="1033779"/>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457155" lvl="1" algn="just" defTabSz="457155"/>
            <a:r>
              <a:rPr lang="it-IT" sz="2400" b="1">
                <a:solidFill>
                  <a:srgbClr val="FFFFFF"/>
                </a:solidFill>
                <a:latin typeface="Arial" panose="020B0604020202020204" pitchFamily="34" charset="0"/>
                <a:cs typeface="Arial" panose="020B0604020202020204" pitchFamily="34" charset="0"/>
              </a:rPr>
              <a:t>DOCUMENTAZIONE IDONEA PER PICCOLE  E MEDIE IMPRESE</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413" y="9097096"/>
            <a:ext cx="18285177" cy="1177677"/>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692"/>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5419" y="9578851"/>
            <a:ext cx="6797678" cy="338682"/>
          </a:xfrm>
          <a:prstGeom prst="rect">
            <a:avLst/>
          </a:prstGeom>
          <a:noFill/>
        </p:spPr>
        <p:txBody>
          <a:bodyPr wrap="square" rtlCol="0">
            <a:spAutoFit/>
          </a:bodyPr>
          <a:lstStyle/>
          <a:p>
            <a:pPr algn="just" defTabSz="457155"/>
            <a:r>
              <a:rPr lang="it-IT" sz="1601" b="1">
                <a:solidFill>
                  <a:srgbClr val="FFFFFF"/>
                </a:solidFill>
                <a:latin typeface="Arial" panose="020B0604020202020204" pitchFamily="34" charset="0"/>
                <a:cs typeface="Arial" panose="020B0604020202020204" pitchFamily="34" charset="0"/>
              </a:rPr>
              <a:t>Confindustria Area Politiche Fiscali – Riproduzione riservata</a:t>
            </a:r>
          </a:p>
        </p:txBody>
      </p:sp>
      <p:sp>
        <p:nvSpPr>
          <p:cNvPr id="15" name="Oval 9">
            <a:extLst>
              <a:ext uri="{FF2B5EF4-FFF2-40B4-BE49-F238E27FC236}">
                <a16:creationId xmlns:a16="http://schemas.microsoft.com/office/drawing/2014/main" id="{36B5898B-8A2A-4C53-AFF8-DCD43DEB94C3}"/>
              </a:ext>
            </a:extLst>
          </p:cNvPr>
          <p:cNvSpPr/>
          <p:nvPr/>
        </p:nvSpPr>
        <p:spPr>
          <a:xfrm>
            <a:off x="15424286" y="1272745"/>
            <a:ext cx="1869222" cy="1860102"/>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55"/>
            <a:endParaRPr lang="ru-RU">
              <a:solidFill>
                <a:srgbClr val="FFFFFF"/>
              </a:solidFill>
              <a:latin typeface="Lato"/>
            </a:endParaRPr>
          </a:p>
        </p:txBody>
      </p:sp>
      <p:pic>
        <p:nvPicPr>
          <p:cNvPr id="5" name="Elemento grafico 4" descr="Obiettivo contorno">
            <a:extLst>
              <a:ext uri="{FF2B5EF4-FFF2-40B4-BE49-F238E27FC236}">
                <a16:creationId xmlns:a16="http://schemas.microsoft.com/office/drawing/2014/main" id="{D5174B27-BBCE-433B-939D-D53EE9AD7B9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11296" y="1544974"/>
            <a:ext cx="1261716" cy="1261716"/>
          </a:xfrm>
          <a:prstGeom prst="rect">
            <a:avLst/>
          </a:prstGeom>
        </p:spPr>
      </p:pic>
      <p:sp>
        <p:nvSpPr>
          <p:cNvPr id="25" name="Rettangolo 24">
            <a:extLst>
              <a:ext uri="{FF2B5EF4-FFF2-40B4-BE49-F238E27FC236}">
                <a16:creationId xmlns:a16="http://schemas.microsoft.com/office/drawing/2014/main" id="{FE404558-31C2-4155-870F-011BD1F980EC}"/>
              </a:ext>
            </a:extLst>
          </p:cNvPr>
          <p:cNvSpPr/>
          <p:nvPr/>
        </p:nvSpPr>
        <p:spPr>
          <a:xfrm>
            <a:off x="461020" y="1860865"/>
            <a:ext cx="2603666" cy="1133522"/>
          </a:xfrm>
          <a:prstGeom prst="rect">
            <a:avLst/>
          </a:prstGeom>
          <a:solidFill>
            <a:schemeClr val="tx2">
              <a:lumMod val="90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55"/>
            <a:r>
              <a:rPr lang="it-IT" sz="1901" b="1">
                <a:solidFill>
                  <a:srgbClr val="34343C">
                    <a:lumMod val="50000"/>
                  </a:srgbClr>
                </a:solidFill>
                <a:latin typeface="Arial" panose="020B0604020202020204" pitchFamily="34" charset="0"/>
                <a:cs typeface="Arial" panose="020B0604020202020204" pitchFamily="34" charset="0"/>
              </a:rPr>
              <a:t>PICCOLE E MEDIE IMPRESE</a:t>
            </a:r>
          </a:p>
          <a:p>
            <a:pPr algn="ctr" defTabSz="457155"/>
            <a:r>
              <a:rPr lang="it-IT" sz="1901">
                <a:solidFill>
                  <a:srgbClr val="34343C">
                    <a:lumMod val="50000"/>
                  </a:srgbClr>
                </a:solidFill>
                <a:latin typeface="Arial" panose="020B0604020202020204" pitchFamily="34" charset="0"/>
                <a:cs typeface="Arial" panose="020B0604020202020204" pitchFamily="34" charset="0"/>
              </a:rPr>
              <a:t>(par. 7)</a:t>
            </a:r>
          </a:p>
        </p:txBody>
      </p:sp>
      <p:sp>
        <p:nvSpPr>
          <p:cNvPr id="28" name="CasellaDiTesto 27">
            <a:extLst>
              <a:ext uri="{FF2B5EF4-FFF2-40B4-BE49-F238E27FC236}">
                <a16:creationId xmlns:a16="http://schemas.microsoft.com/office/drawing/2014/main" id="{DF0C49A3-3359-4D22-8FD0-9C2F57AA3225}"/>
              </a:ext>
            </a:extLst>
          </p:cNvPr>
          <p:cNvSpPr txBox="1"/>
          <p:nvPr/>
        </p:nvSpPr>
        <p:spPr>
          <a:xfrm>
            <a:off x="3255315" y="1683305"/>
            <a:ext cx="11290362" cy="2354491"/>
          </a:xfrm>
          <a:prstGeom prst="rect">
            <a:avLst/>
          </a:prstGeom>
          <a:noFill/>
        </p:spPr>
        <p:txBody>
          <a:bodyPr wrap="square">
            <a:spAutoFit/>
          </a:bodyPr>
          <a:lstStyle/>
          <a:p>
            <a:pPr algn="just" defTabSz="457155"/>
            <a:r>
              <a:rPr lang="it-IT" sz="2100">
                <a:solidFill>
                  <a:srgbClr val="333333"/>
                </a:solidFill>
                <a:latin typeface="arial" panose="020B0604020202020204" pitchFamily="34" charset="0"/>
              </a:rPr>
              <a:t>Al fine di rendere meno gravoso l’accesso al regime premiale, è prevista la </a:t>
            </a:r>
            <a:r>
              <a:rPr lang="it-IT" sz="2100" b="1">
                <a:solidFill>
                  <a:srgbClr val="333333"/>
                </a:solidFill>
                <a:latin typeface="arial" panose="020B0604020202020204" pitchFamily="34" charset="0"/>
              </a:rPr>
              <a:t>facoltà di non aggiornare annualmente</a:t>
            </a:r>
            <a:r>
              <a:rPr lang="it-IT" sz="2100">
                <a:solidFill>
                  <a:srgbClr val="333333"/>
                </a:solidFill>
                <a:latin typeface="arial" panose="020B0604020202020204" pitchFamily="34" charset="0"/>
              </a:rPr>
              <a:t>, a determinate condizioni, </a:t>
            </a:r>
            <a:r>
              <a:rPr lang="it-IT" sz="2100" b="1">
                <a:solidFill>
                  <a:srgbClr val="333333"/>
                </a:solidFill>
                <a:latin typeface="arial" panose="020B0604020202020204" pitchFamily="34" charset="0"/>
              </a:rPr>
              <a:t>alcuni dati della Documentazione Nazionale</a:t>
            </a:r>
            <a:r>
              <a:rPr lang="it-IT" sz="2100">
                <a:solidFill>
                  <a:srgbClr val="333333"/>
                </a:solidFill>
                <a:latin typeface="arial" panose="020B0604020202020204" pitchFamily="34" charset="0"/>
              </a:rPr>
              <a:t> (descrizione delle operazioni, </a:t>
            </a:r>
            <a:r>
              <a:rPr lang="it-IT" sz="2100" u="sng">
                <a:solidFill>
                  <a:srgbClr val="333333"/>
                </a:solidFill>
                <a:latin typeface="arial" panose="020B0604020202020204" pitchFamily="34" charset="0"/>
              </a:rPr>
              <a:t>dell’analisi di comparabilità</a:t>
            </a:r>
            <a:r>
              <a:rPr lang="it-IT" sz="2100">
                <a:solidFill>
                  <a:srgbClr val="333333"/>
                </a:solidFill>
                <a:latin typeface="arial" panose="020B0604020202020204" pitchFamily="34" charset="0"/>
              </a:rPr>
              <a:t>, del metodo adottato per la determinazione dei prezzi, dei risultati e delle assunzioni critiche adottate nell’applicazione del metodo scelto) con riferimento ai due periodi di imposta successivi, qualora l’analisi di comparabilità si basi su informazioni pubbliche e a condizione che i fattori rilevanti ai fini dell’analisi di comparabilità non subiscano variazioni significative.</a:t>
            </a:r>
          </a:p>
        </p:txBody>
      </p:sp>
      <p:sp>
        <p:nvSpPr>
          <p:cNvPr id="23" name="Rettangolo 22">
            <a:extLst>
              <a:ext uri="{FF2B5EF4-FFF2-40B4-BE49-F238E27FC236}">
                <a16:creationId xmlns:a16="http://schemas.microsoft.com/office/drawing/2014/main" id="{E17F7C37-7086-451E-B321-92E5F07CEFD9}"/>
              </a:ext>
            </a:extLst>
          </p:cNvPr>
          <p:cNvSpPr/>
          <p:nvPr/>
        </p:nvSpPr>
        <p:spPr>
          <a:xfrm>
            <a:off x="2925812" y="4243676"/>
            <a:ext cx="7185626" cy="1957129"/>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20" name="Rettangolo 19">
            <a:extLst>
              <a:ext uri="{FF2B5EF4-FFF2-40B4-BE49-F238E27FC236}">
                <a16:creationId xmlns:a16="http://schemas.microsoft.com/office/drawing/2014/main" id="{27F94868-79A3-42B8-84E1-B575F310FF25}"/>
              </a:ext>
            </a:extLst>
          </p:cNvPr>
          <p:cNvSpPr/>
          <p:nvPr/>
        </p:nvSpPr>
        <p:spPr>
          <a:xfrm>
            <a:off x="8737163" y="4485559"/>
            <a:ext cx="7594300" cy="262817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cxnSp>
        <p:nvCxnSpPr>
          <p:cNvPr id="3" name="Connettore a gomito 2">
            <a:extLst>
              <a:ext uri="{FF2B5EF4-FFF2-40B4-BE49-F238E27FC236}">
                <a16:creationId xmlns:a16="http://schemas.microsoft.com/office/drawing/2014/main" id="{4889FFC1-BE5F-4B05-8A11-383ECE2F51BC}"/>
              </a:ext>
            </a:extLst>
          </p:cNvPr>
          <p:cNvCxnSpPr>
            <a:cxnSpLocks/>
            <a:stCxn id="25" idx="2"/>
            <a:endCxn id="23" idx="1"/>
          </p:cNvCxnSpPr>
          <p:nvPr/>
        </p:nvCxnSpPr>
        <p:spPr>
          <a:xfrm rot="16200000" flipH="1">
            <a:off x="1230405" y="3526834"/>
            <a:ext cx="2227854" cy="1162959"/>
          </a:xfrm>
          <a:prstGeom prst="bentConnector2">
            <a:avLst/>
          </a:prstGeom>
          <a:ln w="381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CasellaDiTesto 28">
            <a:extLst>
              <a:ext uri="{FF2B5EF4-FFF2-40B4-BE49-F238E27FC236}">
                <a16:creationId xmlns:a16="http://schemas.microsoft.com/office/drawing/2014/main" id="{E841A8AD-BC74-4E17-BAB6-AB8789ADA632}"/>
              </a:ext>
            </a:extLst>
          </p:cNvPr>
          <p:cNvSpPr txBox="1"/>
          <p:nvPr/>
        </p:nvSpPr>
        <p:spPr>
          <a:xfrm>
            <a:off x="3465068" y="4385851"/>
            <a:ext cx="5219980" cy="1708160"/>
          </a:xfrm>
          <a:prstGeom prst="rect">
            <a:avLst/>
          </a:prstGeom>
          <a:noFill/>
        </p:spPr>
        <p:txBody>
          <a:bodyPr wrap="square">
            <a:spAutoFit/>
          </a:bodyPr>
          <a:lstStyle/>
          <a:p>
            <a:pPr lvl="0" algn="ctr">
              <a:buFontTx/>
              <a:buNone/>
            </a:pPr>
            <a:r>
              <a:rPr lang="it-IT" sz="2100" b="1">
                <a:solidFill>
                  <a:schemeClr val="tx2">
                    <a:lumMod val="50000"/>
                  </a:schemeClr>
                </a:solidFill>
                <a:latin typeface="Arial" panose="020B0604020202020204" pitchFamily="34" charset="0"/>
                <a:cs typeface="Arial" panose="020B0604020202020204" pitchFamily="34" charset="0"/>
              </a:rPr>
              <a:t>Imprese che realizzano un volume d’affari o ricavi non superiore a 50 mln di euro per il periodo d’imposta cui si riferisce la documentazione sui prezzi di trasferimento.</a:t>
            </a:r>
          </a:p>
        </p:txBody>
      </p:sp>
      <p:sp>
        <p:nvSpPr>
          <p:cNvPr id="7" name="CasellaDiTesto 6">
            <a:extLst>
              <a:ext uri="{FF2B5EF4-FFF2-40B4-BE49-F238E27FC236}">
                <a16:creationId xmlns:a16="http://schemas.microsoft.com/office/drawing/2014/main" id="{5D0FCBA2-C906-4354-A42E-A641342510C1}"/>
              </a:ext>
            </a:extLst>
          </p:cNvPr>
          <p:cNvSpPr txBox="1"/>
          <p:nvPr/>
        </p:nvSpPr>
        <p:spPr>
          <a:xfrm>
            <a:off x="9019229" y="4622401"/>
            <a:ext cx="7127969" cy="2354491"/>
          </a:xfrm>
          <a:prstGeom prst="rect">
            <a:avLst/>
          </a:prstGeom>
          <a:noFill/>
        </p:spPr>
        <p:txBody>
          <a:bodyPr wrap="square" rtlCol="0">
            <a:spAutoFit/>
          </a:bodyPr>
          <a:lstStyle/>
          <a:p>
            <a:pPr algn="just"/>
            <a:r>
              <a:rPr lang="it-IT" sz="2100">
                <a:solidFill>
                  <a:schemeClr val="bg1"/>
                </a:solidFill>
                <a:latin typeface="Arial" panose="020B0604020202020204" pitchFamily="34" charset="0"/>
                <a:cs typeface="Arial" panose="020B0604020202020204" pitchFamily="34" charset="0"/>
              </a:rPr>
              <a:t>La previsione penalizza in tal modo i </a:t>
            </a:r>
            <a:r>
              <a:rPr lang="it-IT" sz="2100" b="1">
                <a:solidFill>
                  <a:schemeClr val="bg1"/>
                </a:solidFill>
                <a:latin typeface="Arial" panose="020B0604020202020204" pitchFamily="34" charset="0"/>
                <a:cs typeface="Arial" panose="020B0604020202020204" pitchFamily="34" charset="0"/>
              </a:rPr>
              <a:t>gruppi di imprese</a:t>
            </a:r>
            <a:r>
              <a:rPr lang="it-IT" sz="2100">
                <a:solidFill>
                  <a:schemeClr val="bg1"/>
                </a:solidFill>
                <a:latin typeface="Arial" panose="020B0604020202020204" pitchFamily="34" charset="0"/>
                <a:cs typeface="Arial" panose="020B0604020202020204" pitchFamily="34" charset="0"/>
              </a:rPr>
              <a:t>, gravandoli di un onere di aggiornamento dei dati della dell’analisi di comparabilità particolarmente oneroso. Al fine di garantire una reale efficacia della previsione semplificatoria, sarebbe stato opportuno riferire il suddetto limite dei  cinquanta milioni di euro di fatturato alla singola </a:t>
            </a:r>
            <a:r>
              <a:rPr lang="it-IT" sz="2100" i="1" err="1">
                <a:solidFill>
                  <a:schemeClr val="bg1"/>
                </a:solidFill>
                <a:latin typeface="Arial" panose="020B0604020202020204" pitchFamily="34" charset="0"/>
                <a:cs typeface="Arial" panose="020B0604020202020204" pitchFamily="34" charset="0"/>
              </a:rPr>
              <a:t>legal</a:t>
            </a:r>
            <a:r>
              <a:rPr lang="it-IT" sz="2100" i="1">
                <a:solidFill>
                  <a:schemeClr val="bg1"/>
                </a:solidFill>
                <a:latin typeface="Arial" panose="020B0604020202020204" pitchFamily="34" charset="0"/>
                <a:cs typeface="Arial" panose="020B0604020202020204" pitchFamily="34" charset="0"/>
              </a:rPr>
              <a:t> </a:t>
            </a:r>
            <a:r>
              <a:rPr lang="it-IT" sz="2100" i="1" err="1">
                <a:solidFill>
                  <a:schemeClr val="bg1"/>
                </a:solidFill>
                <a:latin typeface="Arial" panose="020B0604020202020204" pitchFamily="34" charset="0"/>
                <a:cs typeface="Arial" panose="020B0604020202020204" pitchFamily="34" charset="0"/>
              </a:rPr>
              <a:t>entity</a:t>
            </a:r>
            <a:r>
              <a:rPr lang="it-IT" sz="2100" i="1">
                <a:solidFill>
                  <a:schemeClr val="bg1"/>
                </a:solidFill>
                <a:latin typeface="Arial" panose="020B0604020202020204" pitchFamily="34" charset="0"/>
                <a:cs typeface="Arial" panose="020B0604020202020204" pitchFamily="34" charset="0"/>
              </a:rPr>
              <a:t> </a:t>
            </a:r>
            <a:r>
              <a:rPr lang="it-IT" sz="2100">
                <a:solidFill>
                  <a:schemeClr val="bg1"/>
                </a:solidFill>
                <a:latin typeface="Arial" panose="020B0604020202020204" pitchFamily="34" charset="0"/>
                <a:cs typeface="Arial" panose="020B0604020202020204" pitchFamily="34" charset="0"/>
              </a:rPr>
              <a:t>(suggerimento non recepito in circolare).</a:t>
            </a:r>
          </a:p>
        </p:txBody>
      </p:sp>
      <p:sp>
        <p:nvSpPr>
          <p:cNvPr id="24" name="CasellaDiTesto 23">
            <a:extLst>
              <a:ext uri="{FF2B5EF4-FFF2-40B4-BE49-F238E27FC236}">
                <a16:creationId xmlns:a16="http://schemas.microsoft.com/office/drawing/2014/main" id="{FF5B38C4-7275-4A3E-8C1F-7DA7CB6762F7}"/>
              </a:ext>
            </a:extLst>
          </p:cNvPr>
          <p:cNvSpPr txBox="1"/>
          <p:nvPr/>
        </p:nvSpPr>
        <p:spPr>
          <a:xfrm>
            <a:off x="1302113" y="7974050"/>
            <a:ext cx="14121916" cy="769441"/>
          </a:xfrm>
          <a:prstGeom prst="rect">
            <a:avLst/>
          </a:prstGeom>
          <a:noFill/>
        </p:spPr>
        <p:txBody>
          <a:bodyPr wrap="square">
            <a:spAutoFit/>
          </a:bodyPr>
          <a:lstStyle/>
          <a:p>
            <a:pPr algn="just" defTabSz="457155"/>
            <a:r>
              <a:rPr lang="it-IT" sz="2200">
                <a:solidFill>
                  <a:srgbClr val="333333"/>
                </a:solidFill>
                <a:latin typeface="arial" panose="020B0604020202020204" pitchFamily="34" charset="0"/>
              </a:rPr>
              <a:t>Disposizioni semplificate sono previste altresì per la documentazione relativa alle </a:t>
            </a:r>
            <a:r>
              <a:rPr lang="it-IT" sz="2200" b="1">
                <a:solidFill>
                  <a:srgbClr val="333333"/>
                </a:solidFill>
                <a:latin typeface="arial" panose="020B0604020202020204" pitchFamily="34" charset="0"/>
              </a:rPr>
              <a:t>stabili organizzazioni</a:t>
            </a:r>
            <a:r>
              <a:rPr lang="it-IT" sz="2200">
                <a:solidFill>
                  <a:srgbClr val="333333"/>
                </a:solidFill>
                <a:latin typeface="arial" panose="020B0604020202020204" pitchFamily="34" charset="0"/>
              </a:rPr>
              <a:t> (par. 6) e sui </a:t>
            </a:r>
            <a:r>
              <a:rPr lang="it-IT" sz="2200" b="1">
                <a:solidFill>
                  <a:srgbClr val="333333"/>
                </a:solidFill>
                <a:latin typeface="arial" panose="020B0604020202020204" pitchFamily="34" charset="0"/>
              </a:rPr>
              <a:t>servizi a basso valore aggiunto </a:t>
            </a:r>
            <a:r>
              <a:rPr lang="it-IT" sz="2200">
                <a:solidFill>
                  <a:srgbClr val="333333"/>
                </a:solidFill>
                <a:latin typeface="arial" panose="020B0604020202020204" pitchFamily="34" charset="0"/>
              </a:rPr>
              <a:t>(par. 10).</a:t>
            </a:r>
          </a:p>
        </p:txBody>
      </p:sp>
      <p:sp>
        <p:nvSpPr>
          <p:cNvPr id="26" name="Fusione 25">
            <a:extLst>
              <a:ext uri="{FF2B5EF4-FFF2-40B4-BE49-F238E27FC236}">
                <a16:creationId xmlns:a16="http://schemas.microsoft.com/office/drawing/2014/main" id="{0DF4FC58-7224-461E-B398-DFE04CBD8A09}"/>
              </a:ext>
            </a:extLst>
          </p:cNvPr>
          <p:cNvSpPr/>
          <p:nvPr/>
        </p:nvSpPr>
        <p:spPr>
          <a:xfrm rot="16200000">
            <a:off x="354752" y="8045669"/>
            <a:ext cx="989399" cy="405942"/>
          </a:xfrm>
          <a:prstGeom prst="flowChartMerge">
            <a:avLst/>
          </a:prstGeom>
          <a:solidFill>
            <a:schemeClr val="tx2">
              <a:lumMod val="75000"/>
            </a:schemeClr>
          </a:solidFill>
          <a:ln w="25400" cap="flat" cmpd="sng" algn="ctr">
            <a:solidFill>
              <a:schemeClr val="tx2">
                <a:lumMod val="2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332795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val 35">
            <a:extLst>
              <a:ext uri="{FF2B5EF4-FFF2-40B4-BE49-F238E27FC236}">
                <a16:creationId xmlns:a16="http://schemas.microsoft.com/office/drawing/2014/main" id="{008DCAE9-62BB-462D-AAA2-B48615607811}"/>
              </a:ext>
            </a:extLst>
          </p:cNvPr>
          <p:cNvSpPr/>
          <p:nvPr/>
        </p:nvSpPr>
        <p:spPr>
          <a:xfrm>
            <a:off x="15234596" y="6417951"/>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ADEMPIMENTI FORMALI E CONDIZIONI DI EFFICACIA DELL’ESIMENTE</a:t>
            </a:r>
          </a:p>
        </p:txBody>
      </p:sp>
      <p:sp>
        <p:nvSpPr>
          <p:cNvPr id="12" name="Rettangolo 11">
            <a:extLst>
              <a:ext uri="{FF2B5EF4-FFF2-40B4-BE49-F238E27FC236}">
                <a16:creationId xmlns:a16="http://schemas.microsoft.com/office/drawing/2014/main" id="{A6044B17-FEEA-4545-8658-8F395F055A90}"/>
              </a:ext>
            </a:extLst>
          </p:cNvPr>
          <p:cNvSpPr/>
          <p:nvPr/>
        </p:nvSpPr>
        <p:spPr>
          <a:xfrm>
            <a:off x="1695196" y="1472406"/>
            <a:ext cx="13138568" cy="1504990"/>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15" name="CasellaDiTesto 14">
            <a:extLst>
              <a:ext uri="{FF2B5EF4-FFF2-40B4-BE49-F238E27FC236}">
                <a16:creationId xmlns:a16="http://schemas.microsoft.com/office/drawing/2014/main" id="{D1C6D9F8-2D0A-4835-8F56-B4674355F828}"/>
              </a:ext>
            </a:extLst>
          </p:cNvPr>
          <p:cNvSpPr txBox="1"/>
          <p:nvPr/>
        </p:nvSpPr>
        <p:spPr>
          <a:xfrm>
            <a:off x="2960869" y="1541778"/>
            <a:ext cx="11515769" cy="1384995"/>
          </a:xfrm>
          <a:prstGeom prst="rect">
            <a:avLst/>
          </a:prstGeom>
          <a:noFill/>
        </p:spPr>
        <p:txBody>
          <a:bodyPr wrap="square">
            <a:spAutoFit/>
          </a:bodyPr>
          <a:lstStyle/>
          <a:p>
            <a:pPr algn="just"/>
            <a:r>
              <a:rPr lang="it-IT" sz="2100">
                <a:latin typeface="Arial" panose="020B0604020202020204" pitchFamily="34" charset="0"/>
                <a:cs typeface="Arial" panose="020B0604020202020204" pitchFamily="34" charset="0"/>
              </a:rPr>
              <a:t>Il </a:t>
            </a:r>
            <a:r>
              <a:rPr lang="it-IT" sz="2100" err="1">
                <a:latin typeface="Arial" panose="020B0604020202020204" pitchFamily="34" charset="0"/>
                <a:cs typeface="Arial" panose="020B0604020202020204" pitchFamily="34" charset="0"/>
              </a:rPr>
              <a:t>Masterfile</a:t>
            </a:r>
            <a:r>
              <a:rPr lang="it-IT" sz="2100">
                <a:latin typeface="Arial" panose="020B0604020202020204" pitchFamily="34" charset="0"/>
                <a:cs typeface="Arial" panose="020B0604020202020204" pitchFamily="34" charset="0"/>
              </a:rPr>
              <a:t> e la Documentazione Nazionale devono essere </a:t>
            </a:r>
            <a:r>
              <a:rPr lang="it-IT" sz="2100" b="1">
                <a:latin typeface="Arial" panose="020B0604020202020204" pitchFamily="34" charset="0"/>
                <a:cs typeface="Arial" panose="020B0604020202020204" pitchFamily="34" charset="0"/>
              </a:rPr>
              <a:t>firmati</a:t>
            </a:r>
            <a:r>
              <a:rPr lang="it-IT" sz="2100">
                <a:latin typeface="Arial" panose="020B0604020202020204" pitchFamily="34" charset="0"/>
                <a:cs typeface="Arial" panose="020B0604020202020204" pitchFamily="34" charset="0"/>
              </a:rPr>
              <a:t> dal legale rappresentante del contribuente, o da un su delegato, </a:t>
            </a:r>
            <a:r>
              <a:rPr lang="it-IT" sz="2100" b="1">
                <a:latin typeface="Arial" panose="020B0604020202020204" pitchFamily="34" charset="0"/>
                <a:cs typeface="Arial" panose="020B0604020202020204" pitchFamily="34" charset="0"/>
              </a:rPr>
              <a:t>mediante firma elettronica con marca temporale da apporre entro la data di presentazione della dichiarazione dei redditi. </a:t>
            </a:r>
          </a:p>
          <a:p>
            <a:pPr algn="just"/>
            <a:r>
              <a:rPr lang="it-IT" sz="2100">
                <a:latin typeface="Arial" panose="020B0604020202020204" pitchFamily="34" charset="0"/>
                <a:cs typeface="Arial" panose="020B0604020202020204" pitchFamily="34" charset="0"/>
              </a:rPr>
              <a:t>La tardiva apposizione equivale ad assenza della stessa.</a:t>
            </a:r>
          </a:p>
        </p:txBody>
      </p:sp>
      <p:sp>
        <p:nvSpPr>
          <p:cNvPr id="2" name="Rettangolo 1">
            <a:extLst>
              <a:ext uri="{FF2B5EF4-FFF2-40B4-BE49-F238E27FC236}">
                <a16:creationId xmlns:a16="http://schemas.microsoft.com/office/drawing/2014/main" id="{E28F728F-D1DA-4640-AB1B-3280974745FC}"/>
              </a:ext>
            </a:extLst>
          </p:cNvPr>
          <p:cNvSpPr/>
          <p:nvPr/>
        </p:nvSpPr>
        <p:spPr>
          <a:xfrm>
            <a:off x="226412" y="1668895"/>
            <a:ext cx="2642158" cy="991493"/>
          </a:xfrm>
          <a:prstGeom prst="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FORMA DELLA DOCUMENTAZIONE</a:t>
            </a:r>
          </a:p>
        </p:txBody>
      </p:sp>
      <p:sp>
        <p:nvSpPr>
          <p:cNvPr id="17" name="Oval 9">
            <a:extLst>
              <a:ext uri="{FF2B5EF4-FFF2-40B4-BE49-F238E27FC236}">
                <a16:creationId xmlns:a16="http://schemas.microsoft.com/office/drawing/2014/main" id="{1421584B-3031-4A78-86B6-332E8C316D09}"/>
              </a:ext>
            </a:extLst>
          </p:cNvPr>
          <p:cNvSpPr/>
          <p:nvPr/>
        </p:nvSpPr>
        <p:spPr>
          <a:xfrm>
            <a:off x="15425255" y="6555347"/>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7" name="Elemento grafico 6" descr="Tablet con riempimento a tinta unita">
            <a:extLst>
              <a:ext uri="{FF2B5EF4-FFF2-40B4-BE49-F238E27FC236}">
                <a16:creationId xmlns:a16="http://schemas.microsoft.com/office/drawing/2014/main" id="{CF960E04-C190-420A-9B96-113D4F451D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685290" y="6733410"/>
            <a:ext cx="1345409" cy="1345409"/>
          </a:xfrm>
          <a:prstGeom prst="rect">
            <a:avLst/>
          </a:prstGeom>
        </p:spPr>
      </p:pic>
      <p:pic>
        <p:nvPicPr>
          <p:cNvPr id="5" name="Elemento grafico 4" descr="Touchscreen con riempimento a tinta unita">
            <a:extLst>
              <a:ext uri="{FF2B5EF4-FFF2-40B4-BE49-F238E27FC236}">
                <a16:creationId xmlns:a16="http://schemas.microsoft.com/office/drawing/2014/main" id="{DBEFF5DA-7783-4DC2-A915-733AA21226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095665" y="7220501"/>
            <a:ext cx="909118" cy="909118"/>
          </a:xfrm>
          <a:prstGeom prst="rect">
            <a:avLst/>
          </a:prstGeom>
        </p:spPr>
      </p:pic>
      <p:sp>
        <p:nvSpPr>
          <p:cNvPr id="27" name="Rettangolo 26">
            <a:extLst>
              <a:ext uri="{FF2B5EF4-FFF2-40B4-BE49-F238E27FC236}">
                <a16:creationId xmlns:a16="http://schemas.microsoft.com/office/drawing/2014/main" id="{06F7E27F-6507-47F8-A31E-C4BFE011F50E}"/>
              </a:ext>
            </a:extLst>
          </p:cNvPr>
          <p:cNvSpPr/>
          <p:nvPr/>
        </p:nvSpPr>
        <p:spPr>
          <a:xfrm>
            <a:off x="1675827" y="3273909"/>
            <a:ext cx="13172519" cy="1855073"/>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36" name="Rettangolo 35">
            <a:extLst>
              <a:ext uri="{FF2B5EF4-FFF2-40B4-BE49-F238E27FC236}">
                <a16:creationId xmlns:a16="http://schemas.microsoft.com/office/drawing/2014/main" id="{26BCB166-88AD-4D1D-9032-63266F0E4982}"/>
              </a:ext>
            </a:extLst>
          </p:cNvPr>
          <p:cNvSpPr/>
          <p:nvPr/>
        </p:nvSpPr>
        <p:spPr>
          <a:xfrm>
            <a:off x="15129174" y="1230615"/>
            <a:ext cx="2760614" cy="3883425"/>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a:latin typeface="Arial" panose="020B0604020202020204" pitchFamily="34" charset="0"/>
              <a:cs typeface="Arial" panose="020B0604020202020204" pitchFamily="34" charset="0"/>
            </a:endParaRPr>
          </a:p>
        </p:txBody>
      </p:sp>
      <p:sp>
        <p:nvSpPr>
          <p:cNvPr id="9" name="CasellaDiTesto 8">
            <a:extLst>
              <a:ext uri="{FF2B5EF4-FFF2-40B4-BE49-F238E27FC236}">
                <a16:creationId xmlns:a16="http://schemas.microsoft.com/office/drawing/2014/main" id="{23AF91BC-C28F-4440-A552-546DD828C4F2}"/>
              </a:ext>
            </a:extLst>
          </p:cNvPr>
          <p:cNvSpPr txBox="1"/>
          <p:nvPr/>
        </p:nvSpPr>
        <p:spPr>
          <a:xfrm>
            <a:off x="15139097" y="1357239"/>
            <a:ext cx="2762334" cy="3693319"/>
          </a:xfrm>
          <a:prstGeom prst="rect">
            <a:avLst/>
          </a:prstGeom>
          <a:noFill/>
        </p:spPr>
        <p:txBody>
          <a:bodyPr wrap="square" rtlCol="0">
            <a:spAutoFit/>
          </a:bodyPr>
          <a:lstStyle/>
          <a:p>
            <a:pPr algn="ctr"/>
            <a:r>
              <a:rPr lang="it-IT">
                <a:solidFill>
                  <a:schemeClr val="bg1"/>
                </a:solidFill>
                <a:latin typeface="Arial" panose="020B0604020202020204" pitchFamily="34" charset="0"/>
                <a:cs typeface="Arial" panose="020B0604020202020204" pitchFamily="34" charset="0"/>
              </a:rPr>
              <a:t>Non è stato chiarito se la marca temporale debba essere apposta su ogni singola pagina dei documenti, allegati compresi. Confindustria, in sede di consultazione, scoraggiava l’adozione di una simile scelta, sottolineando l’eccessivo aggravio che ciò comporterebbe per i contribuenti.</a:t>
            </a:r>
          </a:p>
        </p:txBody>
      </p:sp>
      <p:sp>
        <p:nvSpPr>
          <p:cNvPr id="38" name="Rettangolo 37">
            <a:extLst>
              <a:ext uri="{FF2B5EF4-FFF2-40B4-BE49-F238E27FC236}">
                <a16:creationId xmlns:a16="http://schemas.microsoft.com/office/drawing/2014/main" id="{5A4BFDC5-A84F-440C-BCDD-81533639FEE3}"/>
              </a:ext>
            </a:extLst>
          </p:cNvPr>
          <p:cNvSpPr/>
          <p:nvPr/>
        </p:nvSpPr>
        <p:spPr>
          <a:xfrm>
            <a:off x="258829" y="3572157"/>
            <a:ext cx="2642158" cy="991493"/>
          </a:xfrm>
          <a:prstGeom prst="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TERMINI DI CONSEGNA</a:t>
            </a:r>
          </a:p>
        </p:txBody>
      </p:sp>
      <p:sp>
        <p:nvSpPr>
          <p:cNvPr id="39" name="Rettangolo 38">
            <a:extLst>
              <a:ext uri="{FF2B5EF4-FFF2-40B4-BE49-F238E27FC236}">
                <a16:creationId xmlns:a16="http://schemas.microsoft.com/office/drawing/2014/main" id="{C7DCE3D6-62B9-4C7D-A8C5-AD328215590C}"/>
              </a:ext>
            </a:extLst>
          </p:cNvPr>
          <p:cNvSpPr/>
          <p:nvPr/>
        </p:nvSpPr>
        <p:spPr>
          <a:xfrm>
            <a:off x="1661245" y="5440806"/>
            <a:ext cx="13172519" cy="3306004"/>
          </a:xfrm>
          <a:prstGeom prst="rect">
            <a:avLst/>
          </a:prstGeom>
          <a:solidFill>
            <a:schemeClr val="bg1"/>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buFontTx/>
              <a:buNone/>
            </a:pPr>
            <a:endParaRPr lang="it-IT" sz="2000" b="1" i="1">
              <a:solidFill>
                <a:schemeClr val="tx2">
                  <a:lumMod val="50000"/>
                </a:schemeClr>
              </a:solidFill>
              <a:latin typeface="Arial" panose="020B0604020202020204" pitchFamily="34" charset="0"/>
              <a:cs typeface="Arial" panose="020B0604020202020204" pitchFamily="34" charset="0"/>
            </a:endParaRPr>
          </a:p>
        </p:txBody>
      </p:sp>
      <p:sp>
        <p:nvSpPr>
          <p:cNvPr id="40" name="Rettangolo 39">
            <a:extLst>
              <a:ext uri="{FF2B5EF4-FFF2-40B4-BE49-F238E27FC236}">
                <a16:creationId xmlns:a16="http://schemas.microsoft.com/office/drawing/2014/main" id="{87AD7D34-8E81-4A72-9423-F2FB35617C8A}"/>
              </a:ext>
            </a:extLst>
          </p:cNvPr>
          <p:cNvSpPr/>
          <p:nvPr/>
        </p:nvSpPr>
        <p:spPr>
          <a:xfrm>
            <a:off x="192360" y="6377406"/>
            <a:ext cx="2642158" cy="1483894"/>
          </a:xfrm>
          <a:prstGeom prst="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latin typeface="Arial" panose="020B0604020202020204" pitchFamily="34" charset="0"/>
                <a:cs typeface="Arial" panose="020B0604020202020204" pitchFamily="34" charset="0"/>
              </a:rPr>
              <a:t>IDONEITÀ «SOSTANZIALE»</a:t>
            </a:r>
          </a:p>
        </p:txBody>
      </p:sp>
      <p:sp>
        <p:nvSpPr>
          <p:cNvPr id="41" name="CasellaDiTesto 40">
            <a:extLst>
              <a:ext uri="{FF2B5EF4-FFF2-40B4-BE49-F238E27FC236}">
                <a16:creationId xmlns:a16="http://schemas.microsoft.com/office/drawing/2014/main" id="{6E1E75F8-24A0-4852-B297-97D80953E935}"/>
              </a:ext>
            </a:extLst>
          </p:cNvPr>
          <p:cNvSpPr txBox="1"/>
          <p:nvPr/>
        </p:nvSpPr>
        <p:spPr>
          <a:xfrm>
            <a:off x="2982223" y="5585997"/>
            <a:ext cx="11599837" cy="3000821"/>
          </a:xfrm>
          <a:prstGeom prst="rect">
            <a:avLst/>
          </a:prstGeom>
          <a:noFill/>
        </p:spPr>
        <p:txBody>
          <a:bodyPr wrap="square">
            <a:spAutoFit/>
          </a:bodyPr>
          <a:lstStyle/>
          <a:p>
            <a:pPr algn="just"/>
            <a:r>
              <a:rPr lang="it-IT" sz="2100" b="0" i="0">
                <a:solidFill>
                  <a:srgbClr val="333333"/>
                </a:solidFill>
                <a:effectLst/>
                <a:latin typeface="Arial" panose="020B0604020202020204" pitchFamily="34" charset="0"/>
                <a:cs typeface="Arial" panose="020B0604020202020204" pitchFamily="34" charset="0"/>
              </a:rPr>
              <a:t>La documentazione è </a:t>
            </a:r>
            <a:r>
              <a:rPr lang="it-IT" sz="2100" b="1" i="0">
                <a:solidFill>
                  <a:srgbClr val="333333"/>
                </a:solidFill>
                <a:effectLst/>
                <a:latin typeface="Arial" panose="020B0604020202020204" pitchFamily="34" charset="0"/>
                <a:cs typeface="Arial" panose="020B0604020202020204" pitchFamily="34" charset="0"/>
              </a:rPr>
              <a:t>redatta su base annuale</a:t>
            </a:r>
            <a:r>
              <a:rPr lang="it-IT" sz="2100" b="0" i="0">
                <a:solidFill>
                  <a:srgbClr val="333333"/>
                </a:solidFill>
                <a:effectLst/>
                <a:latin typeface="Arial" panose="020B0604020202020204" pitchFamily="34" charset="0"/>
                <a:cs typeface="Arial" panose="020B0604020202020204" pitchFamily="34" charset="0"/>
              </a:rPr>
              <a:t>, produce effetti esclusivamente </a:t>
            </a:r>
            <a:r>
              <a:rPr lang="it-IT" sz="2100" b="1" i="0">
                <a:solidFill>
                  <a:srgbClr val="333333"/>
                </a:solidFill>
                <a:effectLst/>
                <a:latin typeface="Arial" panose="020B0604020202020204" pitchFamily="34" charset="0"/>
                <a:cs typeface="Arial" panose="020B0604020202020204" pitchFamily="34" charset="0"/>
              </a:rPr>
              <a:t>per il periodo di imposta cui si riferisce</a:t>
            </a:r>
            <a:r>
              <a:rPr lang="it-IT" sz="2100" b="0" i="0">
                <a:solidFill>
                  <a:srgbClr val="333333"/>
                </a:solidFill>
                <a:effectLst/>
                <a:latin typeface="Arial" panose="020B0604020202020204" pitchFamily="34" charset="0"/>
                <a:cs typeface="Arial" panose="020B0604020202020204" pitchFamily="34" charset="0"/>
              </a:rPr>
              <a:t> e deve essere conservata fino al termine di decadenza per l’accertamento (art. 43, DPR 600/73).</a:t>
            </a:r>
          </a:p>
          <a:p>
            <a:pPr algn="just"/>
            <a:r>
              <a:rPr lang="it-IT" sz="2100" b="0" i="0">
                <a:solidFill>
                  <a:srgbClr val="333333"/>
                </a:solidFill>
                <a:effectLst/>
                <a:latin typeface="Arial" panose="020B0604020202020204" pitchFamily="34" charset="0"/>
                <a:cs typeface="Arial" panose="020B0604020202020204" pitchFamily="34" charset="0"/>
              </a:rPr>
              <a:t>L’Agenzia </a:t>
            </a:r>
            <a:r>
              <a:rPr lang="it-IT" sz="2100" b="1" i="0">
                <a:solidFill>
                  <a:srgbClr val="333333"/>
                </a:solidFill>
                <a:effectLst/>
                <a:latin typeface="Arial" panose="020B0604020202020204" pitchFamily="34" charset="0"/>
                <a:cs typeface="Arial" panose="020B0604020202020204" pitchFamily="34" charset="0"/>
              </a:rPr>
              <a:t>non è vincolata alla disapplicazione delle sanzioni </a:t>
            </a:r>
            <a:r>
              <a:rPr lang="it-IT" sz="2100" b="0" i="0">
                <a:solidFill>
                  <a:srgbClr val="333333"/>
                </a:solidFill>
                <a:effectLst/>
                <a:latin typeface="Arial" panose="020B0604020202020204" pitchFamily="34" charset="0"/>
                <a:cs typeface="Arial" panose="020B0604020202020204" pitchFamily="34" charset="0"/>
              </a:rPr>
              <a:t>ove, </a:t>
            </a:r>
            <a:r>
              <a:rPr lang="it-IT" sz="2100" b="0" i="0" u="sng">
                <a:solidFill>
                  <a:srgbClr val="333333"/>
                </a:solidFill>
                <a:effectLst/>
                <a:latin typeface="Arial" panose="020B0604020202020204" pitchFamily="34" charset="0"/>
                <a:cs typeface="Arial" panose="020B0604020202020204" pitchFamily="34" charset="0"/>
              </a:rPr>
              <a:t>pur rispettando la struttura formale, la documentazione non presenti nel complesso contenuti informativi completi</a:t>
            </a:r>
            <a:r>
              <a:rPr lang="it-IT" sz="2100" b="0" i="0">
                <a:solidFill>
                  <a:srgbClr val="333333"/>
                </a:solidFill>
                <a:effectLst/>
                <a:latin typeface="Arial" panose="020B0604020202020204" pitchFamily="34" charset="0"/>
                <a:cs typeface="Arial" panose="020B0604020202020204" pitchFamily="34" charset="0"/>
              </a:rPr>
              <a:t>, ivi compresa la firma elettronica con marca temporale, </a:t>
            </a:r>
            <a:r>
              <a:rPr lang="it-IT" sz="2100" b="0" i="0" u="sng">
                <a:solidFill>
                  <a:srgbClr val="333333"/>
                </a:solidFill>
                <a:effectLst/>
                <a:latin typeface="Arial" panose="020B0604020202020204" pitchFamily="34" charset="0"/>
                <a:cs typeface="Arial" panose="020B0604020202020204" pitchFamily="34" charset="0"/>
              </a:rPr>
              <a:t>oltre che nei casi in cui le informazioni fornite non corrispondono in tutto o in parte al vero</a:t>
            </a:r>
            <a:r>
              <a:rPr lang="it-IT" sz="2100" b="0" i="0">
                <a:solidFill>
                  <a:srgbClr val="333333"/>
                </a:solidFill>
                <a:effectLst/>
                <a:latin typeface="Arial" panose="020B0604020202020204" pitchFamily="34" charset="0"/>
                <a:cs typeface="Arial" panose="020B0604020202020204" pitchFamily="34" charset="0"/>
              </a:rPr>
              <a:t>. Allo stesso tempo, le ipotesi di omissioni\inesattezze</a:t>
            </a:r>
            <a:r>
              <a:rPr lang="it-IT" sz="2100">
                <a:solidFill>
                  <a:srgbClr val="333333"/>
                </a:solidFill>
                <a:latin typeface="Arial" panose="020B0604020202020204" pitchFamily="34" charset="0"/>
                <a:cs typeface="Arial" panose="020B0604020202020204" pitchFamily="34" charset="0"/>
              </a:rPr>
              <a:t> parziali non suscettibili di compromettere l’analisi degli organi di controllo non costituiscono causa ostativa all’applicazione dell’esimente sanzionatoria.</a:t>
            </a:r>
            <a:endParaRPr lang="it-IT" sz="2100" b="0" i="0">
              <a:solidFill>
                <a:srgbClr val="333333"/>
              </a:solidFill>
              <a:effectLst/>
              <a:latin typeface="Arial" panose="020B0604020202020204" pitchFamily="34" charset="0"/>
              <a:cs typeface="Arial" panose="020B0604020202020204" pitchFamily="34" charset="0"/>
            </a:endParaRPr>
          </a:p>
        </p:txBody>
      </p:sp>
      <p:sp>
        <p:nvSpPr>
          <p:cNvPr id="42" name="CasellaDiTesto 41">
            <a:extLst>
              <a:ext uri="{FF2B5EF4-FFF2-40B4-BE49-F238E27FC236}">
                <a16:creationId xmlns:a16="http://schemas.microsoft.com/office/drawing/2014/main" id="{2C84F742-8D15-4F63-BA19-CBE2B63D5481}"/>
              </a:ext>
            </a:extLst>
          </p:cNvPr>
          <p:cNvSpPr txBox="1"/>
          <p:nvPr/>
        </p:nvSpPr>
        <p:spPr>
          <a:xfrm>
            <a:off x="2990581" y="3367559"/>
            <a:ext cx="11591480" cy="1708160"/>
          </a:xfrm>
          <a:prstGeom prst="rect">
            <a:avLst/>
          </a:prstGeom>
          <a:noFill/>
        </p:spPr>
        <p:txBody>
          <a:bodyPr wrap="square">
            <a:spAutoFit/>
          </a:bodyPr>
          <a:lstStyle/>
          <a:p>
            <a:pPr algn="just"/>
            <a:r>
              <a:rPr lang="it-IT" sz="2100" b="0" i="0">
                <a:solidFill>
                  <a:srgbClr val="333333"/>
                </a:solidFill>
                <a:effectLst/>
                <a:latin typeface="Arial" panose="020B0604020202020204" pitchFamily="34" charset="0"/>
                <a:cs typeface="Arial" panose="020B0604020202020204" pitchFamily="34" charset="0"/>
              </a:rPr>
              <a:t>In assenza di consegna immediata, il contribuente deve consegnare la documentazione </a:t>
            </a:r>
            <a:r>
              <a:rPr lang="it-IT" sz="2100" b="1" i="0">
                <a:solidFill>
                  <a:srgbClr val="333333"/>
                </a:solidFill>
                <a:effectLst/>
                <a:latin typeface="Arial" panose="020B0604020202020204" pitchFamily="34" charset="0"/>
                <a:cs typeface="Arial" panose="020B0604020202020204" pitchFamily="34" charset="0"/>
              </a:rPr>
              <a:t>entro e non oltre 20 giorni dalla richiesta</a:t>
            </a:r>
            <a:r>
              <a:rPr lang="it-IT" sz="2100" b="0" i="0">
                <a:solidFill>
                  <a:srgbClr val="333333"/>
                </a:solidFill>
                <a:effectLst/>
                <a:latin typeface="Arial" panose="020B0604020202020204" pitchFamily="34" charset="0"/>
                <a:cs typeface="Arial" panose="020B0604020202020204" pitchFamily="34" charset="0"/>
              </a:rPr>
              <a:t>, pena l’esclusione dal beneficio della </a:t>
            </a:r>
            <a:r>
              <a:rPr lang="it-IT" sz="2100" b="0" i="1">
                <a:solidFill>
                  <a:srgbClr val="333333"/>
                </a:solidFill>
                <a:effectLst/>
                <a:latin typeface="Arial" panose="020B0604020202020204" pitchFamily="34" charset="0"/>
                <a:cs typeface="Arial" panose="020B0604020202020204" pitchFamily="34" charset="0"/>
              </a:rPr>
              <a:t>penalty </a:t>
            </a:r>
            <a:r>
              <a:rPr lang="it-IT" sz="2100" b="0" i="1" err="1">
                <a:solidFill>
                  <a:srgbClr val="333333"/>
                </a:solidFill>
                <a:effectLst/>
                <a:latin typeface="Arial" panose="020B0604020202020204" pitchFamily="34" charset="0"/>
                <a:cs typeface="Arial" panose="020B0604020202020204" pitchFamily="34" charset="0"/>
              </a:rPr>
              <a:t>protection</a:t>
            </a:r>
            <a:r>
              <a:rPr lang="it-IT" sz="2100" b="0" i="0">
                <a:solidFill>
                  <a:srgbClr val="333333"/>
                </a:solidFill>
                <a:effectLst/>
                <a:latin typeface="Arial" panose="020B0604020202020204" pitchFamily="34" charset="0"/>
                <a:cs typeface="Arial" panose="020B0604020202020204" pitchFamily="34" charset="0"/>
              </a:rPr>
              <a:t>.</a:t>
            </a:r>
            <a:br>
              <a:rPr lang="it-IT" sz="2100">
                <a:latin typeface="Arial" panose="020B0604020202020204" pitchFamily="34" charset="0"/>
                <a:cs typeface="Arial" panose="020B0604020202020204" pitchFamily="34" charset="0"/>
              </a:rPr>
            </a:br>
            <a:r>
              <a:rPr lang="it-IT" sz="2100">
                <a:latin typeface="Arial" panose="020B0604020202020204" pitchFamily="34" charset="0"/>
                <a:cs typeface="Arial" panose="020B0604020202020204" pitchFamily="34" charset="0"/>
              </a:rPr>
              <a:t>Qualora nel corso del controllo\attività istruttoria dovesse rendersi necessario disporre di informazioni </a:t>
            </a:r>
            <a:r>
              <a:rPr lang="it-IT" sz="2100" b="0" i="0">
                <a:solidFill>
                  <a:srgbClr val="333333"/>
                </a:solidFill>
                <a:effectLst/>
                <a:latin typeface="Arial" panose="020B0604020202020204" pitchFamily="34" charset="0"/>
                <a:cs typeface="Arial" panose="020B0604020202020204" pitchFamily="34" charset="0"/>
              </a:rPr>
              <a:t>supplementari o integrative, le stesse devono essere fornite </a:t>
            </a:r>
            <a:r>
              <a:rPr lang="it-IT" sz="2100" b="1" i="0">
                <a:solidFill>
                  <a:srgbClr val="333333"/>
                </a:solidFill>
                <a:effectLst/>
                <a:latin typeface="Arial" panose="020B0604020202020204" pitchFamily="34" charset="0"/>
                <a:cs typeface="Arial" panose="020B0604020202020204" pitchFamily="34" charset="0"/>
              </a:rPr>
              <a:t>entro 7 giorni </a:t>
            </a:r>
            <a:r>
              <a:rPr lang="it-IT" sz="2100" b="0" i="0">
                <a:solidFill>
                  <a:srgbClr val="333333"/>
                </a:solidFill>
                <a:effectLst/>
                <a:latin typeface="Arial" panose="020B0604020202020204" pitchFamily="34" charset="0"/>
                <a:cs typeface="Arial" panose="020B0604020202020204" pitchFamily="34" charset="0"/>
              </a:rPr>
              <a:t>dalla richiesta, </a:t>
            </a:r>
            <a:r>
              <a:rPr lang="it-IT" sz="2100" b="1" i="0">
                <a:solidFill>
                  <a:srgbClr val="333333"/>
                </a:solidFill>
                <a:effectLst/>
                <a:latin typeface="Arial" panose="020B0604020202020204" pitchFamily="34" charset="0"/>
                <a:cs typeface="Arial" panose="020B0604020202020204" pitchFamily="34" charset="0"/>
              </a:rPr>
              <a:t>salvo termine più ampio </a:t>
            </a:r>
            <a:r>
              <a:rPr lang="it-IT" sz="2100" b="0" i="0">
                <a:solidFill>
                  <a:srgbClr val="333333"/>
                </a:solidFill>
                <a:effectLst/>
                <a:latin typeface="Arial" panose="020B0604020202020204" pitchFamily="34" charset="0"/>
                <a:cs typeface="Arial" panose="020B0604020202020204" pitchFamily="34" charset="0"/>
              </a:rPr>
              <a:t>fissato in considerazione della complessità delle operazioni.</a:t>
            </a:r>
            <a:endParaRPr lang="it-IT" sz="2100">
              <a:latin typeface="Arial" panose="020B0604020202020204" pitchFamily="34" charset="0"/>
              <a:cs typeface="Arial" panose="020B0604020202020204" pitchFamily="34" charset="0"/>
            </a:endParaRPr>
          </a:p>
        </p:txBody>
      </p:sp>
      <p:grpSp>
        <p:nvGrpSpPr>
          <p:cNvPr id="26" name="Gruppo 25">
            <a:extLst>
              <a:ext uri="{FF2B5EF4-FFF2-40B4-BE49-F238E27FC236}">
                <a16:creationId xmlns:a16="http://schemas.microsoft.com/office/drawing/2014/main" id="{FCD190B3-3C23-4CB1-9B25-7682A40EBE41}"/>
              </a:ext>
            </a:extLst>
          </p:cNvPr>
          <p:cNvGrpSpPr/>
          <p:nvPr/>
        </p:nvGrpSpPr>
        <p:grpSpPr>
          <a:xfrm>
            <a:off x="1" y="9097706"/>
            <a:ext cx="18287999" cy="1177858"/>
            <a:chOff x="-121141" y="6091519"/>
            <a:chExt cx="12462637" cy="894504"/>
          </a:xfrm>
        </p:grpSpPr>
        <p:sp>
          <p:nvSpPr>
            <p:cNvPr id="28" name="Rettangolo 27">
              <a:extLst>
                <a:ext uri="{FF2B5EF4-FFF2-40B4-BE49-F238E27FC236}">
                  <a16:creationId xmlns:a16="http://schemas.microsoft.com/office/drawing/2014/main" id="{0B36771A-E2D0-4BB2-85C1-7392364232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9" name="Immagine 28">
              <a:extLst>
                <a:ext uri="{FF2B5EF4-FFF2-40B4-BE49-F238E27FC236}">
                  <a16:creationId xmlns:a16="http://schemas.microsoft.com/office/drawing/2014/main" id="{0FC45EE1-DF48-4903-A192-33197F63D70A}"/>
                </a:ext>
              </a:extLst>
            </p:cNvPr>
            <p:cNvPicPr>
              <a:picLocks noChangeAspect="1"/>
            </p:cNvPicPr>
            <p:nvPr/>
          </p:nvPicPr>
          <p:blipFill>
            <a:blip r:embed="rId7"/>
            <a:stretch>
              <a:fillRect/>
            </a:stretch>
          </p:blipFill>
          <p:spPr>
            <a:xfrm>
              <a:off x="10821871" y="6236454"/>
              <a:ext cx="1083094" cy="536609"/>
            </a:xfrm>
            <a:prstGeom prst="rect">
              <a:avLst/>
            </a:prstGeom>
          </p:spPr>
        </p:pic>
      </p:grpSp>
      <p:sp>
        <p:nvSpPr>
          <p:cNvPr id="43" name="CasellaDiTesto 42">
            <a:extLst>
              <a:ext uri="{FF2B5EF4-FFF2-40B4-BE49-F238E27FC236}">
                <a16:creationId xmlns:a16="http://schemas.microsoft.com/office/drawing/2014/main" id="{88B58501-825A-46AE-9324-1FDDB8D2FB3A}"/>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3783823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up)">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35">
            <a:extLst>
              <a:ext uri="{FF2B5EF4-FFF2-40B4-BE49-F238E27FC236}">
                <a16:creationId xmlns:a16="http://schemas.microsoft.com/office/drawing/2014/main" id="{131D3772-D973-46F4-A991-470AE9688CBA}"/>
              </a:ext>
            </a:extLst>
          </p:cNvPr>
          <p:cNvSpPr/>
          <p:nvPr/>
        </p:nvSpPr>
        <p:spPr>
          <a:xfrm>
            <a:off x="524087" y="6687315"/>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6757444" y="388854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COMUNICAZIONE ALL’AE DEL POSSESSO DELLA DOCUMENTAZIONE IDONEA</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5" name="CasellaDiTesto 14">
            <a:extLst>
              <a:ext uri="{FF2B5EF4-FFF2-40B4-BE49-F238E27FC236}">
                <a16:creationId xmlns:a16="http://schemas.microsoft.com/office/drawing/2014/main" id="{E9B4D797-17DE-4B98-9AD5-2FCFD3496773}"/>
              </a:ext>
            </a:extLst>
          </p:cNvPr>
          <p:cNvSpPr txBox="1"/>
          <p:nvPr/>
        </p:nvSpPr>
        <p:spPr>
          <a:xfrm>
            <a:off x="1811547" y="1339713"/>
            <a:ext cx="11768754" cy="1107996"/>
          </a:xfrm>
          <a:prstGeom prst="rect">
            <a:avLst/>
          </a:prstGeom>
          <a:noFill/>
        </p:spPr>
        <p:txBody>
          <a:bodyPr wrap="square">
            <a:spAutoFit/>
          </a:bodyPr>
          <a:lstStyle/>
          <a:p>
            <a:pPr lvl="0" algn="just">
              <a:buFontTx/>
              <a:buNone/>
            </a:pPr>
            <a:r>
              <a:rPr lang="it-IT" sz="2200">
                <a:latin typeface="Arial" panose="020B0604020202020204" pitchFamily="34" charset="0"/>
                <a:cs typeface="Arial" panose="020B0604020202020204" pitchFamily="34" charset="0"/>
              </a:rPr>
              <a:t>Ai fini dell’applicazione dell’esimente sanzionatoria, la comunicazione del possesso della documentazione deve essere </a:t>
            </a:r>
            <a:r>
              <a:rPr lang="it-IT" sz="2200" b="1">
                <a:latin typeface="Arial" panose="020B0604020202020204" pitchFamily="34" charset="0"/>
                <a:cs typeface="Arial" panose="020B0604020202020204" pitchFamily="34" charset="0"/>
              </a:rPr>
              <a:t>effettuata con la presentazione della dichiarazione dei redditi annuale</a:t>
            </a:r>
            <a:r>
              <a:rPr lang="it-IT" sz="2200">
                <a:latin typeface="Arial" panose="020B0604020202020204" pitchFamily="34" charset="0"/>
                <a:cs typeface="Arial" panose="020B0604020202020204" pitchFamily="34" charset="0"/>
              </a:rPr>
              <a:t>.</a:t>
            </a:r>
          </a:p>
        </p:txBody>
      </p:sp>
      <p:sp>
        <p:nvSpPr>
          <p:cNvPr id="18" name="Oval 9">
            <a:extLst>
              <a:ext uri="{FF2B5EF4-FFF2-40B4-BE49-F238E27FC236}">
                <a16:creationId xmlns:a16="http://schemas.microsoft.com/office/drawing/2014/main" id="{6212A553-C577-4C03-BF88-5B0D6AA3019B}"/>
              </a:ext>
            </a:extLst>
          </p:cNvPr>
          <p:cNvSpPr/>
          <p:nvPr/>
        </p:nvSpPr>
        <p:spPr>
          <a:xfrm>
            <a:off x="619613" y="6826089"/>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Elemento grafico 4" descr="Inviare con riempimento a tinta unita">
            <a:extLst>
              <a:ext uri="{FF2B5EF4-FFF2-40B4-BE49-F238E27FC236}">
                <a16:creationId xmlns:a16="http://schemas.microsoft.com/office/drawing/2014/main" id="{207B11DD-EE73-4051-9170-88798A5FCE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685" y="7217485"/>
            <a:ext cx="1221453" cy="1221453"/>
          </a:xfrm>
          <a:prstGeom prst="rect">
            <a:avLst/>
          </a:prstGeom>
        </p:spPr>
      </p:pic>
      <p:sp>
        <p:nvSpPr>
          <p:cNvPr id="24" name="Rettangolo 23">
            <a:extLst>
              <a:ext uri="{FF2B5EF4-FFF2-40B4-BE49-F238E27FC236}">
                <a16:creationId xmlns:a16="http://schemas.microsoft.com/office/drawing/2014/main" id="{79A3972F-739A-4D35-AA7B-47B60713C23C}"/>
              </a:ext>
            </a:extLst>
          </p:cNvPr>
          <p:cNvSpPr/>
          <p:nvPr/>
        </p:nvSpPr>
        <p:spPr>
          <a:xfrm>
            <a:off x="13941573" y="4769803"/>
            <a:ext cx="3581682" cy="1058810"/>
          </a:xfrm>
          <a:prstGeom prst="rect">
            <a:avLst/>
          </a:prstGeom>
          <a:solidFill>
            <a:schemeClr val="tx2">
              <a:lumMod val="2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bg1"/>
                </a:solidFill>
                <a:latin typeface="Arial" panose="020B0604020202020204" pitchFamily="34" charset="0"/>
                <a:cs typeface="Arial" panose="020B0604020202020204" pitchFamily="34" charset="0"/>
              </a:rPr>
              <a:t>REMISSIONE IN BONIS</a:t>
            </a:r>
          </a:p>
        </p:txBody>
      </p:sp>
      <p:sp>
        <p:nvSpPr>
          <p:cNvPr id="9" name="CasellaDiTesto 8">
            <a:extLst>
              <a:ext uri="{FF2B5EF4-FFF2-40B4-BE49-F238E27FC236}">
                <a16:creationId xmlns:a16="http://schemas.microsoft.com/office/drawing/2014/main" id="{F4DBE274-50C1-4A17-A6E0-B62BA75EA12A}"/>
              </a:ext>
            </a:extLst>
          </p:cNvPr>
          <p:cNvSpPr txBox="1"/>
          <p:nvPr/>
        </p:nvSpPr>
        <p:spPr>
          <a:xfrm>
            <a:off x="1811547" y="4480227"/>
            <a:ext cx="11618234" cy="2123658"/>
          </a:xfrm>
          <a:prstGeom prst="rect">
            <a:avLst/>
          </a:prstGeom>
          <a:noFill/>
        </p:spPr>
        <p:txBody>
          <a:bodyPr wrap="square" rtlCol="0">
            <a:spAutoFit/>
          </a:bodyPr>
          <a:lstStyle/>
          <a:p>
            <a:pPr algn="just"/>
            <a:r>
              <a:rPr lang="it-IT" sz="2200">
                <a:latin typeface="Arial" panose="020B0604020202020204" pitchFamily="34" charset="0"/>
                <a:cs typeface="Arial" panose="020B0604020202020204" pitchFamily="34" charset="0"/>
              </a:rPr>
              <a:t>Scaduti i 90 giorni, il </a:t>
            </a:r>
            <a:r>
              <a:rPr lang="it-IT" sz="2200" u="sng">
                <a:latin typeface="Arial" panose="020B0604020202020204" pitchFamily="34" charset="0"/>
                <a:cs typeface="Arial" panose="020B0604020202020204" pitchFamily="34" charset="0"/>
              </a:rPr>
              <a:t>possesso della documentazione</a:t>
            </a:r>
            <a:r>
              <a:rPr lang="it-IT" sz="2200">
                <a:latin typeface="Arial" panose="020B0604020202020204" pitchFamily="34" charset="0"/>
                <a:cs typeface="Arial" panose="020B0604020202020204" pitchFamily="34" charset="0"/>
              </a:rPr>
              <a:t> idonea può essere comunicato, nel rispetto di specifiche condizioni, avvalendosi dell’istituto della remissione in bonis, </a:t>
            </a:r>
            <a:r>
              <a:rPr lang="it-IT" sz="2200" b="1" i="1" u="sng">
                <a:latin typeface="Arial" panose="020B0604020202020204" pitchFamily="34" charset="0"/>
                <a:cs typeface="Arial" panose="020B0604020202020204" pitchFamily="34" charset="0"/>
              </a:rPr>
              <a:t>purché la documentazione sia stata predisposta, compresa l’apposizione della firma elettronica con marca temporale, al più tardi entro il termine di 90 giorni dalla scadenza ordinaria</a:t>
            </a:r>
            <a:r>
              <a:rPr lang="it-IT" sz="2200">
                <a:latin typeface="Arial" panose="020B0604020202020204" pitchFamily="34" charset="0"/>
                <a:cs typeface="Arial" panose="020B0604020202020204" pitchFamily="34" charset="0"/>
              </a:rPr>
              <a:t>. In tal caso, la comunicazione deve essere eseguita entro il termine di presentazione della prima dichiarazione utile.</a:t>
            </a:r>
          </a:p>
        </p:txBody>
      </p:sp>
      <p:sp>
        <p:nvSpPr>
          <p:cNvPr id="36" name="CasellaDiTesto 35">
            <a:extLst>
              <a:ext uri="{FF2B5EF4-FFF2-40B4-BE49-F238E27FC236}">
                <a16:creationId xmlns:a16="http://schemas.microsoft.com/office/drawing/2014/main" id="{4FD061D7-D378-4D30-AC34-6A41D16FDF07}"/>
              </a:ext>
            </a:extLst>
          </p:cNvPr>
          <p:cNvSpPr txBox="1"/>
          <p:nvPr/>
        </p:nvSpPr>
        <p:spPr>
          <a:xfrm>
            <a:off x="1811547" y="2655640"/>
            <a:ext cx="11618234" cy="1785104"/>
          </a:xfrm>
          <a:prstGeom prst="rect">
            <a:avLst/>
          </a:prstGeom>
          <a:noFill/>
        </p:spPr>
        <p:txBody>
          <a:bodyPr wrap="square">
            <a:spAutoFit/>
          </a:bodyPr>
          <a:lstStyle/>
          <a:p>
            <a:pPr algn="just"/>
            <a:r>
              <a:rPr lang="it-IT" sz="2200">
                <a:latin typeface="Arial" panose="020B0604020202020204" pitchFamily="34" charset="0"/>
                <a:cs typeface="Arial" panose="020B0604020202020204" pitchFamily="34" charset="0"/>
              </a:rPr>
              <a:t>La comunicazione può essere effettuata anche con la dichiarazione presentata </a:t>
            </a:r>
            <a:r>
              <a:rPr lang="it-IT" sz="2200" b="1">
                <a:latin typeface="Arial" panose="020B0604020202020204" pitchFamily="34" charset="0"/>
                <a:cs typeface="Arial" panose="020B0604020202020204" pitchFamily="34" charset="0"/>
              </a:rPr>
              <a:t>entro 90 giorni </a:t>
            </a:r>
            <a:r>
              <a:rPr lang="it-IT" sz="2200">
                <a:latin typeface="Arial" panose="020B0604020202020204" pitchFamily="34" charset="0"/>
                <a:cs typeface="Arial" panose="020B0604020202020204" pitchFamily="34" charset="0"/>
              </a:rPr>
              <a:t>dallo spirare del termine ordinario, fatta salva l’applicazione delle sanzioni previste e del ravvedimento operoso. La documentazione dovrà quindi essere firmata, con apposizione della marca temporale, entro la data di presentazione della dichiarazione tardiva, integrativa o sostitutiva di quella già presentata. </a:t>
            </a:r>
          </a:p>
        </p:txBody>
      </p:sp>
      <p:sp>
        <p:nvSpPr>
          <p:cNvPr id="40" name="Rettangolo 39">
            <a:extLst>
              <a:ext uri="{FF2B5EF4-FFF2-40B4-BE49-F238E27FC236}">
                <a16:creationId xmlns:a16="http://schemas.microsoft.com/office/drawing/2014/main" id="{8B0EC569-B0C0-4924-86E6-49BF6786047B}"/>
              </a:ext>
            </a:extLst>
          </p:cNvPr>
          <p:cNvSpPr/>
          <p:nvPr/>
        </p:nvSpPr>
        <p:spPr>
          <a:xfrm>
            <a:off x="13941573" y="1260124"/>
            <a:ext cx="3567828" cy="1058810"/>
          </a:xfrm>
          <a:prstGeom prst="rect">
            <a:avLst/>
          </a:prstGeom>
          <a:solidFill>
            <a:schemeClr val="tx2">
              <a:lumMod val="2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a:latin typeface="Arial" panose="020B0604020202020204" pitchFamily="34" charset="0"/>
                <a:cs typeface="Arial" panose="020B0604020202020204" pitchFamily="34" charset="0"/>
              </a:rPr>
              <a:t>SCADENZA ORDINARIA: PRESENTAZIONE DICHIARAZIONE ANNUALE</a:t>
            </a:r>
          </a:p>
        </p:txBody>
      </p:sp>
      <p:sp>
        <p:nvSpPr>
          <p:cNvPr id="25" name="Freccia in giù 24">
            <a:extLst>
              <a:ext uri="{FF2B5EF4-FFF2-40B4-BE49-F238E27FC236}">
                <a16:creationId xmlns:a16="http://schemas.microsoft.com/office/drawing/2014/main" id="{1C434EDF-C271-4AA4-8270-53F6847D1E96}"/>
              </a:ext>
            </a:extLst>
          </p:cNvPr>
          <p:cNvSpPr/>
          <p:nvPr/>
        </p:nvSpPr>
        <p:spPr>
          <a:xfrm>
            <a:off x="15251501" y="3920460"/>
            <a:ext cx="575201" cy="1003992"/>
          </a:xfrm>
          <a:prstGeom prst="downArrow">
            <a:avLst/>
          </a:prstGeom>
          <a:solidFill>
            <a:schemeClr val="tx2">
              <a:lumMod val="7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a:extLst>
              <a:ext uri="{FF2B5EF4-FFF2-40B4-BE49-F238E27FC236}">
                <a16:creationId xmlns:a16="http://schemas.microsoft.com/office/drawing/2014/main" id="{0D440F7A-351B-43DA-B105-2F2FC9650393}"/>
              </a:ext>
            </a:extLst>
          </p:cNvPr>
          <p:cNvSpPr/>
          <p:nvPr/>
        </p:nvSpPr>
        <p:spPr>
          <a:xfrm>
            <a:off x="13941573" y="2919744"/>
            <a:ext cx="3581682" cy="1058810"/>
          </a:xfrm>
          <a:prstGeom prst="rect">
            <a:avLst/>
          </a:prstGeom>
          <a:solidFill>
            <a:schemeClr val="tx2">
              <a:lumMod val="2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1">
                <a:solidFill>
                  <a:schemeClr val="bg1"/>
                </a:solidFill>
                <a:latin typeface="Arial" panose="020B0604020202020204" pitchFamily="34" charset="0"/>
                <a:cs typeface="Arial" panose="020B0604020202020204" pitchFamily="34" charset="0"/>
              </a:rPr>
              <a:t>COMUNICAZIONE TARDIVA</a:t>
            </a:r>
          </a:p>
          <a:p>
            <a:pPr algn="ctr"/>
            <a:r>
              <a:rPr lang="it-IT" sz="1800" b="1">
                <a:solidFill>
                  <a:schemeClr val="bg1"/>
                </a:solidFill>
                <a:latin typeface="Arial" panose="020B0604020202020204" pitchFamily="34" charset="0"/>
                <a:cs typeface="Arial" panose="020B0604020202020204" pitchFamily="34" charset="0"/>
              </a:rPr>
              <a:t> O SOSTITUTIVA\INTEGRATIVA</a:t>
            </a:r>
          </a:p>
        </p:txBody>
      </p:sp>
      <p:sp>
        <p:nvSpPr>
          <p:cNvPr id="2" name="Freccia in giù 1">
            <a:extLst>
              <a:ext uri="{FF2B5EF4-FFF2-40B4-BE49-F238E27FC236}">
                <a16:creationId xmlns:a16="http://schemas.microsoft.com/office/drawing/2014/main" id="{CCDD8FF9-6749-41C5-BA5B-8865717A8061}"/>
              </a:ext>
            </a:extLst>
          </p:cNvPr>
          <p:cNvSpPr/>
          <p:nvPr/>
        </p:nvSpPr>
        <p:spPr>
          <a:xfrm>
            <a:off x="15251501" y="2318934"/>
            <a:ext cx="575201" cy="791249"/>
          </a:xfrm>
          <a:prstGeom prst="downArrow">
            <a:avLst/>
          </a:prstGeom>
          <a:solidFill>
            <a:schemeClr val="tx2">
              <a:lumMod val="7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a:extLst>
              <a:ext uri="{FF2B5EF4-FFF2-40B4-BE49-F238E27FC236}">
                <a16:creationId xmlns:a16="http://schemas.microsoft.com/office/drawing/2014/main" id="{3DDC23B2-5740-43CD-974E-0DCF5486DB12}"/>
              </a:ext>
            </a:extLst>
          </p:cNvPr>
          <p:cNvSpPr/>
          <p:nvPr/>
        </p:nvSpPr>
        <p:spPr>
          <a:xfrm>
            <a:off x="5141344" y="6739696"/>
            <a:ext cx="12294646" cy="216947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cxnSp>
        <p:nvCxnSpPr>
          <p:cNvPr id="4" name="Connettore a gomito 3">
            <a:extLst>
              <a:ext uri="{FF2B5EF4-FFF2-40B4-BE49-F238E27FC236}">
                <a16:creationId xmlns:a16="http://schemas.microsoft.com/office/drawing/2014/main" id="{7BFCA939-0A89-4B37-A5F8-51EA7C0654D9}"/>
              </a:ext>
            </a:extLst>
          </p:cNvPr>
          <p:cNvCxnSpPr>
            <a:cxnSpLocks/>
          </p:cNvCxnSpPr>
          <p:nvPr/>
        </p:nvCxnSpPr>
        <p:spPr>
          <a:xfrm>
            <a:off x="3439616" y="6739696"/>
            <a:ext cx="1536036" cy="1306948"/>
          </a:xfrm>
          <a:prstGeom prst="bentConnector3">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0B287FCC-0B94-42FB-96F7-8BE972F0B3A9}"/>
              </a:ext>
            </a:extLst>
          </p:cNvPr>
          <p:cNvSpPr txBox="1"/>
          <p:nvPr/>
        </p:nvSpPr>
        <p:spPr>
          <a:xfrm>
            <a:off x="5445822" y="6879079"/>
            <a:ext cx="11685690" cy="1785104"/>
          </a:xfrm>
          <a:prstGeom prst="rect">
            <a:avLst/>
          </a:prstGeom>
          <a:noFill/>
        </p:spPr>
        <p:txBody>
          <a:bodyPr wrap="square">
            <a:spAutoFit/>
          </a:bodyPr>
          <a:lstStyle/>
          <a:p>
            <a:pPr lvl="0" algn="just">
              <a:buFontTx/>
              <a:buNone/>
            </a:pPr>
            <a:r>
              <a:rPr lang="it-IT" sz="2200">
                <a:solidFill>
                  <a:schemeClr val="bg1"/>
                </a:solidFill>
                <a:latin typeface="Arial" panose="020B0604020202020204" pitchFamily="34" charset="0"/>
                <a:cs typeface="Arial" panose="020B0604020202020204" pitchFamily="34" charset="0"/>
              </a:rPr>
              <a:t>Con l’introduzione di questo inciso, l’Agenzia compie, però, un grave passo indietro perché limita l’istituto della remissione in bonis </a:t>
            </a:r>
            <a:r>
              <a:rPr lang="it-IT" sz="2200" b="1">
                <a:solidFill>
                  <a:schemeClr val="bg1"/>
                </a:solidFill>
                <a:latin typeface="Arial" panose="020B0604020202020204" pitchFamily="34" charset="0"/>
                <a:cs typeface="Arial" panose="020B0604020202020204" pitchFamily="34" charset="0"/>
              </a:rPr>
              <a:t>ai soli casi di mera dimenticanza dell’opzione</a:t>
            </a:r>
            <a:r>
              <a:rPr lang="it-IT" sz="2200">
                <a:solidFill>
                  <a:schemeClr val="bg1"/>
                </a:solidFill>
                <a:latin typeface="Arial" panose="020B0604020202020204" pitchFamily="34" charset="0"/>
                <a:cs typeface="Arial" panose="020B0604020202020204" pitchFamily="34" charset="0"/>
              </a:rPr>
              <a:t>, per i quali la documentazione sia stata finalizzata entro 90 giorni dalla scadenza della dichiarazione ordinaria. Rimangono fuori, quindi, le ipotesi in cui, oltre alla comunicazione, manchi anche la tempestiva sottoscrizione della documentazione con marca temporale.</a:t>
            </a:r>
          </a:p>
        </p:txBody>
      </p:sp>
    </p:spTree>
    <p:extLst>
      <p:ext uri="{BB962C8B-B14F-4D97-AF65-F5344CB8AC3E}">
        <p14:creationId xmlns:p14="http://schemas.microsoft.com/office/powerpoint/2010/main" val="20919985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35">
            <a:extLst>
              <a:ext uri="{FF2B5EF4-FFF2-40B4-BE49-F238E27FC236}">
                <a16:creationId xmlns:a16="http://schemas.microsoft.com/office/drawing/2014/main" id="{131D3772-D973-46F4-A991-470AE9688CBA}"/>
              </a:ext>
            </a:extLst>
          </p:cNvPr>
          <p:cNvSpPr/>
          <p:nvPr/>
        </p:nvSpPr>
        <p:spPr>
          <a:xfrm>
            <a:off x="15255984" y="1787775"/>
            <a:ext cx="2180114" cy="2169477"/>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554134" y="3330877"/>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1" algn="just"/>
            <a:r>
              <a:rPr lang="it-IT" sz="2400" b="1">
                <a:solidFill>
                  <a:schemeClr val="bg1"/>
                </a:solidFill>
                <a:latin typeface="Arial" panose="020B0604020202020204" pitchFamily="34" charset="0"/>
                <a:cs typeface="Arial" panose="020B0604020202020204" pitchFamily="34" charset="0"/>
              </a:rPr>
              <a:t>SANZIONI</a:t>
            </a: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8" name="Oval 9">
            <a:extLst>
              <a:ext uri="{FF2B5EF4-FFF2-40B4-BE49-F238E27FC236}">
                <a16:creationId xmlns:a16="http://schemas.microsoft.com/office/drawing/2014/main" id="{6212A553-C577-4C03-BF88-5B0D6AA3019B}"/>
              </a:ext>
            </a:extLst>
          </p:cNvPr>
          <p:cNvSpPr/>
          <p:nvPr/>
        </p:nvSpPr>
        <p:spPr>
          <a:xfrm>
            <a:off x="15446643" y="1925171"/>
            <a:ext cx="1869510" cy="1860389"/>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CasellaDiTesto 43">
            <a:extLst>
              <a:ext uri="{FF2B5EF4-FFF2-40B4-BE49-F238E27FC236}">
                <a16:creationId xmlns:a16="http://schemas.microsoft.com/office/drawing/2014/main" id="{89BD28A6-0581-4D38-946F-3577591E85E2}"/>
              </a:ext>
            </a:extLst>
          </p:cNvPr>
          <p:cNvSpPr txBox="1"/>
          <p:nvPr/>
        </p:nvSpPr>
        <p:spPr>
          <a:xfrm>
            <a:off x="603759" y="1663575"/>
            <a:ext cx="13939203" cy="2462213"/>
          </a:xfrm>
          <a:prstGeom prst="rect">
            <a:avLst/>
          </a:prstGeom>
          <a:noFill/>
        </p:spPr>
        <p:txBody>
          <a:bodyPr wrap="square">
            <a:spAutoFit/>
          </a:bodyPr>
          <a:lstStyle/>
          <a:p>
            <a:pPr marL="342900" indent="-342900" algn="just">
              <a:buFont typeface="Wingdings" panose="05000000000000000000" pitchFamily="2" charset="2"/>
              <a:buChar char="q"/>
            </a:pPr>
            <a:r>
              <a:rPr lang="it-IT" sz="2200" b="0" i="0" u="none" strike="noStrike" baseline="0">
                <a:latin typeface="Arial" panose="020B0604020202020204" pitchFamily="34" charset="0"/>
              </a:rPr>
              <a:t>In caso di rettifica del </a:t>
            </a:r>
            <a:r>
              <a:rPr lang="it-IT" sz="2200" b="1" i="0" u="none" strike="noStrike" baseline="0">
                <a:latin typeface="Arial" panose="020B0604020202020204" pitchFamily="34" charset="0"/>
              </a:rPr>
              <a:t>valore di libera concorrenza </a:t>
            </a:r>
            <a:r>
              <a:rPr lang="it-IT" sz="2200" b="0" i="0" u="none" strike="noStrike" baseline="0">
                <a:latin typeface="Arial" panose="020B0604020202020204" pitchFamily="34" charset="0"/>
              </a:rPr>
              <a:t>dei prezzi di trasferimento praticati dal contribuente, </a:t>
            </a:r>
            <a:r>
              <a:rPr lang="it-IT" sz="2200" b="1" i="0" u="none" strike="noStrike" baseline="0">
                <a:latin typeface="Arial" panose="020B0604020202020204" pitchFamily="34" charset="0"/>
              </a:rPr>
              <a:t>la sanzione </a:t>
            </a:r>
            <a:r>
              <a:rPr lang="it-IT" sz="2200" b="0" i="0" u="none" strike="noStrike" baseline="0">
                <a:latin typeface="Arial" panose="020B0604020202020204" pitchFamily="34" charset="0"/>
              </a:rPr>
              <a:t>amministrativa per infedele dichiarazione </a:t>
            </a:r>
            <a:r>
              <a:rPr lang="it-IT" sz="2200" b="1" i="0" u="none" strike="noStrike" baseline="0">
                <a:latin typeface="Arial" panose="020B0604020202020204" pitchFamily="34" charset="0"/>
              </a:rPr>
              <a:t>non si applica qualora la documentazione, validamente presentata, sia considerata idonea anche per la parte di reddito imponibile</a:t>
            </a:r>
            <a:r>
              <a:rPr lang="it-IT" sz="2200" b="0" i="0" u="none" strike="noStrike" baseline="0">
                <a:latin typeface="Arial" panose="020B0604020202020204" pitchFamily="34" charset="0"/>
              </a:rPr>
              <a:t>, ovvero di compensi, interessi e altre somme soggette a ritenuta, </a:t>
            </a:r>
            <a:r>
              <a:rPr lang="it-IT" sz="2200" b="1" i="0" u="none" strike="noStrike" baseline="0">
                <a:latin typeface="Arial" panose="020B0604020202020204" pitchFamily="34" charset="0"/>
              </a:rPr>
              <a:t>oggetto di </a:t>
            </a:r>
            <a:r>
              <a:rPr lang="it-IT" sz="2200" b="1" i="1" u="sng" strike="noStrike" baseline="0">
                <a:latin typeface="Arial" panose="020B0604020202020204" pitchFamily="34" charset="0"/>
              </a:rPr>
              <a:t>dichiarazione integrativa a sfavore</a:t>
            </a:r>
            <a:r>
              <a:rPr lang="it-IT" sz="2200" i="1" u="sng">
                <a:latin typeface="Arial" panose="020B0604020202020204" pitchFamily="34" charset="0"/>
              </a:rPr>
              <a:t>.</a:t>
            </a:r>
          </a:p>
          <a:p>
            <a:pPr algn="just"/>
            <a:endParaRPr lang="it-IT" sz="2200">
              <a:latin typeface="Arial" panose="020B0604020202020204" pitchFamily="34" charset="0"/>
            </a:endParaRPr>
          </a:p>
          <a:p>
            <a:pPr marL="342900" indent="-342900" algn="just">
              <a:buFont typeface="Wingdings" panose="05000000000000000000" pitchFamily="2" charset="2"/>
              <a:buChar char="q"/>
            </a:pPr>
            <a:r>
              <a:rPr lang="it-IT" sz="2200">
                <a:latin typeface="Arial" panose="020B0604020202020204" pitchFamily="34" charset="0"/>
              </a:rPr>
              <a:t>N</a:t>
            </a:r>
            <a:r>
              <a:rPr lang="it-IT" sz="2200" b="0" i="0" u="none" strike="noStrike" baseline="0">
                <a:latin typeface="Arial" panose="020B0604020202020204" pitchFamily="34" charset="0"/>
              </a:rPr>
              <a:t>el diverso caso in cui la documentazione sia ritenuta non idonea, la determinazione della sanzione è rimessa alle valutazioni dell’Ufficio competente per l’accertamento. </a:t>
            </a:r>
          </a:p>
        </p:txBody>
      </p:sp>
      <p:pic>
        <p:nvPicPr>
          <p:cNvPr id="3" name="Elemento grafico 2" descr="Poliziotto con riempimento a tinta unita">
            <a:extLst>
              <a:ext uri="{FF2B5EF4-FFF2-40B4-BE49-F238E27FC236}">
                <a16:creationId xmlns:a16="http://schemas.microsoft.com/office/drawing/2014/main" id="{CFD256DD-4103-4473-8122-51E0FC291C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830906" y="2298273"/>
            <a:ext cx="1115933" cy="1115933"/>
          </a:xfrm>
          <a:prstGeom prst="rect">
            <a:avLst/>
          </a:prstGeom>
        </p:spPr>
      </p:pic>
      <p:sp>
        <p:nvSpPr>
          <p:cNvPr id="15" name="Rettangolo 14">
            <a:extLst>
              <a:ext uri="{FF2B5EF4-FFF2-40B4-BE49-F238E27FC236}">
                <a16:creationId xmlns:a16="http://schemas.microsoft.com/office/drawing/2014/main" id="{FD5539D9-3D88-4067-81C5-20DC5781DC6F}"/>
              </a:ext>
            </a:extLst>
          </p:cNvPr>
          <p:cNvSpPr/>
          <p:nvPr/>
        </p:nvSpPr>
        <p:spPr>
          <a:xfrm>
            <a:off x="743368" y="4815612"/>
            <a:ext cx="14489755" cy="322061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00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DAA00B1E-01C9-450B-96A2-59EE84E5AE41}"/>
              </a:ext>
            </a:extLst>
          </p:cNvPr>
          <p:cNvSpPr txBox="1"/>
          <p:nvPr/>
        </p:nvSpPr>
        <p:spPr>
          <a:xfrm>
            <a:off x="999606" y="5025537"/>
            <a:ext cx="13929524" cy="2800767"/>
          </a:xfrm>
          <a:prstGeom prst="rect">
            <a:avLst/>
          </a:prstGeom>
          <a:noFill/>
        </p:spPr>
        <p:txBody>
          <a:bodyPr wrap="square" lIns="91440" tIns="45720" rIns="91440" bIns="45720" rtlCol="0" anchor="t">
            <a:spAutoFit/>
          </a:bodyPr>
          <a:lstStyle/>
          <a:p>
            <a:pPr algn="just"/>
            <a:r>
              <a:rPr lang="it-IT" sz="2200">
                <a:solidFill>
                  <a:schemeClr val="bg1"/>
                </a:solidFill>
                <a:latin typeface="Arial"/>
                <a:cs typeface="Arial"/>
              </a:rPr>
              <a:t>La nuova impostazione, auspicata da Confindustria in sede di consultazione, estende l’efficacia del meccanismo premiale di esenzione dalle sanzioni anche ai casi di dichiarazione integrativa «a sfavore».</a:t>
            </a:r>
          </a:p>
          <a:p>
            <a:pPr algn="just"/>
            <a:endParaRPr lang="it-IT" sz="2200">
              <a:solidFill>
                <a:schemeClr val="bg1"/>
              </a:solidFill>
              <a:latin typeface="Arial" panose="020B0604020202020204" pitchFamily="34" charset="0"/>
              <a:cs typeface="Arial" panose="020B0604020202020204" pitchFamily="34" charset="0"/>
            </a:endParaRPr>
          </a:p>
          <a:p>
            <a:pPr algn="just"/>
            <a:r>
              <a:rPr lang="it-IT" sz="2200">
                <a:solidFill>
                  <a:schemeClr val="bg1"/>
                </a:solidFill>
                <a:latin typeface="Arial"/>
                <a:cs typeface="Arial"/>
              </a:rPr>
              <a:t>Tuttavia, occorre segnalare un’anomalia: l’Agenzia ha infatti specificato che laddove il contribuente, in sede di integrazione, scelga di avvalersi dell’istituto del </a:t>
            </a:r>
            <a:r>
              <a:rPr lang="it-IT" sz="2200" b="1">
                <a:solidFill>
                  <a:schemeClr val="bg1"/>
                </a:solidFill>
                <a:latin typeface="Arial"/>
                <a:cs typeface="Arial"/>
              </a:rPr>
              <a:t>ravvedimento operoso </a:t>
            </a:r>
            <a:r>
              <a:rPr lang="it-IT" sz="2200">
                <a:solidFill>
                  <a:schemeClr val="bg1"/>
                </a:solidFill>
                <a:latin typeface="Arial"/>
                <a:cs typeface="Arial"/>
              </a:rPr>
              <a:t>(art.13 DLGS 472/1997) per definire le sanzioni per infedele dichiarazione, dette somme </a:t>
            </a:r>
            <a:r>
              <a:rPr lang="it-IT" sz="2200" b="1">
                <a:solidFill>
                  <a:schemeClr val="bg1"/>
                </a:solidFill>
                <a:latin typeface="Arial"/>
                <a:cs typeface="Arial"/>
              </a:rPr>
              <a:t>non potranno essere richieste a rimborso</a:t>
            </a:r>
            <a:r>
              <a:rPr lang="it-IT" sz="2200">
                <a:solidFill>
                  <a:schemeClr val="bg1"/>
                </a:solidFill>
                <a:latin typeface="Arial"/>
                <a:cs typeface="Arial"/>
              </a:rPr>
              <a:t>, né potranno essere modificate in sede di accertamento, </a:t>
            </a:r>
            <a:r>
              <a:rPr lang="it-IT" sz="2200" b="1">
                <a:solidFill>
                  <a:schemeClr val="bg1"/>
                </a:solidFill>
                <a:latin typeface="Arial"/>
                <a:cs typeface="Arial"/>
              </a:rPr>
              <a:t>a prescindere dal giudizio di idoneità relativo alla documentazione.</a:t>
            </a:r>
          </a:p>
        </p:txBody>
      </p:sp>
    </p:spTree>
    <p:extLst>
      <p:ext uri="{BB962C8B-B14F-4D97-AF65-F5344CB8AC3E}">
        <p14:creationId xmlns:p14="http://schemas.microsoft.com/office/powerpoint/2010/main" val="27136062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8627" y="987313"/>
            <a:ext cx="8714165" cy="8714165"/>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120630" y="-66148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1815383"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a:latin typeface="Arial" panose="020B0604020202020204" pitchFamily="34" charset="0"/>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2015659"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a:latin typeface="Arial" panose="020B0604020202020204" pitchFamily="34" charset="0"/>
                <a:cs typeface="Arial" panose="020B0604020202020204" pitchFamily="34" charset="0"/>
              </a:rPr>
              <a:t>AGGIORNAMENTO PRASSI</a:t>
            </a:r>
            <a:endParaRPr lang="ru-RU" sz="320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8" name="Gruppo 7">
            <a:extLst>
              <a:ext uri="{FF2B5EF4-FFF2-40B4-BE49-F238E27FC236}">
                <a16:creationId xmlns:a16="http://schemas.microsoft.com/office/drawing/2014/main" id="{547491C7-4D1D-4D2C-9315-C52AFCD713AD}"/>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19E04B2F-15B8-4143-931A-FF364740F3B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64B468E3-FA29-46F6-A74F-C1A4FFC4E541}"/>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ttangolo 41">
            <a:extLst>
              <a:ext uri="{FF2B5EF4-FFF2-40B4-BE49-F238E27FC236}">
                <a16:creationId xmlns:a16="http://schemas.microsoft.com/office/drawing/2014/main" id="{9C942711-8B4C-45C0-AAF1-7EAA51E567AE}"/>
              </a:ext>
            </a:extLst>
          </p:cNvPr>
          <p:cNvSpPr/>
          <p:nvPr/>
        </p:nvSpPr>
        <p:spPr>
          <a:xfrm>
            <a:off x="255000" y="5933370"/>
            <a:ext cx="2715399" cy="2871420"/>
          </a:xfrm>
          <a:prstGeom prst="rect">
            <a:avLst/>
          </a:prstGeom>
          <a:solidFill>
            <a:schemeClr val="accent4">
              <a:lumMod val="60000"/>
              <a:lumOff val="40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latin typeface="Arial" panose="020B0604020202020204" pitchFamily="34" charset="0"/>
              <a:cs typeface="Arial" panose="020B0604020202020204" pitchFamily="34" charset="0"/>
            </a:endParaRPr>
          </a:p>
        </p:txBody>
      </p:sp>
      <p:sp>
        <p:nvSpPr>
          <p:cNvPr id="36" name="Oval 35">
            <a:extLst>
              <a:ext uri="{FF2B5EF4-FFF2-40B4-BE49-F238E27FC236}">
                <a16:creationId xmlns:a16="http://schemas.microsoft.com/office/drawing/2014/main" id="{42DD0BDE-86CF-404B-B4AF-C961DFE6BD81}"/>
              </a:ext>
            </a:extLst>
          </p:cNvPr>
          <p:cNvSpPr/>
          <p:nvPr/>
        </p:nvSpPr>
        <p:spPr>
          <a:xfrm>
            <a:off x="786880" y="2178583"/>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12472" y="33238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004583" y="2364579"/>
            <a:ext cx="1881624" cy="1881624"/>
          </a:xfrm>
          <a:prstGeom prst="ellipse">
            <a:avLst/>
          </a:prstGeom>
          <a:solidFill>
            <a:schemeClr val="accent4">
              <a:lumMod val="60000"/>
              <a:lumOff val="40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461657" y="1317027"/>
            <a:ext cx="2664373" cy="1033938"/>
          </a:xfrm>
          <a:prstGeom prst="rect">
            <a:avLst/>
          </a:prstGeom>
          <a:noFill/>
          <a:ln>
            <a:noFill/>
          </a:ln>
        </p:spPr>
        <p:txBody>
          <a:bodyPr spcFirstLastPara="1" wrap="square" lIns="91425" tIns="45700" rIns="91425" bIns="45700" anchor="t" anchorCtr="0">
            <a:noAutofit/>
          </a:bodyPr>
          <a:lstStyle/>
          <a:p>
            <a:pPr algn="ctr"/>
            <a:r>
              <a:rPr lang="it-IT" sz="2000" b="1">
                <a:solidFill>
                  <a:srgbClr val="00B0F0"/>
                </a:solidFill>
                <a:latin typeface="Arial" panose="020B0604020202020204" pitchFamily="34" charset="0"/>
                <a:cs typeface="Arial" panose="020B0604020202020204" pitchFamily="34" charset="0"/>
              </a:rPr>
              <a:t>Provvedimento </a:t>
            </a:r>
          </a:p>
          <a:p>
            <a:pPr algn="ctr"/>
            <a:r>
              <a:rPr lang="it-IT" sz="2000" b="1">
                <a:solidFill>
                  <a:srgbClr val="00B0F0"/>
                </a:solidFill>
                <a:latin typeface="Arial" panose="020B0604020202020204" pitchFamily="34" charset="0"/>
                <a:cs typeface="Arial" panose="020B0604020202020204" pitchFamily="34" charset="0"/>
              </a:rPr>
              <a:t>n. 324659 del 2021</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 name="CasellaDiTesto 1">
            <a:extLst>
              <a:ext uri="{FF2B5EF4-FFF2-40B4-BE49-F238E27FC236}">
                <a16:creationId xmlns:a16="http://schemas.microsoft.com/office/drawing/2014/main" id="{6D544715-9E23-4C6B-8753-AB34428F25AC}"/>
              </a:ext>
            </a:extLst>
          </p:cNvPr>
          <p:cNvSpPr txBox="1"/>
          <p:nvPr/>
        </p:nvSpPr>
        <p:spPr>
          <a:xfrm>
            <a:off x="4168358" y="2438094"/>
            <a:ext cx="1320079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it-IT">
              <a:ea typeface="Lato"/>
              <a:cs typeface="Lato"/>
            </a:endParaRPr>
          </a:p>
        </p:txBody>
      </p:sp>
      <p:sp>
        <p:nvSpPr>
          <p:cNvPr id="25" name="TextBox 6">
            <a:extLst>
              <a:ext uri="{FF2B5EF4-FFF2-40B4-BE49-F238E27FC236}">
                <a16:creationId xmlns:a16="http://schemas.microsoft.com/office/drawing/2014/main" id="{AF629F2A-3D6C-4D7E-A196-AE5A15CE3CAB}"/>
              </a:ext>
            </a:extLst>
          </p:cNvPr>
          <p:cNvSpPr txBox="1"/>
          <p:nvPr/>
        </p:nvSpPr>
        <p:spPr>
          <a:xfrm>
            <a:off x="734910" y="179075"/>
            <a:ext cx="17301504" cy="646331"/>
          </a:xfrm>
          <a:prstGeom prst="rect">
            <a:avLst/>
          </a:prstGeom>
          <a:noFill/>
        </p:spPr>
        <p:txBody>
          <a:bodyPr wrap="square" lIns="91440" tIns="45720" rIns="91440" bIns="45720" rtlCol="0" anchor="t">
            <a:spAutoFit/>
          </a:bodyPr>
          <a:lstStyle/>
          <a:p>
            <a:r>
              <a:rPr lang="en-US" sz="3600" b="1" kern="0">
                <a:solidFill>
                  <a:schemeClr val="bg1"/>
                </a:solidFill>
                <a:latin typeface="Arial"/>
                <a:cs typeface="Arial"/>
              </a:rPr>
              <a:t>AIUTI DI STATO</a:t>
            </a:r>
            <a:endParaRPr lang="en-US" sz="3600" b="1" kern="0">
              <a:solidFill>
                <a:schemeClr val="bg1"/>
              </a:solidFill>
              <a:latin typeface="Arial" panose="020B0604020202020204" pitchFamily="34" charset="0"/>
              <a:cs typeface="Arial" panose="020B0604020202020204" pitchFamily="34" charset="0"/>
            </a:endParaRPr>
          </a:p>
        </p:txBody>
      </p:sp>
      <p:pic>
        <p:nvPicPr>
          <p:cNvPr id="19" name="Elemento grafico 18">
            <a:extLst>
              <a:ext uri="{FF2B5EF4-FFF2-40B4-BE49-F238E27FC236}">
                <a16:creationId xmlns:a16="http://schemas.microsoft.com/office/drawing/2014/main" id="{45542094-AA77-4423-8E52-06ACFBF2285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84610" y="2572888"/>
            <a:ext cx="1485761" cy="1485761"/>
          </a:xfrm>
          <a:prstGeom prst="rect">
            <a:avLst/>
          </a:prstGeom>
        </p:spPr>
      </p:pic>
      <p:sp>
        <p:nvSpPr>
          <p:cNvPr id="29" name="CasellaDiTesto 28">
            <a:extLst>
              <a:ext uri="{FF2B5EF4-FFF2-40B4-BE49-F238E27FC236}">
                <a16:creationId xmlns:a16="http://schemas.microsoft.com/office/drawing/2014/main" id="{E0F76042-85C7-45E5-A95D-8A2F999F9BF3}"/>
              </a:ext>
            </a:extLst>
          </p:cNvPr>
          <p:cNvSpPr txBox="1"/>
          <p:nvPr/>
        </p:nvSpPr>
        <p:spPr>
          <a:xfrm>
            <a:off x="3556478" y="2198928"/>
            <a:ext cx="11781543" cy="3477875"/>
          </a:xfrm>
          <a:prstGeom prst="rect">
            <a:avLst/>
          </a:prstGeom>
          <a:noFill/>
        </p:spPr>
        <p:txBody>
          <a:bodyPr wrap="square" lIns="91440" tIns="45720" rIns="91440" bIns="45720" anchor="t">
            <a:spAutoFit/>
          </a:bodyPr>
          <a:lstStyle/>
          <a:p>
            <a:pPr algn="just"/>
            <a:r>
              <a:rPr lang="it-IT" sz="2200">
                <a:solidFill>
                  <a:schemeClr val="bg2"/>
                </a:solidFill>
                <a:latin typeface="Arial"/>
                <a:cs typeface="Arial"/>
              </a:rPr>
              <a:t>L’Agenzia invierà delle comunicazioni per la </a:t>
            </a:r>
            <a:r>
              <a:rPr lang="it-IT" sz="2200" b="1">
                <a:solidFill>
                  <a:schemeClr val="bg2"/>
                </a:solidFill>
                <a:latin typeface="Arial"/>
                <a:cs typeface="Arial"/>
              </a:rPr>
              <a:t>promozione dell’adempimento spontaneo </a:t>
            </a:r>
            <a:r>
              <a:rPr lang="it-IT" sz="2200">
                <a:solidFill>
                  <a:schemeClr val="bg2"/>
                </a:solidFill>
                <a:latin typeface="Arial"/>
                <a:cs typeface="Arial"/>
              </a:rPr>
              <a:t>nei confronti dei beneficiari di </a:t>
            </a:r>
            <a:r>
              <a:rPr lang="it-IT" sz="2200" b="1">
                <a:solidFill>
                  <a:schemeClr val="bg2"/>
                </a:solidFill>
                <a:latin typeface="Arial"/>
                <a:cs typeface="Arial"/>
              </a:rPr>
              <a:t>aiuti in regime “de </a:t>
            </a:r>
            <a:r>
              <a:rPr lang="it-IT" sz="2200" b="1" err="1">
                <a:solidFill>
                  <a:schemeClr val="bg2"/>
                </a:solidFill>
                <a:latin typeface="Arial"/>
                <a:cs typeface="Arial"/>
              </a:rPr>
              <a:t>minimis</a:t>
            </a:r>
            <a:r>
              <a:rPr lang="it-IT" sz="2200" b="1">
                <a:solidFill>
                  <a:schemeClr val="bg2"/>
                </a:solidFill>
                <a:latin typeface="Arial"/>
                <a:cs typeface="Arial"/>
              </a:rPr>
              <a:t>” </a:t>
            </a:r>
            <a:r>
              <a:rPr lang="it-IT" sz="2200">
                <a:solidFill>
                  <a:schemeClr val="bg2"/>
                </a:solidFill>
                <a:latin typeface="Arial"/>
                <a:cs typeface="Arial"/>
              </a:rPr>
              <a:t>(automatici e semi-automatici) indicati nella dichiarazione </a:t>
            </a:r>
            <a:r>
              <a:rPr lang="it-IT" sz="2200" b="1">
                <a:solidFill>
                  <a:schemeClr val="bg2"/>
                </a:solidFill>
                <a:latin typeface="Arial"/>
                <a:cs typeface="Arial"/>
              </a:rPr>
              <a:t>Modello IRAP 2019 </a:t>
            </a:r>
            <a:r>
              <a:rPr lang="it-IT" sz="2200">
                <a:solidFill>
                  <a:schemeClr val="bg2"/>
                </a:solidFill>
                <a:latin typeface="Arial"/>
                <a:cs typeface="Arial"/>
              </a:rPr>
              <a:t>(periodo d’imposta 2018) </a:t>
            </a:r>
            <a:r>
              <a:rPr lang="it-IT" sz="2200" b="0" i="0">
                <a:solidFill>
                  <a:schemeClr val="bg2"/>
                </a:solidFill>
                <a:effectLst/>
                <a:latin typeface="Arial"/>
                <a:cs typeface="Arial"/>
              </a:rPr>
              <a:t>per i quali è stata </a:t>
            </a:r>
            <a:r>
              <a:rPr lang="it-IT" sz="2200" b="1" i="0" u="sng">
                <a:solidFill>
                  <a:schemeClr val="bg2"/>
                </a:solidFill>
                <a:effectLst/>
                <a:latin typeface="Arial"/>
                <a:cs typeface="Arial"/>
              </a:rPr>
              <a:t>rifiutata la registrazione</a:t>
            </a:r>
            <a:r>
              <a:rPr lang="it-IT" sz="2200" b="1" i="0">
                <a:solidFill>
                  <a:schemeClr val="bg2"/>
                </a:solidFill>
                <a:effectLst/>
                <a:latin typeface="Arial"/>
                <a:cs typeface="Arial"/>
              </a:rPr>
              <a:t> nel Registro Nazionale</a:t>
            </a:r>
            <a:r>
              <a:rPr lang="it-IT" sz="2200" b="0" i="0">
                <a:solidFill>
                  <a:schemeClr val="bg2"/>
                </a:solidFill>
                <a:effectLst/>
                <a:latin typeface="Arial"/>
                <a:cs typeface="Arial"/>
              </a:rPr>
              <a:t> degli aiuti di Stato per il </a:t>
            </a:r>
            <a:r>
              <a:rPr lang="it-IT" sz="2200" b="1" i="0">
                <a:solidFill>
                  <a:schemeClr val="bg2"/>
                </a:solidFill>
                <a:effectLst/>
                <a:latin typeface="Arial"/>
                <a:cs typeface="Arial"/>
              </a:rPr>
              <a:t>superamento</a:t>
            </a:r>
            <a:r>
              <a:rPr lang="it-IT" sz="2200" i="0">
                <a:solidFill>
                  <a:schemeClr val="bg2"/>
                </a:solidFill>
                <a:effectLst/>
                <a:latin typeface="Arial"/>
                <a:cs typeface="Arial"/>
              </a:rPr>
              <a:t> dell'importo complessivo concedibile </a:t>
            </a:r>
            <a:r>
              <a:rPr lang="it-IT" sz="2200">
                <a:solidFill>
                  <a:schemeClr val="bg2"/>
                </a:solidFill>
                <a:latin typeface="Arial"/>
                <a:cs typeface="Arial"/>
              </a:rPr>
              <a:t>(</a:t>
            </a:r>
            <a:r>
              <a:rPr lang="it-IT" sz="2200" i="0">
                <a:solidFill>
                  <a:schemeClr val="bg2"/>
                </a:solidFill>
                <a:effectLst/>
                <a:latin typeface="Arial"/>
                <a:cs typeface="Arial"/>
              </a:rPr>
              <a:t>pari a 200.000 euro per impresa unica</a:t>
            </a:r>
            <a:r>
              <a:rPr lang="it-IT" sz="2200">
                <a:solidFill>
                  <a:schemeClr val="bg2"/>
                </a:solidFill>
                <a:latin typeface="Arial"/>
                <a:cs typeface="Arial"/>
              </a:rPr>
              <a:t> nell’arco dei tre esercizi finanziari).</a:t>
            </a:r>
          </a:p>
          <a:p>
            <a:pPr algn="just"/>
            <a:r>
              <a:rPr lang="it-IT" sz="2200" b="0" i="0">
                <a:solidFill>
                  <a:schemeClr val="bg2"/>
                </a:solidFill>
                <a:effectLst/>
                <a:latin typeface="Arial"/>
                <a:cs typeface="Arial"/>
              </a:rPr>
              <a:t>A tal fine, con il provvedimento in commento, l’Agenzia ha stabilito le modalità con le quali sono messe a disposizione dei contribuenti</a:t>
            </a:r>
            <a:r>
              <a:rPr lang="it-IT" sz="2200">
                <a:solidFill>
                  <a:schemeClr val="bg2"/>
                </a:solidFill>
                <a:latin typeface="Arial"/>
                <a:cs typeface="Arial"/>
              </a:rPr>
              <a:t> </a:t>
            </a:r>
            <a:r>
              <a:rPr lang="it-IT" sz="2200" b="0" i="0">
                <a:solidFill>
                  <a:schemeClr val="bg2"/>
                </a:solidFill>
                <a:effectLst/>
                <a:latin typeface="Arial"/>
                <a:cs typeface="Arial"/>
              </a:rPr>
              <a:t>gli elementi e le informazioni (relative alla mancata registrazione</a:t>
            </a:r>
            <a:r>
              <a:rPr lang="it-IT" sz="2200">
                <a:solidFill>
                  <a:schemeClr val="bg2"/>
                </a:solidFill>
                <a:latin typeface="Arial"/>
                <a:cs typeface="Arial"/>
              </a:rPr>
              <a:t>),</a:t>
            </a:r>
            <a:r>
              <a:rPr lang="it-IT" sz="2200" b="0" i="0">
                <a:solidFill>
                  <a:schemeClr val="bg2"/>
                </a:solidFill>
                <a:effectLst/>
                <a:latin typeface="Arial"/>
                <a:cs typeface="Arial"/>
              </a:rPr>
              <a:t> utili a regolarizzare l’anomalia rilevata. </a:t>
            </a:r>
            <a:r>
              <a:rPr lang="it-IT" sz="2200">
                <a:solidFill>
                  <a:schemeClr val="bg2"/>
                </a:solidFill>
                <a:latin typeface="Arial"/>
                <a:cs typeface="Arial"/>
              </a:rPr>
              <a:t>Anche il contribuente può segnalare all'Agenzia eventuali fatti e circostanze dalla stessa non conosciuti.</a:t>
            </a:r>
          </a:p>
        </p:txBody>
      </p:sp>
      <p:sp>
        <p:nvSpPr>
          <p:cNvPr id="5" name="Rettangolo 4">
            <a:extLst>
              <a:ext uri="{FF2B5EF4-FFF2-40B4-BE49-F238E27FC236}">
                <a16:creationId xmlns:a16="http://schemas.microsoft.com/office/drawing/2014/main" id="{69C0BCDD-CB63-43A9-A4A9-7F7176CE755C}"/>
              </a:ext>
            </a:extLst>
          </p:cNvPr>
          <p:cNvSpPr/>
          <p:nvPr/>
        </p:nvSpPr>
        <p:spPr>
          <a:xfrm>
            <a:off x="15484611" y="2020965"/>
            <a:ext cx="2551803" cy="3636551"/>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it-IT">
                <a:solidFill>
                  <a:schemeClr val="bg2"/>
                </a:solidFill>
                <a:latin typeface="Arial"/>
                <a:cs typeface="Arial"/>
              </a:rPr>
              <a:t>La comunicazione è recapitata al domicilio digitale o, in mancanza, per posta ordinaria ed è comunque consultabile, insieme ai relativi allegati, nel Cassetto fiscale-sezione «</a:t>
            </a:r>
            <a:r>
              <a:rPr lang="it-IT" b="1">
                <a:solidFill>
                  <a:schemeClr val="bg2"/>
                </a:solidFill>
                <a:latin typeface="Arial"/>
                <a:cs typeface="Arial"/>
              </a:rPr>
              <a:t>comunicazioni relative all’invito alla compliance</a:t>
            </a:r>
            <a:r>
              <a:rPr lang="it-IT">
                <a:solidFill>
                  <a:schemeClr val="bg2"/>
                </a:solidFill>
                <a:latin typeface="Arial"/>
                <a:cs typeface="Arial"/>
              </a:rPr>
              <a:t>».</a:t>
            </a:r>
          </a:p>
        </p:txBody>
      </p:sp>
      <p:sp>
        <p:nvSpPr>
          <p:cNvPr id="13" name="CasellaDiTesto 12">
            <a:extLst>
              <a:ext uri="{FF2B5EF4-FFF2-40B4-BE49-F238E27FC236}">
                <a16:creationId xmlns:a16="http://schemas.microsoft.com/office/drawing/2014/main" id="{20AB478B-132B-4011-9C8D-0368BED71BE6}"/>
              </a:ext>
            </a:extLst>
          </p:cNvPr>
          <p:cNvSpPr txBox="1"/>
          <p:nvPr/>
        </p:nvSpPr>
        <p:spPr>
          <a:xfrm>
            <a:off x="3537218" y="5801541"/>
            <a:ext cx="13945193" cy="3477875"/>
          </a:xfrm>
          <a:prstGeom prst="rect">
            <a:avLst/>
          </a:prstGeom>
          <a:noFill/>
        </p:spPr>
        <p:txBody>
          <a:bodyPr wrap="square" lIns="91440" tIns="45720" rIns="91440" bIns="45720" rtlCol="0" anchor="t">
            <a:spAutoFit/>
          </a:bodyPr>
          <a:lstStyle/>
          <a:p>
            <a:pPr algn="just"/>
            <a:r>
              <a:rPr lang="it-IT" sz="2200" b="1" i="1">
                <a:solidFill>
                  <a:schemeClr val="bg2"/>
                </a:solidFill>
                <a:latin typeface="Arial"/>
                <a:cs typeface="Arial"/>
              </a:rPr>
              <a:t>Come regolarizzare?</a:t>
            </a:r>
          </a:p>
          <a:p>
            <a:pPr algn="just"/>
            <a:endParaRPr lang="it-IT" sz="2200" b="1" i="1">
              <a:solidFill>
                <a:schemeClr val="bg2"/>
              </a:solidFill>
              <a:latin typeface="Arial" panose="020B0604020202020204" pitchFamily="34" charset="0"/>
              <a:cs typeface="Arial" panose="020B0604020202020204" pitchFamily="34" charset="0"/>
            </a:endParaRPr>
          </a:p>
          <a:p>
            <a:pPr algn="just"/>
            <a:r>
              <a:rPr lang="it-IT" sz="2200">
                <a:solidFill>
                  <a:schemeClr val="bg2"/>
                </a:solidFill>
                <a:latin typeface="Arial"/>
                <a:cs typeface="Arial"/>
              </a:rPr>
              <a:t>Qualora il superamento della soglia (dei 200.000 euro) sia imputabile a </a:t>
            </a:r>
            <a:r>
              <a:rPr lang="it-IT" sz="2200" u="sng">
                <a:solidFill>
                  <a:schemeClr val="bg2"/>
                </a:solidFill>
                <a:latin typeface="Arial"/>
                <a:cs typeface="Arial"/>
              </a:rPr>
              <a:t>errori di compilazione</a:t>
            </a:r>
            <a:r>
              <a:rPr lang="it-IT" sz="2200">
                <a:solidFill>
                  <a:schemeClr val="bg2"/>
                </a:solidFill>
                <a:latin typeface="Arial"/>
                <a:cs typeface="Arial"/>
              </a:rPr>
              <a:t> della dichiarazione, il contribuente può regolarizzare la propria posizione presentando una </a:t>
            </a:r>
            <a:r>
              <a:rPr lang="it-IT" sz="2200" b="1">
                <a:solidFill>
                  <a:schemeClr val="bg2"/>
                </a:solidFill>
                <a:latin typeface="Arial"/>
                <a:cs typeface="Arial"/>
              </a:rPr>
              <a:t>dichiarazione integrativa </a:t>
            </a:r>
            <a:r>
              <a:rPr lang="it-IT" sz="2200">
                <a:solidFill>
                  <a:schemeClr val="bg2"/>
                </a:solidFill>
                <a:latin typeface="Arial"/>
                <a:cs typeface="Arial"/>
              </a:rPr>
              <a:t>recante i dati corretti;</a:t>
            </a:r>
          </a:p>
          <a:p>
            <a:pPr algn="just"/>
            <a:endParaRPr lang="it-IT" sz="2200">
              <a:solidFill>
                <a:schemeClr val="bg2"/>
              </a:solidFill>
              <a:latin typeface="Arial" panose="020B0604020202020204" pitchFamily="34" charset="0"/>
              <a:cs typeface="Arial" panose="020B0604020202020204" pitchFamily="34" charset="0"/>
            </a:endParaRPr>
          </a:p>
          <a:p>
            <a:pPr algn="just"/>
            <a:r>
              <a:rPr lang="it-IT" sz="2200">
                <a:solidFill>
                  <a:schemeClr val="bg2"/>
                </a:solidFill>
                <a:latin typeface="Arial"/>
                <a:cs typeface="Arial"/>
              </a:rPr>
              <a:t>se, invece, lo sforamento dei limiti </a:t>
            </a:r>
            <a:r>
              <a:rPr lang="it-IT" sz="2200" u="sng">
                <a:solidFill>
                  <a:schemeClr val="bg2"/>
                </a:solidFill>
                <a:latin typeface="Arial"/>
                <a:cs typeface="Arial"/>
              </a:rPr>
              <a:t>non è imputabile a errori di compilazione</a:t>
            </a:r>
            <a:r>
              <a:rPr lang="it-IT" sz="2200">
                <a:solidFill>
                  <a:schemeClr val="bg2"/>
                </a:solidFill>
                <a:latin typeface="Arial"/>
                <a:cs typeface="Arial"/>
              </a:rPr>
              <a:t>, il contribuente può regolarizzare la propria posizione, presentando una </a:t>
            </a:r>
            <a:r>
              <a:rPr lang="it-IT" sz="2200" b="1">
                <a:solidFill>
                  <a:schemeClr val="bg2"/>
                </a:solidFill>
                <a:latin typeface="Arial"/>
                <a:cs typeface="Arial"/>
              </a:rPr>
              <a:t>dichiarazione integrativa </a:t>
            </a:r>
            <a:r>
              <a:rPr lang="it-IT" sz="2200">
                <a:solidFill>
                  <a:schemeClr val="bg2"/>
                </a:solidFill>
                <a:latin typeface="Arial"/>
                <a:cs typeface="Arial"/>
              </a:rPr>
              <a:t>e</a:t>
            </a:r>
            <a:r>
              <a:rPr lang="it-IT" sz="2200" b="1">
                <a:solidFill>
                  <a:schemeClr val="bg2"/>
                </a:solidFill>
                <a:latin typeface="Arial"/>
                <a:cs typeface="Arial"/>
              </a:rPr>
              <a:t> restituendo integralmente l’aiuto</a:t>
            </a:r>
            <a:r>
              <a:rPr lang="it-IT" sz="2200">
                <a:solidFill>
                  <a:schemeClr val="bg2"/>
                </a:solidFill>
                <a:latin typeface="Arial"/>
                <a:cs typeface="Arial"/>
              </a:rPr>
              <a:t> </a:t>
            </a:r>
            <a:r>
              <a:rPr lang="it-IT" sz="2200" b="1" i="1">
                <a:solidFill>
                  <a:schemeClr val="bg2"/>
                </a:solidFill>
                <a:latin typeface="Arial"/>
                <a:cs typeface="Arial"/>
              </a:rPr>
              <a:t>de </a:t>
            </a:r>
            <a:r>
              <a:rPr lang="it-IT" sz="2200" b="1" i="1" err="1">
                <a:solidFill>
                  <a:schemeClr val="bg2"/>
                </a:solidFill>
                <a:latin typeface="Arial"/>
                <a:cs typeface="Arial"/>
              </a:rPr>
              <a:t>minimis</a:t>
            </a:r>
            <a:r>
              <a:rPr lang="it-IT" sz="2200" b="1">
                <a:solidFill>
                  <a:schemeClr val="bg2"/>
                </a:solidFill>
                <a:latin typeface="Arial"/>
                <a:cs typeface="Arial"/>
              </a:rPr>
              <a:t> illegittimamente fruito, comprensivo di interessi. </a:t>
            </a:r>
            <a:endParaRPr lang="it-IT" sz="2200" b="1">
              <a:solidFill>
                <a:schemeClr val="bg2"/>
              </a:solidFill>
              <a:latin typeface="Arial" panose="020B0604020202020204" pitchFamily="34" charset="0"/>
              <a:cs typeface="Arial" panose="020B0604020202020204" pitchFamily="34" charset="0"/>
            </a:endParaRPr>
          </a:p>
          <a:p>
            <a:pPr algn="just"/>
            <a:endParaRPr lang="it-IT" sz="2200">
              <a:solidFill>
                <a:schemeClr val="bg2"/>
              </a:solidFill>
              <a:latin typeface="Arial" panose="020B0604020202020204" pitchFamily="34" charset="0"/>
              <a:cs typeface="Arial" panose="020B0604020202020204" pitchFamily="34" charset="0"/>
            </a:endParaRPr>
          </a:p>
        </p:txBody>
      </p:sp>
      <p:cxnSp>
        <p:nvCxnSpPr>
          <p:cNvPr id="32" name="Connettore diritto 31">
            <a:extLst>
              <a:ext uri="{FF2B5EF4-FFF2-40B4-BE49-F238E27FC236}">
                <a16:creationId xmlns:a16="http://schemas.microsoft.com/office/drawing/2014/main" id="{7A547DCF-48E1-4B50-BB20-4B539EA21DE8}"/>
              </a:ext>
            </a:extLst>
          </p:cNvPr>
          <p:cNvCxnSpPr>
            <a:cxnSpLocks/>
          </p:cNvCxnSpPr>
          <p:nvPr/>
        </p:nvCxnSpPr>
        <p:spPr>
          <a:xfrm>
            <a:off x="3695798" y="6273943"/>
            <a:ext cx="2977718"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9" name="Fusione 38">
            <a:extLst>
              <a:ext uri="{FF2B5EF4-FFF2-40B4-BE49-F238E27FC236}">
                <a16:creationId xmlns:a16="http://schemas.microsoft.com/office/drawing/2014/main" id="{C72FBE43-99B3-4F4D-94C2-09EE322A6088}"/>
              </a:ext>
            </a:extLst>
          </p:cNvPr>
          <p:cNvSpPr/>
          <p:nvPr/>
        </p:nvSpPr>
        <p:spPr>
          <a:xfrm rot="16200000">
            <a:off x="2959999" y="6645447"/>
            <a:ext cx="729489" cy="299303"/>
          </a:xfrm>
          <a:prstGeom prst="flowChartMerge">
            <a:avLst/>
          </a:prstGeom>
          <a:solidFill>
            <a:schemeClr val="accent4">
              <a:lumMod val="60000"/>
              <a:lumOff val="40000"/>
            </a:schemeClr>
          </a:solidFill>
          <a:ln w="25400" cap="flat" cmpd="sng" algn="ctr">
            <a:solidFill>
              <a:schemeClr val="accent4">
                <a:lumMod val="7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
        <p:nvSpPr>
          <p:cNvPr id="40" name="Fusione 39">
            <a:extLst>
              <a:ext uri="{FF2B5EF4-FFF2-40B4-BE49-F238E27FC236}">
                <a16:creationId xmlns:a16="http://schemas.microsoft.com/office/drawing/2014/main" id="{D102EFB3-CE78-40B9-9DBA-ABF597A6D14B}"/>
              </a:ext>
            </a:extLst>
          </p:cNvPr>
          <p:cNvSpPr/>
          <p:nvPr/>
        </p:nvSpPr>
        <p:spPr>
          <a:xfrm rot="16200000">
            <a:off x="3022822" y="7938103"/>
            <a:ext cx="729489" cy="299303"/>
          </a:xfrm>
          <a:prstGeom prst="flowChartMerge">
            <a:avLst/>
          </a:prstGeom>
          <a:solidFill>
            <a:schemeClr val="accent4">
              <a:lumMod val="60000"/>
              <a:lumOff val="40000"/>
            </a:schemeClr>
          </a:solidFill>
          <a:ln w="25400" cap="flat" cmpd="sng" algn="ctr">
            <a:solidFill>
              <a:schemeClr val="accent4">
                <a:lumMod val="7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prstClr val="white"/>
              </a:solidFill>
              <a:effectLst/>
              <a:uLnTx/>
              <a:uFillTx/>
              <a:latin typeface="Calibri"/>
              <a:ea typeface="+mn-ea"/>
              <a:cs typeface="+mn-cs"/>
            </a:endParaRPr>
          </a:p>
        </p:txBody>
      </p:sp>
      <p:sp>
        <p:nvSpPr>
          <p:cNvPr id="41" name="CasellaDiTesto 40">
            <a:extLst>
              <a:ext uri="{FF2B5EF4-FFF2-40B4-BE49-F238E27FC236}">
                <a16:creationId xmlns:a16="http://schemas.microsoft.com/office/drawing/2014/main" id="{2861C88F-BE4D-4A90-933F-D6C769B80503}"/>
              </a:ext>
            </a:extLst>
          </p:cNvPr>
          <p:cNvSpPr txBox="1"/>
          <p:nvPr/>
        </p:nvSpPr>
        <p:spPr>
          <a:xfrm>
            <a:off x="214986" y="6075509"/>
            <a:ext cx="2778222" cy="2523768"/>
          </a:xfrm>
          <a:prstGeom prst="rect">
            <a:avLst/>
          </a:prstGeom>
          <a:noFill/>
        </p:spPr>
        <p:txBody>
          <a:bodyPr wrap="square" lIns="91440" tIns="45720" rIns="91440" bIns="45720" rtlCol="0" anchor="t">
            <a:spAutoFit/>
          </a:bodyPr>
          <a:lstStyle/>
          <a:p>
            <a:pPr algn="ctr"/>
            <a:r>
              <a:rPr lang="it-IT" sz="2000">
                <a:solidFill>
                  <a:schemeClr val="bg1"/>
                </a:solidFill>
                <a:latin typeface="Arial"/>
                <a:cs typeface="Arial"/>
              </a:rPr>
              <a:t>Per le violazioni in oggetto sono dovute le relative </a:t>
            </a:r>
            <a:r>
              <a:rPr lang="it-IT" sz="2000" b="1">
                <a:solidFill>
                  <a:schemeClr val="bg1"/>
                </a:solidFill>
                <a:latin typeface="Arial"/>
                <a:cs typeface="Arial"/>
              </a:rPr>
              <a:t>sanzioni</a:t>
            </a:r>
            <a:r>
              <a:rPr lang="it-IT" sz="2000">
                <a:solidFill>
                  <a:schemeClr val="bg1"/>
                </a:solidFill>
                <a:latin typeface="Arial"/>
                <a:cs typeface="Arial"/>
              </a:rPr>
              <a:t> che potranno essere </a:t>
            </a:r>
            <a:r>
              <a:rPr lang="it-IT" sz="2000" b="1">
                <a:solidFill>
                  <a:schemeClr val="bg1"/>
                </a:solidFill>
                <a:latin typeface="Arial"/>
                <a:cs typeface="Arial"/>
              </a:rPr>
              <a:t>ridotte</a:t>
            </a:r>
            <a:r>
              <a:rPr lang="it-IT" sz="2000">
                <a:solidFill>
                  <a:schemeClr val="bg1"/>
                </a:solidFill>
                <a:latin typeface="Arial"/>
                <a:cs typeface="Arial"/>
              </a:rPr>
              <a:t> avvalendosi del </a:t>
            </a:r>
            <a:r>
              <a:rPr lang="it-IT" sz="2000" b="1">
                <a:solidFill>
                  <a:schemeClr val="bg1"/>
                </a:solidFill>
                <a:latin typeface="Arial"/>
                <a:cs typeface="Arial"/>
              </a:rPr>
              <a:t>ravvedimento operoso </a:t>
            </a:r>
            <a:endParaRPr lang="it-IT" sz="2000" b="1">
              <a:solidFill>
                <a:schemeClr val="bg1"/>
              </a:solidFill>
              <a:latin typeface="Arial" panose="020B0604020202020204" pitchFamily="34" charset="0"/>
              <a:cs typeface="Arial" panose="020B0604020202020204" pitchFamily="34" charset="0"/>
            </a:endParaRPr>
          </a:p>
          <a:p>
            <a:pPr algn="ctr"/>
            <a:r>
              <a:rPr lang="it-IT">
                <a:solidFill>
                  <a:schemeClr val="bg1"/>
                </a:solidFill>
                <a:latin typeface="Arial"/>
                <a:cs typeface="Arial"/>
              </a:rPr>
              <a:t>(ex art. 13 DLGS 472/97)</a:t>
            </a:r>
          </a:p>
        </p:txBody>
      </p:sp>
      <p:sp>
        <p:nvSpPr>
          <p:cNvPr id="43" name="CasellaDiTesto 42">
            <a:extLst>
              <a:ext uri="{FF2B5EF4-FFF2-40B4-BE49-F238E27FC236}">
                <a16:creationId xmlns:a16="http://schemas.microsoft.com/office/drawing/2014/main" id="{2C33CD1B-7652-46BE-BE51-4F9B50B70273}"/>
              </a:ext>
            </a:extLst>
          </p:cNvPr>
          <p:cNvSpPr txBox="1"/>
          <p:nvPr/>
        </p:nvSpPr>
        <p:spPr>
          <a:xfrm>
            <a:off x="79056" y="4400050"/>
            <a:ext cx="3331351" cy="400110"/>
          </a:xfrm>
          <a:prstGeom prst="rect">
            <a:avLst/>
          </a:prstGeom>
          <a:noFill/>
        </p:spPr>
        <p:txBody>
          <a:bodyPr wrap="square" rtlCol="0">
            <a:spAutoFit/>
          </a:bodyPr>
          <a:lstStyle/>
          <a:p>
            <a:pPr algn="ctr"/>
            <a:r>
              <a:rPr lang="it-IT" sz="2000" b="1">
                <a:solidFill>
                  <a:srgbClr val="00B0F0"/>
                </a:solidFill>
                <a:latin typeface="Arial" panose="020B0604020202020204" pitchFamily="34" charset="0"/>
                <a:cs typeface="Arial" panose="020B0604020202020204" pitchFamily="34" charset="0"/>
              </a:rPr>
              <a:t>AIUTI DE MINIMIS</a:t>
            </a:r>
          </a:p>
        </p:txBody>
      </p:sp>
    </p:spTree>
    <p:extLst>
      <p:ext uri="{BB962C8B-B14F-4D97-AF65-F5344CB8AC3E}">
        <p14:creationId xmlns:p14="http://schemas.microsoft.com/office/powerpoint/2010/main" val="3483603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up)">
                                      <p:cBhvr>
                                        <p:cTn id="22" dur="4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819245" y="1256965"/>
            <a:ext cx="2664373" cy="1033938"/>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a:solidFill>
                  <a:srgbClr val="002060"/>
                </a:solidFill>
                <a:latin typeface="Arial"/>
                <a:ea typeface="Montserrat Black"/>
                <a:cs typeface="Arial"/>
                <a:sym typeface="Montserrat Black"/>
              </a:rPr>
              <a:t>Risp. </a:t>
            </a:r>
            <a:r>
              <a:rPr lang="it-IT" sz="2000" b="1" err="1">
                <a:solidFill>
                  <a:srgbClr val="002060"/>
                </a:solidFill>
                <a:latin typeface="Arial"/>
                <a:ea typeface="Montserrat Black"/>
                <a:cs typeface="Arial"/>
                <a:sym typeface="Montserrat Black"/>
              </a:rPr>
              <a:t>Interp</a:t>
            </a:r>
            <a:r>
              <a:rPr lang="it-IT" sz="2000" b="1">
                <a:solidFill>
                  <a:srgbClr val="002060"/>
                </a:solidFill>
                <a:latin typeface="Arial"/>
                <a:ea typeface="Montserrat Black"/>
                <a:cs typeface="Arial"/>
                <a:sym typeface="Montserrat Black"/>
              </a:rPr>
              <a:t>. </a:t>
            </a:r>
          </a:p>
          <a:p>
            <a:pPr algn="ctr">
              <a:lnSpc>
                <a:spcPct val="102777"/>
              </a:lnSpc>
              <a:buClr>
                <a:srgbClr val="000000"/>
              </a:buClr>
              <a:buSzPts val="5400"/>
            </a:pPr>
            <a:r>
              <a:rPr lang="it-IT" sz="2000" b="1">
                <a:solidFill>
                  <a:srgbClr val="002060"/>
                </a:solidFill>
                <a:latin typeface="Arial"/>
                <a:ea typeface="Montserrat Black"/>
                <a:cs typeface="Arial"/>
                <a:sym typeface="Montserrat Black"/>
              </a:rPr>
              <a:t>n. 792 del 2021</a:t>
            </a:r>
            <a:endParaRPr sz="2000" b="1">
              <a:solidFill>
                <a:srgbClr val="002060"/>
              </a:solidFill>
              <a:latin typeface="Arial"/>
              <a:ea typeface="Montserrat Black"/>
              <a:cs typeface="Arial"/>
              <a:sym typeface="Montserrat Black"/>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423878" y="4320187"/>
            <a:ext cx="3455106" cy="1323439"/>
          </a:xfrm>
          <a:prstGeom prst="rect">
            <a:avLst/>
          </a:prstGeom>
          <a:noFill/>
        </p:spPr>
        <p:txBody>
          <a:bodyPr wrap="square" lIns="91440" tIns="45720" rIns="91440" bIns="45720" anchor="t">
            <a:spAutoFit/>
          </a:bodyPr>
          <a:lstStyle/>
          <a:p>
            <a:pPr algn="ctr" fontAlgn="base"/>
            <a:r>
              <a:rPr lang="it-IT" sz="2000" b="1">
                <a:solidFill>
                  <a:srgbClr val="002060"/>
                </a:solidFill>
                <a:latin typeface="Arial"/>
                <a:cs typeface="Arial"/>
              </a:rPr>
              <a:t>ESONERO GARANZIA NELL’AMBITO DELLA LIQUIDAZIONE IVA DI GRUPPO </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2519AA48-3ABC-4789-9C47-F5177D201FA4}"/>
              </a:ext>
            </a:extLst>
          </p:cNvPr>
          <p:cNvSpPr txBox="1"/>
          <p:nvPr/>
        </p:nvSpPr>
        <p:spPr>
          <a:xfrm>
            <a:off x="4044927" y="2481347"/>
            <a:ext cx="13410277" cy="5170646"/>
          </a:xfrm>
          <a:prstGeom prst="rect">
            <a:avLst/>
          </a:prstGeom>
          <a:noFill/>
        </p:spPr>
        <p:txBody>
          <a:bodyPr wrap="square" lIns="91440" tIns="45720" rIns="91440" bIns="45720" anchor="t">
            <a:spAutoFit/>
          </a:bodyPr>
          <a:lstStyle/>
          <a:p>
            <a:pPr algn="just"/>
            <a:r>
              <a:rPr lang="it-IT" sz="2200" b="1">
                <a:solidFill>
                  <a:srgbClr val="141414"/>
                </a:solidFill>
                <a:latin typeface="Arial"/>
                <a:cs typeface="Arial"/>
              </a:rPr>
              <a:t>L’esonero </a:t>
            </a:r>
            <a:r>
              <a:rPr lang="it-IT" sz="2200" b="1">
                <a:solidFill>
                  <a:schemeClr val="tx2">
                    <a:lumMod val="10000"/>
                  </a:schemeClr>
                </a:solidFill>
                <a:latin typeface="Arial"/>
                <a:cs typeface="Arial"/>
              </a:rPr>
              <a:t>dall'obbligo di presentare </a:t>
            </a:r>
            <a:r>
              <a:rPr lang="it-IT" sz="2200" b="1">
                <a:solidFill>
                  <a:srgbClr val="141414"/>
                </a:solidFill>
                <a:latin typeface="Arial"/>
                <a:cs typeface="Arial"/>
              </a:rPr>
              <a:t>la garanzia </a:t>
            </a:r>
            <a:r>
              <a:rPr lang="it-IT" sz="2200">
                <a:solidFill>
                  <a:srgbClr val="141414"/>
                </a:solidFill>
                <a:latin typeface="Arial"/>
                <a:cs typeface="Arial"/>
              </a:rPr>
              <a:t>per </a:t>
            </a:r>
            <a:r>
              <a:rPr lang="it-IT" sz="2200">
                <a:solidFill>
                  <a:schemeClr val="tx2">
                    <a:lumMod val="10000"/>
                  </a:schemeClr>
                </a:solidFill>
                <a:latin typeface="Arial"/>
                <a:cs typeface="Arial"/>
              </a:rPr>
              <a:t>ottenere il </a:t>
            </a:r>
            <a:r>
              <a:rPr lang="it-IT" sz="2200" b="1">
                <a:solidFill>
                  <a:schemeClr val="tx2">
                    <a:lumMod val="10000"/>
                  </a:schemeClr>
                </a:solidFill>
                <a:latin typeface="Arial"/>
                <a:cs typeface="Arial"/>
              </a:rPr>
              <a:t>rimborso</a:t>
            </a:r>
            <a:r>
              <a:rPr lang="it-IT" sz="2200">
                <a:solidFill>
                  <a:schemeClr val="tx2">
                    <a:lumMod val="10000"/>
                  </a:schemeClr>
                </a:solidFill>
                <a:latin typeface="Arial"/>
                <a:cs typeface="Arial"/>
              </a:rPr>
              <a:t> dei crediti IVA, riconosciuto nei casi in </a:t>
            </a:r>
            <a:r>
              <a:rPr lang="it-IT" sz="2200" b="0" i="0">
                <a:solidFill>
                  <a:schemeClr val="tx2">
                    <a:lumMod val="10000"/>
                  </a:schemeClr>
                </a:solidFill>
                <a:effectLst/>
                <a:latin typeface="Arial"/>
                <a:cs typeface="Arial"/>
              </a:rPr>
              <a:t>cui </a:t>
            </a:r>
            <a:r>
              <a:rPr lang="it-IT" sz="2200">
                <a:solidFill>
                  <a:schemeClr val="tx2">
                    <a:lumMod val="10000"/>
                  </a:schemeClr>
                </a:solidFill>
                <a:latin typeface="Arial"/>
                <a:cs typeface="Arial"/>
              </a:rPr>
              <a:t>l'ammontare dei crediti</a:t>
            </a:r>
            <a:r>
              <a:rPr lang="it-IT" sz="2200" b="0" i="0">
                <a:solidFill>
                  <a:schemeClr val="tx2">
                    <a:lumMod val="10000"/>
                  </a:schemeClr>
                </a:solidFill>
                <a:effectLst/>
                <a:latin typeface="Arial"/>
                <a:cs typeface="Arial"/>
              </a:rPr>
              <a:t> </a:t>
            </a:r>
            <a:r>
              <a:rPr lang="it-IT" sz="2200" i="0">
                <a:solidFill>
                  <a:schemeClr val="tx2">
                    <a:lumMod val="10000"/>
                  </a:schemeClr>
                </a:solidFill>
                <a:effectLst/>
                <a:latin typeface="Arial"/>
                <a:cs typeface="Arial"/>
              </a:rPr>
              <a:t>non sia superiore al 10% </a:t>
            </a:r>
            <a:r>
              <a:rPr lang="it-IT" sz="2200" b="0" i="0">
                <a:solidFill>
                  <a:schemeClr val="tx2">
                    <a:lumMod val="10000"/>
                  </a:schemeClr>
                </a:solidFill>
                <a:effectLst/>
                <a:latin typeface="Arial"/>
                <a:cs typeface="Arial"/>
              </a:rPr>
              <a:t>dei versamenti effettuati in conto fiscale nei due anni precedenti la richiesta di rimborso (art. 21 DM 567/1993) </a:t>
            </a:r>
            <a:r>
              <a:rPr lang="it-IT" sz="2200">
                <a:solidFill>
                  <a:schemeClr val="tx2">
                    <a:lumMod val="10000"/>
                  </a:schemeClr>
                </a:solidFill>
                <a:latin typeface="Arial"/>
                <a:cs typeface="Arial"/>
              </a:rPr>
              <a:t>è riconosciuto</a:t>
            </a:r>
            <a:r>
              <a:rPr lang="it-IT" sz="2200">
                <a:solidFill>
                  <a:srgbClr val="141414"/>
                </a:solidFill>
                <a:latin typeface="Arial"/>
                <a:cs typeface="Arial"/>
              </a:rPr>
              <a:t> anche ai casi in cui il rimborso sia indirettamente avvenuto per effetto della </a:t>
            </a:r>
            <a:r>
              <a:rPr lang="it-IT" sz="2200" b="1">
                <a:solidFill>
                  <a:srgbClr val="141414"/>
                </a:solidFill>
                <a:latin typeface="Arial"/>
                <a:cs typeface="Arial"/>
              </a:rPr>
              <a:t>compensazione</a:t>
            </a:r>
            <a:r>
              <a:rPr lang="it-IT" sz="2200">
                <a:solidFill>
                  <a:srgbClr val="141414"/>
                </a:solidFill>
                <a:latin typeface="Arial"/>
                <a:cs typeface="Arial"/>
              </a:rPr>
              <a:t> tra i crediti e i debiti maturati nell'ambito della </a:t>
            </a:r>
            <a:r>
              <a:rPr lang="it-IT" sz="2200" b="1">
                <a:solidFill>
                  <a:srgbClr val="141414"/>
                </a:solidFill>
                <a:latin typeface="Arial"/>
                <a:cs typeface="Arial"/>
              </a:rPr>
              <a:t>liquidazione dell’IVA di gruppo.</a:t>
            </a:r>
          </a:p>
          <a:p>
            <a:pPr algn="just"/>
            <a:endParaRPr lang="it-IT" sz="2200">
              <a:solidFill>
                <a:srgbClr val="141414"/>
              </a:solidFill>
              <a:latin typeface="Arial" panose="020B0604020202020204" pitchFamily="34" charset="0"/>
              <a:cs typeface="Arial" panose="020B0604020202020204" pitchFamily="34" charset="0"/>
            </a:endParaRPr>
          </a:p>
          <a:p>
            <a:pPr algn="just"/>
            <a:r>
              <a:rPr lang="it-IT" sz="2200">
                <a:solidFill>
                  <a:srgbClr val="141414"/>
                </a:solidFill>
                <a:latin typeface="Arial"/>
                <a:cs typeface="Arial"/>
              </a:rPr>
              <a:t>Per la </a:t>
            </a:r>
            <a:r>
              <a:rPr lang="it-IT" sz="2200">
                <a:solidFill>
                  <a:schemeClr val="tx2">
                    <a:lumMod val="10000"/>
                  </a:schemeClr>
                </a:solidFill>
                <a:latin typeface="Arial"/>
                <a:cs typeface="Arial"/>
              </a:rPr>
              <a:t>parte eccedente la franchigia, la garanzia può essere prestata direttamente (art. 38-bis co. 5 del DPR 633/72) dalla controllante IVA, solo se quest’ultima è allo stesso tempo la capogruppo in termini civilistici obbligata alla presentazione del bilancio consolidato. In caso contrario, la controllante IVA dovrà prestare garanzia sotto forma di cauzione in titoli di Stato o garantiti dallo Stato o mediante fideiussione bancaria o assicurativa. </a:t>
            </a:r>
            <a:endParaRPr lang="it-IT" sz="2200">
              <a:solidFill>
                <a:schemeClr val="tx2">
                  <a:lumMod val="10000"/>
                </a:schemeClr>
              </a:solidFill>
              <a:latin typeface="Arial" panose="020B0604020202020204" pitchFamily="34" charset="0"/>
              <a:cs typeface="Arial" panose="020B0604020202020204" pitchFamily="34" charset="0"/>
            </a:endParaRPr>
          </a:p>
          <a:p>
            <a:pPr algn="just"/>
            <a:endParaRPr lang="it-IT" sz="2200">
              <a:solidFill>
                <a:srgbClr val="141414"/>
              </a:solidFill>
              <a:latin typeface="Arial" panose="020B0604020202020204" pitchFamily="34" charset="0"/>
              <a:cs typeface="Arial" panose="020B0604020202020204" pitchFamily="34" charset="0"/>
            </a:endParaRPr>
          </a:p>
          <a:p>
            <a:pPr algn="just"/>
            <a:r>
              <a:rPr lang="it-IT" sz="2200">
                <a:solidFill>
                  <a:srgbClr val="141414"/>
                </a:solidFill>
                <a:latin typeface="Arial"/>
                <a:cs typeface="Arial"/>
              </a:rPr>
              <a:t>L’Agenzia ha, altresì, </a:t>
            </a:r>
            <a:r>
              <a:rPr lang="it-IT" sz="2200">
                <a:solidFill>
                  <a:schemeClr val="tx2">
                    <a:lumMod val="10000"/>
                  </a:schemeClr>
                </a:solidFill>
                <a:latin typeface="Arial"/>
                <a:cs typeface="Arial"/>
              </a:rPr>
              <a:t>chiarito che </a:t>
            </a:r>
            <a:r>
              <a:rPr lang="it-IT" sz="2200">
                <a:solidFill>
                  <a:srgbClr val="141414"/>
                </a:solidFill>
                <a:latin typeface="Arial"/>
                <a:cs typeface="Arial"/>
              </a:rPr>
              <a:t>non esiste un campo nella dichiarazione IVA annuale in cui comunicare l’applicazione della franchigia, né una comunicazione specifica da presentare; la spettanza dell’esonero dovrà, nel caso, essere dimostrata in sede di un eventuale controllo.</a:t>
            </a:r>
          </a:p>
        </p:txBody>
      </p:sp>
      <p:pic>
        <p:nvPicPr>
          <p:cNvPr id="3" name="Elemento grafico 2" descr="Badge Appunti con riempimento a tinta unita">
            <a:extLst>
              <a:ext uri="{FF2B5EF4-FFF2-40B4-BE49-F238E27FC236}">
                <a16:creationId xmlns:a16="http://schemas.microsoft.com/office/drawing/2014/main" id="{A7C61103-F114-4108-BB9D-E639324D011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55177" y="2464914"/>
            <a:ext cx="1371770" cy="1371770"/>
          </a:xfrm>
          <a:prstGeom prst="rect">
            <a:avLst/>
          </a:prstGeom>
        </p:spPr>
      </p:pic>
    </p:spTree>
    <p:extLst>
      <p:ext uri="{BB962C8B-B14F-4D97-AF65-F5344CB8AC3E}">
        <p14:creationId xmlns:p14="http://schemas.microsoft.com/office/powerpoint/2010/main" val="38371532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750"/>
                                        <p:tgtEl>
                                          <p:spTgt spid="23"/>
                                        </p:tgtEl>
                                      </p:cBhvr>
                                    </p:animEffect>
                                    <p:anim calcmode="lin" valueType="num">
                                      <p:cBhvr>
                                        <p:cTn id="16" dur="750" fill="hold"/>
                                        <p:tgtEl>
                                          <p:spTgt spid="23"/>
                                        </p:tgtEl>
                                        <p:attrNameLst>
                                          <p:attrName>ppt_x</p:attrName>
                                        </p:attrNameLst>
                                      </p:cBhvr>
                                      <p:tavLst>
                                        <p:tav tm="0">
                                          <p:val>
                                            <p:strVal val="#ppt_x"/>
                                          </p:val>
                                        </p:tav>
                                        <p:tav tm="100000">
                                          <p:val>
                                            <p:strVal val="#ppt_x"/>
                                          </p:val>
                                        </p:tav>
                                      </p:tavLst>
                                    </p:anim>
                                    <p:anim calcmode="lin" valueType="num">
                                      <p:cBhvr>
                                        <p:cTn id="17" dur="75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up)">
                                      <p:cBhvr>
                                        <p:cTn id="22"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444596F8-C10E-4C71-A2A6-CFE8BB75819F}"/>
              </a:ext>
            </a:extLst>
          </p:cNvPr>
          <p:cNvCxnSpPr/>
          <p:nvPr/>
        </p:nvCxnSpPr>
        <p:spPr>
          <a:xfrm>
            <a:off x="2422964" y="3407140"/>
            <a:ext cx="1258471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42DD0BDE-86CF-404B-B4AF-C961DFE6BD81}"/>
              </a:ext>
            </a:extLst>
          </p:cNvPr>
          <p:cNvSpPr/>
          <p:nvPr/>
        </p:nvSpPr>
        <p:spPr>
          <a:xfrm>
            <a:off x="866784" y="1639530"/>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74026">
            <a:off x="-6578465" y="1381513"/>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919640" y="1776666"/>
            <a:ext cx="1881624" cy="1881624"/>
          </a:xfrm>
          <a:prstGeom prst="ellipse">
            <a:avLst/>
          </a:prstGeom>
          <a:solidFill>
            <a:schemeClr val="accent1">
              <a:lumMod val="7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8874916" cy="646331"/>
          </a:xfrm>
          <a:prstGeom prst="rect">
            <a:avLst/>
          </a:prstGeom>
          <a:noFill/>
        </p:spPr>
        <p:txBody>
          <a:bodyPr wrap="square" rtlCol="0">
            <a:spAutoFit/>
          </a:bodyPr>
          <a:lstStyle/>
          <a:p>
            <a:r>
              <a:rPr lang="en-US" sz="3600" b="1" kern="0">
                <a:solidFill>
                  <a:schemeClr val="bg1"/>
                </a:solidFill>
                <a:latin typeface="Arial" panose="020B0604020202020204" pitchFamily="34" charset="0"/>
                <a:cs typeface="Arial" panose="020B0604020202020204" pitchFamily="34" charset="0"/>
              </a:rPr>
              <a:t>AGEVOLAZIONI</a:t>
            </a:r>
            <a:endParaRPr lang="en-US" sz="40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Google Shape;577;p86">
            <a:extLst>
              <a:ext uri="{FF2B5EF4-FFF2-40B4-BE49-F238E27FC236}">
                <a16:creationId xmlns:a16="http://schemas.microsoft.com/office/drawing/2014/main" id="{683FA8AE-0A6A-462E-AAEA-CB4136F274B9}"/>
              </a:ext>
            </a:extLst>
          </p:cNvPr>
          <p:cNvSpPr txBox="1"/>
          <p:nvPr/>
        </p:nvSpPr>
        <p:spPr>
          <a:xfrm>
            <a:off x="1608887" y="1165478"/>
            <a:ext cx="8096203" cy="407830"/>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200" b="1">
                <a:solidFill>
                  <a:schemeClr val="accent1">
                    <a:lumMod val="75000"/>
                  </a:schemeClr>
                </a:solidFill>
                <a:latin typeface="Arial"/>
                <a:ea typeface="Montserrat Black"/>
                <a:cs typeface="Arial"/>
                <a:sym typeface="Montserrat Black"/>
              </a:rPr>
              <a:t>Circolare n. 16/E del 29 novembre 2021</a:t>
            </a:r>
            <a:endParaRPr sz="2200" b="1">
              <a:solidFill>
                <a:schemeClr val="accent1">
                  <a:lumMod val="75000"/>
                </a:schemeClr>
              </a:solidFill>
              <a:latin typeface="Arial"/>
              <a:ea typeface="Montserrat Black"/>
              <a:cs typeface="Arial"/>
              <a:sym typeface="Montserrat Black"/>
            </a:endParaRPr>
          </a:p>
        </p:txBody>
      </p:sp>
      <p:sp>
        <p:nvSpPr>
          <p:cNvPr id="21" name="CasellaDiTesto 20">
            <a:extLst>
              <a:ext uri="{FF2B5EF4-FFF2-40B4-BE49-F238E27FC236}">
                <a16:creationId xmlns:a16="http://schemas.microsoft.com/office/drawing/2014/main" id="{9E7F73DF-871D-466F-B007-DEE814BCB1D9}"/>
              </a:ext>
            </a:extLst>
          </p:cNvPr>
          <p:cNvSpPr txBox="1"/>
          <p:nvPr/>
        </p:nvSpPr>
        <p:spPr>
          <a:xfrm>
            <a:off x="3009282" y="1604994"/>
            <a:ext cx="14203897" cy="1107996"/>
          </a:xfrm>
          <a:prstGeom prst="rect">
            <a:avLst/>
          </a:prstGeom>
          <a:noFill/>
        </p:spPr>
        <p:txBody>
          <a:bodyPr wrap="square" lIns="91440" tIns="45720" rIns="91440" bIns="45720" anchor="t">
            <a:spAutoFit/>
          </a:bodyPr>
          <a:lstStyle/>
          <a:p>
            <a:pPr algn="just"/>
            <a:r>
              <a:rPr lang="it-IT" sz="2200" b="0" i="0">
                <a:solidFill>
                  <a:srgbClr val="292929"/>
                </a:solidFill>
                <a:effectLst/>
                <a:latin typeface="Arial"/>
                <a:cs typeface="Arial"/>
              </a:rPr>
              <a:t>L’Agenzia fornisce i primi chiarimenti relativi all'applicazione delle disposizioni contenute nel c.d</a:t>
            </a:r>
            <a:r>
              <a:rPr lang="it-IT" sz="2200">
                <a:solidFill>
                  <a:srgbClr val="292929"/>
                </a:solidFill>
                <a:latin typeface="Arial"/>
                <a:cs typeface="Arial"/>
              </a:rPr>
              <a:t>.</a:t>
            </a:r>
            <a:r>
              <a:rPr lang="it-IT" sz="2200" b="0" i="0">
                <a:solidFill>
                  <a:srgbClr val="292929"/>
                </a:solidFill>
                <a:effectLst/>
                <a:latin typeface="Arial"/>
                <a:cs typeface="Arial"/>
              </a:rPr>
              <a:t> </a:t>
            </a:r>
            <a:r>
              <a:rPr lang="it-IT" sz="2200" b="0" i="0" u="sng">
                <a:solidFill>
                  <a:srgbClr val="292929"/>
                </a:solidFill>
                <a:effectLst/>
                <a:latin typeface="Arial"/>
                <a:cs typeface="Arial"/>
              </a:rPr>
              <a:t>DL Antifrodi </a:t>
            </a:r>
            <a:r>
              <a:rPr lang="it-IT" sz="2200" b="0" i="0">
                <a:solidFill>
                  <a:srgbClr val="292929"/>
                </a:solidFill>
                <a:effectLst/>
                <a:latin typeface="Arial"/>
                <a:cs typeface="Arial"/>
              </a:rPr>
              <a:t>(DL n. 157/2021)</a:t>
            </a:r>
            <a:r>
              <a:rPr lang="it-IT" sz="2200">
                <a:solidFill>
                  <a:srgbClr val="292929"/>
                </a:solidFill>
                <a:latin typeface="Arial"/>
                <a:cs typeface="Arial"/>
              </a:rPr>
              <a:t> con riferimento alla disciplina del </a:t>
            </a:r>
            <a:r>
              <a:rPr lang="it-IT" sz="2200" b="1">
                <a:solidFill>
                  <a:srgbClr val="292929"/>
                </a:solidFill>
                <a:latin typeface="Arial"/>
                <a:cs typeface="Arial"/>
              </a:rPr>
              <a:t>Superbonus e degli altri bonus edilizi</a:t>
            </a:r>
            <a:r>
              <a:rPr lang="it-IT" sz="2200">
                <a:solidFill>
                  <a:srgbClr val="292929"/>
                </a:solidFill>
                <a:latin typeface="Arial"/>
                <a:cs typeface="Arial"/>
              </a:rPr>
              <a:t>. </a:t>
            </a:r>
            <a:endParaRPr lang="it-IT" sz="2200">
              <a:solidFill>
                <a:srgbClr val="292929"/>
              </a:solidFill>
              <a:latin typeface="Arial" panose="020B0604020202020204" pitchFamily="34" charset="0"/>
              <a:cs typeface="Arial" panose="020B0604020202020204" pitchFamily="34" charset="0"/>
            </a:endParaRPr>
          </a:p>
          <a:p>
            <a:pPr algn="just"/>
            <a:r>
              <a:rPr lang="it-IT" sz="2200">
                <a:solidFill>
                  <a:srgbClr val="292929"/>
                </a:solidFill>
                <a:latin typeface="Arial"/>
                <a:cs typeface="Arial"/>
              </a:rPr>
              <a:t>Si riportano sinteticamente di seguito le principali indicazioni fornite.</a:t>
            </a:r>
          </a:p>
        </p:txBody>
      </p:sp>
      <p:sp>
        <p:nvSpPr>
          <p:cNvPr id="23" name="Rettangolo 22">
            <a:extLst>
              <a:ext uri="{FF2B5EF4-FFF2-40B4-BE49-F238E27FC236}">
                <a16:creationId xmlns:a16="http://schemas.microsoft.com/office/drawing/2014/main" id="{178102B2-2246-424E-8A94-A1DDFB01527E}"/>
              </a:ext>
            </a:extLst>
          </p:cNvPr>
          <p:cNvSpPr/>
          <p:nvPr/>
        </p:nvSpPr>
        <p:spPr>
          <a:xfrm>
            <a:off x="14955718" y="2890850"/>
            <a:ext cx="2576837" cy="830283"/>
          </a:xfrm>
          <a:prstGeom prst="rect">
            <a:avLst/>
          </a:prstGeom>
          <a:solidFill>
            <a:srgbClr val="92D05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solidFill>
                  <a:schemeClr val="bg1"/>
                </a:solidFill>
                <a:latin typeface="Arial" panose="020B0604020202020204" pitchFamily="34" charset="0"/>
                <a:cs typeface="Arial" panose="020B0604020202020204" pitchFamily="34" charset="0"/>
              </a:rPr>
              <a:t>SUPERBONUS</a:t>
            </a:r>
          </a:p>
        </p:txBody>
      </p:sp>
      <p:sp>
        <p:nvSpPr>
          <p:cNvPr id="26" name="CasellaDiTesto 25">
            <a:extLst>
              <a:ext uri="{FF2B5EF4-FFF2-40B4-BE49-F238E27FC236}">
                <a16:creationId xmlns:a16="http://schemas.microsoft.com/office/drawing/2014/main" id="{D6922E54-C80E-4482-B32A-B0433C1718B1}"/>
              </a:ext>
            </a:extLst>
          </p:cNvPr>
          <p:cNvSpPr txBox="1"/>
          <p:nvPr/>
        </p:nvSpPr>
        <p:spPr>
          <a:xfrm>
            <a:off x="3378033" y="4231697"/>
            <a:ext cx="13677443" cy="4154984"/>
          </a:xfrm>
          <a:prstGeom prst="rect">
            <a:avLst/>
          </a:prstGeom>
          <a:noFill/>
        </p:spPr>
        <p:txBody>
          <a:bodyPr wrap="square" lIns="91440" tIns="45720" rIns="91440" bIns="45720" anchor="t">
            <a:spAutoFit/>
          </a:bodyPr>
          <a:lstStyle/>
          <a:p>
            <a:pPr marL="342900" indent="-342900" algn="just">
              <a:buFont typeface="Wingdings" panose="05000000000000000000" pitchFamily="2" charset="2"/>
              <a:buChar char="§"/>
            </a:pPr>
            <a:r>
              <a:rPr lang="it-IT" sz="2200">
                <a:latin typeface="Arial"/>
                <a:cs typeface="Arial"/>
              </a:rPr>
              <a:t>È </a:t>
            </a:r>
            <a:r>
              <a:rPr lang="it-IT" sz="2200" u="sng">
                <a:latin typeface="Arial"/>
                <a:cs typeface="Arial"/>
              </a:rPr>
              <a:t>obbligatorio,</a:t>
            </a:r>
            <a:r>
              <a:rPr lang="it-IT" sz="2200">
                <a:latin typeface="Arial"/>
                <a:cs typeface="Arial"/>
              </a:rPr>
              <a:t> non solo per opzione sconto/cessione, ma anche per </a:t>
            </a:r>
            <a:r>
              <a:rPr lang="it-IT" sz="2200" b="1">
                <a:latin typeface="Arial"/>
                <a:cs typeface="Arial"/>
              </a:rPr>
              <a:t>l’utilizzo diretto della detrazione in dichiarazione. </a:t>
            </a:r>
            <a:r>
              <a:rPr lang="it-IT" sz="2200">
                <a:latin typeface="Arial"/>
                <a:cs typeface="Arial"/>
              </a:rPr>
              <a:t>Questa novità, introdotta dal DL Antifrodi, si applica alle fatture emesse e ai relativi pagamenti intervenuti </a:t>
            </a:r>
            <a:r>
              <a:rPr lang="it-IT" sz="2200" b="1">
                <a:latin typeface="Arial"/>
                <a:cs typeface="Arial"/>
              </a:rPr>
              <a:t>a decorrere dal 12 novembre 2021 </a:t>
            </a:r>
            <a:r>
              <a:rPr lang="it-IT" sz="2200">
                <a:latin typeface="Arial"/>
                <a:cs typeface="Arial"/>
              </a:rPr>
              <a:t>(entrata in vigore del DL) e tale criterio temporale vale sia per le persone fisiche (compresi gli esercenti arti e professioni) e gli enti non commerciali cui si applica il criterio di cassa, sia per le imprese individuali, le società e gli enti commerciali cui si applica il criterio di competenza</a:t>
            </a:r>
            <a:r>
              <a:rPr lang="it-IT" sz="2200" b="1">
                <a:latin typeface="Arial"/>
                <a:cs typeface="Arial"/>
              </a:rPr>
              <a:t>. </a:t>
            </a:r>
            <a:endParaRPr lang="it-IT" sz="2200" b="1">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it-IT" sz="2200">
                <a:latin typeface="Arial"/>
                <a:cs typeface="Arial"/>
              </a:rPr>
              <a:t>L’obbligo è invece </a:t>
            </a:r>
            <a:r>
              <a:rPr lang="it-IT" sz="2200" u="sng">
                <a:latin typeface="Arial"/>
                <a:cs typeface="Arial"/>
              </a:rPr>
              <a:t>escluso</a:t>
            </a:r>
            <a:r>
              <a:rPr lang="it-IT" sz="2200">
                <a:latin typeface="Arial"/>
                <a:cs typeface="Arial"/>
              </a:rPr>
              <a:t> se la dichiarazione è presentata direttamente dal contribuente attraverso l’utilizzo della dichiarazione precompilata (modello 730 o modello Redditi), oppure tramite il sostituto d’imposta che presta l’assistenza fiscale (modello 730); e altresì quando sussiste il visto di conformità sull’intera dichiarazione già richiesto in alcune circostanze. </a:t>
            </a:r>
            <a:endParaRPr lang="it-IT" sz="220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it-IT" sz="2200">
                <a:latin typeface="Arial"/>
                <a:cs typeface="Arial"/>
              </a:rPr>
              <a:t>Le spese sostenute per l’apposizione del visto sono detraibili anche nel caso in cui il contribuente fruisca del Superbonus direttamente nella propria dichiarazione dei redditi.</a:t>
            </a:r>
          </a:p>
        </p:txBody>
      </p:sp>
      <p:pic>
        <p:nvPicPr>
          <p:cNvPr id="31" name="Elemento grafico 30" descr="Energia rinnovabile con riempimento a tinta unita">
            <a:extLst>
              <a:ext uri="{FF2B5EF4-FFF2-40B4-BE49-F238E27FC236}">
                <a16:creationId xmlns:a16="http://schemas.microsoft.com/office/drawing/2014/main" id="{F8D6B2F6-B973-49C9-9597-4138DFD0F46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88545" y="2047360"/>
            <a:ext cx="1291339" cy="1291339"/>
          </a:xfrm>
          <a:prstGeom prst="rect">
            <a:avLst/>
          </a:prstGeom>
        </p:spPr>
      </p:pic>
      <p:sp>
        <p:nvSpPr>
          <p:cNvPr id="27" name="Rettangolo 26">
            <a:extLst>
              <a:ext uri="{FF2B5EF4-FFF2-40B4-BE49-F238E27FC236}">
                <a16:creationId xmlns:a16="http://schemas.microsoft.com/office/drawing/2014/main" id="{B9C607B3-B162-4F5A-9F1B-433FD3445BAA}"/>
              </a:ext>
            </a:extLst>
          </p:cNvPr>
          <p:cNvSpPr/>
          <p:nvPr/>
        </p:nvSpPr>
        <p:spPr>
          <a:xfrm>
            <a:off x="2422964" y="4061750"/>
            <a:ext cx="15109591" cy="4391698"/>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29" name="Rettangolo 28">
            <a:extLst>
              <a:ext uri="{FF2B5EF4-FFF2-40B4-BE49-F238E27FC236}">
                <a16:creationId xmlns:a16="http://schemas.microsoft.com/office/drawing/2014/main" id="{1E4D0C3E-F66F-4275-A54E-A4A28C892DE7}"/>
              </a:ext>
            </a:extLst>
          </p:cNvPr>
          <p:cNvSpPr/>
          <p:nvPr/>
        </p:nvSpPr>
        <p:spPr>
          <a:xfrm>
            <a:off x="1015098" y="5464243"/>
            <a:ext cx="2056769" cy="1303721"/>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a:solidFill>
                  <a:schemeClr val="bg1"/>
                </a:solidFill>
                <a:latin typeface="Arial" panose="020B0604020202020204" pitchFamily="34" charset="0"/>
                <a:cs typeface="Arial" panose="020B0604020202020204" pitchFamily="34" charset="0"/>
              </a:rPr>
              <a:t>VISTO DI CONFORMITA’</a:t>
            </a:r>
          </a:p>
        </p:txBody>
      </p:sp>
      <p:sp>
        <p:nvSpPr>
          <p:cNvPr id="30" name="CasellaDiTesto 29">
            <a:extLst>
              <a:ext uri="{FF2B5EF4-FFF2-40B4-BE49-F238E27FC236}">
                <a16:creationId xmlns:a16="http://schemas.microsoft.com/office/drawing/2014/main" id="{252036F3-A8CD-4DBA-A257-69561A5F4E0F}"/>
              </a:ext>
            </a:extLst>
          </p:cNvPr>
          <p:cNvSpPr txBox="1"/>
          <p:nvPr/>
        </p:nvSpPr>
        <p:spPr>
          <a:xfrm>
            <a:off x="2954000" y="2826320"/>
            <a:ext cx="11509752" cy="430887"/>
          </a:xfrm>
          <a:prstGeom prst="rect">
            <a:avLst/>
          </a:prstGeom>
          <a:noFill/>
        </p:spPr>
        <p:txBody>
          <a:bodyPr wrap="square">
            <a:spAutoFit/>
          </a:bodyPr>
          <a:lstStyle/>
          <a:p>
            <a:pPr algn="just"/>
            <a:r>
              <a:rPr lang="it-IT" sz="1800">
                <a:solidFill>
                  <a:schemeClr val="accent1">
                    <a:lumMod val="75000"/>
                  </a:schemeClr>
                </a:solidFill>
                <a:latin typeface="Arial" panose="020B0604020202020204" pitchFamily="34" charset="0"/>
                <a:cs typeface="Arial" panose="020B0604020202020204" pitchFamily="34" charset="0"/>
              </a:rPr>
              <a:t> </a:t>
            </a:r>
            <a:r>
              <a:rPr lang="it-IT" sz="2200" b="1" i="1">
                <a:solidFill>
                  <a:schemeClr val="accent1">
                    <a:lumMod val="75000"/>
                  </a:schemeClr>
                </a:solidFill>
                <a:latin typeface="Arial" panose="020B0604020202020204" pitchFamily="34" charset="0"/>
                <a:cs typeface="Arial" panose="020B0604020202020204" pitchFamily="34" charset="0"/>
              </a:rPr>
              <a:t>I PARTE: </a:t>
            </a:r>
            <a:r>
              <a:rPr lang="it-IT" sz="2200" b="1" i="1">
                <a:solidFill>
                  <a:schemeClr val="accent1">
                    <a:lumMod val="75000"/>
                  </a:schemeClr>
                </a:solidFill>
                <a:effectLst/>
                <a:latin typeface="Arial" panose="020B0604020202020204" pitchFamily="34" charset="0"/>
                <a:cs typeface="Arial" panose="020B0604020202020204" pitchFamily="34" charset="0"/>
              </a:rPr>
              <a:t>estensione dell’obbligo del visto di conformità e della congruità dei prezzi</a:t>
            </a:r>
            <a:r>
              <a:rPr lang="it-IT" sz="2200" b="1" i="1">
                <a:solidFill>
                  <a:srgbClr val="292929"/>
                </a:solidFill>
                <a:effectLst/>
                <a:latin typeface="Arial" panose="020B0604020202020204" pitchFamily="34" charset="0"/>
                <a:cs typeface="Arial" panose="020B0604020202020204" pitchFamily="34" charset="0"/>
              </a:rPr>
              <a:t>.</a:t>
            </a:r>
          </a:p>
        </p:txBody>
      </p:sp>
      <p:sp>
        <p:nvSpPr>
          <p:cNvPr id="37" name="CasellaDiTesto 36">
            <a:extLst>
              <a:ext uri="{FF2B5EF4-FFF2-40B4-BE49-F238E27FC236}">
                <a16:creationId xmlns:a16="http://schemas.microsoft.com/office/drawing/2014/main" id="{3CBF87B7-A86A-4606-9977-6C0A334CE8C5}"/>
              </a:ext>
            </a:extLst>
          </p:cNvPr>
          <p:cNvSpPr txBox="1"/>
          <p:nvPr/>
        </p:nvSpPr>
        <p:spPr>
          <a:xfrm>
            <a:off x="17297228" y="8648473"/>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1/3</a:t>
            </a:r>
          </a:p>
        </p:txBody>
      </p:sp>
    </p:spTree>
    <p:extLst>
      <p:ext uri="{BB962C8B-B14F-4D97-AF65-F5344CB8AC3E}">
        <p14:creationId xmlns:p14="http://schemas.microsoft.com/office/powerpoint/2010/main" val="22442831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750"/>
                                        <p:tgtEl>
                                          <p:spTgt spid="19"/>
                                        </p:tgtEl>
                                      </p:cBhvr>
                                    </p:animEffect>
                                    <p:anim calcmode="lin" valueType="num">
                                      <p:cBhvr>
                                        <p:cTn id="21" dur="750" fill="hold"/>
                                        <p:tgtEl>
                                          <p:spTgt spid="19"/>
                                        </p:tgtEl>
                                        <p:attrNameLst>
                                          <p:attrName>ppt_x</p:attrName>
                                        </p:attrNameLst>
                                      </p:cBhvr>
                                      <p:tavLst>
                                        <p:tav tm="0">
                                          <p:val>
                                            <p:strVal val="#ppt_x"/>
                                          </p:val>
                                        </p:tav>
                                        <p:tav tm="100000">
                                          <p:val>
                                            <p:strVal val="#ppt_x"/>
                                          </p:val>
                                        </p:tav>
                                      </p:tavLst>
                                    </p:anim>
                                    <p:anim calcmode="lin" valueType="num">
                                      <p:cBhvr>
                                        <p:cTn id="22" dur="75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7"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Connettore diritto 28">
            <a:extLst>
              <a:ext uri="{FF2B5EF4-FFF2-40B4-BE49-F238E27FC236}">
                <a16:creationId xmlns:a16="http://schemas.microsoft.com/office/drawing/2014/main" id="{F87D0872-F492-4776-811D-A17E79F0CBA2}"/>
              </a:ext>
            </a:extLst>
          </p:cNvPr>
          <p:cNvCxnSpPr>
            <a:cxnSpLocks/>
          </p:cNvCxnSpPr>
          <p:nvPr/>
        </p:nvCxnSpPr>
        <p:spPr>
          <a:xfrm>
            <a:off x="0" y="3707699"/>
            <a:ext cx="182880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8874916" cy="646331"/>
          </a:xfrm>
          <a:prstGeom prst="rect">
            <a:avLst/>
          </a:prstGeom>
          <a:noFill/>
        </p:spPr>
        <p:txBody>
          <a:bodyPr wrap="square" rtlCol="0">
            <a:spAutoFit/>
          </a:bodyPr>
          <a:lstStyle/>
          <a:p>
            <a:r>
              <a:rPr lang="en-US" sz="3600" b="1" kern="0">
                <a:solidFill>
                  <a:schemeClr val="bg1"/>
                </a:solidFill>
                <a:latin typeface="Arial" panose="020B0604020202020204" pitchFamily="34" charset="0"/>
                <a:cs typeface="Arial" panose="020B0604020202020204" pitchFamily="34" charset="0"/>
              </a:rPr>
              <a:t>AGEVOLAZIONI</a:t>
            </a:r>
            <a:endParaRPr lang="en-US" sz="40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1" name="CasellaDiTesto 20">
            <a:extLst>
              <a:ext uri="{FF2B5EF4-FFF2-40B4-BE49-F238E27FC236}">
                <a16:creationId xmlns:a16="http://schemas.microsoft.com/office/drawing/2014/main" id="{9E7F73DF-871D-466F-B007-DEE814BCB1D9}"/>
              </a:ext>
            </a:extLst>
          </p:cNvPr>
          <p:cNvSpPr txBox="1"/>
          <p:nvPr/>
        </p:nvSpPr>
        <p:spPr>
          <a:xfrm>
            <a:off x="2571487" y="4359519"/>
            <a:ext cx="12636125" cy="1446550"/>
          </a:xfrm>
          <a:prstGeom prst="rect">
            <a:avLst/>
          </a:prstGeom>
          <a:noFill/>
        </p:spPr>
        <p:txBody>
          <a:bodyPr wrap="square">
            <a:spAutoFit/>
          </a:bodyPr>
          <a:lstStyle/>
          <a:p>
            <a:pPr marL="342900" indent="-342900" algn="just">
              <a:buFont typeface="Wingdings" panose="05000000000000000000" pitchFamily="2" charset="2"/>
              <a:buChar char="§"/>
            </a:pPr>
            <a:r>
              <a:rPr lang="it-IT" sz="2200">
                <a:solidFill>
                  <a:srgbClr val="292929"/>
                </a:solidFill>
                <a:latin typeface="Arial" panose="020B0604020202020204" pitchFamily="34" charset="0"/>
                <a:cs typeface="Arial" panose="020B0604020202020204" pitchFamily="34" charset="0"/>
              </a:rPr>
              <a:t>Obbligatorio nei casi in cui il contribuente opti per le opzioni dello sconto in fattura o della cessione del credito.</a:t>
            </a:r>
          </a:p>
          <a:p>
            <a:pPr marL="342900" indent="-342900" algn="just">
              <a:buFont typeface="Wingdings" panose="05000000000000000000" pitchFamily="2" charset="2"/>
              <a:buChar char="§"/>
            </a:pPr>
            <a:r>
              <a:rPr lang="it-IT" sz="2200">
                <a:solidFill>
                  <a:srgbClr val="292929"/>
                </a:solidFill>
                <a:latin typeface="Arial" panose="020B0604020202020204" pitchFamily="34" charset="0"/>
                <a:cs typeface="Arial" panose="020B0604020202020204" pitchFamily="34" charset="0"/>
              </a:rPr>
              <a:t>Non è necessario nel caso di fruizione diretta nella dichiarazione dei redditi (differenza con Superbonus). </a:t>
            </a:r>
          </a:p>
        </p:txBody>
      </p:sp>
      <p:sp>
        <p:nvSpPr>
          <p:cNvPr id="24" name="CasellaDiTesto 23">
            <a:extLst>
              <a:ext uri="{FF2B5EF4-FFF2-40B4-BE49-F238E27FC236}">
                <a16:creationId xmlns:a16="http://schemas.microsoft.com/office/drawing/2014/main" id="{5597CE82-4926-425B-A485-D607DAB6BCEA}"/>
              </a:ext>
            </a:extLst>
          </p:cNvPr>
          <p:cNvSpPr txBox="1"/>
          <p:nvPr/>
        </p:nvSpPr>
        <p:spPr>
          <a:xfrm>
            <a:off x="17297228" y="8617231"/>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2/3</a:t>
            </a:r>
          </a:p>
        </p:txBody>
      </p:sp>
      <p:sp>
        <p:nvSpPr>
          <p:cNvPr id="23" name="CasellaDiTesto 22">
            <a:extLst>
              <a:ext uri="{FF2B5EF4-FFF2-40B4-BE49-F238E27FC236}">
                <a16:creationId xmlns:a16="http://schemas.microsoft.com/office/drawing/2014/main" id="{46CC20D0-EBAF-4DE8-A7BF-CD378D19CFB5}"/>
              </a:ext>
            </a:extLst>
          </p:cNvPr>
          <p:cNvSpPr txBox="1"/>
          <p:nvPr/>
        </p:nvSpPr>
        <p:spPr>
          <a:xfrm>
            <a:off x="2662906" y="1349362"/>
            <a:ext cx="13395157" cy="1446550"/>
          </a:xfrm>
          <a:prstGeom prst="rect">
            <a:avLst/>
          </a:prstGeom>
          <a:noFill/>
        </p:spPr>
        <p:txBody>
          <a:bodyPr wrap="square" lIns="91440" tIns="45720" rIns="91440" bIns="45720" anchor="t">
            <a:spAutoFit/>
          </a:bodyPr>
          <a:lstStyle/>
          <a:p>
            <a:pPr marL="342900" indent="-342900" algn="just">
              <a:buFont typeface="Wingdings" panose="05000000000000000000" pitchFamily="2" charset="2"/>
              <a:buChar char="§"/>
            </a:pPr>
            <a:r>
              <a:rPr lang="it-IT" sz="2200">
                <a:solidFill>
                  <a:srgbClr val="292929"/>
                </a:solidFill>
                <a:latin typeface="Arial"/>
                <a:cs typeface="Arial"/>
              </a:rPr>
              <a:t>Occorre fare riferimento, non più solo al DM </a:t>
            </a:r>
            <a:r>
              <a:rPr lang="it-IT" sz="2200" err="1">
                <a:solidFill>
                  <a:srgbClr val="292929"/>
                </a:solidFill>
                <a:latin typeface="Arial"/>
                <a:cs typeface="Arial"/>
              </a:rPr>
              <a:t>MiSE</a:t>
            </a:r>
            <a:r>
              <a:rPr lang="it-IT" sz="2200">
                <a:solidFill>
                  <a:srgbClr val="292929"/>
                </a:solidFill>
                <a:latin typeface="Arial"/>
                <a:cs typeface="Arial"/>
              </a:rPr>
              <a:t> 6 agosto 2020, ma anche ai valori massimi che saranno stabiliti da un DM </a:t>
            </a:r>
            <a:r>
              <a:rPr lang="it-IT" sz="2200" err="1">
                <a:solidFill>
                  <a:srgbClr val="292929"/>
                </a:solidFill>
                <a:latin typeface="Arial"/>
                <a:cs typeface="Arial"/>
              </a:rPr>
              <a:t>MiTE</a:t>
            </a:r>
            <a:r>
              <a:rPr lang="it-IT" sz="2200">
                <a:solidFill>
                  <a:srgbClr val="292929"/>
                </a:solidFill>
                <a:latin typeface="Arial"/>
                <a:cs typeface="Arial"/>
              </a:rPr>
              <a:t> da emanare.</a:t>
            </a:r>
          </a:p>
          <a:p>
            <a:pPr marL="342900" indent="-342900" algn="just">
              <a:buFont typeface="Wingdings" panose="05000000000000000000" pitchFamily="2" charset="2"/>
              <a:buChar char="§"/>
            </a:pPr>
            <a:r>
              <a:rPr lang="it-IT" sz="2200">
                <a:solidFill>
                  <a:srgbClr val="292929"/>
                </a:solidFill>
                <a:latin typeface="Arial"/>
                <a:cs typeface="Arial"/>
              </a:rPr>
              <a:t>Criterio residuale: prezzi riportati nei prezzari predisposti dalle regioni e province autonome, nei listini ufficiali o nei listini delle Camere di commercio o, in mancanza, i prezzi correnti di mercato del luogo.</a:t>
            </a:r>
          </a:p>
        </p:txBody>
      </p:sp>
      <p:sp>
        <p:nvSpPr>
          <p:cNvPr id="25" name="Rettangolo 24">
            <a:extLst>
              <a:ext uri="{FF2B5EF4-FFF2-40B4-BE49-F238E27FC236}">
                <a16:creationId xmlns:a16="http://schemas.microsoft.com/office/drawing/2014/main" id="{AD868566-32CB-41C7-A4BF-1F51D86B8B80}"/>
              </a:ext>
            </a:extLst>
          </p:cNvPr>
          <p:cNvSpPr/>
          <p:nvPr/>
        </p:nvSpPr>
        <p:spPr>
          <a:xfrm>
            <a:off x="7264105" y="3122528"/>
            <a:ext cx="3219616" cy="903795"/>
          </a:xfrm>
          <a:prstGeom prst="rect">
            <a:avLst/>
          </a:prstGeom>
          <a:solidFill>
            <a:srgbClr val="00B05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a:solidFill>
                  <a:schemeClr val="bg1"/>
                </a:solidFill>
                <a:latin typeface="Arial" panose="020B0604020202020204" pitchFamily="34" charset="0"/>
                <a:cs typeface="Arial" panose="020B0604020202020204" pitchFamily="34" charset="0"/>
              </a:rPr>
              <a:t>ALTRI BONUS EDILIZI</a:t>
            </a:r>
          </a:p>
        </p:txBody>
      </p:sp>
      <p:sp>
        <p:nvSpPr>
          <p:cNvPr id="19" name="Rettangolo 18">
            <a:extLst>
              <a:ext uri="{FF2B5EF4-FFF2-40B4-BE49-F238E27FC236}">
                <a16:creationId xmlns:a16="http://schemas.microsoft.com/office/drawing/2014/main" id="{CD35B0C5-81DD-4424-A786-16523459907C}"/>
              </a:ext>
            </a:extLst>
          </p:cNvPr>
          <p:cNvSpPr/>
          <p:nvPr/>
        </p:nvSpPr>
        <p:spPr>
          <a:xfrm>
            <a:off x="1587617" y="1272666"/>
            <a:ext cx="15192426" cy="1679081"/>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27" name="Rettangolo 26">
            <a:extLst>
              <a:ext uri="{FF2B5EF4-FFF2-40B4-BE49-F238E27FC236}">
                <a16:creationId xmlns:a16="http://schemas.microsoft.com/office/drawing/2014/main" id="{FDFEC05F-B67F-434C-B61C-B423036E08AA}"/>
              </a:ext>
            </a:extLst>
          </p:cNvPr>
          <p:cNvSpPr/>
          <p:nvPr/>
        </p:nvSpPr>
        <p:spPr>
          <a:xfrm>
            <a:off x="225508" y="1656573"/>
            <a:ext cx="2212892" cy="765785"/>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bg1"/>
                </a:solidFill>
                <a:latin typeface="Arial" panose="020B0604020202020204" pitchFamily="34" charset="0"/>
                <a:cs typeface="Arial" panose="020B0604020202020204" pitchFamily="34" charset="0"/>
              </a:rPr>
              <a:t>ASSEVERAZIONE</a:t>
            </a:r>
          </a:p>
        </p:txBody>
      </p:sp>
      <p:sp>
        <p:nvSpPr>
          <p:cNvPr id="31" name="Rettangolo 30">
            <a:extLst>
              <a:ext uri="{FF2B5EF4-FFF2-40B4-BE49-F238E27FC236}">
                <a16:creationId xmlns:a16="http://schemas.microsoft.com/office/drawing/2014/main" id="{67EC716E-0BE2-4201-8DF2-11FDE9CCA655}"/>
              </a:ext>
            </a:extLst>
          </p:cNvPr>
          <p:cNvSpPr/>
          <p:nvPr/>
        </p:nvSpPr>
        <p:spPr>
          <a:xfrm>
            <a:off x="1331495" y="4237088"/>
            <a:ext cx="15084394" cy="1642740"/>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32" name="Rettangolo 31">
            <a:extLst>
              <a:ext uri="{FF2B5EF4-FFF2-40B4-BE49-F238E27FC236}">
                <a16:creationId xmlns:a16="http://schemas.microsoft.com/office/drawing/2014/main" id="{465ACB81-E5A1-4BEF-A0ED-28206A1785ED}"/>
              </a:ext>
            </a:extLst>
          </p:cNvPr>
          <p:cNvSpPr/>
          <p:nvPr/>
        </p:nvSpPr>
        <p:spPr>
          <a:xfrm>
            <a:off x="316619" y="4675565"/>
            <a:ext cx="2073655" cy="76578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bg1"/>
                </a:solidFill>
                <a:latin typeface="Arial" panose="020B0604020202020204" pitchFamily="34" charset="0"/>
                <a:cs typeface="Arial" panose="020B0604020202020204" pitchFamily="34" charset="0"/>
              </a:rPr>
              <a:t>VISTO DI CONFORMITA’</a:t>
            </a:r>
          </a:p>
        </p:txBody>
      </p:sp>
      <p:sp>
        <p:nvSpPr>
          <p:cNvPr id="33" name="CasellaDiTesto 32">
            <a:extLst>
              <a:ext uri="{FF2B5EF4-FFF2-40B4-BE49-F238E27FC236}">
                <a16:creationId xmlns:a16="http://schemas.microsoft.com/office/drawing/2014/main" id="{C083245C-DCE9-4918-8D72-B40B51207E6C}"/>
              </a:ext>
            </a:extLst>
          </p:cNvPr>
          <p:cNvSpPr txBox="1"/>
          <p:nvPr/>
        </p:nvSpPr>
        <p:spPr>
          <a:xfrm>
            <a:off x="2438399" y="6214190"/>
            <a:ext cx="12871028" cy="2462213"/>
          </a:xfrm>
          <a:prstGeom prst="rect">
            <a:avLst/>
          </a:prstGeom>
          <a:noFill/>
        </p:spPr>
        <p:txBody>
          <a:bodyPr wrap="square">
            <a:spAutoFit/>
          </a:bodyPr>
          <a:lstStyle/>
          <a:p>
            <a:pPr marL="342900" indent="-342900" algn="just">
              <a:buFont typeface="Wingdings" panose="05000000000000000000" pitchFamily="2" charset="2"/>
              <a:buChar char="§"/>
            </a:pPr>
            <a:r>
              <a:rPr lang="it-IT" sz="2200">
                <a:solidFill>
                  <a:srgbClr val="292929"/>
                </a:solidFill>
                <a:latin typeface="Arial" panose="020B0604020202020204" pitchFamily="34" charset="0"/>
                <a:cs typeface="Arial" panose="020B0604020202020204" pitchFamily="34" charset="0"/>
              </a:rPr>
              <a:t>L'attestazione di congruità delle spese può essere rilasciata anche senza un SAL o una dichiarazione di fine lavori, ma è necessario che si riferisca a interventi che risultino </a:t>
            </a:r>
            <a:r>
              <a:rPr lang="it-IT" sz="2200" u="sng">
                <a:solidFill>
                  <a:srgbClr val="292929"/>
                </a:solidFill>
                <a:latin typeface="Arial" panose="020B0604020202020204" pitchFamily="34" charset="0"/>
                <a:cs typeface="Arial" panose="020B0604020202020204" pitchFamily="34" charset="0"/>
              </a:rPr>
              <a:t>almeno iniziati</a:t>
            </a:r>
            <a:r>
              <a:rPr lang="it-IT" sz="2200">
                <a:solidFill>
                  <a:srgbClr val="292929"/>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
            </a:pPr>
            <a:r>
              <a:rPr lang="it-IT" sz="2200">
                <a:solidFill>
                  <a:srgbClr val="292929"/>
                </a:solidFill>
                <a:latin typeface="Arial" panose="020B0604020202020204" pitchFamily="34" charset="0"/>
                <a:cs typeface="Arial" panose="020B0604020202020204" pitchFamily="34" charset="0"/>
              </a:rPr>
              <a:t>Obbligo visto e attestazione a decorrere dal 12 novembre 2021 (invio comunicazioni). </a:t>
            </a:r>
          </a:p>
          <a:p>
            <a:pPr marL="342900" indent="-342900" algn="just">
              <a:buFont typeface="Wingdings" panose="05000000000000000000" pitchFamily="2" charset="2"/>
              <a:buChar char="§"/>
            </a:pPr>
            <a:r>
              <a:rPr lang="it-IT" sz="2200">
                <a:solidFill>
                  <a:srgbClr val="292929"/>
                </a:solidFill>
                <a:latin typeface="Arial" panose="020B0604020202020204" pitchFamily="34" charset="0"/>
                <a:cs typeface="Arial" panose="020B0604020202020204" pitchFamily="34" charset="0"/>
              </a:rPr>
              <a:t>Obbligo non sussiste per quei contribuenti che, in relazione ad una fattura di un fornitore, abbiano assolto il relativo pagamento ed esercitato l’opzione per la cessione, mediante la stipula di un accordo tra cedente e cessionario, o per lo sconto in fattura, mediante annotazione, anteriormente al 12 novembre 2021, anche se non abbiano provveduto ancora alla comunicazione all’Agenzia.</a:t>
            </a:r>
          </a:p>
        </p:txBody>
      </p:sp>
      <p:sp>
        <p:nvSpPr>
          <p:cNvPr id="34" name="Rettangolo 33">
            <a:extLst>
              <a:ext uri="{FF2B5EF4-FFF2-40B4-BE49-F238E27FC236}">
                <a16:creationId xmlns:a16="http://schemas.microsoft.com/office/drawing/2014/main" id="{36D6D3E0-F10A-4650-A427-61869042D374}"/>
              </a:ext>
            </a:extLst>
          </p:cNvPr>
          <p:cNvSpPr/>
          <p:nvPr/>
        </p:nvSpPr>
        <p:spPr>
          <a:xfrm>
            <a:off x="225507" y="6956827"/>
            <a:ext cx="2164767" cy="76578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bg1"/>
                </a:solidFill>
                <a:latin typeface="Arial" panose="020B0604020202020204" pitchFamily="34" charset="0"/>
                <a:cs typeface="Arial" panose="020B0604020202020204" pitchFamily="34" charset="0"/>
              </a:rPr>
              <a:t>ASSEVERAZIONE</a:t>
            </a:r>
          </a:p>
        </p:txBody>
      </p:sp>
      <p:sp>
        <p:nvSpPr>
          <p:cNvPr id="35" name="Rettangolo 34">
            <a:extLst>
              <a:ext uri="{FF2B5EF4-FFF2-40B4-BE49-F238E27FC236}">
                <a16:creationId xmlns:a16="http://schemas.microsoft.com/office/drawing/2014/main" id="{E6F3B751-598D-4EAA-B14E-64460C3B0006}"/>
              </a:ext>
            </a:extLst>
          </p:cNvPr>
          <p:cNvSpPr/>
          <p:nvPr/>
        </p:nvSpPr>
        <p:spPr>
          <a:xfrm>
            <a:off x="1265105" y="6219864"/>
            <a:ext cx="15291408" cy="2579745"/>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73B017FB-0C66-491B-B25F-33716BFF8145}"/>
              </a:ext>
            </a:extLst>
          </p:cNvPr>
          <p:cNvSpPr/>
          <p:nvPr/>
        </p:nvSpPr>
        <p:spPr>
          <a:xfrm>
            <a:off x="15454782" y="4821120"/>
            <a:ext cx="2467662" cy="3134540"/>
          </a:xfrm>
          <a:prstGeom prst="rect">
            <a:avLst/>
          </a:prstGeom>
          <a:solidFill>
            <a:srgbClr val="00B050"/>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26" name="CasellaDiTesto 25">
            <a:extLst>
              <a:ext uri="{FF2B5EF4-FFF2-40B4-BE49-F238E27FC236}">
                <a16:creationId xmlns:a16="http://schemas.microsoft.com/office/drawing/2014/main" id="{0392564B-7186-4300-BDF2-EE9D6483DADA}"/>
              </a:ext>
            </a:extLst>
          </p:cNvPr>
          <p:cNvSpPr txBox="1"/>
          <p:nvPr/>
        </p:nvSpPr>
        <p:spPr>
          <a:xfrm>
            <a:off x="15290720" y="4957229"/>
            <a:ext cx="2731862" cy="2862322"/>
          </a:xfrm>
          <a:prstGeom prst="rect">
            <a:avLst/>
          </a:prstGeom>
          <a:noFill/>
        </p:spPr>
        <p:txBody>
          <a:bodyPr wrap="square">
            <a:spAutoFit/>
          </a:bodyPr>
          <a:lstStyle/>
          <a:p>
            <a:pPr algn="ctr"/>
            <a:r>
              <a:rPr lang="it-IT" sz="2000" dirty="0">
                <a:solidFill>
                  <a:schemeClr val="bg1"/>
                </a:solidFill>
                <a:latin typeface="Arial" panose="020B0604020202020204" pitchFamily="34" charset="0"/>
                <a:cs typeface="Arial" panose="020B0604020202020204" pitchFamily="34" charset="0"/>
              </a:rPr>
              <a:t>I nuovi obblighi s</a:t>
            </a:r>
            <a:r>
              <a:rPr lang="it-IT" sz="2000" b="0" i="0" u="none" strike="noStrike" baseline="0" dirty="0">
                <a:solidFill>
                  <a:schemeClr val="bg1"/>
                </a:solidFill>
                <a:latin typeface="Arial" panose="020B0604020202020204" pitchFamily="34" charset="0"/>
                <a:cs typeface="Arial" panose="020B0604020202020204" pitchFamily="34" charset="0"/>
              </a:rPr>
              <a:t>i applicano alle comunicazioni trasmesse </a:t>
            </a:r>
            <a:r>
              <a:rPr lang="it-IT" sz="2000" b="1" i="0" u="none" strike="noStrike" baseline="0" dirty="0">
                <a:solidFill>
                  <a:schemeClr val="bg1"/>
                </a:solidFill>
                <a:latin typeface="Arial" panose="020B0604020202020204" pitchFamily="34" charset="0"/>
                <a:cs typeface="Arial" panose="020B0604020202020204" pitchFamily="34" charset="0"/>
              </a:rPr>
              <a:t>a decorrere dal 12 novembre 2021 </a:t>
            </a:r>
            <a:r>
              <a:rPr lang="it-IT" sz="2000" b="0" i="0" u="none" strike="noStrike" baseline="0" dirty="0">
                <a:solidFill>
                  <a:schemeClr val="bg1"/>
                </a:solidFill>
                <a:latin typeface="Arial" panose="020B0604020202020204" pitchFamily="34" charset="0"/>
                <a:cs typeface="Arial" panose="020B0604020202020204" pitchFamily="34" charset="0"/>
              </a:rPr>
              <a:t>- fanno eccezione alcuni casi </a:t>
            </a:r>
            <a:r>
              <a:rPr lang="it-IT" sz="2000" b="0" i="0" u="sng" strike="noStrike" baseline="0" dirty="0" err="1">
                <a:solidFill>
                  <a:schemeClr val="bg1"/>
                </a:solidFill>
                <a:latin typeface="Arial" panose="020B0604020202020204" pitchFamily="34" charset="0"/>
                <a:cs typeface="Arial" panose="020B0604020202020204" pitchFamily="34" charset="0"/>
              </a:rPr>
              <a:t>vd</a:t>
            </a:r>
            <a:r>
              <a:rPr lang="it-IT" sz="2000" b="0" i="0" u="sng" strike="noStrike" baseline="0" dirty="0">
                <a:solidFill>
                  <a:schemeClr val="bg1"/>
                </a:solidFill>
                <a:latin typeface="Arial" panose="020B0604020202020204" pitchFamily="34" charset="0"/>
                <a:cs typeface="Arial" panose="020B0604020202020204" pitchFamily="34" charset="0"/>
              </a:rPr>
              <a:t>. slide </a:t>
            </a:r>
          </a:p>
          <a:p>
            <a:pPr algn="ctr"/>
            <a:r>
              <a:rPr lang="it-IT" sz="2000" b="0" i="0" u="sng" strike="noStrike" baseline="0" dirty="0">
                <a:solidFill>
                  <a:schemeClr val="bg1"/>
                </a:solidFill>
                <a:latin typeface="Arial" panose="020B0604020202020204" pitchFamily="34" charset="0"/>
                <a:cs typeface="Arial" panose="020B0604020202020204" pitchFamily="34" charset="0"/>
              </a:rPr>
              <a:t>n. 16</a:t>
            </a:r>
            <a:r>
              <a:rPr lang="it-IT" sz="2000" b="0" i="0" u="none" strike="noStrike" baseline="0" dirty="0">
                <a:solidFill>
                  <a:schemeClr val="bg1"/>
                </a:solidFill>
                <a:latin typeface="Arial" panose="020B0604020202020204" pitchFamily="34" charset="0"/>
                <a:cs typeface="Arial" panose="020B0604020202020204" pitchFamily="34" charset="0"/>
              </a:rPr>
              <a:t> (</a:t>
            </a:r>
            <a:r>
              <a:rPr lang="it-IT" sz="2000" b="0" i="0" u="none" strike="noStrike" baseline="0" dirty="0" err="1">
                <a:solidFill>
                  <a:schemeClr val="bg1"/>
                </a:solidFill>
                <a:latin typeface="Arial" panose="020B0604020202020204" pitchFamily="34" charset="0"/>
                <a:cs typeface="Arial" panose="020B0604020202020204" pitchFamily="34" charset="0"/>
              </a:rPr>
              <a:t>faq</a:t>
            </a:r>
            <a:r>
              <a:rPr lang="it-IT" sz="2000" b="0" i="0" u="none" strike="noStrike" baseline="0" dirty="0">
                <a:solidFill>
                  <a:schemeClr val="bg1"/>
                </a:solidFill>
                <a:latin typeface="Arial" panose="020B0604020202020204" pitchFamily="34" charset="0"/>
                <a:cs typeface="Arial" panose="020B0604020202020204" pitchFamily="34" charset="0"/>
              </a:rPr>
              <a:t> Agenzia)</a:t>
            </a:r>
            <a:endParaRPr lang="it-IT"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3013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34910" y="179075"/>
            <a:ext cx="8874916" cy="646331"/>
          </a:xfrm>
          <a:prstGeom prst="rect">
            <a:avLst/>
          </a:prstGeom>
          <a:noFill/>
        </p:spPr>
        <p:txBody>
          <a:bodyPr wrap="square" rtlCol="0">
            <a:spAutoFit/>
          </a:bodyPr>
          <a:lstStyle/>
          <a:p>
            <a:r>
              <a:rPr lang="en-US" sz="3600" b="1" kern="0">
                <a:solidFill>
                  <a:schemeClr val="bg1"/>
                </a:solidFill>
                <a:latin typeface="Arial" panose="020B0604020202020204" pitchFamily="34" charset="0"/>
                <a:cs typeface="Arial" panose="020B0604020202020204" pitchFamily="34" charset="0"/>
              </a:rPr>
              <a:t>AGEVOLAZIONI</a:t>
            </a:r>
            <a:endParaRPr lang="en-US" sz="4000" b="1" kern="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4" name="CasellaDiTesto 23">
            <a:extLst>
              <a:ext uri="{FF2B5EF4-FFF2-40B4-BE49-F238E27FC236}">
                <a16:creationId xmlns:a16="http://schemas.microsoft.com/office/drawing/2014/main" id="{225DA4EA-195C-4157-B2D9-D8A98684BDDE}"/>
              </a:ext>
            </a:extLst>
          </p:cNvPr>
          <p:cNvSpPr txBox="1"/>
          <p:nvPr/>
        </p:nvSpPr>
        <p:spPr>
          <a:xfrm>
            <a:off x="709912" y="6142999"/>
            <a:ext cx="16442125" cy="430887"/>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a:ln>
                  <a:noFill/>
                </a:ln>
                <a:solidFill>
                  <a:schemeClr val="accent1">
                    <a:lumMod val="75000"/>
                  </a:schemeClr>
                </a:solidFill>
                <a:effectLst/>
                <a:uLnTx/>
                <a:uFillTx/>
                <a:latin typeface="Arial" panose="020B0604020202020204" pitchFamily="34" charset="0"/>
                <a:ea typeface="+mn-ea"/>
                <a:cs typeface="Arial" panose="020B0604020202020204" pitchFamily="34" charset="0"/>
              </a:rPr>
              <a:t>II PARTE: </a:t>
            </a:r>
            <a:r>
              <a:rPr kumimoji="0" lang="it-IT" sz="2200" b="1" i="1" u="none" strike="noStrike" kern="1200" cap="none" spc="0" normalizeH="0" baseline="0" noProof="0">
                <a:ln>
                  <a:noFill/>
                </a:ln>
                <a:solidFill>
                  <a:schemeClr val="accent1">
                    <a:lumMod val="75000"/>
                  </a:schemeClr>
                </a:solidFill>
                <a:effectLst/>
                <a:uLnTx/>
                <a:uFillTx/>
                <a:latin typeface="Arial" panose="020B0604020202020204" pitchFamily="34" charset="0"/>
                <a:ea typeface="+mn-ea"/>
                <a:cs typeface="Arial" panose="020B0604020202020204" pitchFamily="34" charset="0"/>
              </a:rPr>
              <a:t>Rafforzamento controlli preventivi </a:t>
            </a:r>
          </a:p>
        </p:txBody>
      </p:sp>
      <p:graphicFrame>
        <p:nvGraphicFramePr>
          <p:cNvPr id="27" name="Tabella 7">
            <a:extLst>
              <a:ext uri="{FF2B5EF4-FFF2-40B4-BE49-F238E27FC236}">
                <a16:creationId xmlns:a16="http://schemas.microsoft.com/office/drawing/2014/main" id="{07C5CDD7-1174-490F-97E0-D37130F95A57}"/>
              </a:ext>
            </a:extLst>
          </p:cNvPr>
          <p:cNvGraphicFramePr>
            <a:graphicFrameLocks noGrp="1"/>
          </p:cNvGraphicFramePr>
          <p:nvPr>
            <p:extLst>
              <p:ext uri="{D42A27DB-BD31-4B8C-83A1-F6EECF244321}">
                <p14:modId xmlns:p14="http://schemas.microsoft.com/office/powerpoint/2010/main" val="1450493030"/>
              </p:ext>
            </p:extLst>
          </p:nvPr>
        </p:nvGraphicFramePr>
        <p:xfrm>
          <a:off x="826744" y="2013967"/>
          <a:ext cx="16424870" cy="563678"/>
        </p:xfrm>
        <a:graphic>
          <a:graphicData uri="http://schemas.openxmlformats.org/drawingml/2006/table">
            <a:tbl>
              <a:tblPr firstRow="1" bandRow="1">
                <a:tableStyleId>{5C22544A-7EE6-4342-B048-85BDC9FD1C3A}</a:tableStyleId>
              </a:tblPr>
              <a:tblGrid>
                <a:gridCol w="4894842">
                  <a:extLst>
                    <a:ext uri="{9D8B030D-6E8A-4147-A177-3AD203B41FA5}">
                      <a16:colId xmlns:a16="http://schemas.microsoft.com/office/drawing/2014/main" val="573186606"/>
                    </a:ext>
                  </a:extLst>
                </a:gridCol>
                <a:gridCol w="5411703">
                  <a:extLst>
                    <a:ext uri="{9D8B030D-6E8A-4147-A177-3AD203B41FA5}">
                      <a16:colId xmlns:a16="http://schemas.microsoft.com/office/drawing/2014/main" val="366633650"/>
                    </a:ext>
                  </a:extLst>
                </a:gridCol>
                <a:gridCol w="6118325">
                  <a:extLst>
                    <a:ext uri="{9D8B030D-6E8A-4147-A177-3AD203B41FA5}">
                      <a16:colId xmlns:a16="http://schemas.microsoft.com/office/drawing/2014/main" val="3849631451"/>
                    </a:ext>
                  </a:extLst>
                </a:gridCol>
              </a:tblGrid>
              <a:tr h="563678">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b="1" kern="1200">
                          <a:solidFill>
                            <a:schemeClr val="lt1"/>
                          </a:solidFill>
                          <a:effectLst/>
                          <a:latin typeface="Arial" panose="020B0604020202020204" pitchFamily="34" charset="0"/>
                          <a:ea typeface="+mn-ea"/>
                          <a:cs typeface="Arial" panose="020B0604020202020204" pitchFamily="34" charset="0"/>
                        </a:rPr>
                        <a:t>AGEVOLAZIONE </a:t>
                      </a:r>
                      <a:endParaRPr lang="it-IT" sz="1900">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b="1" kern="1200">
                          <a:solidFill>
                            <a:schemeClr val="lt1"/>
                          </a:solidFill>
                          <a:effectLst/>
                          <a:latin typeface="Arial" panose="020B0604020202020204" pitchFamily="34" charset="0"/>
                          <a:ea typeface="+mn-ea"/>
                          <a:cs typeface="Arial" panose="020B0604020202020204" pitchFamily="34" charset="0"/>
                        </a:rPr>
                        <a:t>VISTO DI CONFORMITÀ </a:t>
                      </a:r>
                      <a:endParaRPr lang="it-IT" sz="1900">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b="1" kern="1200">
                          <a:solidFill>
                            <a:schemeClr val="lt1"/>
                          </a:solidFill>
                          <a:effectLst/>
                          <a:latin typeface="Arial" panose="020B0604020202020204" pitchFamily="34" charset="0"/>
                          <a:ea typeface="+mn-ea"/>
                          <a:cs typeface="Arial" panose="020B0604020202020204" pitchFamily="34" charset="0"/>
                        </a:rPr>
                        <a:t>ATTESTAZIONE DELLA CONGRUITÀ SPESE </a:t>
                      </a:r>
                      <a:endParaRPr lang="it-IT" sz="1900">
                        <a:effectLst/>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854206"/>
                  </a:ext>
                </a:extLst>
              </a:tr>
            </a:tbl>
          </a:graphicData>
        </a:graphic>
      </p:graphicFrame>
      <p:graphicFrame>
        <p:nvGraphicFramePr>
          <p:cNvPr id="28" name="Tabella 5">
            <a:extLst>
              <a:ext uri="{FF2B5EF4-FFF2-40B4-BE49-F238E27FC236}">
                <a16:creationId xmlns:a16="http://schemas.microsoft.com/office/drawing/2014/main" id="{25151C15-BDC1-4EB5-8D9F-A0F19F3DCF69}"/>
              </a:ext>
            </a:extLst>
          </p:cNvPr>
          <p:cNvGraphicFramePr>
            <a:graphicFrameLocks noGrp="1"/>
          </p:cNvGraphicFramePr>
          <p:nvPr>
            <p:extLst>
              <p:ext uri="{D42A27DB-BD31-4B8C-83A1-F6EECF244321}">
                <p14:modId xmlns:p14="http://schemas.microsoft.com/office/powerpoint/2010/main" val="1004749051"/>
              </p:ext>
            </p:extLst>
          </p:nvPr>
        </p:nvGraphicFramePr>
        <p:xfrm>
          <a:off x="827957" y="2545058"/>
          <a:ext cx="16442125" cy="3261360"/>
        </p:xfrm>
        <a:graphic>
          <a:graphicData uri="http://schemas.openxmlformats.org/drawingml/2006/table">
            <a:tbl>
              <a:tblPr firstRow="1" bandRow="1">
                <a:tableStyleId>{5C22544A-7EE6-4342-B048-85BDC9FD1C3A}</a:tableStyleId>
              </a:tblPr>
              <a:tblGrid>
                <a:gridCol w="4882730">
                  <a:extLst>
                    <a:ext uri="{9D8B030D-6E8A-4147-A177-3AD203B41FA5}">
                      <a16:colId xmlns:a16="http://schemas.microsoft.com/office/drawing/2014/main" val="2467078971"/>
                    </a:ext>
                  </a:extLst>
                </a:gridCol>
                <a:gridCol w="2743200">
                  <a:extLst>
                    <a:ext uri="{9D8B030D-6E8A-4147-A177-3AD203B41FA5}">
                      <a16:colId xmlns:a16="http://schemas.microsoft.com/office/drawing/2014/main" val="567696609"/>
                    </a:ext>
                  </a:extLst>
                </a:gridCol>
                <a:gridCol w="2674188">
                  <a:extLst>
                    <a:ext uri="{9D8B030D-6E8A-4147-A177-3AD203B41FA5}">
                      <a16:colId xmlns:a16="http://schemas.microsoft.com/office/drawing/2014/main" val="2330314348"/>
                    </a:ext>
                  </a:extLst>
                </a:gridCol>
                <a:gridCol w="2708695">
                  <a:extLst>
                    <a:ext uri="{9D8B030D-6E8A-4147-A177-3AD203B41FA5}">
                      <a16:colId xmlns:a16="http://schemas.microsoft.com/office/drawing/2014/main" val="3503915972"/>
                    </a:ext>
                  </a:extLst>
                </a:gridCol>
                <a:gridCol w="3433312">
                  <a:extLst>
                    <a:ext uri="{9D8B030D-6E8A-4147-A177-3AD203B41FA5}">
                      <a16:colId xmlns:a16="http://schemas.microsoft.com/office/drawing/2014/main" val="2296614146"/>
                    </a:ext>
                  </a:extLst>
                </a:gridCol>
              </a:tblGrid>
              <a:tr h="541947">
                <a:tc>
                  <a:txBody>
                    <a:bodyPr/>
                    <a:lstStyle/>
                    <a:p>
                      <a:pPr algn="ctr"/>
                      <a:endParaRPr lang="it-IT" sz="19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PRIMA DEL 12/11/2021 </a:t>
                      </a:r>
                      <a:endParaRPr lang="it-IT" sz="19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DOPO IL </a:t>
                      </a:r>
                    </a:p>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12/11/2021 </a:t>
                      </a:r>
                      <a:endParaRPr lang="it-IT" sz="19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PRIMA DEL 12/11/2021 </a:t>
                      </a:r>
                      <a:endParaRPr lang="it-IT" sz="19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DOPO IL </a:t>
                      </a:r>
                    </a:p>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12/11/2021 </a:t>
                      </a:r>
                      <a:endParaRPr lang="it-IT" sz="19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8710374"/>
                  </a:ext>
                </a:extLst>
              </a:tr>
              <a:tr h="541947">
                <a:tc>
                  <a:txBody>
                    <a:bodyPr/>
                    <a:lstStyle/>
                    <a:p>
                      <a:pPr algn="ctr"/>
                      <a:r>
                        <a:rPr lang="it-IT" sz="1900" b="1" i="1" kern="1200">
                          <a:solidFill>
                            <a:schemeClr val="dk1"/>
                          </a:solidFill>
                          <a:effectLst/>
                          <a:latin typeface="Arial" panose="020B0604020202020204" pitchFamily="34" charset="0"/>
                          <a:ea typeface="+mn-ea"/>
                          <a:cs typeface="Arial" panose="020B0604020202020204" pitchFamily="34" charset="0"/>
                        </a:rPr>
                        <a:t>SUPERBONUS </a:t>
                      </a:r>
                      <a:endParaRPr lang="it-IT" sz="1900">
                        <a:effectLst/>
                        <a:latin typeface="Arial" panose="020B0604020202020204" pitchFamily="34" charset="0"/>
                        <a:cs typeface="Arial" panose="020B0604020202020204" pitchFamily="34" charset="0"/>
                      </a:endParaRPr>
                    </a:p>
                    <a:p>
                      <a:pPr algn="ctr"/>
                      <a:r>
                        <a:rPr lang="it-IT" sz="1900" b="1" kern="1200">
                          <a:solidFill>
                            <a:schemeClr val="dk1"/>
                          </a:solidFill>
                          <a:effectLst/>
                          <a:latin typeface="Arial" panose="020B0604020202020204" pitchFamily="34" charset="0"/>
                          <a:ea typeface="+mn-ea"/>
                          <a:cs typeface="Arial" panose="020B0604020202020204" pitchFamily="34" charset="0"/>
                        </a:rPr>
                        <a:t>Art. 119 del DL Rilancio</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sz="1900">
                          <a:latin typeface="Arial" panose="020B0604020202020204" pitchFamily="34" charset="0"/>
                          <a:cs typeface="Arial" panose="020B0604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Utilizzo in dichiarazione dei redditi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Utilizzo in dichiarazione dei redditi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Utilizzo in dichiarazione dei redditi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2031224"/>
                  </a:ext>
                </a:extLst>
              </a:tr>
              <a:tr h="541947">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 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 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 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624329"/>
                  </a:ext>
                </a:extLst>
              </a:tr>
              <a:tr h="387905">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b="1" i="1" kern="1200">
                          <a:solidFill>
                            <a:schemeClr val="dk1"/>
                          </a:solidFill>
                          <a:effectLst/>
                          <a:latin typeface="Arial" panose="020B0604020202020204" pitchFamily="34" charset="0"/>
                          <a:ea typeface="+mn-ea"/>
                          <a:cs typeface="Arial" panose="020B0604020202020204" pitchFamily="34" charset="0"/>
                        </a:rPr>
                        <a:t>BONUS </a:t>
                      </a:r>
                      <a:r>
                        <a:rPr lang="it-IT" sz="1900" b="1" kern="1200">
                          <a:solidFill>
                            <a:schemeClr val="dk1"/>
                          </a:solidFill>
                          <a:effectLst/>
                          <a:latin typeface="Arial" panose="020B0604020202020204" pitchFamily="34" charset="0"/>
                          <a:ea typeface="+mn-ea"/>
                          <a:cs typeface="Arial" panose="020B0604020202020204" pitchFamily="34" charset="0"/>
                        </a:rPr>
                        <a:t>DIVERSI DAL </a:t>
                      </a:r>
                      <a:r>
                        <a:rPr lang="it-IT" sz="1900" b="1" i="1" kern="1200">
                          <a:solidFill>
                            <a:schemeClr val="dk1"/>
                          </a:solidFill>
                          <a:effectLst/>
                          <a:latin typeface="Arial" panose="020B0604020202020204" pitchFamily="34" charset="0"/>
                          <a:ea typeface="+mn-ea"/>
                          <a:cs typeface="Arial" panose="020B0604020202020204" pitchFamily="34" charset="0"/>
                        </a:rPr>
                        <a:t>SUPERBONUS </a:t>
                      </a:r>
                    </a:p>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b="1" kern="1200">
                          <a:solidFill>
                            <a:schemeClr val="dk1"/>
                          </a:solidFill>
                          <a:effectLst/>
                          <a:latin typeface="Arial" panose="020B0604020202020204" pitchFamily="34" charset="0"/>
                          <a:ea typeface="+mn-ea"/>
                          <a:cs typeface="Arial" panose="020B0604020202020204" pitchFamily="34" charset="0"/>
                        </a:rPr>
                        <a:t>Art. 121, comma 2, del DL Rilancio</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sz="1900">
                          <a:latin typeface="Arial" panose="020B0604020202020204" pitchFamily="34" charset="0"/>
                          <a:cs typeface="Arial" panose="020B0604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 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sz="1900">
                          <a:latin typeface="Arial" panose="020B0604020202020204" pitchFamily="34" charset="0"/>
                          <a:cs typeface="Arial" panose="020B0604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339" rtl="0" eaLnBrk="1" fontAlgn="auto" latinLnBrk="0" hangingPunct="1">
                        <a:lnSpc>
                          <a:spcPct val="100000"/>
                        </a:lnSpc>
                        <a:spcBef>
                          <a:spcPts val="0"/>
                        </a:spcBef>
                        <a:spcAft>
                          <a:spcPts val="0"/>
                        </a:spcAft>
                        <a:buClrTx/>
                        <a:buSzTx/>
                        <a:buFontTx/>
                        <a:buNone/>
                        <a:tabLst/>
                        <a:defRPr/>
                      </a:pPr>
                      <a:r>
                        <a:rPr lang="it-IT" sz="1900" kern="1200">
                          <a:solidFill>
                            <a:schemeClr val="dk1"/>
                          </a:solidFill>
                          <a:effectLst/>
                          <a:latin typeface="Arial" panose="020B0604020202020204" pitchFamily="34" charset="0"/>
                          <a:ea typeface="+mn-ea"/>
                          <a:cs typeface="Arial" panose="020B0604020202020204" pitchFamily="34" charset="0"/>
                        </a:rPr>
                        <a:t>Cessione del credito</a:t>
                      </a:r>
                      <a:br>
                        <a:rPr lang="it-IT" sz="1900" kern="1200">
                          <a:solidFill>
                            <a:schemeClr val="dk1"/>
                          </a:solidFill>
                          <a:effectLst/>
                          <a:latin typeface="Arial" panose="020B0604020202020204" pitchFamily="34" charset="0"/>
                          <a:ea typeface="+mn-ea"/>
                          <a:cs typeface="Arial" panose="020B0604020202020204" pitchFamily="34" charset="0"/>
                        </a:rPr>
                      </a:br>
                      <a:r>
                        <a:rPr lang="it-IT" sz="1900" kern="1200">
                          <a:solidFill>
                            <a:schemeClr val="dk1"/>
                          </a:solidFill>
                          <a:effectLst/>
                          <a:latin typeface="Arial" panose="020B0604020202020204" pitchFamily="34" charset="0"/>
                          <a:ea typeface="+mn-ea"/>
                          <a:cs typeface="Arial" panose="020B0604020202020204" pitchFamily="34" charset="0"/>
                        </a:rPr>
                        <a:t>o Sconto in fattura </a:t>
                      </a:r>
                      <a:endParaRPr lang="it-IT" sz="1900">
                        <a:effectLst/>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0266674"/>
                  </a:ext>
                </a:extLst>
              </a:tr>
            </a:tbl>
          </a:graphicData>
        </a:graphic>
      </p:graphicFrame>
      <p:sp>
        <p:nvSpPr>
          <p:cNvPr id="5" name="CasellaDiTesto 4">
            <a:extLst>
              <a:ext uri="{FF2B5EF4-FFF2-40B4-BE49-F238E27FC236}">
                <a16:creationId xmlns:a16="http://schemas.microsoft.com/office/drawing/2014/main" id="{DCB3694C-CDAF-4566-90C7-CB98C49330D7}"/>
              </a:ext>
            </a:extLst>
          </p:cNvPr>
          <p:cNvSpPr txBox="1"/>
          <p:nvPr/>
        </p:nvSpPr>
        <p:spPr>
          <a:xfrm>
            <a:off x="832573" y="1136975"/>
            <a:ext cx="16344462" cy="769441"/>
          </a:xfrm>
          <a:prstGeom prst="rect">
            <a:avLst/>
          </a:prstGeom>
          <a:noFill/>
        </p:spPr>
        <p:txBody>
          <a:bodyPr wrap="square" rtlCol="0">
            <a:spAutoFit/>
          </a:bodyPr>
          <a:lstStyle/>
          <a:p>
            <a:pPr algn="just"/>
            <a:r>
              <a:rPr lang="it-IT" sz="2200">
                <a:latin typeface="Arial" panose="020B0604020202020204" pitchFamily="34" charset="0"/>
                <a:cs typeface="Arial" panose="020B0604020202020204" pitchFamily="34" charset="0"/>
              </a:rPr>
              <a:t>Si riporta di seguito la </a:t>
            </a:r>
            <a:r>
              <a:rPr lang="it-IT" sz="2200" i="1">
                <a:latin typeface="Arial" panose="020B0604020202020204" pitchFamily="34" charset="0"/>
                <a:cs typeface="Arial" panose="020B0604020202020204" pitchFamily="34" charset="0"/>
              </a:rPr>
              <a:t>Tabella riepilogativa </a:t>
            </a:r>
            <a:r>
              <a:rPr lang="it-IT" sz="2200">
                <a:latin typeface="Arial" panose="020B0604020202020204" pitchFamily="34" charset="0"/>
                <a:cs typeface="Arial" panose="020B0604020202020204" pitchFamily="34" charset="0"/>
              </a:rPr>
              <a:t>delle modifiche intervenute in materia di visto di conformità e di attestazione della congruità delle spese per Superbonus e Bonus diversi dal Superbonus.</a:t>
            </a:r>
          </a:p>
        </p:txBody>
      </p:sp>
      <p:cxnSp>
        <p:nvCxnSpPr>
          <p:cNvPr id="29" name="Connettore diritto 28">
            <a:extLst>
              <a:ext uri="{FF2B5EF4-FFF2-40B4-BE49-F238E27FC236}">
                <a16:creationId xmlns:a16="http://schemas.microsoft.com/office/drawing/2014/main" id="{6C18571D-5237-4F24-9C10-9DFB3645645A}"/>
              </a:ext>
            </a:extLst>
          </p:cNvPr>
          <p:cNvCxnSpPr>
            <a:cxnSpLocks/>
          </p:cNvCxnSpPr>
          <p:nvPr/>
        </p:nvCxnSpPr>
        <p:spPr>
          <a:xfrm>
            <a:off x="709912" y="6605063"/>
            <a:ext cx="714434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0" name="CasellaDiTesto 29">
            <a:extLst>
              <a:ext uri="{FF2B5EF4-FFF2-40B4-BE49-F238E27FC236}">
                <a16:creationId xmlns:a16="http://schemas.microsoft.com/office/drawing/2014/main" id="{41B650F7-BFE3-4FBE-9CC6-1EF1C6B30D55}"/>
              </a:ext>
            </a:extLst>
          </p:cNvPr>
          <p:cNvSpPr txBox="1"/>
          <p:nvPr/>
        </p:nvSpPr>
        <p:spPr>
          <a:xfrm>
            <a:off x="17427058" y="8682822"/>
            <a:ext cx="990772" cy="400110"/>
          </a:xfrm>
          <a:prstGeom prst="rect">
            <a:avLst/>
          </a:prstGeom>
          <a:noFill/>
        </p:spPr>
        <p:txBody>
          <a:bodyPr wrap="square" rtlCol="0">
            <a:spAutoFit/>
          </a:bodyPr>
          <a:lstStyle/>
          <a:p>
            <a:r>
              <a:rPr lang="it-IT" sz="2000" b="1">
                <a:latin typeface="Arial" panose="020B0604020202020204" pitchFamily="34" charset="0"/>
                <a:cs typeface="Arial" panose="020B0604020202020204" pitchFamily="34" charset="0"/>
              </a:rPr>
              <a:t>3/3</a:t>
            </a:r>
          </a:p>
        </p:txBody>
      </p:sp>
      <p:sp>
        <p:nvSpPr>
          <p:cNvPr id="19" name="CasellaDiTesto 18">
            <a:extLst>
              <a:ext uri="{FF2B5EF4-FFF2-40B4-BE49-F238E27FC236}">
                <a16:creationId xmlns:a16="http://schemas.microsoft.com/office/drawing/2014/main" id="{4FE94F0A-60EE-46FA-B20C-2FA3EB6F7ECA}"/>
              </a:ext>
            </a:extLst>
          </p:cNvPr>
          <p:cNvSpPr txBox="1"/>
          <p:nvPr/>
        </p:nvSpPr>
        <p:spPr>
          <a:xfrm>
            <a:off x="526856" y="6750817"/>
            <a:ext cx="9117751" cy="2123658"/>
          </a:xfrm>
          <a:prstGeom prst="rect">
            <a:avLst/>
          </a:prstGeom>
          <a:noFill/>
        </p:spPr>
        <p:txBody>
          <a:bodyPr wrap="square" lIns="91440" tIns="45720" rIns="91440" bIns="45720" anchor="t">
            <a:spAutoFit/>
          </a:bodyPr>
          <a:lstStyle/>
          <a:p>
            <a:pPr algn="just">
              <a:defRPr/>
            </a:pPr>
            <a:r>
              <a:rPr kumimoji="0" lang="it-IT" sz="2200" b="0" i="0" u="none" strike="noStrike" kern="1200" cap="none" spc="0" normalizeH="0" baseline="0" noProof="0">
                <a:ln>
                  <a:noFill/>
                </a:ln>
                <a:solidFill>
                  <a:srgbClr val="292929"/>
                </a:solidFill>
                <a:effectLst/>
                <a:uLnTx/>
                <a:uFillTx/>
                <a:latin typeface="Arial"/>
                <a:cs typeface="Arial"/>
              </a:rPr>
              <a:t>L’Agenzia </a:t>
            </a:r>
            <a:r>
              <a:rPr kumimoji="0" lang="it-IT" sz="2200" b="1" i="0" u="none" strike="noStrike" kern="1200" cap="none" spc="0" normalizeH="0" baseline="0" noProof="0">
                <a:ln>
                  <a:noFill/>
                </a:ln>
                <a:solidFill>
                  <a:srgbClr val="292929"/>
                </a:solidFill>
                <a:effectLst/>
                <a:uLnTx/>
                <a:uFillTx/>
                <a:latin typeface="Arial"/>
                <a:cs typeface="Arial"/>
              </a:rPr>
              <a:t>entro cinque giorni lavorativi </a:t>
            </a:r>
            <a:r>
              <a:rPr kumimoji="0" lang="it-IT" sz="2200" b="0" i="0" u="none" strike="noStrike" kern="1200" cap="none" spc="0" normalizeH="0" baseline="0" noProof="0">
                <a:ln>
                  <a:noFill/>
                </a:ln>
                <a:solidFill>
                  <a:srgbClr val="292929"/>
                </a:solidFill>
                <a:effectLst/>
                <a:uLnTx/>
                <a:uFillTx/>
                <a:latin typeface="Arial"/>
                <a:cs typeface="Arial"/>
              </a:rPr>
              <a:t>dall'invio delle comunicazioni delle opzioni (</a:t>
            </a:r>
            <a:r>
              <a:rPr lang="it-IT" sz="2200">
                <a:solidFill>
                  <a:srgbClr val="292929"/>
                </a:solidFill>
                <a:latin typeface="Arial"/>
                <a:cs typeface="Arial"/>
              </a:rPr>
              <a:t>sconto/cessione</a:t>
            </a:r>
            <a:r>
              <a:rPr kumimoji="0" lang="it-IT" sz="2200" b="0" i="0" u="none" strike="noStrike" kern="1200" cap="none" spc="0" normalizeH="0" baseline="0" noProof="0">
                <a:ln>
                  <a:noFill/>
                </a:ln>
                <a:solidFill>
                  <a:srgbClr val="292929"/>
                </a:solidFill>
                <a:effectLst/>
                <a:uLnTx/>
                <a:uFillTx/>
                <a:latin typeface="Arial"/>
                <a:cs typeface="Arial"/>
              </a:rPr>
              <a:t>), può </a:t>
            </a:r>
            <a:r>
              <a:rPr kumimoji="0" lang="it-IT" sz="2200" b="1" i="0" u="none" strike="noStrike" kern="1200" cap="none" spc="0" normalizeH="0" baseline="0" noProof="0">
                <a:ln>
                  <a:noFill/>
                </a:ln>
                <a:solidFill>
                  <a:srgbClr val="292929"/>
                </a:solidFill>
                <a:effectLst/>
                <a:uLnTx/>
                <a:uFillTx/>
                <a:latin typeface="Arial"/>
                <a:cs typeface="Arial"/>
              </a:rPr>
              <a:t>sospendere</a:t>
            </a:r>
            <a:r>
              <a:rPr kumimoji="0" lang="it-IT" sz="2200" b="0" i="0" u="none" strike="noStrike" kern="1200" cap="none" spc="0" normalizeH="0" baseline="0" noProof="0">
                <a:ln>
                  <a:noFill/>
                </a:ln>
                <a:solidFill>
                  <a:srgbClr val="292929"/>
                </a:solidFill>
                <a:effectLst/>
                <a:uLnTx/>
                <a:uFillTx/>
                <a:latin typeface="Arial"/>
                <a:cs typeface="Arial"/>
              </a:rPr>
              <a:t>, per un periodo non superiore a 30 giorni, gli effetti di queste comunicazioni se emerge un determinato </a:t>
            </a:r>
            <a:r>
              <a:rPr kumimoji="0" lang="it-IT" sz="2200" b="1" i="0" u="none" strike="noStrike" kern="1200" cap="none" spc="0" normalizeH="0" baseline="0" noProof="0">
                <a:ln>
                  <a:noFill/>
                </a:ln>
                <a:solidFill>
                  <a:srgbClr val="292929"/>
                </a:solidFill>
                <a:effectLst/>
                <a:uLnTx/>
                <a:uFillTx/>
                <a:latin typeface="Arial"/>
                <a:cs typeface="Arial"/>
              </a:rPr>
              <a:t>profilo di rischio</a:t>
            </a:r>
            <a:r>
              <a:rPr kumimoji="0" lang="it-IT" sz="2200" b="0" i="0" u="none" strike="noStrike" kern="1200" cap="none" spc="0" normalizeH="0" baseline="0" noProof="0">
                <a:ln>
                  <a:noFill/>
                </a:ln>
                <a:solidFill>
                  <a:srgbClr val="292929"/>
                </a:solidFill>
                <a:effectLst/>
                <a:uLnTx/>
                <a:uFillTx/>
                <a:latin typeface="Arial"/>
                <a:cs typeface="Arial"/>
              </a:rPr>
              <a:t>. Oltre a questi controlli a monte, per evitare la circolazione di crediti indebiti, l'Agenzia effettuerà controlli e accertamenti ex post, secondo quanto previsto dalla legge.</a:t>
            </a:r>
            <a:r>
              <a:rPr lang="it-IT" sz="2200">
                <a:solidFill>
                  <a:srgbClr val="292929"/>
                </a:solidFill>
                <a:latin typeface="Arial"/>
                <a:cs typeface="Arial"/>
              </a:rPr>
              <a:t> </a:t>
            </a:r>
            <a:endParaRPr kumimoji="0" lang="it-IT" sz="2200" b="0" i="0" u="none" strike="noStrike" kern="1200" cap="none" spc="0" normalizeH="0" baseline="0" noProof="0">
              <a:ln>
                <a:noFill/>
              </a:ln>
              <a:solidFill>
                <a:srgbClr val="292929"/>
              </a:solidFill>
              <a:effectLst/>
              <a:uLnTx/>
              <a:uFillTx/>
              <a:latin typeface="Arial" panose="020B0604020202020204" pitchFamily="34" charset="0"/>
              <a:ea typeface="+mn-ea"/>
              <a:cs typeface="Arial" panose="020B0604020202020204" pitchFamily="34" charset="0"/>
            </a:endParaRPr>
          </a:p>
        </p:txBody>
      </p:sp>
      <p:sp>
        <p:nvSpPr>
          <p:cNvPr id="21" name="Rettangolo 20">
            <a:extLst>
              <a:ext uri="{FF2B5EF4-FFF2-40B4-BE49-F238E27FC236}">
                <a16:creationId xmlns:a16="http://schemas.microsoft.com/office/drawing/2014/main" id="{35B5A3DC-4F35-472D-84FD-C925EAEBC10B}"/>
              </a:ext>
            </a:extLst>
          </p:cNvPr>
          <p:cNvSpPr/>
          <p:nvPr/>
        </p:nvSpPr>
        <p:spPr>
          <a:xfrm>
            <a:off x="10392275" y="6394433"/>
            <a:ext cx="6877807" cy="2422851"/>
          </a:xfrm>
          <a:prstGeom prst="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200" b="1">
              <a:solidFill>
                <a:schemeClr val="bg1"/>
              </a:solidFill>
              <a:latin typeface="Arial" panose="020B0604020202020204" pitchFamily="34" charset="0"/>
              <a:cs typeface="Arial" panose="020B0604020202020204" pitchFamily="34" charset="0"/>
            </a:endParaRPr>
          </a:p>
        </p:txBody>
      </p:sp>
      <p:sp>
        <p:nvSpPr>
          <p:cNvPr id="23" name="CasellaDiTesto 22">
            <a:extLst>
              <a:ext uri="{FF2B5EF4-FFF2-40B4-BE49-F238E27FC236}">
                <a16:creationId xmlns:a16="http://schemas.microsoft.com/office/drawing/2014/main" id="{2AF80C4F-F64F-42B3-9259-B90E3DE4B2DD}"/>
              </a:ext>
            </a:extLst>
          </p:cNvPr>
          <p:cNvSpPr txBox="1"/>
          <p:nvPr/>
        </p:nvSpPr>
        <p:spPr>
          <a:xfrm>
            <a:off x="10701722" y="6531742"/>
            <a:ext cx="6346841" cy="2369880"/>
          </a:xfrm>
          <a:prstGeom prst="rect">
            <a:avLst/>
          </a:prstGeom>
          <a:noFill/>
        </p:spPr>
        <p:txBody>
          <a:bodyPr wrap="square" lIns="91440" tIns="45720" rIns="91440" bIns="45720" anchor="t">
            <a:spAutoFit/>
          </a:bodyPr>
          <a:lstStyle/>
          <a:p>
            <a:pPr algn="ctr"/>
            <a:r>
              <a:rPr lang="it-IT" sz="2100" b="0" i="0" dirty="0">
                <a:solidFill>
                  <a:srgbClr val="000000"/>
                </a:solidFill>
                <a:effectLst/>
                <a:latin typeface="Arial"/>
                <a:cs typeface="Arial"/>
              </a:rPr>
              <a:t>Con il </a:t>
            </a:r>
            <a:r>
              <a:rPr lang="it-IT" sz="2200" b="1" i="0" dirty="0">
                <a:solidFill>
                  <a:schemeClr val="accent1"/>
                </a:solidFill>
                <a:effectLst/>
                <a:latin typeface="Arial"/>
                <a:cs typeface="Arial"/>
              </a:rPr>
              <a:t>provvedimento n.</a:t>
            </a:r>
            <a:r>
              <a:rPr lang="it-IT" sz="2200" b="1" dirty="0">
                <a:solidFill>
                  <a:schemeClr val="accent1"/>
                </a:solidFill>
                <a:latin typeface="Arial"/>
                <a:cs typeface="Arial"/>
              </a:rPr>
              <a:t> 340450/2021</a:t>
            </a:r>
            <a:r>
              <a:rPr lang="it-IT" sz="2100" b="0" i="0" dirty="0">
                <a:solidFill>
                  <a:srgbClr val="000000"/>
                </a:solidFill>
                <a:effectLst/>
                <a:latin typeface="Arial"/>
                <a:cs typeface="Arial"/>
              </a:rPr>
              <a:t>, l’Agenzia ha identificato tali profili di rischio da tenere in conto per il controllo preventivo delle comunicazioni e ha fornito indicazioni sulle modalità di sospensione e di annullamento delle comunicazioni stesse.</a:t>
            </a:r>
          </a:p>
          <a:p>
            <a:pPr algn="ctr"/>
            <a:r>
              <a:rPr lang="it-IT" sz="2100" dirty="0">
                <a:solidFill>
                  <a:srgbClr val="000000"/>
                </a:solidFill>
                <a:latin typeface="Arial" panose="020B0604020202020204" pitchFamily="34" charset="0"/>
                <a:cs typeface="Arial" panose="020B0604020202020204" pitchFamily="34" charset="0"/>
              </a:rPr>
              <a:t>Link al </a:t>
            </a:r>
            <a:r>
              <a:rPr lang="it-IT" sz="2100" dirty="0" err="1">
                <a:solidFill>
                  <a:srgbClr val="000000"/>
                </a:solidFill>
                <a:latin typeface="Arial" panose="020B0604020202020204" pitchFamily="34" charset="0"/>
                <a:cs typeface="Arial" panose="020B0604020202020204" pitchFamily="34" charset="0"/>
              </a:rPr>
              <a:t>provv</a:t>
            </a:r>
            <a:r>
              <a:rPr lang="it-IT" sz="2100" dirty="0">
                <a:solidFill>
                  <a:srgbClr val="000000"/>
                </a:solidFill>
                <a:latin typeface="Arial" panose="020B0604020202020204" pitchFamily="34" charset="0"/>
                <a:cs typeface="Arial" panose="020B0604020202020204" pitchFamily="34" charset="0"/>
              </a:rPr>
              <a:t>. </a:t>
            </a:r>
            <a:r>
              <a:rPr lang="it-IT" sz="2100" dirty="0">
                <a:solidFill>
                  <a:srgbClr val="000000"/>
                </a:solidFill>
                <a:latin typeface="Arial" panose="020B0604020202020204" pitchFamily="34" charset="0"/>
                <a:cs typeface="Arial" panose="020B0604020202020204" pitchFamily="34" charset="0"/>
                <a:hlinkClick r:id="rId4"/>
              </a:rPr>
              <a:t>https://urly.it/3gqwq</a:t>
            </a:r>
            <a:r>
              <a:rPr lang="it-IT" sz="2100" dirty="0">
                <a:solidFill>
                  <a:srgbClr val="000000"/>
                </a:solidFill>
                <a:latin typeface="Arial" panose="020B0604020202020204" pitchFamily="34" charset="0"/>
                <a:cs typeface="Arial" panose="020B0604020202020204" pitchFamily="34" charset="0"/>
              </a:rPr>
              <a:t> </a:t>
            </a:r>
          </a:p>
          <a:p>
            <a:pPr algn="ctr"/>
            <a:r>
              <a:rPr lang="it-IT" sz="2100" b="0" i="0" dirty="0">
                <a:solidFill>
                  <a:srgbClr val="000000"/>
                </a:solidFill>
                <a:effectLst/>
                <a:latin typeface="Arial" panose="020B0604020202020204" pitchFamily="34" charset="0"/>
                <a:cs typeface="Arial" panose="020B0604020202020204" pitchFamily="34" charset="0"/>
              </a:rPr>
              <a:t> </a:t>
            </a:r>
            <a:endParaRPr lang="it-IT" sz="2100" dirty="0">
              <a:latin typeface="Arial" panose="020B0604020202020204" pitchFamily="34" charset="0"/>
              <a:cs typeface="Arial" panose="020B0604020202020204" pitchFamily="34" charset="0"/>
            </a:endParaRPr>
          </a:p>
        </p:txBody>
      </p:sp>
      <p:sp>
        <p:nvSpPr>
          <p:cNvPr id="6" name="Freccia a destra 5">
            <a:extLst>
              <a:ext uri="{FF2B5EF4-FFF2-40B4-BE49-F238E27FC236}">
                <a16:creationId xmlns:a16="http://schemas.microsoft.com/office/drawing/2014/main" id="{1208B9FC-AE19-43CD-B8F7-3BD408A27D4B}"/>
              </a:ext>
            </a:extLst>
          </p:cNvPr>
          <p:cNvSpPr/>
          <p:nvPr/>
        </p:nvSpPr>
        <p:spPr>
          <a:xfrm>
            <a:off x="9721524" y="7153734"/>
            <a:ext cx="980198" cy="10164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71609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22BDCC9415E5144A33C0E60C284198B" ma:contentTypeVersion="2" ma:contentTypeDescription="Create a new document." ma:contentTypeScope="" ma:versionID="6b99fe5bd3cb7967087159ca10573a93">
  <xsd:schema xmlns:xsd="http://www.w3.org/2001/XMLSchema" xmlns:xs="http://www.w3.org/2001/XMLSchema" xmlns:p="http://schemas.microsoft.com/office/2006/metadata/properties" xmlns:ns2="d670f02e-9924-4676-924a-808d4ba837cb" targetNamespace="http://schemas.microsoft.com/office/2006/metadata/properties" ma:root="true" ma:fieldsID="23e2786ef89e29d0973940d4e2424b60" ns2:_="">
    <xsd:import namespace="d670f02e-9924-4676-924a-808d4ba837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70f02e-9924-4676-924a-808d4ba837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38787E-778F-4A0A-A9F5-265C90C224A8}">
  <ds:schemaRefs>
    <ds:schemaRef ds:uri="http://schemas.microsoft.com/sharepoint/v3/contenttype/forms"/>
  </ds:schemaRefs>
</ds:datastoreItem>
</file>

<file path=customXml/itemProps2.xml><?xml version="1.0" encoding="utf-8"?>
<ds:datastoreItem xmlns:ds="http://schemas.openxmlformats.org/officeDocument/2006/customXml" ds:itemID="{112F5E65-0B5E-4B96-AAC9-FEA378F5595A}">
  <ds:schemaRefs>
    <ds:schemaRef ds:uri="d670f02e-9924-4676-924a-808d4ba837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F1A988-FC59-4DEA-BB0A-C832119AD078}">
  <ds:schemaRefs>
    <ds:schemaRef ds:uri="d670f02e-9924-4676-924a-808d4ba837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8060</Words>
  <Application>Microsoft Office PowerPoint</Application>
  <PresentationFormat>Personalizzato</PresentationFormat>
  <Paragraphs>399</Paragraphs>
  <Slides>37</Slides>
  <Notes>0</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37</vt:i4>
      </vt:variant>
    </vt:vector>
  </HeadingPairs>
  <TitlesOfParts>
    <vt:vector size="47" baseType="lpstr">
      <vt:lpstr>Arial</vt:lpstr>
      <vt:lpstr>Arial</vt:lpstr>
      <vt:lpstr>Calibri</vt:lpstr>
      <vt:lpstr>Calibri Light</vt:lpstr>
      <vt:lpstr>Lato</vt:lpstr>
      <vt:lpstr>Lato Black</vt:lpstr>
      <vt:lpstr>Poppins Light</vt:lpstr>
      <vt:lpstr>Wingdings</vt:lpstr>
      <vt:lpstr>Тема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lastModifiedBy>Musco Emma</cp:lastModifiedBy>
  <cp:revision>1</cp:revision>
  <dcterms:created xsi:type="dcterms:W3CDTF">2017-06-12T02:35:05Z</dcterms:created>
  <dcterms:modified xsi:type="dcterms:W3CDTF">2021-12-07T08:48:43Z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0x010100E22BDCC9415E5144A33C0E60C284198B</vt:lpwstr>
  </property>
</Properties>
</file>