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0" r:id="rId5"/>
    <p:sldMasterId id="2147483712" r:id="rId6"/>
  </p:sldMasterIdLst>
  <p:notesMasterIdLst>
    <p:notesMasterId r:id="rId30"/>
  </p:notesMasterIdLst>
  <p:handoutMasterIdLst>
    <p:handoutMasterId r:id="rId31"/>
  </p:handoutMasterIdLst>
  <p:sldIdLst>
    <p:sldId id="257" r:id="rId7"/>
    <p:sldId id="450" r:id="rId8"/>
    <p:sldId id="511" r:id="rId9"/>
    <p:sldId id="490" r:id="rId10"/>
    <p:sldId id="545" r:id="rId11"/>
    <p:sldId id="549" r:id="rId12"/>
    <p:sldId id="615" r:id="rId13"/>
    <p:sldId id="552" r:id="rId14"/>
    <p:sldId id="619" r:id="rId15"/>
    <p:sldId id="620" r:id="rId16"/>
    <p:sldId id="491" r:id="rId17"/>
    <p:sldId id="512" r:id="rId18"/>
    <p:sldId id="492" r:id="rId19"/>
    <p:sldId id="597" r:id="rId20"/>
    <p:sldId id="453" r:id="rId21"/>
    <p:sldId id="535" r:id="rId22"/>
    <p:sldId id="505" r:id="rId23"/>
    <p:sldId id="546" r:id="rId24"/>
    <p:sldId id="536" r:id="rId25"/>
    <p:sldId id="540" r:id="rId26"/>
    <p:sldId id="616" r:id="rId27"/>
    <p:sldId id="623" r:id="rId28"/>
    <p:sldId id="621" r:id="rId29"/>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E3CA116-CFA6-40AA-8C14-91A4CAE05BE9}">
          <p14:sldIdLst>
            <p14:sldId id="257"/>
            <p14:sldId id="450"/>
            <p14:sldId id="511"/>
            <p14:sldId id="490"/>
            <p14:sldId id="545"/>
            <p14:sldId id="549"/>
            <p14:sldId id="615"/>
            <p14:sldId id="552"/>
            <p14:sldId id="619"/>
            <p14:sldId id="620"/>
            <p14:sldId id="491"/>
            <p14:sldId id="512"/>
            <p14:sldId id="492"/>
            <p14:sldId id="597"/>
            <p14:sldId id="453"/>
            <p14:sldId id="535"/>
            <p14:sldId id="505"/>
            <p14:sldId id="546"/>
            <p14:sldId id="536"/>
            <p14:sldId id="540"/>
            <p14:sldId id="616"/>
            <p14:sldId id="623"/>
            <p14:sldId id="621"/>
          </p14:sldIdLst>
        </p14:section>
      </p14:sectionLst>
    </p:ex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D5B90C-FB1A-8C5B-6C33-05F9DB89A3E3}" name="Musco Emma" initials="ME" userId="S::EMusco@confindustria.it::b716abda-d766-4537-803a-facd82502f9f" providerId="AD"/>
  <p188:author id="{894D5416-0093-5BB9-8F4A-D1D00383094E}" name="Ferracani Giannaede" initials="FG" userId="S::gferracani@confindustria.it::595727f9-2de5-409f-aa4f-b5212e4c0682" providerId="AD"/>
  <p188:author id="{B0AE5857-F87D-D633-5A47-562A3A43FC72}" name="Salvi Valeria" initials="SV" userId="S::vsalvi@confindustria.it::c786fe13-c15d-4115-9340-a8d67609513e" providerId="AD"/>
  <p188:author id="{8BCF5DB6-BC7F-708D-72A3-244B1A6B7DE4}" name="Abruzzese Giulia" initials="AG" userId="S::gabruzzese@confindustria.it::f5c1aaa5-f118-4605-bd76-e90ec171e89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Екатерина Никифорова" initials="ЕН" lastIdx="1" clrIdx="0">
    <p:extLst>
      <p:ext uri="{19B8F6BF-5375-455C-9EA6-DF929625EA0E}">
        <p15:presenceInfo xmlns:p15="http://schemas.microsoft.com/office/powerpoint/2012/main" userId="bdd64cff3da5a857" providerId="Windows Live"/>
      </p:ext>
    </p:extLst>
  </p:cmAuthor>
  <p:cmAuthor id="2" name="Musco Emma" initials="ME" lastIdx="3" clrIdx="1">
    <p:extLst>
      <p:ext uri="{19B8F6BF-5375-455C-9EA6-DF929625EA0E}">
        <p15:presenceInfo xmlns:p15="http://schemas.microsoft.com/office/powerpoint/2012/main" userId="S::EMusco@confindustriaservizi.onmicrosoft.com::b716abda-d766-4537-803a-facd82502f9f" providerId="AD"/>
      </p:ext>
    </p:extLst>
  </p:cmAuthor>
  <p:cmAuthor id="3" name="Musco Emma" initials="ME [2]" lastIdx="1" clrIdx="2">
    <p:extLst>
      <p:ext uri="{19B8F6BF-5375-455C-9EA6-DF929625EA0E}">
        <p15:presenceInfo xmlns:p15="http://schemas.microsoft.com/office/powerpoint/2012/main" userId="S::EMusco@confindustria.it::b716abda-d766-4537-803a-facd82502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CBE1E3"/>
    <a:srgbClr val="0F3BC7"/>
    <a:srgbClr val="A82890"/>
    <a:srgbClr val="11CF67"/>
    <a:srgbClr val="FFFFFF"/>
    <a:srgbClr val="002060"/>
    <a:srgbClr val="2388A6"/>
    <a:srgbClr val="E0BC0A"/>
    <a:srgbClr val="C1CE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1060" y="60"/>
      </p:cViewPr>
      <p:guideLst>
        <p:guide orient="horz" pos="3241"/>
        <p:guide pos="5761"/>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commentAuthors" Target="commentAuthor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839900-99E6-44E3-BDE5-953722B371D4}" type="datetimeFigureOut">
              <a:rPr lang="ru-RU" smtClean="0"/>
              <a:t>22.11.2021</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F11F3D-688C-441E-A040-C4529FFCEAEE}" type="slidenum">
              <a:rPr lang="ru-RU" smtClean="0"/>
              <a:t>‹N›</a:t>
            </a:fld>
            <a:endParaRPr lang="ru-RU"/>
          </a:p>
        </p:txBody>
      </p:sp>
    </p:spTree>
    <p:extLst>
      <p:ext uri="{BB962C8B-B14F-4D97-AF65-F5344CB8AC3E}">
        <p14:creationId xmlns:p14="http://schemas.microsoft.com/office/powerpoint/2010/main" val="375502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2FC01-303A-4CCF-B2E2-70326DD83554}" type="datetimeFigureOut">
              <a:rPr lang="ru-RU" smtClean="0"/>
              <a:t>22.11.2021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AE1D-7471-4465-8690-2563671710D2}" type="slidenum">
              <a:rPr lang="ru-RU" smtClean="0"/>
              <a:t>‹N›</a:t>
            </a:fld>
            <a:endParaRPr lang="ru-RU"/>
          </a:p>
        </p:txBody>
      </p:sp>
    </p:spTree>
    <p:extLst>
      <p:ext uri="{BB962C8B-B14F-4D97-AF65-F5344CB8AC3E}">
        <p14:creationId xmlns:p14="http://schemas.microsoft.com/office/powerpoint/2010/main" val="3311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629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7774783" y="1481368"/>
            <a:ext cx="9258300" cy="7311566"/>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411163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7774783" y="1481368"/>
            <a:ext cx="9258300" cy="7311566"/>
          </a:xfrm>
        </p:spPr>
        <p:txBody>
          <a:bodyPr/>
          <a:lstStyle>
            <a:lvl1pPr marL="0" indent="0">
              <a:buNone/>
              <a:defRPr sz="3600"/>
            </a:lvl1pPr>
            <a:lvl2pPr marL="514437" indent="0">
              <a:buNone/>
              <a:defRPr sz="3150"/>
            </a:lvl2pPr>
            <a:lvl3pPr marL="1028872" indent="0">
              <a:buNone/>
              <a:defRPr sz="2700"/>
            </a:lvl3pPr>
            <a:lvl4pPr marL="1543307" indent="0">
              <a:buNone/>
              <a:defRPr sz="2250"/>
            </a:lvl4pPr>
            <a:lvl5pPr marL="2057742" indent="0">
              <a:buNone/>
              <a:defRPr sz="2250"/>
            </a:lvl5pPr>
            <a:lvl6pPr marL="2572179" indent="0">
              <a:buNone/>
              <a:defRPr sz="2250"/>
            </a:lvl6pPr>
            <a:lvl7pPr marL="3086614" indent="0">
              <a:buNone/>
              <a:defRPr sz="2250"/>
            </a:lvl7pPr>
            <a:lvl8pPr marL="3601051" indent="0">
              <a:buNone/>
              <a:defRPr sz="2250"/>
            </a:lvl8pPr>
            <a:lvl9pPr marL="4115486" indent="0">
              <a:buNone/>
              <a:defRPr sz="2250"/>
            </a:lvl9pPr>
          </a:lstStyle>
          <a:p>
            <a:endParaRPr lang="it-IT"/>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742824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1399102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13087352" y="547776"/>
            <a:ext cx="3943350" cy="8719103"/>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1257303" y="547776"/>
            <a:ext cx="11601450" cy="87191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0727260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9115848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a:p>
        </p:txBody>
      </p:sp>
    </p:spTree>
    <p:extLst>
      <p:ext uri="{BB962C8B-B14F-4D97-AF65-F5344CB8AC3E}">
        <p14:creationId xmlns:p14="http://schemas.microsoft.com/office/powerpoint/2010/main" val="13475263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x-none"/>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366F007A-53E3-4709-90A2-443E8F737D71}"/>
              </a:ext>
            </a:extLst>
          </p:cNvPr>
          <p:cNvSpPr>
            <a:spLocks noGrp="1"/>
          </p:cNvSpPr>
          <p:nvPr>
            <p:ph type="dt" sz="half" idx="10"/>
          </p:nvPr>
        </p:nvSpPr>
        <p:spPr/>
        <p:txBody>
          <a:bodyPr/>
          <a:lstStyle>
            <a:lvl1pPr>
              <a:defRPr/>
            </a:lvl1pPr>
          </a:lstStyle>
          <a:p>
            <a:pPr>
              <a:defRPr/>
            </a:pPr>
            <a:fld id="{CA4E2048-86DE-4070-873C-F487C115CD05}" type="datetimeFigureOut">
              <a:rPr lang="it-IT"/>
              <a:pPr>
                <a:defRPr/>
              </a:pPr>
              <a:t>22/11/2021</a:t>
            </a:fld>
            <a:endParaRPr lang="x-none"/>
          </a:p>
        </p:txBody>
      </p:sp>
      <p:sp>
        <p:nvSpPr>
          <p:cNvPr id="5" name="Нижний колонтитул 4">
            <a:extLst>
              <a:ext uri="{FF2B5EF4-FFF2-40B4-BE49-F238E27FC236}">
                <a16:creationId xmlns:a16="http://schemas.microsoft.com/office/drawing/2014/main" id="{67A26517-F638-4915-BBDE-AAC54875C5C4}"/>
              </a:ext>
            </a:extLst>
          </p:cNvPr>
          <p:cNvSpPr>
            <a:spLocks noGrp="1"/>
          </p:cNvSpPr>
          <p:nvPr>
            <p:ph type="ftr" sz="quarter" idx="11"/>
          </p:nvPr>
        </p:nvSpPr>
        <p:spPr/>
        <p:txBody>
          <a:bodyPr/>
          <a:lstStyle>
            <a:lvl1pPr>
              <a:defRPr/>
            </a:lvl1pPr>
          </a:lstStyle>
          <a:p>
            <a:pPr>
              <a:defRPr/>
            </a:pPr>
            <a:endParaRPr lang="x-none"/>
          </a:p>
        </p:txBody>
      </p:sp>
      <p:sp>
        <p:nvSpPr>
          <p:cNvPr id="6" name="Номер слайда 5">
            <a:extLst>
              <a:ext uri="{FF2B5EF4-FFF2-40B4-BE49-F238E27FC236}">
                <a16:creationId xmlns:a16="http://schemas.microsoft.com/office/drawing/2014/main" id="{701AE876-D4E4-44A5-BBB8-26E0FEFB40CA}"/>
              </a:ext>
            </a:extLst>
          </p:cNvPr>
          <p:cNvSpPr>
            <a:spLocks noGrp="1"/>
          </p:cNvSpPr>
          <p:nvPr>
            <p:ph type="sldNum" sz="quarter" idx="12"/>
          </p:nvPr>
        </p:nvSpPr>
        <p:spPr/>
        <p:txBody>
          <a:bodyPr/>
          <a:lstStyle>
            <a:lvl1pPr>
              <a:defRPr/>
            </a:lvl1pPr>
          </a:lstStyle>
          <a:p>
            <a:fld id="{9ACB2B23-B902-423C-9971-01473E8B2077}" type="slidenum">
              <a:rPr lang="it-IT" altLang="it-IT"/>
              <a:pPr/>
              <a:t>‹N›</a:t>
            </a:fld>
            <a:endParaRPr lang="it-IT" altLang="it-IT"/>
          </a:p>
        </p:txBody>
      </p:sp>
    </p:spTree>
    <p:extLst>
      <p:ext uri="{BB962C8B-B14F-4D97-AF65-F5344CB8AC3E}">
        <p14:creationId xmlns:p14="http://schemas.microsoft.com/office/powerpoint/2010/main" val="11020232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2000">
        <p159:morph option="byObject"/>
      </p:transition>
    </mc:Choice>
    <mc:Fallback xmlns="">
      <p:transition spd="slow"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a:p>
        </p:txBody>
      </p:sp>
    </p:spTree>
    <p:extLst>
      <p:ext uri="{BB962C8B-B14F-4D97-AF65-F5344CB8AC3E}">
        <p14:creationId xmlns:p14="http://schemas.microsoft.com/office/powerpoint/2010/main" val="28665461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4667241" y="-169868"/>
            <a:ext cx="13692489" cy="10716787"/>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Tree>
    <p:extLst>
      <p:ext uri="{BB962C8B-B14F-4D97-AF65-F5344CB8AC3E}">
        <p14:creationId xmlns:p14="http://schemas.microsoft.com/office/powerpoint/2010/main" val="32024324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644036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1247776" y="2565005"/>
            <a:ext cx="15773400" cy="4279766"/>
          </a:xfrm>
        </p:spPr>
        <p:txBody>
          <a:bodyPr anchor="b"/>
          <a:lstStyle>
            <a:lvl1pPr>
              <a:defRPr sz="6751"/>
            </a:lvl1pPr>
          </a:lstStyle>
          <a:p>
            <a:r>
              <a:rPr lang="it-IT"/>
              <a:t>Fare clic per modificare lo stile del titolo</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1247776" y="6885259"/>
            <a:ext cx="15773400" cy="2250628"/>
          </a:xfrm>
        </p:spPr>
        <p:txBody>
          <a:bodyPr/>
          <a:lstStyle>
            <a:lvl1pPr marL="0" indent="0">
              <a:buNone/>
              <a:defRPr sz="2700">
                <a:solidFill>
                  <a:schemeClr val="tx1">
                    <a:tint val="75000"/>
                  </a:schemeClr>
                </a:solidFill>
              </a:defRPr>
            </a:lvl1pPr>
            <a:lvl2pPr marL="514437" indent="0">
              <a:buNone/>
              <a:defRPr sz="2250">
                <a:solidFill>
                  <a:schemeClr val="tx1">
                    <a:tint val="75000"/>
                  </a:schemeClr>
                </a:solidFill>
              </a:defRPr>
            </a:lvl2pPr>
            <a:lvl3pPr marL="1028872" indent="0">
              <a:buNone/>
              <a:defRPr sz="2025">
                <a:solidFill>
                  <a:schemeClr val="tx1">
                    <a:tint val="75000"/>
                  </a:schemeClr>
                </a:solidFill>
              </a:defRPr>
            </a:lvl3pPr>
            <a:lvl4pPr marL="1543307" indent="0">
              <a:buNone/>
              <a:defRPr sz="1800">
                <a:solidFill>
                  <a:schemeClr val="tx1">
                    <a:tint val="75000"/>
                  </a:schemeClr>
                </a:solidFill>
              </a:defRPr>
            </a:lvl4pPr>
            <a:lvl5pPr marL="2057742" indent="0">
              <a:buNone/>
              <a:defRPr sz="1800">
                <a:solidFill>
                  <a:schemeClr val="tx1">
                    <a:tint val="75000"/>
                  </a:schemeClr>
                </a:solidFill>
              </a:defRPr>
            </a:lvl5pPr>
            <a:lvl6pPr marL="2572179" indent="0">
              <a:buNone/>
              <a:defRPr sz="1800">
                <a:solidFill>
                  <a:schemeClr val="tx1">
                    <a:tint val="75000"/>
                  </a:schemeClr>
                </a:solidFill>
              </a:defRPr>
            </a:lvl6pPr>
            <a:lvl7pPr marL="3086614" indent="0">
              <a:buNone/>
              <a:defRPr sz="1800">
                <a:solidFill>
                  <a:schemeClr val="tx1">
                    <a:tint val="75000"/>
                  </a:schemeClr>
                </a:solidFill>
              </a:defRPr>
            </a:lvl7pPr>
            <a:lvl8pPr marL="3601051" indent="0">
              <a:buNone/>
              <a:defRPr sz="1800">
                <a:solidFill>
                  <a:schemeClr val="tx1">
                    <a:tint val="75000"/>
                  </a:schemeClr>
                </a:solidFill>
              </a:defRPr>
            </a:lvl8pPr>
            <a:lvl9pPr marL="4115486" indent="0">
              <a:buNone/>
              <a:defRPr sz="18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0570307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1257300"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9258302"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5033735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1259682" y="547779"/>
            <a:ext cx="15773400" cy="1988651"/>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1259684" y="2522138"/>
            <a:ext cx="7736680"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1259684" y="3758197"/>
            <a:ext cx="7736680"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9258300" y="2522138"/>
            <a:ext cx="7774783"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9258300" y="3758197"/>
            <a:ext cx="7774783"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361225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5794073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fld id="{0F9DC6B9-EBA0-B146-ADC0-A6AC714ECF06}" type="datetimeFigureOut">
              <a:rPr lang="it-IT" smtClean="0"/>
              <a:t>22/11/2021</a:t>
            </a:fld>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04530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‹N›</a:t>
            </a:fld>
            <a:endParaRPr lang="ru-RU" sz="1400" b="1" baseline="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a:solidFill>
                  <a:schemeClr val="tx1">
                    <a:lumMod val="75000"/>
                    <a:lumOff val="25000"/>
                  </a:schemeClr>
                </a:solidFill>
                <a:latin typeface="+mj-lt"/>
                <a:ea typeface="Karla" pitchFamily="2" charset="0"/>
                <a:cs typeface="Poppins Light" panose="02000000000000000000" pitchFamily="2" charset="0"/>
              </a:rPr>
              <a:t>COMPANY</a:t>
            </a:r>
            <a:r>
              <a:rPr lang="en-US" sz="1000" b="1" baseline="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037232684"/>
      </p:ext>
    </p:extLst>
  </p:cSld>
  <p:clrMap bg1="lt1" tx1="dk1" bg2="lt2" tx2="dk2" accent1="accent1" accent2="accent2" accent3="accent3" accent4="accent4" accent5="accent5" accent6="accent6" hlink="hlink" folHlink="folHlink"/>
  <p:sldLayoutIdLst>
    <p:sldLayoutId id="2147483664" r:id="rId1"/>
    <p:sldLayoutId id="2147483699"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userDrawn="1">
          <p15:clr>
            <a:srgbClr val="F26B43"/>
          </p15:clr>
        </p15:guide>
        <p15:guide id="2" pos="576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1257300" y="547779"/>
            <a:ext cx="15773400" cy="1988651"/>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1257300" y="2738861"/>
            <a:ext cx="15773400" cy="652801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1257300" y="9535999"/>
            <a:ext cx="4114800" cy="547772"/>
          </a:xfrm>
          <a:prstGeom prst="rect">
            <a:avLst/>
          </a:prstGeom>
        </p:spPr>
        <p:txBody>
          <a:bodyPr vert="horz" lIns="91440" tIns="45720" rIns="91440" bIns="45720" rtlCol="0" anchor="ctr"/>
          <a:lstStyle>
            <a:lvl1pPr algn="l">
              <a:defRPr sz="1351">
                <a:solidFill>
                  <a:schemeClr val="tx1">
                    <a:tint val="75000"/>
                  </a:schemeClr>
                </a:solidFill>
              </a:defRPr>
            </a:lvl1pPr>
          </a:lstStyle>
          <a:p>
            <a:fld id="{0F9DC6B9-EBA0-B146-ADC0-A6AC714ECF06}" type="datetimeFigureOut">
              <a:rPr lang="it-IT" smtClean="0"/>
              <a:t>22/11/2021</a:t>
            </a:fld>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6057900" y="9535999"/>
            <a:ext cx="6172200" cy="547772"/>
          </a:xfrm>
          <a:prstGeom prst="rect">
            <a:avLst/>
          </a:prstGeom>
        </p:spPr>
        <p:txBody>
          <a:bodyPr vert="horz" lIns="91440" tIns="45720" rIns="91440" bIns="45720" rtlCol="0" anchor="ctr"/>
          <a:lstStyle>
            <a:lvl1pPr algn="ctr">
              <a:defRPr sz="1351">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12915901" y="9535999"/>
            <a:ext cx="4114800" cy="547772"/>
          </a:xfrm>
          <a:prstGeom prst="rect">
            <a:avLst/>
          </a:prstGeom>
        </p:spPr>
        <p:txBody>
          <a:bodyPr vert="horz" lIns="91440" tIns="45720" rIns="91440" bIns="45720" rtlCol="0" anchor="ctr"/>
          <a:lstStyle>
            <a:lvl1pPr algn="r">
              <a:defRPr sz="1351">
                <a:solidFill>
                  <a:schemeClr val="tx1">
                    <a:tint val="75000"/>
                  </a:schemeClr>
                </a:solidFill>
              </a:defRPr>
            </a:lvl1pPr>
          </a:lstStyle>
          <a:p>
            <a:fld id="{2B8196E9-C9B8-494E-B8F3-081598438571}" type="slidenum">
              <a:rPr lang="it-IT" smtClean="0"/>
              <a:t>‹N›</a:t>
            </a:fld>
            <a:endParaRPr lang="it-IT"/>
          </a:p>
        </p:txBody>
      </p:sp>
    </p:spTree>
    <p:extLst>
      <p:ext uri="{BB962C8B-B14F-4D97-AF65-F5344CB8AC3E}">
        <p14:creationId xmlns:p14="http://schemas.microsoft.com/office/powerpoint/2010/main" val="41446485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028872" rtl="0" eaLnBrk="1" latinLnBrk="0" hangingPunct="1">
        <a:lnSpc>
          <a:spcPct val="90000"/>
        </a:lnSpc>
        <a:spcBef>
          <a:spcPct val="0"/>
        </a:spcBef>
        <a:buNone/>
        <a:defRPr sz="4952" kern="1200">
          <a:solidFill>
            <a:schemeClr val="tx1"/>
          </a:solidFill>
          <a:latin typeface="+mj-lt"/>
          <a:ea typeface="+mj-ea"/>
          <a:cs typeface="+mj-cs"/>
        </a:defRPr>
      </a:lvl1pPr>
    </p:titleStyle>
    <p:bodyStyle>
      <a:lvl1pPr marL="257217" indent="-257217" algn="l" defTabSz="1028872"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653" indent="-257217" algn="l" defTabSz="1028872"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089" indent="-257217" algn="l" defTabSz="1028872"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25"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60"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396"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32"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267"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04"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it-IT"/>
      </a:defPPr>
      <a:lvl1pPr marL="0" algn="l" defTabSz="1028872" rtl="0" eaLnBrk="1" latinLnBrk="0" hangingPunct="1">
        <a:defRPr sz="2025" kern="1200">
          <a:solidFill>
            <a:schemeClr val="tx1"/>
          </a:solidFill>
          <a:latin typeface="+mn-lt"/>
          <a:ea typeface="+mn-ea"/>
          <a:cs typeface="+mn-cs"/>
        </a:defRPr>
      </a:lvl1pPr>
      <a:lvl2pPr marL="514437" algn="l" defTabSz="1028872" rtl="0" eaLnBrk="1" latinLnBrk="0" hangingPunct="1">
        <a:defRPr sz="2025" kern="1200">
          <a:solidFill>
            <a:schemeClr val="tx1"/>
          </a:solidFill>
          <a:latin typeface="+mn-lt"/>
          <a:ea typeface="+mn-ea"/>
          <a:cs typeface="+mn-cs"/>
        </a:defRPr>
      </a:lvl2pPr>
      <a:lvl3pPr marL="1028872" algn="l" defTabSz="1028872" rtl="0" eaLnBrk="1" latinLnBrk="0" hangingPunct="1">
        <a:defRPr sz="2025" kern="1200">
          <a:solidFill>
            <a:schemeClr val="tx1"/>
          </a:solidFill>
          <a:latin typeface="+mn-lt"/>
          <a:ea typeface="+mn-ea"/>
          <a:cs typeface="+mn-cs"/>
        </a:defRPr>
      </a:lvl3pPr>
      <a:lvl4pPr marL="1543307" algn="l" defTabSz="1028872" rtl="0" eaLnBrk="1" latinLnBrk="0" hangingPunct="1">
        <a:defRPr sz="2025" kern="1200">
          <a:solidFill>
            <a:schemeClr val="tx1"/>
          </a:solidFill>
          <a:latin typeface="+mn-lt"/>
          <a:ea typeface="+mn-ea"/>
          <a:cs typeface="+mn-cs"/>
        </a:defRPr>
      </a:lvl4pPr>
      <a:lvl5pPr marL="2057742" algn="l" defTabSz="1028872" rtl="0" eaLnBrk="1" latinLnBrk="0" hangingPunct="1">
        <a:defRPr sz="2025" kern="1200">
          <a:solidFill>
            <a:schemeClr val="tx1"/>
          </a:solidFill>
          <a:latin typeface="+mn-lt"/>
          <a:ea typeface="+mn-ea"/>
          <a:cs typeface="+mn-cs"/>
        </a:defRPr>
      </a:lvl5pPr>
      <a:lvl6pPr marL="2572179" algn="l" defTabSz="1028872" rtl="0" eaLnBrk="1" latinLnBrk="0" hangingPunct="1">
        <a:defRPr sz="2025" kern="1200">
          <a:solidFill>
            <a:schemeClr val="tx1"/>
          </a:solidFill>
          <a:latin typeface="+mn-lt"/>
          <a:ea typeface="+mn-ea"/>
          <a:cs typeface="+mn-cs"/>
        </a:defRPr>
      </a:lvl6pPr>
      <a:lvl7pPr marL="3086614" algn="l" defTabSz="1028872" rtl="0" eaLnBrk="1" latinLnBrk="0" hangingPunct="1">
        <a:defRPr sz="2025" kern="1200">
          <a:solidFill>
            <a:schemeClr val="tx1"/>
          </a:solidFill>
          <a:latin typeface="+mn-lt"/>
          <a:ea typeface="+mn-ea"/>
          <a:cs typeface="+mn-cs"/>
        </a:defRPr>
      </a:lvl7pPr>
      <a:lvl8pPr marL="3601051" algn="l" defTabSz="1028872" rtl="0" eaLnBrk="1" latinLnBrk="0" hangingPunct="1">
        <a:defRPr sz="2025" kern="1200">
          <a:solidFill>
            <a:schemeClr val="tx1"/>
          </a:solidFill>
          <a:latin typeface="+mn-lt"/>
          <a:ea typeface="+mn-ea"/>
          <a:cs typeface="+mn-cs"/>
        </a:defRPr>
      </a:lvl8pPr>
      <a:lvl9pPr marL="4115486" algn="l" defTabSz="1028872" rtl="0" eaLnBrk="1" latinLnBrk="0" hangingPunct="1">
        <a:defRPr sz="202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‹N›</a:t>
            </a:fld>
            <a:endParaRPr lang="ru-RU" sz="1400" b="1" baseline="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a:solidFill>
                  <a:schemeClr val="tx1">
                    <a:lumMod val="75000"/>
                    <a:lumOff val="25000"/>
                  </a:schemeClr>
                </a:solidFill>
                <a:latin typeface="+mj-lt"/>
                <a:ea typeface="Karla" pitchFamily="2" charset="0"/>
                <a:cs typeface="Poppins Light" panose="02000000000000000000" pitchFamily="2" charset="0"/>
              </a:rPr>
              <a:t>COMPANY</a:t>
            </a:r>
            <a:r>
              <a:rPr lang="en-US" sz="1000" b="1" baseline="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53698804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p15:clr>
            <a:srgbClr val="F26B43"/>
          </p15:clr>
        </p15:guide>
        <p15:guide id="2" pos="576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urly.it/3ggsy" TargetMode="External"/><Relationship Id="rId7" Type="http://schemas.openxmlformats.org/officeDocument/2006/relationships/image" Target="../media/image28.svg"/><Relationship Id="rId2" Type="http://schemas.openxmlformats.org/officeDocument/2006/relationships/hyperlink" Target="https://www.gazzettaufficiale.it/eli/id/2021/10/21/21G00157/sg" TargetMode="Externa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svg"/><Relationship Id="rId10" Type="http://schemas.openxmlformats.org/officeDocument/2006/relationships/image" Target="../media/image30.svg"/><Relationship Id="rId4" Type="http://schemas.openxmlformats.org/officeDocument/2006/relationships/image" Target="../media/image25.png"/><Relationship Id="rId9"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32.svg"/><Relationship Id="rId2" Type="http://schemas.openxmlformats.org/officeDocument/2006/relationships/image" Target="../media/image31.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hyperlink" Target="https://urly.it/3gh49" TargetMode="External"/><Relationship Id="rId7" Type="http://schemas.openxmlformats.org/officeDocument/2006/relationships/image" Target="../media/image36.svg"/><Relationship Id="rId2" Type="http://schemas.openxmlformats.org/officeDocument/2006/relationships/hyperlink" Target="https://urly.it/3ggsq" TargetMode="External"/><Relationship Id="rId1" Type="http://schemas.openxmlformats.org/officeDocument/2006/relationships/slideLayout" Target="../slideLayouts/slideLayout1.xml"/><Relationship Id="rId6" Type="http://schemas.openxmlformats.org/officeDocument/2006/relationships/image" Target="../media/image35.png"/><Relationship Id="rId11" Type="http://schemas.openxmlformats.org/officeDocument/2006/relationships/image" Target="../media/image40.svg"/><Relationship Id="rId5" Type="http://schemas.openxmlformats.org/officeDocument/2006/relationships/image" Target="../media/image1.png"/><Relationship Id="rId10" Type="http://schemas.openxmlformats.org/officeDocument/2006/relationships/image" Target="../media/image39.png"/><Relationship Id="rId4" Type="http://schemas.openxmlformats.org/officeDocument/2006/relationships/hyperlink" Target="https://urly.it/3ggsy" TargetMode="External"/><Relationship Id="rId9" Type="http://schemas.openxmlformats.org/officeDocument/2006/relationships/image" Target="../media/image38.sv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2.svg"/><Relationship Id="rId4" Type="http://schemas.openxmlformats.org/officeDocument/2006/relationships/image" Target="../media/image4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hyperlink" Target="https://www.agenziaentrate.gov.it/portale/-/provvedimento-dell-8-novembre-2021"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agenziaentrate.gov.it/portale/documents/20143/3930202/RIS_n_64_del_11_11_2021.pdf/c0b49a05-da62-d2e1-f38f-25b8af80a3ae" TargetMode="External"/><Relationship Id="rId3" Type="http://schemas.openxmlformats.org/officeDocument/2006/relationships/image" Target="../media/image1.png"/><Relationship Id="rId7" Type="http://schemas.openxmlformats.org/officeDocument/2006/relationships/image" Target="../media/image44.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3.png"/><Relationship Id="rId5" Type="http://schemas.openxmlformats.org/officeDocument/2006/relationships/hyperlink" Target="https://www.agenziaentrate.gov.it/portale/web/guest/provvedimento-del-15-luglio-2021" TargetMode="External"/><Relationship Id="rId4" Type="http://schemas.openxmlformats.org/officeDocument/2006/relationships/hyperlink" Target="https://www.agenziaentrate.gov.it/portale/documents/20143/3930016/Provvedimento+n.+309145+del+10+novembre+2021.pdf/ec30fc63-8d90-c2cb-0e06-d56b84dbe7cc"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agenziaentrate.gov.it/portale/web/guest/-/provvedimento-del-12-novembre-2021" TargetMode="External"/><Relationship Id="rId3" Type="http://schemas.openxmlformats.org/officeDocument/2006/relationships/image" Target="../media/image1.png"/><Relationship Id="rId7" Type="http://schemas.openxmlformats.org/officeDocument/2006/relationships/image" Target="../media/image46.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5.png"/><Relationship Id="rId5" Type="http://schemas.openxmlformats.org/officeDocument/2006/relationships/hyperlink" Target="https://urly.it/3gdtd" TargetMode="External"/><Relationship Id="rId10" Type="http://schemas.openxmlformats.org/officeDocument/2006/relationships/image" Target="../media/image48.svg"/><Relationship Id="rId4" Type="http://schemas.openxmlformats.org/officeDocument/2006/relationships/hyperlink" Target="https://www.gazzettaufficiale.it/eli/gu/2021/11/11/269/sg/pdf" TargetMode="External"/><Relationship Id="rId9" Type="http://schemas.openxmlformats.org/officeDocument/2006/relationships/image" Target="../media/image47.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0.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9.png"/><Relationship Id="rId5" Type="http://schemas.openxmlformats.org/officeDocument/2006/relationships/hyperlink" Target="mailto:g.ferracani@confindustria.it" TargetMode="External"/><Relationship Id="rId4" Type="http://schemas.openxmlformats.org/officeDocument/2006/relationships/hyperlink" Target="https://kosakiama.confindustria.it/blogs/b930e5dc-1ffc-47ad-a159-6fb5e8f3d773/entry/Newsletter_Politiche_fiscali?lang=it_it"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2.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51.png"/><Relationship Id="rId5" Type="http://schemas.openxmlformats.org/officeDocument/2006/relationships/image" Target="../media/image14.sv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8" Type="http://schemas.openxmlformats.org/officeDocument/2006/relationships/image" Target="../media/image53.png"/><Relationship Id="rId3" Type="http://schemas.openxmlformats.org/officeDocument/2006/relationships/image" Target="../media/image1.png"/><Relationship Id="rId7" Type="http://schemas.openxmlformats.org/officeDocument/2006/relationships/image" Target="../media/image48.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7.png"/><Relationship Id="rId5" Type="http://schemas.openxmlformats.org/officeDocument/2006/relationships/hyperlink" Target="https://urly.it/3ggyt" TargetMode="External"/><Relationship Id="rId4" Type="http://schemas.openxmlformats.org/officeDocument/2006/relationships/hyperlink" Target="https://ec.europa.eu/competition-policy/state-aid/coronavirus/temporary-framework_en" TargetMode="External"/><Relationship Id="rId9" Type="http://schemas.openxmlformats.org/officeDocument/2006/relationships/image" Target="../media/image54.sv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3.sv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16.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2.svg"/><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7641599" y="2158589"/>
            <a:ext cx="3004802" cy="1488701"/>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4589025" y="5351912"/>
            <a:ext cx="9109951" cy="1077218"/>
          </a:xfrm>
          <a:prstGeom prst="rect">
            <a:avLst/>
          </a:prstGeom>
          <a:noFill/>
        </p:spPr>
        <p:txBody>
          <a:bodyPr wrap="square" lIns="91440" tIns="45720" rIns="91440" bIns="45720" rtlCol="0" anchor="t">
            <a:spAutoFit/>
          </a:bodyPr>
          <a:lstStyle/>
          <a:p>
            <a:pPr algn="ctr"/>
            <a:r>
              <a:rPr lang="it-IT" sz="3200" b="1">
                <a:solidFill>
                  <a:schemeClr val="bg1"/>
                </a:solidFill>
                <a:latin typeface="Arial"/>
                <a:cs typeface="Arial"/>
              </a:rPr>
              <a:t>NEWSLETTER DI AGGIORNAMENTO DELL’AREA POLITICHE FISCALI</a:t>
            </a:r>
            <a:endParaRPr lang="it-IT" sz="6600" b="1">
              <a:solidFill>
                <a:schemeClr val="bg1"/>
              </a:solidFill>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E531E9B1-FD68-4B73-9895-3F5B5D725085}"/>
              </a:ext>
            </a:extLst>
          </p:cNvPr>
          <p:cNvSpPr txBox="1"/>
          <p:nvPr/>
        </p:nvSpPr>
        <p:spPr>
          <a:xfrm>
            <a:off x="13418111" y="9300036"/>
            <a:ext cx="390325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800" b="1">
                <a:solidFill>
                  <a:schemeClr val="bg1"/>
                </a:solidFill>
                <a:latin typeface="Arial"/>
                <a:cs typeface="Arial"/>
              </a:rPr>
              <a:t>8 – 21 novembre 2021</a:t>
            </a:r>
          </a:p>
        </p:txBody>
      </p:sp>
    </p:spTree>
    <p:extLst>
      <p:ext uri="{BB962C8B-B14F-4D97-AF65-F5344CB8AC3E}">
        <p14:creationId xmlns:p14="http://schemas.microsoft.com/office/powerpoint/2010/main" val="3644987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 name="Rettangolo 1">
            <a:extLst>
              <a:ext uri="{FF2B5EF4-FFF2-40B4-BE49-F238E27FC236}">
                <a16:creationId xmlns:a16="http://schemas.microsoft.com/office/drawing/2014/main" id="{12D19C3F-DE73-4FD7-836A-62FFF6B8206B}"/>
              </a:ext>
            </a:extLst>
          </p:cNvPr>
          <p:cNvSpPr/>
          <p:nvPr/>
        </p:nvSpPr>
        <p:spPr>
          <a:xfrm>
            <a:off x="661876" y="2711939"/>
            <a:ext cx="12985113" cy="1710737"/>
          </a:xfrm>
          <a:prstGeom prst="rect">
            <a:avLst/>
          </a:prstGeom>
          <a:ln w="3810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1" name="CasellaDiTesto 20">
            <a:extLst>
              <a:ext uri="{FF2B5EF4-FFF2-40B4-BE49-F238E27FC236}">
                <a16:creationId xmlns:a16="http://schemas.microsoft.com/office/drawing/2014/main" id="{5522235B-DAE0-4015-A320-1E7C2CF1ADB5}"/>
              </a:ext>
            </a:extLst>
          </p:cNvPr>
          <p:cNvSpPr txBox="1"/>
          <p:nvPr/>
        </p:nvSpPr>
        <p:spPr>
          <a:xfrm>
            <a:off x="894604" y="4589793"/>
            <a:ext cx="10837322" cy="1446550"/>
          </a:xfrm>
          <a:prstGeom prst="rect">
            <a:avLst/>
          </a:prstGeom>
          <a:noFill/>
        </p:spPr>
        <p:txBody>
          <a:bodyPr wrap="square" lIns="91440" tIns="45720" rIns="91440" bIns="45720" anchor="t">
            <a:spAutoFit/>
          </a:bodyPr>
          <a:lstStyle/>
          <a:p>
            <a:pPr algn="ctr"/>
            <a:r>
              <a:rPr lang="it-IT" sz="2200" b="1" dirty="0">
                <a:solidFill>
                  <a:schemeClr val="tx2">
                    <a:lumMod val="50000"/>
                  </a:schemeClr>
                </a:solidFill>
                <a:latin typeface="Arial"/>
                <a:cs typeface="Arial"/>
              </a:rPr>
              <a:t>Dunque, affinché si configuri la previsione sanzionatoria relativa alla compensazione di crediti inesistenti,</a:t>
            </a:r>
            <a:r>
              <a:rPr lang="it-IT" sz="2200" dirty="0">
                <a:solidFill>
                  <a:schemeClr val="tx2">
                    <a:lumMod val="50000"/>
                  </a:schemeClr>
                </a:solidFill>
                <a:latin typeface="Arial"/>
                <a:cs typeface="Arial"/>
              </a:rPr>
              <a:t> </a:t>
            </a:r>
            <a:r>
              <a:rPr lang="it-IT" sz="2200" b="1" dirty="0">
                <a:solidFill>
                  <a:schemeClr val="tx2">
                    <a:lumMod val="50000"/>
                  </a:schemeClr>
                </a:solidFill>
                <a:latin typeface="Arial"/>
                <a:cs typeface="Arial"/>
              </a:rPr>
              <a:t>occorre la coesistenza di entrambi i requisiti; viceversa, la sussistenza di uno solo di essi configura l’ipotesi sanzionatoria meno grave di credito non spettante.</a:t>
            </a:r>
          </a:p>
        </p:txBody>
      </p:sp>
      <p:sp>
        <p:nvSpPr>
          <p:cNvPr id="25" name="CasellaDiTesto 24">
            <a:extLst>
              <a:ext uri="{FF2B5EF4-FFF2-40B4-BE49-F238E27FC236}">
                <a16:creationId xmlns:a16="http://schemas.microsoft.com/office/drawing/2014/main" id="{3E78CF03-CBCC-40E0-832B-9FBBA39A1D83}"/>
              </a:ext>
            </a:extLst>
          </p:cNvPr>
          <p:cNvSpPr txBox="1"/>
          <p:nvPr/>
        </p:nvSpPr>
        <p:spPr>
          <a:xfrm>
            <a:off x="656494" y="1472316"/>
            <a:ext cx="16951154" cy="1107996"/>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a:ln>
                  <a:noFill/>
                </a:ln>
                <a:solidFill>
                  <a:srgbClr val="292930"/>
                </a:solidFill>
                <a:effectLst/>
                <a:uLnTx/>
                <a:uFillTx/>
                <a:latin typeface="Arial" panose="020B0604020202020204" pitchFamily="34" charset="0"/>
                <a:ea typeface="+mn-ea"/>
                <a:cs typeface="Arial" panose="020B0604020202020204" pitchFamily="34" charset="0"/>
              </a:rPr>
              <a:t>I giudici, interpellati sulla possibilità di applicare o meno il termine decadenziale “lungo” al caso di specie, hanno fornito una chiara </a:t>
            </a:r>
            <a:r>
              <a:rPr kumimoji="0" lang="it-IT" sz="2200" b="1" i="0" u="none" strike="noStrike" kern="1200" cap="none" spc="0" normalizeH="0" baseline="0" noProof="0">
                <a:ln>
                  <a:noFill/>
                </a:ln>
                <a:solidFill>
                  <a:srgbClr val="292930"/>
                </a:solidFill>
                <a:effectLst/>
                <a:uLnTx/>
                <a:uFillTx/>
                <a:latin typeface="Arial" panose="020B0604020202020204" pitchFamily="34" charset="0"/>
                <a:ea typeface="+mn-ea"/>
                <a:cs typeface="Arial" panose="020B0604020202020204" pitchFamily="34" charset="0"/>
              </a:rPr>
              <a:t>nozione generale di credito inesistente</a:t>
            </a:r>
            <a:r>
              <a:rPr kumimoji="0" lang="it-IT" sz="2200" b="0" i="0" u="none" strike="noStrike" kern="1200" cap="none" spc="0" normalizeH="0" baseline="0" noProof="0">
                <a:ln>
                  <a:noFill/>
                </a:ln>
                <a:solidFill>
                  <a:srgbClr val="292930"/>
                </a:solidFill>
                <a:effectLst/>
                <a:uLnTx/>
                <a:uFillTx/>
                <a:latin typeface="Arial" panose="020B0604020202020204" pitchFamily="34" charset="0"/>
                <a:ea typeface="+mn-ea"/>
                <a:cs typeface="Arial" panose="020B0604020202020204" pitchFamily="34" charset="0"/>
              </a:rPr>
              <a:t>, restringendone il perimetro di applicazione.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a:ln>
                  <a:noFill/>
                </a:ln>
                <a:solidFill>
                  <a:srgbClr val="292930"/>
                </a:solidFill>
                <a:effectLst/>
                <a:uLnTx/>
                <a:uFillTx/>
                <a:latin typeface="Arial" panose="020B0604020202020204" pitchFamily="34" charset="0"/>
                <a:ea typeface="+mn-ea"/>
                <a:cs typeface="Arial" panose="020B0604020202020204" pitchFamily="34" charset="0"/>
              </a:rPr>
              <a:t>Si considera tale il credito in relazione al quale:</a:t>
            </a:r>
          </a:p>
        </p:txBody>
      </p:sp>
      <p:sp>
        <p:nvSpPr>
          <p:cNvPr id="26" name="CasellaDiTesto 25">
            <a:extLst>
              <a:ext uri="{FF2B5EF4-FFF2-40B4-BE49-F238E27FC236}">
                <a16:creationId xmlns:a16="http://schemas.microsoft.com/office/drawing/2014/main" id="{7F90C28E-06AA-4EE8-A291-372AD60AFCB2}"/>
              </a:ext>
            </a:extLst>
          </p:cNvPr>
          <p:cNvSpPr txBox="1"/>
          <p:nvPr/>
        </p:nvSpPr>
        <p:spPr>
          <a:xfrm>
            <a:off x="734910" y="2781211"/>
            <a:ext cx="10997016" cy="1415772"/>
          </a:xfrm>
          <a:prstGeom prst="rect">
            <a:avLst/>
          </a:prstGeom>
          <a:noFill/>
        </p:spPr>
        <p:txBody>
          <a:bodyPr wrap="square">
            <a:spAutoFit/>
          </a:bodyPr>
          <a:lstStyle/>
          <a:p>
            <a:pPr marL="510300" indent="-457200" algn="just">
              <a:buClr>
                <a:srgbClr val="0F3BC7"/>
              </a:buClr>
              <a:buFont typeface="+mj-lt"/>
              <a:buAutoNum type="arabicParenR"/>
            </a:pPr>
            <a:r>
              <a:rPr lang="it-IT" sz="2200" b="1">
                <a:latin typeface="Arial" panose="020B0604020202020204" pitchFamily="34" charset="0"/>
                <a:cs typeface="Arial" panose="020B0604020202020204" pitchFamily="34" charset="0"/>
              </a:rPr>
              <a:t>manca</a:t>
            </a:r>
            <a:r>
              <a:rPr lang="it-IT" sz="2200">
                <a:latin typeface="Arial" panose="020B0604020202020204" pitchFamily="34" charset="0"/>
                <a:cs typeface="Arial" panose="020B0604020202020204" pitchFamily="34" charset="0"/>
              </a:rPr>
              <a:t>, in tutto o in parte, </a:t>
            </a:r>
            <a:r>
              <a:rPr lang="it-IT" sz="2200" b="1">
                <a:latin typeface="Arial" panose="020B0604020202020204" pitchFamily="34" charset="0"/>
                <a:cs typeface="Arial" panose="020B0604020202020204" pitchFamily="34" charset="0"/>
              </a:rPr>
              <a:t>il presupposto costitutivo </a:t>
            </a:r>
            <a:r>
              <a:rPr lang="it-IT" sz="2200">
                <a:latin typeface="Arial" panose="020B0604020202020204" pitchFamily="34" charset="0"/>
                <a:cs typeface="Arial" panose="020B0604020202020204" pitchFamily="34" charset="0"/>
              </a:rPr>
              <a:t>del credito</a:t>
            </a:r>
          </a:p>
          <a:p>
            <a:pPr marL="510300" indent="-457200" algn="just">
              <a:buClr>
                <a:srgbClr val="0F3BC7"/>
              </a:buClr>
              <a:buFont typeface="+mj-lt"/>
              <a:buAutoNum type="arabicParenR"/>
            </a:pPr>
            <a:r>
              <a:rPr lang="it-IT" sz="2200" b="1">
                <a:latin typeface="Arial" panose="020B0604020202020204" pitchFamily="34" charset="0"/>
                <a:cs typeface="Arial" panose="020B0604020202020204" pitchFamily="34" charset="0"/>
              </a:rPr>
              <a:t>la cui inesistenza non sia riscontrabile attraverso i controlli </a:t>
            </a:r>
            <a:r>
              <a:rPr lang="it-IT" sz="2200">
                <a:latin typeface="Arial" panose="020B0604020202020204" pitchFamily="34" charset="0"/>
                <a:cs typeface="Arial" panose="020B0604020202020204" pitchFamily="34" charset="0"/>
              </a:rPr>
              <a:t>automatizzati o formali o dai dati in possesso dell’Amministrazione </a:t>
            </a:r>
            <a:r>
              <a:rPr lang="it-IT" sz="2000">
                <a:latin typeface="Arial" panose="020B0604020202020204" pitchFamily="34" charset="0"/>
                <a:cs typeface="Arial" panose="020B0604020202020204" pitchFamily="34" charset="0"/>
              </a:rPr>
              <a:t>(artt. 36-bis e 36-ter DPR 600/1973 e art. 54-bis DPR 633/1972).</a:t>
            </a:r>
            <a:endParaRPr lang="it-IT" sz="2200">
              <a:latin typeface="Arial" panose="020B060402020202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C37629FA-E105-4200-8E1B-BCB9D050783E}"/>
              </a:ext>
            </a:extLst>
          </p:cNvPr>
          <p:cNvSpPr/>
          <p:nvPr/>
        </p:nvSpPr>
        <p:spPr>
          <a:xfrm>
            <a:off x="12125586" y="2128539"/>
            <a:ext cx="5748346" cy="3907804"/>
          </a:xfrm>
          <a:prstGeom prst="rect">
            <a:avLst/>
          </a:prstGeom>
          <a:solidFill>
            <a:schemeClr val="tx2">
              <a:lumMod val="9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it-IT" sz="2000">
              <a:solidFill>
                <a:schemeClr val="bg2">
                  <a:lumMod val="50000"/>
                </a:schemeClr>
              </a:solidFill>
              <a:latin typeface="Arial" panose="020B0604020202020204" pitchFamily="34" charset="0"/>
              <a:cs typeface="Arial" panose="020B0604020202020204" pitchFamily="34" charset="0"/>
            </a:endParaRPr>
          </a:p>
        </p:txBody>
      </p:sp>
      <p:cxnSp>
        <p:nvCxnSpPr>
          <p:cNvPr id="5" name="Connettore 2 4">
            <a:extLst>
              <a:ext uri="{FF2B5EF4-FFF2-40B4-BE49-F238E27FC236}">
                <a16:creationId xmlns:a16="http://schemas.microsoft.com/office/drawing/2014/main" id="{6D917D3B-AE94-493F-A04F-7F03342F9308}"/>
              </a:ext>
            </a:extLst>
          </p:cNvPr>
          <p:cNvCxnSpPr>
            <a:cxnSpLocks/>
          </p:cNvCxnSpPr>
          <p:nvPr/>
        </p:nvCxnSpPr>
        <p:spPr>
          <a:xfrm>
            <a:off x="9567723" y="2958958"/>
            <a:ext cx="3130361" cy="0"/>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A8D0D0C7-DA20-48EF-9DB6-4D884C62D7FF}"/>
              </a:ext>
            </a:extLst>
          </p:cNvPr>
          <p:cNvSpPr txBox="1"/>
          <p:nvPr/>
        </p:nvSpPr>
        <p:spPr>
          <a:xfrm>
            <a:off x="12507090" y="2416494"/>
            <a:ext cx="4985338" cy="3323987"/>
          </a:xfrm>
          <a:prstGeom prst="rect">
            <a:avLst/>
          </a:prstGeom>
          <a:noFill/>
        </p:spPr>
        <p:txBody>
          <a:bodyPr wrap="square">
            <a:spAutoFit/>
          </a:bodyPr>
          <a:lstStyle/>
          <a:p>
            <a:pPr algn="ctr"/>
            <a:r>
              <a:rPr lang="it-IT" sz="2100" dirty="0">
                <a:latin typeface="Arial" panose="020B0604020202020204" pitchFamily="34" charset="0"/>
                <a:ea typeface="Calibri" panose="020F0502020204030204" pitchFamily="34" charset="0"/>
                <a:cs typeface="Arial" panose="020B0604020202020204" pitchFamily="34" charset="0"/>
              </a:rPr>
              <a:t>S</a:t>
            </a:r>
            <a:r>
              <a:rPr lang="it-IT" sz="2100" dirty="0">
                <a:effectLst/>
                <a:latin typeface="Arial" panose="020B0604020202020204" pitchFamily="34" charset="0"/>
                <a:ea typeface="Calibri" panose="020F0502020204030204" pitchFamily="34" charset="0"/>
                <a:cs typeface="Arial" panose="020B0604020202020204" pitchFamily="34" charset="0"/>
              </a:rPr>
              <a:t>i deve trattare di una </a:t>
            </a:r>
            <a:r>
              <a:rPr lang="it-IT" sz="2100" b="1" dirty="0">
                <a:effectLst/>
                <a:latin typeface="Arial" panose="020B0604020202020204" pitchFamily="34" charset="0"/>
                <a:ea typeface="Calibri" panose="020F0502020204030204" pitchFamily="34" charset="0"/>
                <a:cs typeface="Arial" panose="020B0604020202020204" pitchFamily="34" charset="0"/>
              </a:rPr>
              <a:t>situazione non reale o non vera </a:t>
            </a:r>
            <a:r>
              <a:rPr lang="it-IT" sz="2100" dirty="0">
                <a:effectLst/>
                <a:latin typeface="Arial" panose="020B0604020202020204" pitchFamily="34" charset="0"/>
                <a:ea typeface="Calibri" panose="020F0502020204030204" pitchFamily="34" charset="0"/>
                <a:cs typeface="Arial" panose="020B0604020202020204" pitchFamily="34" charset="0"/>
              </a:rPr>
              <a:t>«ossia priva di elementi giustificativi fenomenicamente apprezzabili, se non anche con connotazioni di fraudolenza». </a:t>
            </a:r>
          </a:p>
          <a:p>
            <a:pPr algn="ctr"/>
            <a:r>
              <a:rPr lang="it-IT" sz="2100" dirty="0">
                <a:effectLst/>
                <a:latin typeface="Arial" panose="020B0604020202020204" pitchFamily="34" charset="0"/>
                <a:ea typeface="Calibri" panose="020F0502020204030204" pitchFamily="34" charset="0"/>
                <a:cs typeface="Arial" panose="020B0604020202020204" pitchFamily="34" charset="0"/>
              </a:rPr>
              <a:t>Non è un caso, specifica la Corte, che il più ampio termine per la notifica dell’atto di recupero riguardi necessariamente una fattispecie più ristretta, ritenuta più grave.</a:t>
            </a:r>
          </a:p>
        </p:txBody>
      </p:sp>
      <p:sp>
        <p:nvSpPr>
          <p:cNvPr id="23" name="CasellaDiTesto 22">
            <a:extLst>
              <a:ext uri="{FF2B5EF4-FFF2-40B4-BE49-F238E27FC236}">
                <a16:creationId xmlns:a16="http://schemas.microsoft.com/office/drawing/2014/main" id="{DE2C1C9F-E421-47D4-9EC2-04CBA9E5EC78}"/>
              </a:ext>
            </a:extLst>
          </p:cNvPr>
          <p:cNvSpPr txBox="1"/>
          <p:nvPr/>
        </p:nvSpPr>
        <p:spPr>
          <a:xfrm>
            <a:off x="695702" y="6571639"/>
            <a:ext cx="16872738" cy="2123658"/>
          </a:xfrm>
          <a:prstGeom prst="rect">
            <a:avLst/>
          </a:prstGeom>
          <a:noFill/>
        </p:spPr>
        <p:txBody>
          <a:bodyPr wrap="square">
            <a:spAutoFit/>
          </a:bodyPr>
          <a:lstStyle/>
          <a:p>
            <a:pPr algn="just"/>
            <a:r>
              <a:rPr lang="it-IT" sz="2200" dirty="0">
                <a:latin typeface="Arial" panose="020B0604020202020204" pitchFamily="34" charset="0"/>
                <a:cs typeface="Arial" panose="020B0604020202020204" pitchFamily="34" charset="0"/>
              </a:rPr>
              <a:t>Quindi, in conclusione, può affermarsi che la generalità dei casi relativa alle indebite compensazioni rientra certamente nelle ipotesi di utilizzo di crediti d’imposta non spettanti (con sanzione del 30% e termini di accertamento ordinari). Ciò per l’evidente considerazione che, nella maggioranza dei casi, il credito pur sostanzialmente inesistente, può essere facilmente "intercettato" mediante controlli automatizzati, nel presupposto che la condotta del contribuente si connota per scarsa insidiosità. Solamente quando il credito d’imposta è stato generato da operazioni simulate o da documenti falsi, ancorché lo stesso credito sia indicato in dichiarazione, si può considerare il credito come inesistente.</a:t>
            </a:r>
          </a:p>
        </p:txBody>
      </p:sp>
      <p:sp>
        <p:nvSpPr>
          <p:cNvPr id="24" name="CasellaDiTesto 23">
            <a:extLst>
              <a:ext uri="{FF2B5EF4-FFF2-40B4-BE49-F238E27FC236}">
                <a16:creationId xmlns:a16="http://schemas.microsoft.com/office/drawing/2014/main" id="{6BAF8E89-B466-4DA6-A0AC-0B10A79D7EF1}"/>
              </a:ext>
            </a:extLst>
          </p:cNvPr>
          <p:cNvSpPr txBox="1"/>
          <p:nvPr/>
        </p:nvSpPr>
        <p:spPr>
          <a:xfrm>
            <a:off x="16553133" y="8573865"/>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2/2</a:t>
            </a:r>
          </a:p>
        </p:txBody>
      </p:sp>
      <p:sp>
        <p:nvSpPr>
          <p:cNvPr id="28" name="TextBox 6">
            <a:extLst>
              <a:ext uri="{FF2B5EF4-FFF2-40B4-BE49-F238E27FC236}">
                <a16:creationId xmlns:a16="http://schemas.microsoft.com/office/drawing/2014/main" id="{F3281AE0-1BDF-4B36-B640-109406D45C7F}"/>
              </a:ext>
            </a:extLst>
          </p:cNvPr>
          <p:cNvSpPr txBox="1"/>
          <p:nvPr/>
        </p:nvSpPr>
        <p:spPr>
          <a:xfrm>
            <a:off x="734910" y="179075"/>
            <a:ext cx="8874916" cy="646331"/>
          </a:xfrm>
          <a:prstGeom prst="rect">
            <a:avLst/>
          </a:prstGeom>
          <a:noFill/>
        </p:spPr>
        <p:txBody>
          <a:bodyPr wrap="square" rtlCol="0">
            <a:spAutoFit/>
          </a:bodyPr>
          <a:lstStyle/>
          <a:p>
            <a:r>
              <a:rPr lang="en-US" sz="3600" b="1" kern="0">
                <a:solidFill>
                  <a:schemeClr val="bg1"/>
                </a:solidFill>
                <a:latin typeface="Arial" panose="020B0604020202020204" pitchFamily="34" charset="0"/>
                <a:cs typeface="Arial" panose="020B0604020202020204" pitchFamily="34" charset="0"/>
              </a:rPr>
              <a:t>CREDITI D’IMPOSTA INESISTENTI</a:t>
            </a:r>
            <a:endParaRPr lang="en-US" sz="4000" b="1" ker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0609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up)">
                                      <p:cBhvr>
                                        <p:cTn id="7" dur="4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7" name="Elemento grafico 16" descr="Tempio greco contorno">
            <a:extLst>
              <a:ext uri="{FF2B5EF4-FFF2-40B4-BE49-F238E27FC236}">
                <a16:creationId xmlns:a16="http://schemas.microsoft.com/office/drawing/2014/main" id="{711CFFE1-8F35-4DE2-831A-9E85DB745D54}"/>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61059" y="691058"/>
            <a:ext cx="8202848" cy="8202848"/>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3683573" y="-1069476"/>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11216013" y="2721923"/>
            <a:ext cx="5310928" cy="5310928"/>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11069055" y="2510446"/>
            <a:ext cx="5310928" cy="5310928"/>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a:latin typeface="Arial" panose="020B0604020202020204" pitchFamily="34" charset="0"/>
                <a:cs typeface="Arial" panose="020B0604020202020204" pitchFamily="34" charset="0"/>
              </a:rPr>
              <a:t>FOCUS LEGISLATIVO</a:t>
            </a:r>
            <a:r>
              <a:rPr lang="it-IT" sz="3600">
                <a:latin typeface="Arial" panose="020B0604020202020204" pitchFamily="34" charset="0"/>
                <a:cs typeface="Arial" panose="020B0604020202020204" pitchFamily="34" charset="0"/>
              </a:rPr>
              <a:t> </a:t>
            </a:r>
            <a:endParaRPr lang="ru-RU" sz="360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745539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3840131" y="3002971"/>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187335" y="2744378"/>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4035195" y="3275530"/>
            <a:ext cx="2295138" cy="2283941"/>
          </a:xfrm>
          <a:prstGeom prst="ellipse">
            <a:avLst/>
          </a:prstGeom>
          <a:solidFill>
            <a:schemeClr val="accent2"/>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a:solidFill>
                  <a:schemeClr val="bg1"/>
                </a:solidFill>
                <a:latin typeface="+mj-lt"/>
                <a:ea typeface="Montserrat Black"/>
                <a:cs typeface="Montserrat Black"/>
                <a:sym typeface="Montserrat Black"/>
              </a:rPr>
              <a:t>02</a:t>
            </a:r>
            <a:endParaRPr>
              <a:solidFill>
                <a:schemeClr val="bg1"/>
              </a:solidFill>
              <a:latin typeface="+mj-lt"/>
            </a:endParaRPr>
          </a:p>
        </p:txBody>
      </p:sp>
      <p:sp>
        <p:nvSpPr>
          <p:cNvPr id="25" name="Google Shape;578;p86">
            <a:extLst>
              <a:ext uri="{FF2B5EF4-FFF2-40B4-BE49-F238E27FC236}">
                <a16:creationId xmlns:a16="http://schemas.microsoft.com/office/drawing/2014/main" id="{1512E9AC-4D27-4A3C-9575-48596E19ECD9}"/>
              </a:ext>
            </a:extLst>
          </p:cNvPr>
          <p:cNvSpPr txBox="1"/>
          <p:nvPr/>
        </p:nvSpPr>
        <p:spPr>
          <a:xfrm>
            <a:off x="6492125" y="3742298"/>
            <a:ext cx="10929601" cy="4620103"/>
          </a:xfrm>
          <a:prstGeom prst="rect">
            <a:avLst/>
          </a:prstGeom>
          <a:noFill/>
          <a:ln>
            <a:noFill/>
          </a:ln>
        </p:spPr>
        <p:txBody>
          <a:bodyPr spcFirstLastPara="1" wrap="square" lIns="91425" tIns="45700" rIns="91425" bIns="45700" anchor="t" anchorCtr="0">
            <a:noAutofit/>
          </a:bodyPr>
          <a:lstStyle/>
          <a:p>
            <a:pPr algn="just">
              <a:lnSpc>
                <a:spcPct val="150000"/>
              </a:lnSpc>
              <a:buClr>
                <a:srgbClr val="000000"/>
              </a:buClr>
              <a:buSzPts val="1600"/>
            </a:pPr>
            <a:r>
              <a:rPr lang="it-IT" sz="2000" b="1" dirty="0">
                <a:solidFill>
                  <a:schemeClr val="tx2">
                    <a:lumMod val="10000"/>
                  </a:schemeClr>
                </a:solidFill>
                <a:latin typeface="Arial"/>
                <a:ea typeface="Karla"/>
                <a:cs typeface="Arial"/>
                <a:sym typeface="Karla"/>
              </a:rPr>
              <a:t>PROPOSTE DI INTERVENTO DI CONFINDUSTRIA IN MATERIA FISCALE</a:t>
            </a:r>
            <a:endParaRPr lang="it-IT" sz="2000" b="1" dirty="0">
              <a:solidFill>
                <a:schemeClr val="tx2">
                  <a:lumMod val="10000"/>
                </a:schemeClr>
              </a:solidFill>
              <a:latin typeface="Arial"/>
              <a:ea typeface="Karla"/>
              <a:cs typeface="Arial"/>
            </a:endParaRP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ABROGAZIONE ART. 6 E RIPRISTINO PATENT BOX</a:t>
            </a:r>
            <a:endParaRPr lang="it-IT" sz="2000" dirty="0">
              <a:solidFill>
                <a:schemeClr val="tx2">
                  <a:lumMod val="10000"/>
                </a:schemeClr>
              </a:solidFill>
              <a:latin typeface="Arial" panose="020B0604020202020204" pitchFamily="34" charset="0"/>
              <a:ea typeface="Karla"/>
              <a:cs typeface="Arial" panose="020B0604020202020204" pitchFamily="34" charset="0"/>
            </a:endParaRP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PROROGA DEL TERMINE DI VERSAMENTO IRAP </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DISPOSIZIONI IN TEMA DI COMPENSAZIONI DI CREDITI</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CANONE UNICO PATRIMONIALE </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RADDOPPIO LIMITE WELFARE AZIENDALE</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SANZIONI PER INDEBITA DETRAZIONE DELL’IVA ERRONEAMENTE ASSOLTA </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CREDITO DI IMPOSTA R&amp;S – COMMESSE ESTERE </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ESCLUSIONE DA IMPOSIZIONE DELLE SOMME EROGATE AI DIPENDENTI IN MODALITÀ AGILE</a:t>
            </a:r>
          </a:p>
          <a:p>
            <a:pPr marL="285750" indent="-285750" algn="just">
              <a:lnSpc>
                <a:spcPct val="150000"/>
              </a:lnSpc>
              <a:buClr>
                <a:srgbClr val="000000"/>
              </a:buClr>
              <a:buSzPts val="1600"/>
              <a:buFont typeface="Wingdings" panose="05000000000000000000" pitchFamily="2" charset="2"/>
              <a:buChar char="§"/>
            </a:pPr>
            <a:r>
              <a:rPr lang="it-IT" sz="2000" dirty="0">
                <a:solidFill>
                  <a:schemeClr val="tx2">
                    <a:lumMod val="10000"/>
                  </a:schemeClr>
                </a:solidFill>
                <a:latin typeface="Arial"/>
                <a:ea typeface="Karla"/>
                <a:cs typeface="Arial"/>
              </a:rPr>
              <a:t>ALLESTIMENTI MOBILI IN STRUTTURE RICETTIVE ALL'APERTO</a:t>
            </a:r>
          </a:p>
          <a:p>
            <a:pPr marL="285750" indent="-285750" algn="just">
              <a:lnSpc>
                <a:spcPct val="150000"/>
              </a:lnSpc>
              <a:buClr>
                <a:srgbClr val="000000"/>
              </a:buClr>
              <a:buSzPts val="1600"/>
              <a:buFont typeface="Wingdings" panose="05000000000000000000" pitchFamily="2" charset="2"/>
              <a:buChar char="§"/>
            </a:pPr>
            <a:endParaRPr lang="it-IT" sz="2000" dirty="0">
              <a:solidFill>
                <a:schemeClr val="tx2">
                  <a:lumMod val="10000"/>
                </a:schemeClr>
              </a:solidFill>
              <a:latin typeface="Arial"/>
              <a:ea typeface="Karla"/>
              <a:cs typeface="Arial"/>
            </a:endParaRPr>
          </a:p>
          <a:p>
            <a:pPr marL="285750" indent="-285750" algn="just">
              <a:lnSpc>
                <a:spcPct val="150000"/>
              </a:lnSpc>
              <a:buClr>
                <a:srgbClr val="000000"/>
              </a:buClr>
              <a:buSzPts val="1600"/>
              <a:buFont typeface="Wingdings" panose="05000000000000000000" pitchFamily="2" charset="2"/>
              <a:buChar char="§"/>
            </a:pPr>
            <a:endParaRPr lang="it-IT" sz="2000" dirty="0">
              <a:solidFill>
                <a:schemeClr val="tx2">
                  <a:lumMod val="10000"/>
                </a:schemeClr>
              </a:solidFill>
              <a:latin typeface="Arial"/>
              <a:ea typeface="Karla"/>
              <a:cs typeface="Arial"/>
            </a:endParaRPr>
          </a:p>
          <a:p>
            <a:pPr marL="285750" lvl="0" indent="-285750" algn="just">
              <a:lnSpc>
                <a:spcPct val="150000"/>
              </a:lnSpc>
              <a:buClr>
                <a:srgbClr val="000000"/>
              </a:buClr>
              <a:buSzPts val="1600"/>
              <a:buFont typeface="Wingdings" panose="05000000000000000000" pitchFamily="2" charset="2"/>
              <a:buChar char="§"/>
            </a:pPr>
            <a:endParaRPr lang="it-IT" sz="2000" dirty="0">
              <a:solidFill>
                <a:schemeClr val="tx2">
                  <a:lumMod val="10000"/>
                </a:schemeClr>
              </a:solidFill>
              <a:latin typeface="Arial" panose="020B0604020202020204" pitchFamily="34" charset="0"/>
              <a:ea typeface="Karla"/>
              <a:cs typeface="Arial" panose="020B0604020202020204" pitchFamily="34" charset="0"/>
            </a:endParaRPr>
          </a:p>
        </p:txBody>
      </p:sp>
      <p:sp>
        <p:nvSpPr>
          <p:cNvPr id="6" name="CasellaDiTesto 5">
            <a:extLst>
              <a:ext uri="{FF2B5EF4-FFF2-40B4-BE49-F238E27FC236}">
                <a16:creationId xmlns:a16="http://schemas.microsoft.com/office/drawing/2014/main" id="{00D81650-09E7-470A-A31A-8186B4F56E04}"/>
              </a:ext>
            </a:extLst>
          </p:cNvPr>
          <p:cNvSpPr txBox="1"/>
          <p:nvPr/>
        </p:nvSpPr>
        <p:spPr>
          <a:xfrm>
            <a:off x="1767283" y="6987939"/>
            <a:ext cx="2562335" cy="1200329"/>
          </a:xfrm>
          <a:prstGeom prst="rect">
            <a:avLst/>
          </a:prstGeom>
          <a:noFill/>
        </p:spPr>
        <p:txBody>
          <a:bodyPr wrap="square" rtlCol="0">
            <a:spAutoFit/>
          </a:bodyPr>
          <a:lstStyle/>
          <a:p>
            <a:pPr algn="ctr"/>
            <a:r>
              <a:rPr lang="it-IT" b="1">
                <a:solidFill>
                  <a:schemeClr val="tx2">
                    <a:lumMod val="10000"/>
                  </a:schemeClr>
                </a:solidFill>
                <a:latin typeface="Arial" panose="020B0604020202020204" pitchFamily="34" charset="0"/>
                <a:cs typeface="Arial" panose="020B0604020202020204" pitchFamily="34" charset="0"/>
              </a:rPr>
              <a:t>Vai al provvedimento</a:t>
            </a:r>
          </a:p>
          <a:p>
            <a:pPr algn="ctr"/>
            <a:r>
              <a:rPr lang="it-IT" b="1">
                <a:solidFill>
                  <a:schemeClr val="tx2">
                    <a:lumMod val="10000"/>
                  </a:schemeClr>
                </a:solidFill>
                <a:latin typeface="Arial" panose="020B0604020202020204" pitchFamily="34" charset="0"/>
                <a:cs typeface="Arial" panose="020B0604020202020204" pitchFamily="34" charset="0"/>
                <a:hlinkClick r:id="rId2"/>
              </a:rPr>
              <a:t>https://www.gazzettaufficiale.it/eli/id/2021/10/21/21G00157/sg</a:t>
            </a:r>
            <a:r>
              <a:rPr lang="it-IT" b="1">
                <a:solidFill>
                  <a:schemeClr val="tx2">
                    <a:lumMod val="10000"/>
                  </a:schemeClr>
                </a:solidFill>
                <a:latin typeface="Arial" panose="020B0604020202020204" pitchFamily="34" charset="0"/>
                <a:cs typeface="Arial" panose="020B0604020202020204" pitchFamily="34" charset="0"/>
              </a:rPr>
              <a:t> </a:t>
            </a:r>
          </a:p>
        </p:txBody>
      </p:sp>
      <p:sp>
        <p:nvSpPr>
          <p:cNvPr id="37" name="CasellaDiTesto 36">
            <a:extLst>
              <a:ext uri="{FF2B5EF4-FFF2-40B4-BE49-F238E27FC236}">
                <a16:creationId xmlns:a16="http://schemas.microsoft.com/office/drawing/2014/main" id="{405636EC-F76E-4D79-8673-820D0C4BC475}"/>
              </a:ext>
            </a:extLst>
          </p:cNvPr>
          <p:cNvSpPr txBox="1"/>
          <p:nvPr/>
        </p:nvSpPr>
        <p:spPr>
          <a:xfrm>
            <a:off x="1298823" y="1693606"/>
            <a:ext cx="3329110" cy="1477328"/>
          </a:xfrm>
          <a:prstGeom prst="rect">
            <a:avLst/>
          </a:prstGeom>
          <a:noFill/>
        </p:spPr>
        <p:txBody>
          <a:bodyPr wrap="square" lIns="91440" tIns="45720" rIns="91440" bIns="45720" rtlCol="0" anchor="t">
            <a:spAutoFit/>
          </a:bodyPr>
          <a:lstStyle/>
          <a:p>
            <a:pPr algn="ctr"/>
            <a:r>
              <a:rPr lang="it-IT" b="1">
                <a:solidFill>
                  <a:schemeClr val="tx2">
                    <a:lumMod val="10000"/>
                  </a:schemeClr>
                </a:solidFill>
                <a:latin typeface="Arial"/>
                <a:cs typeface="Arial"/>
              </a:rPr>
              <a:t>È possibile consultare sul sito di Confindustria </a:t>
            </a:r>
          </a:p>
          <a:p>
            <a:pPr algn="ctr"/>
            <a:r>
              <a:rPr lang="it-IT" b="1">
                <a:solidFill>
                  <a:schemeClr val="tx2">
                    <a:lumMod val="10000"/>
                  </a:schemeClr>
                </a:solidFill>
                <a:latin typeface="Arial"/>
                <a:cs typeface="Arial"/>
              </a:rPr>
              <a:t> la Memoria elaborata sul         DL Fiscale  </a:t>
            </a:r>
          </a:p>
          <a:p>
            <a:pPr algn="ctr"/>
            <a:r>
              <a:rPr lang="it-IT" b="1">
                <a:solidFill>
                  <a:schemeClr val="tx2">
                    <a:lumMod val="10000"/>
                  </a:schemeClr>
                </a:solidFill>
                <a:latin typeface="Arial"/>
                <a:cs typeface="Arial"/>
              </a:rPr>
              <a:t>Link: </a:t>
            </a:r>
            <a:r>
              <a:rPr lang="it-IT" b="1">
                <a:solidFill>
                  <a:schemeClr val="tx2">
                    <a:lumMod val="10000"/>
                  </a:schemeClr>
                </a:solidFill>
                <a:latin typeface="Arial"/>
                <a:cs typeface="Arial"/>
                <a:hlinkClick r:id="rId3"/>
              </a:rPr>
              <a:t>https://urly.It/3ggsy</a:t>
            </a:r>
            <a:r>
              <a:rPr lang="it-IT" b="1">
                <a:solidFill>
                  <a:schemeClr val="tx2">
                    <a:lumMod val="10000"/>
                  </a:schemeClr>
                </a:solidFill>
                <a:latin typeface="Arial"/>
                <a:cs typeface="Arial"/>
              </a:rPr>
              <a:t>  </a:t>
            </a:r>
            <a:endParaRPr lang="it-IT" sz="2400">
              <a:solidFill>
                <a:schemeClr val="tx2">
                  <a:lumMod val="10000"/>
                </a:schemeClr>
              </a:solidFill>
            </a:endParaRPr>
          </a:p>
        </p:txBody>
      </p:sp>
      <p:pic>
        <p:nvPicPr>
          <p:cNvPr id="13" name="Elemento grafico 12" descr="Radiomicrofono contorno">
            <a:extLst>
              <a:ext uri="{FF2B5EF4-FFF2-40B4-BE49-F238E27FC236}">
                <a16:creationId xmlns:a16="http://schemas.microsoft.com/office/drawing/2014/main" id="{75F9578A-FA39-4415-B634-C6456F60385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8928" y="1736925"/>
            <a:ext cx="1015664" cy="1015664"/>
          </a:xfrm>
          <a:prstGeom prst="rect">
            <a:avLst/>
          </a:prstGeom>
        </p:spPr>
      </p:pic>
      <p:pic>
        <p:nvPicPr>
          <p:cNvPr id="39" name="Elemento grafico 38" descr="Documento contorno">
            <a:extLst>
              <a:ext uri="{FF2B5EF4-FFF2-40B4-BE49-F238E27FC236}">
                <a16:creationId xmlns:a16="http://schemas.microsoft.com/office/drawing/2014/main" id="{74ACE37A-0D63-4988-B9B1-4674D2B9C63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2799" y="7000516"/>
            <a:ext cx="897317" cy="875620"/>
          </a:xfrm>
          <a:prstGeom prst="rect">
            <a:avLst/>
          </a:prstGeom>
        </p:spPr>
      </p:pic>
      <p:sp>
        <p:nvSpPr>
          <p:cNvPr id="20" name="Rettangolo 19">
            <a:extLst>
              <a:ext uri="{FF2B5EF4-FFF2-40B4-BE49-F238E27FC236}">
                <a16:creationId xmlns:a16="http://schemas.microsoft.com/office/drawing/2014/main" id="{5318F7CE-1726-4893-8D0E-36030289B35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21" name="Gruppo 20">
            <a:extLst>
              <a:ext uri="{FF2B5EF4-FFF2-40B4-BE49-F238E27FC236}">
                <a16:creationId xmlns:a16="http://schemas.microsoft.com/office/drawing/2014/main" id="{39A91B1B-FF74-44BD-A0A3-064034E3DF57}"/>
              </a:ext>
            </a:extLst>
          </p:cNvPr>
          <p:cNvGrpSpPr/>
          <p:nvPr/>
        </p:nvGrpSpPr>
        <p:grpSpPr>
          <a:xfrm>
            <a:off x="1" y="9104605"/>
            <a:ext cx="18287999" cy="1177858"/>
            <a:chOff x="-121141" y="6091519"/>
            <a:chExt cx="12462637" cy="894504"/>
          </a:xfrm>
        </p:grpSpPr>
        <p:sp>
          <p:nvSpPr>
            <p:cNvPr id="23" name="Rettangolo 22">
              <a:extLst>
                <a:ext uri="{FF2B5EF4-FFF2-40B4-BE49-F238E27FC236}">
                  <a16:creationId xmlns:a16="http://schemas.microsoft.com/office/drawing/2014/main" id="{0370BA49-6AD6-4F53-B2D6-19A264B28F78}"/>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24" name="Immagine 23">
              <a:extLst>
                <a:ext uri="{FF2B5EF4-FFF2-40B4-BE49-F238E27FC236}">
                  <a16:creationId xmlns:a16="http://schemas.microsoft.com/office/drawing/2014/main" id="{B49BD3EA-FC73-4F99-BDA0-B09DDD809167}"/>
                </a:ext>
              </a:extLst>
            </p:cNvPr>
            <p:cNvPicPr>
              <a:picLocks noChangeAspect="1"/>
            </p:cNvPicPr>
            <p:nvPr/>
          </p:nvPicPr>
          <p:blipFill>
            <a:blip r:embed="rId8"/>
            <a:stretch>
              <a:fillRect/>
            </a:stretch>
          </p:blipFill>
          <p:spPr>
            <a:xfrm>
              <a:off x="10821871" y="6236454"/>
              <a:ext cx="1083094" cy="536609"/>
            </a:xfrm>
            <a:prstGeom prst="rect">
              <a:avLst/>
            </a:prstGeom>
          </p:spPr>
        </p:pic>
      </p:grpSp>
      <p:sp>
        <p:nvSpPr>
          <p:cNvPr id="7" name="TextBox 6"/>
          <p:cNvSpPr txBox="1"/>
          <p:nvPr/>
        </p:nvSpPr>
        <p:spPr>
          <a:xfrm>
            <a:off x="2355342" y="246889"/>
            <a:ext cx="13553458" cy="1015663"/>
          </a:xfrm>
          <a:prstGeom prst="rect">
            <a:avLst/>
          </a:prstGeom>
          <a:noFill/>
        </p:spPr>
        <p:txBody>
          <a:bodyPr wrap="square" rtlCol="0">
            <a:spAutoFit/>
          </a:bodyPr>
          <a:lstStyle/>
          <a:p>
            <a:pPr lvl="0" algn="ctr">
              <a:buClr>
                <a:srgbClr val="000000"/>
              </a:buClr>
              <a:buSzPts val="1600"/>
            </a:pPr>
            <a:r>
              <a:rPr lang="it-IT" sz="2800" b="1">
                <a:solidFill>
                  <a:schemeClr val="bg1"/>
                </a:solidFill>
                <a:latin typeface="Arial" panose="020B0604020202020204" pitchFamily="34" charset="0"/>
                <a:ea typeface="Karla"/>
                <a:cs typeface="Arial" panose="020B0604020202020204" pitchFamily="34" charset="0"/>
                <a:sym typeface="Karla"/>
              </a:rPr>
              <a:t>PROVVEDIMENTI IN DISCUSSIONE</a:t>
            </a:r>
          </a:p>
          <a:p>
            <a:pPr lvl="0"/>
            <a:endParaRPr lang="it-IT" sz="3200">
              <a:solidFill>
                <a:srgbClr val="FF0000"/>
              </a:solidFill>
              <a:ea typeface="Montserrat Black"/>
              <a:cs typeface="Montserrat Black"/>
              <a:sym typeface="Montserrat Black"/>
            </a:endParaRPr>
          </a:p>
        </p:txBody>
      </p:sp>
      <p:sp>
        <p:nvSpPr>
          <p:cNvPr id="2" name="CasellaDiTesto 1">
            <a:extLst>
              <a:ext uri="{FF2B5EF4-FFF2-40B4-BE49-F238E27FC236}">
                <a16:creationId xmlns:a16="http://schemas.microsoft.com/office/drawing/2014/main" id="{DF0A2952-4DD9-4ED3-A4E2-89BBBF9B20AA}"/>
              </a:ext>
            </a:extLst>
          </p:cNvPr>
          <p:cNvSpPr txBox="1"/>
          <p:nvPr/>
        </p:nvSpPr>
        <p:spPr>
          <a:xfrm>
            <a:off x="7838034" y="2904420"/>
            <a:ext cx="5017243" cy="769441"/>
          </a:xfrm>
          <a:prstGeom prst="rect">
            <a:avLst/>
          </a:prstGeom>
          <a:noFill/>
        </p:spPr>
        <p:txBody>
          <a:bodyPr wrap="square" rtlCol="0">
            <a:spAutoFit/>
          </a:bodyPr>
          <a:lstStyle/>
          <a:p>
            <a:pPr algn="ctr"/>
            <a:r>
              <a:rPr lang="it-IT" sz="2400" b="1" dirty="0">
                <a:solidFill>
                  <a:schemeClr val="accent2">
                    <a:lumMod val="75000"/>
                  </a:schemeClr>
                </a:solidFill>
                <a:latin typeface="Arial" panose="020B0604020202020204" pitchFamily="34" charset="0"/>
                <a:cs typeface="Arial" panose="020B0604020202020204" pitchFamily="34" charset="0"/>
              </a:rPr>
              <a:t>DL FISCALE 2021</a:t>
            </a:r>
          </a:p>
          <a:p>
            <a:pPr algn="ctr"/>
            <a:r>
              <a:rPr lang="it-IT" sz="2000" dirty="0">
                <a:solidFill>
                  <a:schemeClr val="tx2">
                    <a:lumMod val="10000"/>
                  </a:schemeClr>
                </a:solidFill>
                <a:latin typeface="Arial" panose="020B0604020202020204" pitchFamily="34" charset="0"/>
                <a:cs typeface="Arial" panose="020B0604020202020204" pitchFamily="34" charset="0"/>
              </a:rPr>
              <a:t>(decreto-legge 21 ottobre 2021, n. 146)</a:t>
            </a:r>
          </a:p>
        </p:txBody>
      </p:sp>
      <p:sp>
        <p:nvSpPr>
          <p:cNvPr id="27" name="CasellaDiTesto 26">
            <a:extLst>
              <a:ext uri="{FF2B5EF4-FFF2-40B4-BE49-F238E27FC236}">
                <a16:creationId xmlns:a16="http://schemas.microsoft.com/office/drawing/2014/main" id="{84A7B988-4C60-41F8-A0C6-C99CA21730E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pic>
        <p:nvPicPr>
          <p:cNvPr id="12" name="Elemento grafico 11" descr="Monete contorno">
            <a:extLst>
              <a:ext uri="{FF2B5EF4-FFF2-40B4-BE49-F238E27FC236}">
                <a16:creationId xmlns:a16="http://schemas.microsoft.com/office/drawing/2014/main" id="{D74580AE-175A-4785-AA92-48BEC8FD740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62528" y="3673861"/>
            <a:ext cx="1431661" cy="1431661"/>
          </a:xfrm>
          <a:prstGeom prst="rect">
            <a:avLst/>
          </a:prstGeom>
        </p:spPr>
      </p:pic>
    </p:spTree>
    <p:extLst>
      <p:ext uri="{BB962C8B-B14F-4D97-AF65-F5344CB8AC3E}">
        <p14:creationId xmlns:p14="http://schemas.microsoft.com/office/powerpoint/2010/main" val="33217913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750"/>
                                        <p:tgtEl>
                                          <p:spTgt spid="25"/>
                                        </p:tgtEl>
                                      </p:cBhvr>
                                    </p:animEffect>
                                    <p:anim calcmode="lin" valueType="num">
                                      <p:cBhvr>
                                        <p:cTn id="22" dur="750" fill="hold"/>
                                        <p:tgtEl>
                                          <p:spTgt spid="25"/>
                                        </p:tgtEl>
                                        <p:attrNameLst>
                                          <p:attrName>ppt_x</p:attrName>
                                        </p:attrNameLst>
                                      </p:cBhvr>
                                      <p:tavLst>
                                        <p:tav tm="0">
                                          <p:val>
                                            <p:strVal val="#ppt_x"/>
                                          </p:val>
                                        </p:tav>
                                        <p:tav tm="100000">
                                          <p:val>
                                            <p:strVal val="#ppt_x"/>
                                          </p:val>
                                        </p:tav>
                                      </p:tavLst>
                                    </p:anim>
                                    <p:anim calcmode="lin" valueType="num">
                                      <p:cBhvr>
                                        <p:cTn id="23"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8" name="Elemento grafico 7" descr="Aeroplanino di carta volante">
            <a:extLst>
              <a:ext uri="{FF2B5EF4-FFF2-40B4-BE49-F238E27FC236}">
                <a16:creationId xmlns:a16="http://schemas.microsoft.com/office/drawing/2014/main" id="{96DB7781-89D4-4B5C-97FD-F1469683F29F}"/>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1761" y="370500"/>
            <a:ext cx="12778942" cy="12778942"/>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CED9A4E5-0A7C-425D-AC49-0126C68D57C4}"/>
              </a:ext>
            </a:extLst>
          </p:cNvPr>
          <p:cNvSpPr/>
          <p:nvPr/>
        </p:nvSpPr>
        <p:spPr>
          <a:xfrm>
            <a:off x="10411679" y="2034524"/>
            <a:ext cx="5330360" cy="5330360"/>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5FE52D52-8F03-B94E-8E0D-AC058CDBD089}"/>
              </a:ext>
            </a:extLst>
          </p:cNvPr>
          <p:cNvSpPr/>
          <p:nvPr/>
        </p:nvSpPr>
        <p:spPr>
          <a:xfrm>
            <a:off x="10111562" y="2197809"/>
            <a:ext cx="5330360" cy="5330360"/>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a:latin typeface="Arial" panose="020B0604020202020204" pitchFamily="34" charset="0"/>
                <a:cs typeface="Arial" panose="020B0604020202020204" pitchFamily="34" charset="0"/>
              </a:rPr>
              <a:t>EVENTI, CONVEGNI  </a:t>
            </a:r>
          </a:p>
          <a:p>
            <a:pPr algn="ctr"/>
            <a:r>
              <a:rPr lang="it-IT" sz="4000" b="1">
                <a:latin typeface="Arial" panose="020B0604020202020204" pitchFamily="34" charset="0"/>
                <a:cs typeface="Arial" panose="020B0604020202020204" pitchFamily="34" charset="0"/>
              </a:rPr>
              <a:t>E DOCUMENTI DELL’AREA  </a:t>
            </a:r>
          </a:p>
          <a:p>
            <a:pPr algn="ctr"/>
            <a:endParaRPr lang="ru-RU" sz="2400" b="1">
              <a:latin typeface="Arial" panose="020B0604020202020204" pitchFamily="34" charset="0"/>
              <a:cs typeface="Arial" panose="020B0604020202020204" pitchFamily="34" charset="0"/>
            </a:endParaRPr>
          </a:p>
        </p:txBody>
      </p: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5" name="CasellaDiTesto 14">
            <a:extLst>
              <a:ext uri="{FF2B5EF4-FFF2-40B4-BE49-F238E27FC236}">
                <a16:creationId xmlns:a16="http://schemas.microsoft.com/office/drawing/2014/main" id="{3E08C8C8-AAE5-418E-8B5C-7D91D449E266}"/>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664448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Isosceles Triangle 38">
            <a:extLst>
              <a:ext uri="{FF2B5EF4-FFF2-40B4-BE49-F238E27FC236}">
                <a16:creationId xmlns:a16="http://schemas.microsoft.com/office/drawing/2014/main" id="{26AEC1CE-4435-4041-9D02-7A81A12FA5BA}"/>
              </a:ext>
            </a:extLst>
          </p:cNvPr>
          <p:cNvSpPr/>
          <p:nvPr/>
        </p:nvSpPr>
        <p:spPr>
          <a:xfrm rot="5400000">
            <a:off x="5094419" y="4073002"/>
            <a:ext cx="300123" cy="70265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3" name="Oval 18">
            <a:extLst>
              <a:ext uri="{FF2B5EF4-FFF2-40B4-BE49-F238E27FC236}">
                <a16:creationId xmlns:a16="http://schemas.microsoft.com/office/drawing/2014/main" id="{4FBCCDA9-67B5-4642-A9DB-BBA70E67DA15}"/>
              </a:ext>
            </a:extLst>
          </p:cNvPr>
          <p:cNvSpPr/>
          <p:nvPr/>
        </p:nvSpPr>
        <p:spPr>
          <a:xfrm>
            <a:off x="2436344" y="3323950"/>
            <a:ext cx="2130883" cy="2130883"/>
          </a:xfrm>
          <a:prstGeom prst="ellipse">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7" name="Rettangolo 26">
            <a:extLst>
              <a:ext uri="{FF2B5EF4-FFF2-40B4-BE49-F238E27FC236}">
                <a16:creationId xmlns:a16="http://schemas.microsoft.com/office/drawing/2014/main" id="{725089B4-D900-4FF3-A4D8-32E943991F57}"/>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r>
              <a:rPr lang="it-IT" sz="2800" b="1" kern="0">
                <a:solidFill>
                  <a:prstClr val="white"/>
                </a:solidFill>
                <a:latin typeface="Arial" panose="020B0604020202020204" pitchFamily="34" charset="0"/>
                <a:cs typeface="Arial" panose="020B0604020202020204" pitchFamily="34" charset="0"/>
              </a:rPr>
              <a:t>EVENTI E CONVEGNI</a:t>
            </a:r>
            <a:endParaRPr kumimoji="0" lang="it-IT" sz="28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5" name="CasellaDiTesto 34">
            <a:extLst>
              <a:ext uri="{FF2B5EF4-FFF2-40B4-BE49-F238E27FC236}">
                <a16:creationId xmlns:a16="http://schemas.microsoft.com/office/drawing/2014/main" id="{841163DF-3B41-4BB4-B015-A49C37D2F5D6}"/>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6" name="Oval 19">
            <a:extLst>
              <a:ext uri="{FF2B5EF4-FFF2-40B4-BE49-F238E27FC236}">
                <a16:creationId xmlns:a16="http://schemas.microsoft.com/office/drawing/2014/main" id="{CEC450B0-7B9B-44FB-9516-726BBC6AB34F}"/>
              </a:ext>
            </a:extLst>
          </p:cNvPr>
          <p:cNvSpPr/>
          <p:nvPr/>
        </p:nvSpPr>
        <p:spPr>
          <a:xfrm>
            <a:off x="2788818" y="3676424"/>
            <a:ext cx="1425934" cy="1425934"/>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1" name="CasellaDiTesto 40">
            <a:extLst>
              <a:ext uri="{FF2B5EF4-FFF2-40B4-BE49-F238E27FC236}">
                <a16:creationId xmlns:a16="http://schemas.microsoft.com/office/drawing/2014/main" id="{7593484E-AE06-4D26-B512-AD92865D1640}"/>
              </a:ext>
            </a:extLst>
          </p:cNvPr>
          <p:cNvSpPr txBox="1"/>
          <p:nvPr/>
        </p:nvSpPr>
        <p:spPr>
          <a:xfrm>
            <a:off x="5807555" y="3717363"/>
            <a:ext cx="11339076" cy="1384995"/>
          </a:xfrm>
          <a:prstGeom prst="rect">
            <a:avLst/>
          </a:prstGeom>
          <a:noFill/>
        </p:spPr>
        <p:txBody>
          <a:bodyPr wrap="square">
            <a:spAutoFit/>
          </a:bodyPr>
          <a:lstStyle/>
          <a:p>
            <a:pPr algn="just" rtl="0" fontAlgn="base"/>
            <a:r>
              <a:rPr lang="it-IT" sz="2800" i="0" dirty="0">
                <a:solidFill>
                  <a:srgbClr val="000000"/>
                </a:solidFill>
                <a:effectLst/>
                <a:latin typeface="Arial" panose="020B0604020202020204" pitchFamily="34" charset="0"/>
                <a:cs typeface="Arial" panose="020B0604020202020204" pitchFamily="34" charset="0"/>
              </a:rPr>
              <a:t>15 novembre 2021</a:t>
            </a:r>
          </a:p>
          <a:p>
            <a:pPr algn="just" rtl="0" fontAlgn="base"/>
            <a:r>
              <a:rPr lang="it-IT" sz="2800" i="0" dirty="0">
                <a:solidFill>
                  <a:srgbClr val="000000"/>
                </a:solidFill>
                <a:effectLst/>
                <a:latin typeface="Arial" panose="020B0604020202020204" pitchFamily="34" charset="0"/>
                <a:cs typeface="Arial" panose="020B0604020202020204" pitchFamily="34" charset="0"/>
              </a:rPr>
              <a:t>Webinar </a:t>
            </a:r>
            <a:r>
              <a:rPr lang="it-IT" sz="2800" i="1" dirty="0">
                <a:solidFill>
                  <a:srgbClr val="000000"/>
                </a:solidFill>
                <a:latin typeface="Arial" panose="020B0604020202020204" pitchFamily="34" charset="0"/>
                <a:cs typeface="Arial" panose="020B0604020202020204" pitchFamily="34" charset="0"/>
              </a:rPr>
              <a:t>Piccola Industria - M&amp;A: un’opportunità di crescita per le PMI</a:t>
            </a:r>
          </a:p>
          <a:p>
            <a:pPr algn="just" rtl="0" fontAlgn="base"/>
            <a:r>
              <a:rPr lang="it-IT" sz="2800" i="1" dirty="0">
                <a:solidFill>
                  <a:srgbClr val="000000"/>
                </a:solidFill>
                <a:latin typeface="Arial" panose="020B0604020202020204" pitchFamily="34" charset="0"/>
                <a:cs typeface="Arial" panose="020B0604020202020204" pitchFamily="34" charset="0"/>
              </a:rPr>
              <a:t> </a:t>
            </a:r>
            <a:r>
              <a:rPr lang="it-IT" sz="2800" dirty="0">
                <a:solidFill>
                  <a:srgbClr val="000000"/>
                </a:solidFill>
                <a:latin typeface="Arial" panose="020B0604020202020204" pitchFamily="34" charset="0"/>
                <a:cs typeface="Arial" panose="020B0604020202020204" pitchFamily="34" charset="0"/>
              </a:rPr>
              <a:t>Intervento sul tema delle misure fiscali a supporto delle aggregazioni</a:t>
            </a:r>
            <a:endParaRPr lang="it-IT" sz="2800" b="1" dirty="0">
              <a:solidFill>
                <a:srgbClr val="000000"/>
              </a:solidFill>
              <a:effectLst/>
              <a:latin typeface="Arial" panose="020B0604020202020204" pitchFamily="34" charset="0"/>
              <a:cs typeface="Arial" panose="020B0604020202020204" pitchFamily="34" charset="0"/>
            </a:endParaRPr>
          </a:p>
        </p:txBody>
      </p:sp>
      <p:sp>
        <p:nvSpPr>
          <p:cNvPr id="3" name="CasellaDiTesto 2">
            <a:extLst>
              <a:ext uri="{FF2B5EF4-FFF2-40B4-BE49-F238E27FC236}">
                <a16:creationId xmlns:a16="http://schemas.microsoft.com/office/drawing/2014/main" id="{9A7ACE64-5152-4FD4-BC4D-6B6731DE61FC}"/>
              </a:ext>
            </a:extLst>
          </p:cNvPr>
          <p:cNvSpPr txBox="1"/>
          <p:nvPr/>
        </p:nvSpPr>
        <p:spPr>
          <a:xfrm>
            <a:off x="349218" y="4158070"/>
            <a:ext cx="2336482" cy="523220"/>
          </a:xfrm>
          <a:prstGeom prst="rect">
            <a:avLst/>
          </a:prstGeom>
          <a:noFill/>
        </p:spPr>
        <p:txBody>
          <a:bodyPr wrap="square" rtlCol="0">
            <a:spAutoFit/>
          </a:bodyPr>
          <a:lstStyle/>
          <a:p>
            <a:pPr algn="ctr"/>
            <a:r>
              <a:rPr lang="it-IT" sz="2800" b="1" dirty="0">
                <a:solidFill>
                  <a:srgbClr val="D70A0B"/>
                </a:solidFill>
                <a:latin typeface="Arial" panose="020B0604020202020204" pitchFamily="34" charset="0"/>
                <a:cs typeface="Arial" panose="020B0604020202020204" pitchFamily="34" charset="0"/>
              </a:rPr>
              <a:t>EVENTI</a:t>
            </a:r>
          </a:p>
        </p:txBody>
      </p:sp>
      <p:pic>
        <p:nvPicPr>
          <p:cNvPr id="4" name="Elemento grafico 3" descr="Connessioni con riempimento a tinta unita">
            <a:extLst>
              <a:ext uri="{FF2B5EF4-FFF2-40B4-BE49-F238E27FC236}">
                <a16:creationId xmlns:a16="http://schemas.microsoft.com/office/drawing/2014/main" id="{B4A3C277-5BF1-4AA6-883F-A3B842C912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02937" y="3781910"/>
            <a:ext cx="1284836" cy="1284836"/>
          </a:xfrm>
          <a:prstGeom prst="rect">
            <a:avLst/>
          </a:prstGeom>
        </p:spPr>
      </p:pic>
      <p:grpSp>
        <p:nvGrpSpPr>
          <p:cNvPr id="21" name="Gruppo 20">
            <a:extLst>
              <a:ext uri="{FF2B5EF4-FFF2-40B4-BE49-F238E27FC236}">
                <a16:creationId xmlns:a16="http://schemas.microsoft.com/office/drawing/2014/main" id="{0741D2C2-501D-9241-8475-78F5F8DCD2C9}"/>
              </a:ext>
            </a:extLst>
          </p:cNvPr>
          <p:cNvGrpSpPr/>
          <p:nvPr/>
        </p:nvGrpSpPr>
        <p:grpSpPr>
          <a:xfrm>
            <a:off x="1" y="9097706"/>
            <a:ext cx="18287999" cy="1177858"/>
            <a:chOff x="-121141" y="6091519"/>
            <a:chExt cx="12462637" cy="894504"/>
          </a:xfrm>
        </p:grpSpPr>
        <p:sp>
          <p:nvSpPr>
            <p:cNvPr id="22" name="Rettangolo 21">
              <a:extLst>
                <a:ext uri="{FF2B5EF4-FFF2-40B4-BE49-F238E27FC236}">
                  <a16:creationId xmlns:a16="http://schemas.microsoft.com/office/drawing/2014/main" id="{6264DBC6-420E-734B-8600-D6A780A7C0E5}"/>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23" name="Immagine 22">
              <a:extLst>
                <a:ext uri="{FF2B5EF4-FFF2-40B4-BE49-F238E27FC236}">
                  <a16:creationId xmlns:a16="http://schemas.microsoft.com/office/drawing/2014/main" id="{E8B84E6A-4EC2-654D-B95E-1956D84BF078}"/>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4" name="CasellaDiTesto 23">
            <a:extLst>
              <a:ext uri="{FF2B5EF4-FFF2-40B4-BE49-F238E27FC236}">
                <a16:creationId xmlns:a16="http://schemas.microsoft.com/office/drawing/2014/main" id="{FFE81AFB-94E1-104F-809A-47B4B9733C8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924759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anim calcmode="lin" valueType="num">
                                      <p:cBhvr>
                                        <p:cTn id="8" dur="750" fill="hold"/>
                                        <p:tgtEl>
                                          <p:spTgt spid="39"/>
                                        </p:tgtEl>
                                        <p:attrNameLst>
                                          <p:attrName>ppt_x</p:attrName>
                                        </p:attrNameLst>
                                      </p:cBhvr>
                                      <p:tavLst>
                                        <p:tav tm="0">
                                          <p:val>
                                            <p:strVal val="#ppt_x"/>
                                          </p:val>
                                        </p:tav>
                                        <p:tav tm="100000">
                                          <p:val>
                                            <p:strVal val="#ppt_x"/>
                                          </p:val>
                                        </p:tav>
                                      </p:tavLst>
                                    </p:anim>
                                    <p:anim calcmode="lin" valueType="num">
                                      <p:cBhvr>
                                        <p:cTn id="9" dur="75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750"/>
                                        <p:tgtEl>
                                          <p:spTgt spid="43"/>
                                        </p:tgtEl>
                                      </p:cBhvr>
                                    </p:animEffect>
                                    <p:anim calcmode="lin" valueType="num">
                                      <p:cBhvr>
                                        <p:cTn id="15" dur="750" fill="hold"/>
                                        <p:tgtEl>
                                          <p:spTgt spid="43"/>
                                        </p:tgtEl>
                                        <p:attrNameLst>
                                          <p:attrName>ppt_x</p:attrName>
                                        </p:attrNameLst>
                                      </p:cBhvr>
                                      <p:tavLst>
                                        <p:tav tm="0">
                                          <p:val>
                                            <p:strVal val="#ppt_x"/>
                                          </p:val>
                                        </p:tav>
                                        <p:tav tm="100000">
                                          <p:val>
                                            <p:strVal val="#ppt_x"/>
                                          </p:val>
                                        </p:tav>
                                      </p:tavLst>
                                    </p:anim>
                                    <p:anim calcmode="lin" valueType="num">
                                      <p:cBhvr>
                                        <p:cTn id="16" dur="750" fill="hold"/>
                                        <p:tgtEl>
                                          <p:spTgt spid="4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750"/>
                                        <p:tgtEl>
                                          <p:spTgt spid="36"/>
                                        </p:tgtEl>
                                      </p:cBhvr>
                                    </p:animEffect>
                                    <p:anim calcmode="lin" valueType="num">
                                      <p:cBhvr>
                                        <p:cTn id="20" dur="750" fill="hold"/>
                                        <p:tgtEl>
                                          <p:spTgt spid="36"/>
                                        </p:tgtEl>
                                        <p:attrNameLst>
                                          <p:attrName>ppt_x</p:attrName>
                                        </p:attrNameLst>
                                      </p:cBhvr>
                                      <p:tavLst>
                                        <p:tav tm="0">
                                          <p:val>
                                            <p:strVal val="#ppt_x"/>
                                          </p:val>
                                        </p:tav>
                                        <p:tav tm="100000">
                                          <p:val>
                                            <p:strVal val="#ppt_x"/>
                                          </p:val>
                                        </p:tav>
                                      </p:tavLst>
                                    </p:anim>
                                    <p:anim calcmode="lin" valueType="num">
                                      <p:cBhvr>
                                        <p:cTn id="21" dur="75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tangolo con angoli arrotondati 43">
            <a:extLst>
              <a:ext uri="{FF2B5EF4-FFF2-40B4-BE49-F238E27FC236}">
                <a16:creationId xmlns:a16="http://schemas.microsoft.com/office/drawing/2014/main" id="{F5608570-8987-48DF-9D1A-6757366EB47E}"/>
              </a:ext>
            </a:extLst>
          </p:cNvPr>
          <p:cNvSpPr/>
          <p:nvPr/>
        </p:nvSpPr>
        <p:spPr>
          <a:xfrm>
            <a:off x="12978097" y="5557974"/>
            <a:ext cx="3119442" cy="652240"/>
          </a:xfrm>
          <a:prstGeom prst="round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https://urly.it/3ggsq</a:t>
            </a:r>
            <a:r>
              <a:rPr lang="it-IT" sz="2000" b="1">
                <a:solidFill>
                  <a:schemeClr val="bg1"/>
                </a:solidFill>
                <a:latin typeface="Arial" panose="020B0604020202020204" pitchFamily="34" charset="0"/>
                <a:cs typeface="Arial" panose="020B0604020202020204" pitchFamily="34" charset="0"/>
              </a:rPr>
              <a:t> </a:t>
            </a:r>
          </a:p>
        </p:txBody>
      </p:sp>
      <p:sp>
        <p:nvSpPr>
          <p:cNvPr id="43" name="Rettangolo con angoli arrotondati 42">
            <a:extLst>
              <a:ext uri="{FF2B5EF4-FFF2-40B4-BE49-F238E27FC236}">
                <a16:creationId xmlns:a16="http://schemas.microsoft.com/office/drawing/2014/main" id="{07639ED1-A925-444A-8518-35443992AB3C}"/>
              </a:ext>
            </a:extLst>
          </p:cNvPr>
          <p:cNvSpPr/>
          <p:nvPr/>
        </p:nvSpPr>
        <p:spPr>
          <a:xfrm>
            <a:off x="7496872" y="5578332"/>
            <a:ext cx="3119442" cy="652240"/>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u="sng">
                <a:solidFill>
                  <a:schemeClr val="bg1"/>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https://urly.it/3gh49</a:t>
            </a:r>
            <a:endParaRPr lang="it-IT" sz="2000" b="1">
              <a:solidFill>
                <a:schemeClr val="bg1"/>
              </a:solidFill>
            </a:endParaRPr>
          </a:p>
        </p:txBody>
      </p:sp>
      <p:sp>
        <p:nvSpPr>
          <p:cNvPr id="3" name="Rettangolo con angoli arrotondati 2">
            <a:extLst>
              <a:ext uri="{FF2B5EF4-FFF2-40B4-BE49-F238E27FC236}">
                <a16:creationId xmlns:a16="http://schemas.microsoft.com/office/drawing/2014/main" id="{02B99650-1DAB-440F-AFEF-9277FD14A77B}"/>
              </a:ext>
            </a:extLst>
          </p:cNvPr>
          <p:cNvSpPr/>
          <p:nvPr/>
        </p:nvSpPr>
        <p:spPr>
          <a:xfrm>
            <a:off x="2056192" y="5619954"/>
            <a:ext cx="3119442" cy="652240"/>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https://urly.it/3ggsy</a:t>
            </a:r>
            <a:r>
              <a:rPr lang="it-IT" sz="2000" b="1">
                <a:solidFill>
                  <a:schemeClr val="bg1"/>
                </a:solidFill>
                <a:latin typeface="Arial" panose="020B0604020202020204" pitchFamily="34" charset="0"/>
                <a:cs typeface="Arial" panose="020B0604020202020204" pitchFamily="34" charset="0"/>
              </a:rPr>
              <a:t> </a:t>
            </a:r>
          </a:p>
        </p:txBody>
      </p:sp>
      <p:sp>
        <p:nvSpPr>
          <p:cNvPr id="27" name="Rettangolo 26">
            <a:extLst>
              <a:ext uri="{FF2B5EF4-FFF2-40B4-BE49-F238E27FC236}">
                <a16:creationId xmlns:a16="http://schemas.microsoft.com/office/drawing/2014/main" id="{725089B4-D900-4FF3-A4D8-32E943991F57}"/>
              </a:ext>
            </a:extLst>
          </p:cNvPr>
          <p:cNvSpPr/>
          <p:nvPr/>
        </p:nvSpPr>
        <p:spPr>
          <a:xfrm>
            <a:off x="-22443" y="-117"/>
            <a:ext cx="18309032" cy="1033779"/>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692"/>
            <a:r>
              <a:rPr lang="it-IT" sz="2799" b="1" kern="0">
                <a:solidFill>
                  <a:schemeClr val="bg1"/>
                </a:solidFill>
                <a:latin typeface="Arial" panose="020B0604020202020204" pitchFamily="34" charset="0"/>
                <a:cs typeface="Arial" panose="020B0604020202020204" pitchFamily="34" charset="0"/>
              </a:rPr>
              <a:t>DOCUMENTI DELL’AREA</a:t>
            </a:r>
          </a:p>
        </p:txBody>
      </p:sp>
      <p:grpSp>
        <p:nvGrpSpPr>
          <p:cNvPr id="28" name="Gruppo 27">
            <a:extLst>
              <a:ext uri="{FF2B5EF4-FFF2-40B4-BE49-F238E27FC236}">
                <a16:creationId xmlns:a16="http://schemas.microsoft.com/office/drawing/2014/main" id="{FB512645-18BE-4E61-9A9A-FC34C421D39E}"/>
              </a:ext>
            </a:extLst>
          </p:cNvPr>
          <p:cNvGrpSpPr/>
          <p:nvPr/>
        </p:nvGrpSpPr>
        <p:grpSpPr>
          <a:xfrm>
            <a:off x="1411" y="9110911"/>
            <a:ext cx="18285177" cy="1177677"/>
            <a:chOff x="-121141" y="6091519"/>
            <a:chExt cx="12462637" cy="894504"/>
          </a:xfrm>
        </p:grpSpPr>
        <p:sp>
          <p:nvSpPr>
            <p:cNvPr id="29" name="Rettangolo 28">
              <a:extLst>
                <a:ext uri="{FF2B5EF4-FFF2-40B4-BE49-F238E27FC236}">
                  <a16:creationId xmlns:a16="http://schemas.microsoft.com/office/drawing/2014/main" id="{C3F47355-A861-42D3-B56C-0CAD0D4DE5A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692"/>
              <a:endParaRPr lang="it-IT" sz="2025" kern="0">
                <a:solidFill>
                  <a:prstClr val="white"/>
                </a:solidFill>
                <a:latin typeface="Arial" panose="020B0604020202020204" pitchFamily="34" charset="0"/>
                <a:cs typeface="Arial" panose="020B0604020202020204" pitchFamily="34" charset="0"/>
              </a:endParaRPr>
            </a:p>
          </p:txBody>
        </p:sp>
        <p:pic>
          <p:nvPicPr>
            <p:cNvPr id="30" name="Immagine 29">
              <a:extLst>
                <a:ext uri="{FF2B5EF4-FFF2-40B4-BE49-F238E27FC236}">
                  <a16:creationId xmlns:a16="http://schemas.microsoft.com/office/drawing/2014/main" id="{EABDBB15-7D1F-4FFB-9710-90E9ED4AF21F}"/>
                </a:ext>
              </a:extLst>
            </p:cNvPr>
            <p:cNvPicPr>
              <a:picLocks noChangeAspect="1"/>
            </p:cNvPicPr>
            <p:nvPr/>
          </p:nvPicPr>
          <p:blipFill>
            <a:blip r:embed="rId5"/>
            <a:stretch>
              <a:fillRect/>
            </a:stretch>
          </p:blipFill>
          <p:spPr>
            <a:xfrm>
              <a:off x="10821871" y="6236454"/>
              <a:ext cx="1083094" cy="536609"/>
            </a:xfrm>
            <a:prstGeom prst="rect">
              <a:avLst/>
            </a:prstGeom>
          </p:spPr>
        </p:pic>
      </p:grpSp>
      <p:sp>
        <p:nvSpPr>
          <p:cNvPr id="10" name="CasellaDiTesto 9">
            <a:extLst>
              <a:ext uri="{FF2B5EF4-FFF2-40B4-BE49-F238E27FC236}">
                <a16:creationId xmlns:a16="http://schemas.microsoft.com/office/drawing/2014/main" id="{0DB12A08-6549-4C69-935E-440936974C7B}"/>
              </a:ext>
            </a:extLst>
          </p:cNvPr>
          <p:cNvSpPr txBox="1"/>
          <p:nvPr/>
        </p:nvSpPr>
        <p:spPr>
          <a:xfrm>
            <a:off x="525417" y="9592666"/>
            <a:ext cx="6797678" cy="338682"/>
          </a:xfrm>
          <a:prstGeom prst="rect">
            <a:avLst/>
          </a:prstGeom>
          <a:noFill/>
        </p:spPr>
        <p:txBody>
          <a:bodyPr wrap="square" rtlCol="0">
            <a:spAutoFit/>
          </a:bodyPr>
          <a:lstStyle/>
          <a:p>
            <a:pPr algn="just"/>
            <a:r>
              <a:rPr lang="it-IT" sz="1601"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75" name="Oval 12">
            <a:extLst>
              <a:ext uri="{FF2B5EF4-FFF2-40B4-BE49-F238E27FC236}">
                <a16:creationId xmlns:a16="http://schemas.microsoft.com/office/drawing/2014/main" id="{BEA4C689-BC30-6749-A2CD-7F6F28285104}"/>
              </a:ext>
            </a:extLst>
          </p:cNvPr>
          <p:cNvSpPr>
            <a:spLocks noChangeArrowheads="1"/>
          </p:cNvSpPr>
          <p:nvPr/>
        </p:nvSpPr>
        <p:spPr bwMode="auto">
          <a:xfrm>
            <a:off x="13359099" y="1460942"/>
            <a:ext cx="2364582" cy="2362200"/>
          </a:xfrm>
          <a:prstGeom prst="ellipse">
            <a:avLst/>
          </a:prstGeom>
          <a:solidFill>
            <a:schemeClr val="accent3">
              <a:lumMod val="75000"/>
            </a:schemeClr>
          </a:solidFill>
          <a:ln>
            <a:noFill/>
          </a:ln>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6" name="Oval 13">
            <a:extLst>
              <a:ext uri="{FF2B5EF4-FFF2-40B4-BE49-F238E27FC236}">
                <a16:creationId xmlns:a16="http://schemas.microsoft.com/office/drawing/2014/main" id="{2BBED3C3-767F-9F4A-9106-342784F80836}"/>
              </a:ext>
            </a:extLst>
          </p:cNvPr>
          <p:cNvSpPr>
            <a:spLocks noChangeArrowheads="1"/>
          </p:cNvSpPr>
          <p:nvPr/>
        </p:nvSpPr>
        <p:spPr bwMode="auto">
          <a:xfrm>
            <a:off x="7787397" y="1393679"/>
            <a:ext cx="2359820" cy="2362200"/>
          </a:xfrm>
          <a:prstGeom prst="ellipse">
            <a:avLst/>
          </a:prstGeom>
          <a:solidFill>
            <a:schemeClr val="accent3"/>
          </a:solidFill>
          <a:ln>
            <a:noFill/>
          </a:ln>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7" name="Oval 14">
            <a:extLst>
              <a:ext uri="{FF2B5EF4-FFF2-40B4-BE49-F238E27FC236}">
                <a16:creationId xmlns:a16="http://schemas.microsoft.com/office/drawing/2014/main" id="{C8699F00-87C5-FE46-9F48-569D16C8D553}"/>
              </a:ext>
            </a:extLst>
          </p:cNvPr>
          <p:cNvSpPr>
            <a:spLocks noChangeArrowheads="1"/>
          </p:cNvSpPr>
          <p:nvPr/>
        </p:nvSpPr>
        <p:spPr bwMode="auto">
          <a:xfrm>
            <a:off x="2400012" y="1393679"/>
            <a:ext cx="2366963" cy="2362200"/>
          </a:xfrm>
          <a:prstGeom prst="ellipse">
            <a:avLst/>
          </a:prstGeom>
          <a:solidFill>
            <a:schemeClr val="accent3">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1" name="Oval 16">
            <a:extLst>
              <a:ext uri="{FF2B5EF4-FFF2-40B4-BE49-F238E27FC236}">
                <a16:creationId xmlns:a16="http://schemas.microsoft.com/office/drawing/2014/main" id="{55653F54-B1B5-F948-9ED8-CA4B47D034B3}"/>
              </a:ext>
            </a:extLst>
          </p:cNvPr>
          <p:cNvSpPr>
            <a:spLocks noChangeArrowheads="1"/>
          </p:cNvSpPr>
          <p:nvPr/>
        </p:nvSpPr>
        <p:spPr bwMode="auto">
          <a:xfrm>
            <a:off x="13521024" y="1622867"/>
            <a:ext cx="2033588" cy="20383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2" name="Oval 17">
            <a:extLst>
              <a:ext uri="{FF2B5EF4-FFF2-40B4-BE49-F238E27FC236}">
                <a16:creationId xmlns:a16="http://schemas.microsoft.com/office/drawing/2014/main" id="{DA641C61-0B94-C942-A990-C1D689CA5B5A}"/>
              </a:ext>
            </a:extLst>
          </p:cNvPr>
          <p:cNvSpPr>
            <a:spLocks noChangeArrowheads="1"/>
          </p:cNvSpPr>
          <p:nvPr/>
        </p:nvSpPr>
        <p:spPr bwMode="auto">
          <a:xfrm>
            <a:off x="7951702" y="1555604"/>
            <a:ext cx="2033588" cy="20383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3" name="Oval 18">
            <a:extLst>
              <a:ext uri="{FF2B5EF4-FFF2-40B4-BE49-F238E27FC236}">
                <a16:creationId xmlns:a16="http://schemas.microsoft.com/office/drawing/2014/main" id="{857A3223-820E-CE4B-94BD-2B909B9050F1}"/>
              </a:ext>
            </a:extLst>
          </p:cNvPr>
          <p:cNvSpPr>
            <a:spLocks noChangeArrowheads="1"/>
          </p:cNvSpPr>
          <p:nvPr/>
        </p:nvSpPr>
        <p:spPr bwMode="auto">
          <a:xfrm>
            <a:off x="2564319" y="1555604"/>
            <a:ext cx="2038350" cy="20383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grpSp>
        <p:nvGrpSpPr>
          <p:cNvPr id="55" name="Group 105">
            <a:extLst>
              <a:ext uri="{FF2B5EF4-FFF2-40B4-BE49-F238E27FC236}">
                <a16:creationId xmlns:a16="http://schemas.microsoft.com/office/drawing/2014/main" id="{FE2D0A28-1996-F844-BE1C-CB9C4BAA71ED}"/>
              </a:ext>
            </a:extLst>
          </p:cNvPr>
          <p:cNvGrpSpPr/>
          <p:nvPr/>
        </p:nvGrpSpPr>
        <p:grpSpPr>
          <a:xfrm>
            <a:off x="8282696" y="1869600"/>
            <a:ext cx="1371600" cy="1371600"/>
            <a:chOff x="3810000" y="2971800"/>
            <a:chExt cx="914400" cy="914400"/>
          </a:xfrm>
          <a:solidFill>
            <a:schemeClr val="accent3"/>
          </a:solidFill>
        </p:grpSpPr>
        <p:sp>
          <p:nvSpPr>
            <p:cNvPr id="68" name="Oval 106">
              <a:extLst>
                <a:ext uri="{FF2B5EF4-FFF2-40B4-BE49-F238E27FC236}">
                  <a16:creationId xmlns:a16="http://schemas.microsoft.com/office/drawing/2014/main" id="{99AA273E-E129-E147-9146-A4F3C5C42671}"/>
                </a:ext>
              </a:extLst>
            </p:cNvPr>
            <p:cNvSpPr/>
            <p:nvPr/>
          </p:nvSpPr>
          <p:spPr>
            <a:xfrm>
              <a:off x="3810000" y="2971800"/>
              <a:ext cx="914400" cy="914400"/>
            </a:xfrm>
            <a:prstGeom prst="ellipse">
              <a:avLst/>
            </a:prstGeom>
            <a:grp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700">
                <a:latin typeface="Arial" panose="020B0604020202020204" pitchFamily="34" charset="0"/>
                <a:cs typeface="Arial" panose="020B0604020202020204" pitchFamily="34" charset="0"/>
              </a:endParaRPr>
            </a:p>
          </p:txBody>
        </p:sp>
        <p:sp>
          <p:nvSpPr>
            <p:cNvPr id="69" name="Shape 2543">
              <a:extLst>
                <a:ext uri="{FF2B5EF4-FFF2-40B4-BE49-F238E27FC236}">
                  <a16:creationId xmlns:a16="http://schemas.microsoft.com/office/drawing/2014/main" id="{96B691E0-9588-AC43-AF8B-B8F20874D903}"/>
                </a:ext>
              </a:extLst>
            </p:cNvPr>
            <p:cNvSpPr/>
            <p:nvPr/>
          </p:nvSpPr>
          <p:spPr>
            <a:xfrm>
              <a:off x="4119511" y="3289336"/>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5709" y="18655"/>
                  </a:moveTo>
                  <a:lnTo>
                    <a:pt x="14727" y="18655"/>
                  </a:lnTo>
                  <a:lnTo>
                    <a:pt x="14727" y="19636"/>
                  </a:lnTo>
                  <a:lnTo>
                    <a:pt x="15709" y="19636"/>
                  </a:lnTo>
                  <a:cubicBezTo>
                    <a:pt x="15709" y="19636"/>
                    <a:pt x="15709" y="18655"/>
                    <a:pt x="15709" y="18655"/>
                  </a:cubicBezTo>
                  <a:close/>
                  <a:moveTo>
                    <a:pt x="15709" y="14727"/>
                  </a:moveTo>
                  <a:lnTo>
                    <a:pt x="14727" y="14727"/>
                  </a:lnTo>
                  <a:lnTo>
                    <a:pt x="14727" y="15709"/>
                  </a:lnTo>
                  <a:lnTo>
                    <a:pt x="15709" y="15709"/>
                  </a:lnTo>
                  <a:cubicBezTo>
                    <a:pt x="15709" y="15709"/>
                    <a:pt x="15709" y="14727"/>
                    <a:pt x="15709" y="14727"/>
                  </a:cubicBezTo>
                  <a:close/>
                  <a:moveTo>
                    <a:pt x="14727" y="10800"/>
                  </a:moveTo>
                  <a:lnTo>
                    <a:pt x="15709" y="10800"/>
                  </a:lnTo>
                  <a:lnTo>
                    <a:pt x="15709" y="9818"/>
                  </a:lnTo>
                  <a:lnTo>
                    <a:pt x="14727" y="9818"/>
                  </a:lnTo>
                  <a:cubicBezTo>
                    <a:pt x="14727" y="9818"/>
                    <a:pt x="14727" y="10800"/>
                    <a:pt x="14727" y="10800"/>
                  </a:cubicBezTo>
                  <a:close/>
                  <a:moveTo>
                    <a:pt x="15709" y="16691"/>
                  </a:moveTo>
                  <a:lnTo>
                    <a:pt x="14727" y="16691"/>
                  </a:lnTo>
                  <a:lnTo>
                    <a:pt x="14727" y="17673"/>
                  </a:lnTo>
                  <a:lnTo>
                    <a:pt x="15709" y="17673"/>
                  </a:lnTo>
                  <a:cubicBezTo>
                    <a:pt x="15709" y="17673"/>
                    <a:pt x="15709" y="16691"/>
                    <a:pt x="15709" y="16691"/>
                  </a:cubicBezTo>
                  <a:close/>
                  <a:moveTo>
                    <a:pt x="14727" y="8836"/>
                  </a:moveTo>
                  <a:lnTo>
                    <a:pt x="15709" y="8836"/>
                  </a:lnTo>
                  <a:lnTo>
                    <a:pt x="15709" y="7855"/>
                  </a:lnTo>
                  <a:lnTo>
                    <a:pt x="14727" y="7855"/>
                  </a:lnTo>
                  <a:cubicBezTo>
                    <a:pt x="14727" y="7855"/>
                    <a:pt x="14727" y="8836"/>
                    <a:pt x="14727" y="8836"/>
                  </a:cubicBezTo>
                  <a:close/>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1"/>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14727" y="6873"/>
                  </a:moveTo>
                  <a:lnTo>
                    <a:pt x="15709" y="6873"/>
                  </a:lnTo>
                  <a:lnTo>
                    <a:pt x="15709" y="5891"/>
                  </a:lnTo>
                  <a:lnTo>
                    <a:pt x="14727" y="5891"/>
                  </a:lnTo>
                  <a:cubicBezTo>
                    <a:pt x="14727" y="5891"/>
                    <a:pt x="14727" y="6873"/>
                    <a:pt x="14727" y="6873"/>
                  </a:cubicBezTo>
                  <a:close/>
                  <a:moveTo>
                    <a:pt x="16691" y="12273"/>
                  </a:moveTo>
                  <a:lnTo>
                    <a:pt x="13745" y="12273"/>
                  </a:lnTo>
                  <a:lnTo>
                    <a:pt x="13745" y="4909"/>
                  </a:lnTo>
                  <a:lnTo>
                    <a:pt x="15709" y="4909"/>
                  </a:lnTo>
                  <a:cubicBezTo>
                    <a:pt x="16251" y="4909"/>
                    <a:pt x="16691" y="5349"/>
                    <a:pt x="16691" y="5891"/>
                  </a:cubicBezTo>
                  <a:cubicBezTo>
                    <a:pt x="16691" y="5891"/>
                    <a:pt x="16691" y="12273"/>
                    <a:pt x="16691" y="12273"/>
                  </a:cubicBezTo>
                  <a:close/>
                  <a:moveTo>
                    <a:pt x="16691" y="19636"/>
                  </a:moveTo>
                  <a:cubicBezTo>
                    <a:pt x="16691" y="20178"/>
                    <a:pt x="16251" y="20618"/>
                    <a:pt x="15709" y="20618"/>
                  </a:cubicBezTo>
                  <a:lnTo>
                    <a:pt x="13745" y="20618"/>
                  </a:lnTo>
                  <a:lnTo>
                    <a:pt x="13745" y="13255"/>
                  </a:lnTo>
                  <a:lnTo>
                    <a:pt x="16691" y="13255"/>
                  </a:lnTo>
                  <a:cubicBezTo>
                    <a:pt x="16691" y="13255"/>
                    <a:pt x="16691" y="19636"/>
                    <a:pt x="16691" y="19636"/>
                  </a:cubicBezTo>
                  <a:close/>
                  <a:moveTo>
                    <a:pt x="12764" y="12273"/>
                  </a:moveTo>
                  <a:lnTo>
                    <a:pt x="4909" y="12273"/>
                  </a:lnTo>
                  <a:lnTo>
                    <a:pt x="4909" y="4909"/>
                  </a:lnTo>
                  <a:lnTo>
                    <a:pt x="12764" y="4909"/>
                  </a:lnTo>
                  <a:cubicBezTo>
                    <a:pt x="12764" y="4909"/>
                    <a:pt x="12764" y="12273"/>
                    <a:pt x="12764" y="12273"/>
                  </a:cubicBezTo>
                  <a:close/>
                  <a:moveTo>
                    <a:pt x="12764" y="20618"/>
                  </a:moveTo>
                  <a:lnTo>
                    <a:pt x="4909" y="20618"/>
                  </a:lnTo>
                  <a:lnTo>
                    <a:pt x="4909" y="13255"/>
                  </a:lnTo>
                  <a:lnTo>
                    <a:pt x="12764" y="13255"/>
                  </a:lnTo>
                  <a:cubicBezTo>
                    <a:pt x="12764" y="13255"/>
                    <a:pt x="12764" y="20618"/>
                    <a:pt x="12764" y="20618"/>
                  </a:cubicBezTo>
                  <a:close/>
                  <a:moveTo>
                    <a:pt x="3927" y="12273"/>
                  </a:moveTo>
                  <a:lnTo>
                    <a:pt x="982" y="12273"/>
                  </a:lnTo>
                  <a:lnTo>
                    <a:pt x="982" y="5891"/>
                  </a:lnTo>
                  <a:cubicBezTo>
                    <a:pt x="982" y="5349"/>
                    <a:pt x="1422" y="4909"/>
                    <a:pt x="1964" y="4909"/>
                  </a:cubicBezTo>
                  <a:lnTo>
                    <a:pt x="3927" y="4909"/>
                  </a:lnTo>
                  <a:cubicBezTo>
                    <a:pt x="3927" y="4909"/>
                    <a:pt x="3927" y="12273"/>
                    <a:pt x="3927" y="12273"/>
                  </a:cubicBezTo>
                  <a:close/>
                  <a:moveTo>
                    <a:pt x="3927" y="20618"/>
                  </a:moveTo>
                  <a:lnTo>
                    <a:pt x="1964" y="20618"/>
                  </a:lnTo>
                  <a:cubicBezTo>
                    <a:pt x="1422" y="20618"/>
                    <a:pt x="982" y="20178"/>
                    <a:pt x="982" y="19636"/>
                  </a:cubicBezTo>
                  <a:lnTo>
                    <a:pt x="982" y="13255"/>
                  </a:lnTo>
                  <a:lnTo>
                    <a:pt x="3927" y="13255"/>
                  </a:lnTo>
                  <a:cubicBezTo>
                    <a:pt x="3927" y="13255"/>
                    <a:pt x="3927" y="20618"/>
                    <a:pt x="3927" y="20618"/>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moveTo>
                    <a:pt x="1964" y="8836"/>
                  </a:moveTo>
                  <a:lnTo>
                    <a:pt x="2945" y="8836"/>
                  </a:lnTo>
                  <a:lnTo>
                    <a:pt x="2945" y="7855"/>
                  </a:lnTo>
                  <a:lnTo>
                    <a:pt x="1964" y="7855"/>
                  </a:lnTo>
                  <a:cubicBezTo>
                    <a:pt x="1964" y="7855"/>
                    <a:pt x="1964" y="8836"/>
                    <a:pt x="1964" y="8836"/>
                  </a:cubicBezTo>
                  <a:close/>
                  <a:moveTo>
                    <a:pt x="1964" y="10800"/>
                  </a:moveTo>
                  <a:lnTo>
                    <a:pt x="2945" y="10800"/>
                  </a:lnTo>
                  <a:lnTo>
                    <a:pt x="2945" y="9818"/>
                  </a:lnTo>
                  <a:lnTo>
                    <a:pt x="1964" y="9818"/>
                  </a:lnTo>
                  <a:cubicBezTo>
                    <a:pt x="1964" y="9818"/>
                    <a:pt x="1964" y="10800"/>
                    <a:pt x="1964" y="10800"/>
                  </a:cubicBezTo>
                  <a:close/>
                  <a:moveTo>
                    <a:pt x="2945" y="16691"/>
                  </a:moveTo>
                  <a:lnTo>
                    <a:pt x="1964" y="16691"/>
                  </a:lnTo>
                  <a:lnTo>
                    <a:pt x="1964" y="17673"/>
                  </a:lnTo>
                  <a:lnTo>
                    <a:pt x="2945" y="17673"/>
                  </a:lnTo>
                  <a:cubicBezTo>
                    <a:pt x="2945" y="17673"/>
                    <a:pt x="2945" y="16691"/>
                    <a:pt x="2945" y="16691"/>
                  </a:cubicBezTo>
                  <a:close/>
                  <a:moveTo>
                    <a:pt x="1964" y="6873"/>
                  </a:moveTo>
                  <a:lnTo>
                    <a:pt x="2945" y="6873"/>
                  </a:lnTo>
                  <a:lnTo>
                    <a:pt x="2945" y="5891"/>
                  </a:lnTo>
                  <a:lnTo>
                    <a:pt x="1964" y="5891"/>
                  </a:lnTo>
                  <a:cubicBezTo>
                    <a:pt x="1964" y="5891"/>
                    <a:pt x="1964" y="6873"/>
                    <a:pt x="1964" y="6873"/>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path>
              </a:pathLst>
            </a:custGeom>
            <a:grpFill/>
            <a:ln w="12700">
              <a:miter lim="400000"/>
            </a:ln>
          </p:spPr>
          <p:txBody>
            <a:bodyPr lIns="28568" tIns="28568" rIns="28568" bIns="28568" anchor="ctr"/>
            <a:lstStyle/>
            <a:p>
              <a:pPr defTabSz="342798">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50">
                <a:latin typeface="Arial" panose="020B0604020202020204" pitchFamily="34" charset="0"/>
                <a:ea typeface="Source Sans Pro Light" charset="0"/>
                <a:cs typeface="Arial" panose="020B0604020202020204" pitchFamily="34" charset="0"/>
              </a:endParaRPr>
            </a:p>
          </p:txBody>
        </p:sp>
      </p:grpSp>
      <p:sp>
        <p:nvSpPr>
          <p:cNvPr id="66" name="Oval 109">
            <a:extLst>
              <a:ext uri="{FF2B5EF4-FFF2-40B4-BE49-F238E27FC236}">
                <a16:creationId xmlns:a16="http://schemas.microsoft.com/office/drawing/2014/main" id="{78B5BAB4-40B0-034C-94C9-C82131F6277D}"/>
              </a:ext>
            </a:extLst>
          </p:cNvPr>
          <p:cNvSpPr/>
          <p:nvPr/>
        </p:nvSpPr>
        <p:spPr>
          <a:xfrm>
            <a:off x="13863523" y="1942286"/>
            <a:ext cx="1371600" cy="1371600"/>
          </a:xfrm>
          <a:prstGeom prst="ellipse">
            <a:avLst/>
          </a:prstGeom>
          <a:solidFill>
            <a:schemeClr val="accent3">
              <a:lumMod val="75000"/>
            </a:schemeClr>
          </a:solidFill>
          <a:ln>
            <a:no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2700">
              <a:solidFill>
                <a:schemeClr val="bg1"/>
              </a:solidFill>
              <a:latin typeface="Arial" panose="020B0604020202020204" pitchFamily="34" charset="0"/>
              <a:cs typeface="Arial" panose="020B0604020202020204" pitchFamily="34" charset="0"/>
            </a:endParaRPr>
          </a:p>
        </p:txBody>
      </p:sp>
      <p:grpSp>
        <p:nvGrpSpPr>
          <p:cNvPr id="57" name="Group 111">
            <a:extLst>
              <a:ext uri="{FF2B5EF4-FFF2-40B4-BE49-F238E27FC236}">
                <a16:creationId xmlns:a16="http://schemas.microsoft.com/office/drawing/2014/main" id="{B1FCAD29-5860-1D43-8B0F-BBCC571F66C7}"/>
              </a:ext>
            </a:extLst>
          </p:cNvPr>
          <p:cNvGrpSpPr/>
          <p:nvPr/>
        </p:nvGrpSpPr>
        <p:grpSpPr>
          <a:xfrm>
            <a:off x="2897692" y="1876746"/>
            <a:ext cx="1371600" cy="1371600"/>
            <a:chOff x="1981200" y="2971800"/>
            <a:chExt cx="914400" cy="914400"/>
          </a:xfrm>
          <a:solidFill>
            <a:schemeClr val="accent3">
              <a:lumMod val="60000"/>
              <a:lumOff val="40000"/>
            </a:schemeClr>
          </a:solidFill>
        </p:grpSpPr>
        <p:sp>
          <p:nvSpPr>
            <p:cNvPr id="62" name="Oval 112">
              <a:extLst>
                <a:ext uri="{FF2B5EF4-FFF2-40B4-BE49-F238E27FC236}">
                  <a16:creationId xmlns:a16="http://schemas.microsoft.com/office/drawing/2014/main" id="{7C1FC361-BC3E-4440-94F9-BEDD14DBD8D6}"/>
                </a:ext>
              </a:extLst>
            </p:cNvPr>
            <p:cNvSpPr/>
            <p:nvPr/>
          </p:nvSpPr>
          <p:spPr>
            <a:xfrm>
              <a:off x="1981200" y="2971800"/>
              <a:ext cx="914400" cy="914400"/>
            </a:xfrm>
            <a:prstGeom prst="ellipse">
              <a:avLst/>
            </a:prstGeom>
            <a:grp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2700">
                <a:solidFill>
                  <a:schemeClr val="bg1"/>
                </a:solidFill>
                <a:latin typeface="Arial" panose="020B0604020202020204" pitchFamily="34" charset="0"/>
                <a:cs typeface="Arial" panose="020B0604020202020204" pitchFamily="34" charset="0"/>
              </a:endParaRPr>
            </a:p>
          </p:txBody>
        </p:sp>
        <p:sp>
          <p:nvSpPr>
            <p:cNvPr id="65" name="Shape 2587">
              <a:extLst>
                <a:ext uri="{FF2B5EF4-FFF2-40B4-BE49-F238E27FC236}">
                  <a16:creationId xmlns:a16="http://schemas.microsoft.com/office/drawing/2014/main" id="{CB19FFD2-415D-3546-B153-BF7E1EEC81CC}"/>
                </a:ext>
              </a:extLst>
            </p:cNvPr>
            <p:cNvSpPr/>
            <p:nvPr/>
          </p:nvSpPr>
          <p:spPr>
            <a:xfrm>
              <a:off x="2298735" y="3289336"/>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grpFill/>
            <a:ln w="12700">
              <a:miter lim="400000"/>
            </a:ln>
          </p:spPr>
          <p:txBody>
            <a:bodyPr lIns="28568" tIns="28568" rIns="28568" bIns="28568" anchor="ctr"/>
            <a:lstStyle/>
            <a:p>
              <a:pPr defTabSz="342798">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50">
                <a:latin typeface="Arial" panose="020B0604020202020204" pitchFamily="34" charset="0"/>
                <a:ea typeface="Source Sans Pro Light" charset="0"/>
                <a:cs typeface="Arial" panose="020B0604020202020204" pitchFamily="34" charset="0"/>
              </a:endParaRPr>
            </a:p>
          </p:txBody>
        </p:sp>
      </p:grpSp>
      <p:sp>
        <p:nvSpPr>
          <p:cNvPr id="31" name="CasellaDiTesto 30">
            <a:extLst>
              <a:ext uri="{FF2B5EF4-FFF2-40B4-BE49-F238E27FC236}">
                <a16:creationId xmlns:a16="http://schemas.microsoft.com/office/drawing/2014/main" id="{81F2FE06-6B76-4761-A6FE-AD26F1F08CD8}"/>
              </a:ext>
            </a:extLst>
          </p:cNvPr>
          <p:cNvSpPr txBox="1"/>
          <p:nvPr/>
        </p:nvSpPr>
        <p:spPr>
          <a:xfrm>
            <a:off x="729311" y="3893591"/>
            <a:ext cx="5705995" cy="1569660"/>
          </a:xfrm>
          <a:prstGeom prst="rect">
            <a:avLst/>
          </a:prstGeom>
          <a:noFill/>
        </p:spPr>
        <p:txBody>
          <a:bodyPr wrap="square">
            <a:spAutoFit/>
          </a:bodyPr>
          <a:lstStyle/>
          <a:p>
            <a:pPr algn="ctr"/>
            <a:r>
              <a:rPr lang="it-IT" sz="2400" b="1" dirty="0">
                <a:latin typeface="Arial" panose="020B0604020202020204" pitchFamily="34" charset="0"/>
                <a:cs typeface="Arial" panose="020B0604020202020204" pitchFamily="34" charset="0"/>
              </a:rPr>
              <a:t>DDL di conversione del Decreto-legge</a:t>
            </a:r>
            <a:endParaRPr lang="it-IT" sz="2400" b="1" i="1" dirty="0">
              <a:latin typeface="Arial" panose="020B0604020202020204" pitchFamily="34" charset="0"/>
              <a:cs typeface="Arial" panose="020B0604020202020204" pitchFamily="34" charset="0"/>
            </a:endParaRPr>
          </a:p>
          <a:p>
            <a:pPr algn="ctr"/>
            <a:r>
              <a:rPr lang="it-IT" sz="2400" b="1" i="1" dirty="0">
                <a:latin typeface="Arial" panose="020B0604020202020204" pitchFamily="34" charset="0"/>
                <a:cs typeface="Arial" panose="020B0604020202020204" pitchFamily="34" charset="0"/>
              </a:rPr>
              <a:t>Interventi urgenti in materia economica e fiscale, a tutela del lavoro e per esigenze indifferibili </a:t>
            </a:r>
            <a:endParaRPr lang="it-IT" sz="2400" b="1" dirty="0">
              <a:latin typeface="Arial" panose="020B0604020202020204" pitchFamily="34" charset="0"/>
              <a:cs typeface="Arial" panose="020B0604020202020204" pitchFamily="34" charset="0"/>
            </a:endParaRPr>
          </a:p>
        </p:txBody>
      </p:sp>
      <p:sp>
        <p:nvSpPr>
          <p:cNvPr id="32" name="CasellaDiTesto 31">
            <a:extLst>
              <a:ext uri="{FF2B5EF4-FFF2-40B4-BE49-F238E27FC236}">
                <a16:creationId xmlns:a16="http://schemas.microsoft.com/office/drawing/2014/main" id="{6050EC8C-39B8-4626-9513-F373310F233B}"/>
              </a:ext>
            </a:extLst>
          </p:cNvPr>
          <p:cNvSpPr txBox="1"/>
          <p:nvPr/>
        </p:nvSpPr>
        <p:spPr>
          <a:xfrm>
            <a:off x="1115392" y="6579125"/>
            <a:ext cx="5001041" cy="1446550"/>
          </a:xfrm>
          <a:prstGeom prst="rect">
            <a:avLst/>
          </a:prstGeom>
          <a:noFill/>
        </p:spPr>
        <p:txBody>
          <a:bodyPr wrap="square" lIns="91440" tIns="45720" rIns="91440" bIns="45720" anchor="t">
            <a:spAutoFit/>
          </a:bodyPr>
          <a:lstStyle/>
          <a:p>
            <a:pPr algn="ctr"/>
            <a:r>
              <a:rPr lang="it-IT" sz="2200">
                <a:latin typeface="Arial"/>
                <a:cs typeface="Arial"/>
              </a:rPr>
              <a:t>Nella nota reperibile al link allegato, si riepiloga la posizione di Confindustria sulle principali misure recate dal DL Fiscale.</a:t>
            </a:r>
            <a:endParaRPr lang="it-IT" sz="2200">
              <a:latin typeface="Arial" panose="020B0604020202020204" pitchFamily="34" charset="0"/>
              <a:cs typeface="Arial" panose="020B0604020202020204" pitchFamily="34" charset="0"/>
            </a:endParaRPr>
          </a:p>
        </p:txBody>
      </p:sp>
      <p:pic>
        <p:nvPicPr>
          <p:cNvPr id="7" name="Elemento grafico 6" descr="Monete contorno">
            <a:extLst>
              <a:ext uri="{FF2B5EF4-FFF2-40B4-BE49-F238E27FC236}">
                <a16:creationId xmlns:a16="http://schemas.microsoft.com/office/drawing/2014/main" id="{25DE61A4-2F74-4222-A352-DEF9849ED61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052877" y="1979007"/>
            <a:ext cx="1126072" cy="1126072"/>
          </a:xfrm>
          <a:prstGeom prst="rect">
            <a:avLst/>
          </a:prstGeom>
        </p:spPr>
      </p:pic>
      <p:sp>
        <p:nvSpPr>
          <p:cNvPr id="26" name="CasellaDiTesto 25">
            <a:extLst>
              <a:ext uri="{FF2B5EF4-FFF2-40B4-BE49-F238E27FC236}">
                <a16:creationId xmlns:a16="http://schemas.microsoft.com/office/drawing/2014/main" id="{DD3C52E8-9E5B-4F9B-BE0D-A27953A5D0EC}"/>
              </a:ext>
            </a:extLst>
          </p:cNvPr>
          <p:cNvSpPr txBox="1"/>
          <p:nvPr/>
        </p:nvSpPr>
        <p:spPr>
          <a:xfrm>
            <a:off x="6909539" y="3896539"/>
            <a:ext cx="4115535" cy="1569660"/>
          </a:xfrm>
          <a:prstGeom prst="rect">
            <a:avLst/>
          </a:prstGeom>
          <a:noFill/>
        </p:spPr>
        <p:txBody>
          <a:bodyPr wrap="square" lIns="91440" tIns="45720" rIns="91440" bIns="45720" anchor="t">
            <a:spAutoFit/>
          </a:bodyPr>
          <a:lstStyle/>
          <a:p>
            <a:pPr algn="ctr"/>
            <a:r>
              <a:rPr lang="it-IT" sz="2400" b="1">
                <a:latin typeface="Arial" panose="020B0604020202020204" pitchFamily="34" charset="0"/>
                <a:cs typeface="Arial" panose="020B0604020202020204" pitchFamily="34" charset="0"/>
              </a:rPr>
              <a:t>Contributo di Confindustria sul disegno di legge di delega sulla riforma fiscale</a:t>
            </a:r>
            <a:endParaRPr lang="it-IT" sz="2400" b="1">
              <a:highlight>
                <a:srgbClr val="FFFF00"/>
              </a:highlight>
              <a:latin typeface="Arial" panose="020B0604020202020204" pitchFamily="34" charset="0"/>
              <a:cs typeface="Arial" panose="020B0604020202020204" pitchFamily="34" charset="0"/>
            </a:endParaRPr>
          </a:p>
        </p:txBody>
      </p:sp>
      <p:sp>
        <p:nvSpPr>
          <p:cNvPr id="33" name="CasellaDiTesto 32">
            <a:extLst>
              <a:ext uri="{FF2B5EF4-FFF2-40B4-BE49-F238E27FC236}">
                <a16:creationId xmlns:a16="http://schemas.microsoft.com/office/drawing/2014/main" id="{CD3A596A-80F5-4887-97BB-253DF7CABDF3}"/>
              </a:ext>
            </a:extLst>
          </p:cNvPr>
          <p:cNvSpPr txBox="1"/>
          <p:nvPr/>
        </p:nvSpPr>
        <p:spPr>
          <a:xfrm>
            <a:off x="11843724" y="4216070"/>
            <a:ext cx="5388187" cy="830997"/>
          </a:xfrm>
          <a:prstGeom prst="rect">
            <a:avLst/>
          </a:prstGeom>
          <a:noFill/>
        </p:spPr>
        <p:txBody>
          <a:bodyPr wrap="square" lIns="91440" tIns="45720" rIns="91440" bIns="45720" anchor="t">
            <a:spAutoFit/>
          </a:bodyPr>
          <a:lstStyle/>
          <a:p>
            <a:pPr algn="ctr"/>
            <a:r>
              <a:rPr lang="it-IT" sz="2400" b="1">
                <a:latin typeface="Arial"/>
                <a:cs typeface="Arial"/>
              </a:rPr>
              <a:t>Nota di aggiornamento </a:t>
            </a:r>
          </a:p>
          <a:p>
            <a:pPr algn="ctr"/>
            <a:r>
              <a:rPr lang="it-IT" sz="2400" b="1">
                <a:latin typeface="Arial"/>
                <a:cs typeface="Arial"/>
              </a:rPr>
              <a:t>sulla riforma fiscale globale</a:t>
            </a:r>
            <a:endParaRPr lang="it-IT" sz="2000">
              <a:highlight>
                <a:srgbClr val="FFFF00"/>
              </a:highlight>
            </a:endParaRPr>
          </a:p>
        </p:txBody>
      </p:sp>
      <p:sp>
        <p:nvSpPr>
          <p:cNvPr id="34" name="CasellaDiTesto 33">
            <a:extLst>
              <a:ext uri="{FF2B5EF4-FFF2-40B4-BE49-F238E27FC236}">
                <a16:creationId xmlns:a16="http://schemas.microsoft.com/office/drawing/2014/main" id="{22D7E9F9-19AB-4F05-A75C-9530A9F64022}"/>
              </a:ext>
            </a:extLst>
          </p:cNvPr>
          <p:cNvSpPr txBox="1"/>
          <p:nvPr/>
        </p:nvSpPr>
        <p:spPr>
          <a:xfrm>
            <a:off x="12253435" y="6436083"/>
            <a:ext cx="4838631" cy="1446550"/>
          </a:xfrm>
          <a:prstGeom prst="rect">
            <a:avLst/>
          </a:prstGeom>
          <a:noFill/>
        </p:spPr>
        <p:txBody>
          <a:bodyPr wrap="square">
            <a:spAutoFit/>
          </a:bodyPr>
          <a:lstStyle/>
          <a:p>
            <a:pPr algn="ctr"/>
            <a:r>
              <a:rPr lang="it-IT" sz="2200">
                <a:latin typeface="Arial" panose="020B0604020202020204" pitchFamily="34" charset="0"/>
                <a:cs typeface="Arial" panose="020B0604020202020204" pitchFamily="34" charset="0"/>
              </a:rPr>
              <a:t>La nota di aggiornamento approfondisce gli ultimi sviluppi della riforma della fiscalità globale e i relativi due Pillar OCSE.</a:t>
            </a:r>
          </a:p>
        </p:txBody>
      </p:sp>
      <p:sp>
        <p:nvSpPr>
          <p:cNvPr id="35" name="CasellaDiTesto 34">
            <a:extLst>
              <a:ext uri="{FF2B5EF4-FFF2-40B4-BE49-F238E27FC236}">
                <a16:creationId xmlns:a16="http://schemas.microsoft.com/office/drawing/2014/main" id="{8BD02AB2-3339-4867-9316-2996BF3495C2}"/>
              </a:ext>
            </a:extLst>
          </p:cNvPr>
          <p:cNvSpPr txBox="1"/>
          <p:nvPr/>
        </p:nvSpPr>
        <p:spPr>
          <a:xfrm>
            <a:off x="6708392" y="6391349"/>
            <a:ext cx="4838632" cy="2123658"/>
          </a:xfrm>
          <a:prstGeom prst="rect">
            <a:avLst/>
          </a:prstGeom>
          <a:noFill/>
        </p:spPr>
        <p:txBody>
          <a:bodyPr wrap="square">
            <a:spAutoFit/>
          </a:bodyPr>
          <a:lstStyle/>
          <a:p>
            <a:pPr algn="ctr"/>
            <a:r>
              <a:rPr lang="it-IT" sz="2200">
                <a:latin typeface="Arial" panose="020B0604020202020204" pitchFamily="34" charset="0"/>
                <a:cs typeface="Arial" panose="020B0604020202020204" pitchFamily="34" charset="0"/>
              </a:rPr>
              <a:t>Confindustria ha presentato alla Commissione Finanze della Camera una memoria relativa al disegno di legge di delega sulla riforma fiscale  (A.C. 3343) che sarà a breve esaminato in sede di Commissione.</a:t>
            </a:r>
          </a:p>
        </p:txBody>
      </p:sp>
      <p:pic>
        <p:nvPicPr>
          <p:cNvPr id="5" name="Elemento grafico 4" descr="Firma con riempimento a tinta unita">
            <a:extLst>
              <a:ext uri="{FF2B5EF4-FFF2-40B4-BE49-F238E27FC236}">
                <a16:creationId xmlns:a16="http://schemas.microsoft.com/office/drawing/2014/main" id="{DB0ACDA0-8228-48E7-A85F-FF46B05DC59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42441" y="2116558"/>
            <a:ext cx="914400" cy="914400"/>
          </a:xfrm>
          <a:prstGeom prst="rect">
            <a:avLst/>
          </a:prstGeom>
        </p:spPr>
      </p:pic>
      <p:pic>
        <p:nvPicPr>
          <p:cNvPr id="11" name="Elemento grafico 10" descr="Mondo con riempimento a tinta unita">
            <a:extLst>
              <a:ext uri="{FF2B5EF4-FFF2-40B4-BE49-F238E27FC236}">
                <a16:creationId xmlns:a16="http://schemas.microsoft.com/office/drawing/2014/main" id="{4F5D939E-4C1C-4169-84A0-4B226D2AC1A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009962" y="2064093"/>
            <a:ext cx="1104183" cy="1104183"/>
          </a:xfrm>
          <a:prstGeom prst="rect">
            <a:avLst/>
          </a:prstGeom>
        </p:spPr>
      </p:pic>
    </p:spTree>
    <p:extLst>
      <p:ext uri="{BB962C8B-B14F-4D97-AF65-F5344CB8AC3E}">
        <p14:creationId xmlns:p14="http://schemas.microsoft.com/office/powerpoint/2010/main" val="3679269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2"/>
            <a:stretch>
              <a:fillRect/>
            </a:stretch>
          </p:blipFill>
          <p:spPr>
            <a:xfrm>
              <a:off x="10821871" y="6236454"/>
              <a:ext cx="1083094" cy="536609"/>
            </a:xfrm>
            <a:prstGeom prst="rect">
              <a:avLst/>
            </a:prstGeom>
          </p:spPr>
        </p:pic>
      </p:grpSp>
      <p:pic>
        <p:nvPicPr>
          <p:cNvPr id="15" name="Elemento grafico 14" descr="Post-it con riempimento a tinta unita">
            <a:extLst>
              <a:ext uri="{FF2B5EF4-FFF2-40B4-BE49-F238E27FC236}">
                <a16:creationId xmlns:a16="http://schemas.microsoft.com/office/drawing/2014/main" id="{A4BA3EC9-F1E2-4BE5-8E54-BE97B7A7BF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215" y="1894732"/>
            <a:ext cx="6327451" cy="6327451"/>
          </a:xfrm>
          <a:prstGeom prst="rect">
            <a:avLst/>
          </a:prstGeom>
          <a:effectLst>
            <a:outerShdw blurRad="63500" sx="1000" sy="1000" algn="ctr" rotWithShape="0">
              <a:prstClr val="black">
                <a:alpha val="0"/>
              </a:prstClr>
            </a:outerShdw>
          </a:effectLst>
        </p:spPr>
      </p:pic>
      <p:sp>
        <p:nvSpPr>
          <p:cNvPr id="16" name="Oval 16">
            <a:extLst>
              <a:ext uri="{FF2B5EF4-FFF2-40B4-BE49-F238E27FC236}">
                <a16:creationId xmlns:a16="http://schemas.microsoft.com/office/drawing/2014/main" id="{89D9F083-5E5C-451C-B7D0-D699C55D04DD}"/>
              </a:ext>
            </a:extLst>
          </p:cNvPr>
          <p:cNvSpPr/>
          <p:nvPr/>
        </p:nvSpPr>
        <p:spPr>
          <a:xfrm>
            <a:off x="11347142" y="2372890"/>
            <a:ext cx="4316732" cy="4313924"/>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7" name="Oval 16">
            <a:extLst>
              <a:ext uri="{FF2B5EF4-FFF2-40B4-BE49-F238E27FC236}">
                <a16:creationId xmlns:a16="http://schemas.microsoft.com/office/drawing/2014/main" id="{C88FFD58-DF8D-442A-A4A6-809CBF3D192A}"/>
              </a:ext>
            </a:extLst>
          </p:cNvPr>
          <p:cNvSpPr/>
          <p:nvPr/>
        </p:nvSpPr>
        <p:spPr>
          <a:xfrm>
            <a:off x="11263839" y="2465700"/>
            <a:ext cx="4316732" cy="4313924"/>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4000" b="1">
                <a:solidFill>
                  <a:srgbClr val="FFFFFF"/>
                </a:solidFill>
                <a:latin typeface="Arial" panose="020B0604020202020204" pitchFamily="34" charset="0"/>
                <a:cs typeface="Arial" panose="020B0604020202020204" pitchFamily="34" charset="0"/>
              </a:rPr>
              <a:t>NEWS </a:t>
            </a:r>
          </a:p>
        </p:txBody>
      </p:sp>
      <p:sp>
        <p:nvSpPr>
          <p:cNvPr id="18" name="CasellaDiTesto 17">
            <a:extLst>
              <a:ext uri="{FF2B5EF4-FFF2-40B4-BE49-F238E27FC236}">
                <a16:creationId xmlns:a16="http://schemas.microsoft.com/office/drawing/2014/main" id="{A7F382C6-3A1A-4E64-9CEA-A0057D39F602}"/>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272216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5060238" y="158713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899388">
            <a:off x="9645580" y="338616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339945" y="1738586"/>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30666" y="207863"/>
            <a:ext cx="3767687"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CFP START-UP</a:t>
            </a:r>
            <a:endParaRPr lang="it-IT" sz="3200">
              <a:solidFill>
                <a:schemeClr val="bg1"/>
              </a:solidFill>
              <a:ea typeface="Montserrat Black"/>
              <a:cs typeface="Montserrat Black"/>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 name="CasellaDiTesto 1">
            <a:extLst>
              <a:ext uri="{FF2B5EF4-FFF2-40B4-BE49-F238E27FC236}">
                <a16:creationId xmlns:a16="http://schemas.microsoft.com/office/drawing/2014/main" id="{F419ABAF-7CF3-4634-A2DA-4F7B0064FB05}"/>
              </a:ext>
            </a:extLst>
          </p:cNvPr>
          <p:cNvSpPr txBox="1"/>
          <p:nvPr/>
        </p:nvSpPr>
        <p:spPr>
          <a:xfrm>
            <a:off x="1067038" y="1260949"/>
            <a:ext cx="13565495" cy="1384995"/>
          </a:xfrm>
          <a:prstGeom prst="rect">
            <a:avLst/>
          </a:prstGeom>
          <a:noFill/>
        </p:spPr>
        <p:txBody>
          <a:bodyPr wrap="square" lIns="91440" tIns="45720" rIns="91440" bIns="45720" rtlCol="0" anchor="t">
            <a:spAutoFit/>
          </a:bodyPr>
          <a:lstStyle/>
          <a:p>
            <a:pPr algn="ctr"/>
            <a:r>
              <a:rPr lang="it-IT" sz="2400" b="1">
                <a:solidFill>
                  <a:schemeClr val="accent5">
                    <a:lumMod val="75000"/>
                  </a:schemeClr>
                </a:solidFill>
                <a:latin typeface="Arial"/>
                <a:cs typeface="Arial"/>
              </a:rPr>
              <a:t>Provvedimento n. 305784 dell’8 novembre 2021 </a:t>
            </a:r>
            <a:endParaRPr lang="it-IT" sz="2400" b="1">
              <a:solidFill>
                <a:schemeClr val="accent5">
                  <a:lumMod val="75000"/>
                </a:schemeClr>
              </a:solidFill>
              <a:latin typeface="Arial" panose="020B0604020202020204" pitchFamily="34" charset="0"/>
              <a:cs typeface="Arial" panose="020B0604020202020204" pitchFamily="34" charset="0"/>
            </a:endParaRPr>
          </a:p>
          <a:p>
            <a:pPr algn="ctr"/>
            <a:r>
              <a:rPr lang="it-IT" sz="2000">
                <a:latin typeface="Arial"/>
                <a:cs typeface="Arial"/>
              </a:rPr>
              <a:t>L’Agenzia delle Entrate ha definito le regole tecniche per presentare l’istanza per il riconoscimento del contributo a fondo perduto previso dall’art.1-ter del Decreto Sostegni (DL 41/2021) – cd. </a:t>
            </a:r>
            <a:r>
              <a:rPr lang="it-IT" sz="2000" i="1">
                <a:latin typeface="Arial"/>
                <a:cs typeface="Arial"/>
              </a:rPr>
              <a:t>contributo start-up </a:t>
            </a:r>
            <a:r>
              <a:rPr lang="it-IT" sz="2000">
                <a:latin typeface="Arial"/>
                <a:cs typeface="Arial"/>
              </a:rPr>
              <a:t>– e attuato con decreto del </a:t>
            </a:r>
            <a:r>
              <a:rPr lang="it-IT" sz="2000">
                <a:solidFill>
                  <a:schemeClr val="bg2">
                    <a:lumMod val="50000"/>
                  </a:schemeClr>
                </a:solidFill>
                <a:latin typeface="Arial"/>
                <a:cs typeface="Arial"/>
              </a:rPr>
              <a:t>MEF </a:t>
            </a:r>
            <a:r>
              <a:rPr lang="it-IT" sz="2000">
                <a:latin typeface="Arial"/>
                <a:cs typeface="Arial"/>
              </a:rPr>
              <a:t>n. 264 del 2021.</a:t>
            </a:r>
            <a:endParaRPr lang="it-IT" sz="2000" b="1">
              <a:latin typeface="Arial"/>
              <a:cs typeface="Arial"/>
            </a:endParaRPr>
          </a:p>
        </p:txBody>
      </p:sp>
      <p:graphicFrame>
        <p:nvGraphicFramePr>
          <p:cNvPr id="6" name="Tabella 7">
            <a:extLst>
              <a:ext uri="{FF2B5EF4-FFF2-40B4-BE49-F238E27FC236}">
                <a16:creationId xmlns:a16="http://schemas.microsoft.com/office/drawing/2014/main" id="{B15B9424-01C5-4B75-8B56-DC3FBC249F57}"/>
              </a:ext>
            </a:extLst>
          </p:cNvPr>
          <p:cNvGraphicFramePr>
            <a:graphicFrameLocks noGrp="1"/>
          </p:cNvGraphicFramePr>
          <p:nvPr>
            <p:extLst>
              <p:ext uri="{D42A27DB-BD31-4B8C-83A1-F6EECF244321}">
                <p14:modId xmlns:p14="http://schemas.microsoft.com/office/powerpoint/2010/main" val="3682831920"/>
              </p:ext>
            </p:extLst>
          </p:nvPr>
        </p:nvGraphicFramePr>
        <p:xfrm>
          <a:off x="781409" y="2931758"/>
          <a:ext cx="14113131" cy="5317427"/>
        </p:xfrm>
        <a:graphic>
          <a:graphicData uri="http://schemas.openxmlformats.org/drawingml/2006/table">
            <a:tbl>
              <a:tblPr firstRow="1" bandRow="1">
                <a:tableStyleId>{5C22544A-7EE6-4342-B048-85BDC9FD1C3A}</a:tableStyleId>
              </a:tblPr>
              <a:tblGrid>
                <a:gridCol w="2249697">
                  <a:extLst>
                    <a:ext uri="{9D8B030D-6E8A-4147-A177-3AD203B41FA5}">
                      <a16:colId xmlns:a16="http://schemas.microsoft.com/office/drawing/2014/main" val="168646774"/>
                    </a:ext>
                  </a:extLst>
                </a:gridCol>
                <a:gridCol w="11863434">
                  <a:extLst>
                    <a:ext uri="{9D8B030D-6E8A-4147-A177-3AD203B41FA5}">
                      <a16:colId xmlns:a16="http://schemas.microsoft.com/office/drawing/2014/main" val="2115630086"/>
                    </a:ext>
                  </a:extLst>
                </a:gridCol>
              </a:tblGrid>
              <a:tr h="370840">
                <a:tc>
                  <a:txBody>
                    <a:bodyPr/>
                    <a:lstStyle/>
                    <a:p>
                      <a:pPr algn="ctr"/>
                      <a:r>
                        <a:rPr lang="it-IT" sz="2000" b="1">
                          <a:solidFill>
                            <a:schemeClr val="bg1"/>
                          </a:solidFill>
                          <a:latin typeface="Arial"/>
                          <a:cs typeface="Arial"/>
                        </a:rPr>
                        <a:t>BENEFICIARI</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just">
                        <a:lnSpc>
                          <a:spcPct val="107000"/>
                        </a:lnSpc>
                        <a:spcAft>
                          <a:spcPts val="800"/>
                        </a:spcAft>
                      </a:pPr>
                      <a:r>
                        <a:rPr lang="it-IT" sz="2000" b="0">
                          <a:solidFill>
                            <a:schemeClr val="bg2">
                              <a:lumMod val="50000"/>
                            </a:schemeClr>
                          </a:solidFill>
                          <a:effectLst/>
                          <a:latin typeface="Arial"/>
                          <a:ea typeface="Calibri" panose="020F0502020204030204" pitchFamily="34" charset="0"/>
                          <a:cs typeface="Times New Roman"/>
                        </a:rPr>
                        <a:t>Il contributo spetta ai soggetti titolari di reddito d’impresa che abbiano attivato la partita IVA nel 2018 ma la cui attività abbia avuto inizio solo nel 2019.</a:t>
                      </a:r>
                    </a:p>
                    <a:p>
                      <a:pPr algn="just">
                        <a:lnSpc>
                          <a:spcPct val="107000"/>
                        </a:lnSpc>
                        <a:spcAft>
                          <a:spcPts val="800"/>
                        </a:spcAft>
                      </a:pPr>
                      <a:r>
                        <a:rPr lang="it-IT" sz="2000" b="1">
                          <a:solidFill>
                            <a:schemeClr val="bg2">
                              <a:lumMod val="50000"/>
                            </a:schemeClr>
                          </a:solidFill>
                          <a:latin typeface="Arial"/>
                          <a:ea typeface="Calibri" panose="020F0502020204030204" pitchFamily="34" charset="0"/>
                          <a:cs typeface="Times New Roman"/>
                        </a:rPr>
                        <a:t>NB</a:t>
                      </a:r>
                      <a:r>
                        <a:rPr lang="it-IT" sz="2000" b="0">
                          <a:solidFill>
                            <a:schemeClr val="bg2">
                              <a:lumMod val="50000"/>
                            </a:schemeClr>
                          </a:solidFill>
                          <a:latin typeface="Arial"/>
                          <a:ea typeface="Calibri" panose="020F0502020204030204" pitchFamily="34" charset="0"/>
                          <a:cs typeface="Times New Roman"/>
                        </a:rPr>
                        <a:t>. </a:t>
                      </a:r>
                      <a:r>
                        <a:rPr lang="it-IT" sz="2000" b="0">
                          <a:solidFill>
                            <a:schemeClr val="bg2">
                              <a:lumMod val="50000"/>
                            </a:schemeClr>
                          </a:solidFill>
                          <a:effectLst/>
                          <a:latin typeface="Arial"/>
                          <a:ea typeface="Calibri" panose="020F0502020204030204" pitchFamily="34" charset="0"/>
                          <a:cs typeface="Times New Roman"/>
                        </a:rPr>
                        <a:t> Il CFP «start-up» è destinato ai soggetti che non hanno potuto ottenere il CFP Sostegni (art. 1 del medesimo decreto) in quanto privi del requisito del calo del fatturato minimo del 30% tra la media mensile del fatturato e corrispettivi nell’anno 2019 e l’analogo valore nel 2020; </a:t>
                      </a:r>
                      <a:r>
                        <a:rPr lang="it-IT" sz="2000" b="0">
                          <a:solidFill>
                            <a:schemeClr val="bg2">
                              <a:lumMod val="50000"/>
                            </a:schemeClr>
                          </a:solidFill>
                          <a:latin typeface="Arial"/>
                          <a:ea typeface="Calibri" panose="020F0502020204030204" pitchFamily="34" charset="0"/>
                          <a:cs typeface="Times New Roman"/>
                        </a:rPr>
                        <a:t>è comunque necessario possedere tutti gli altri requisiti indicati nell’art. 1 tra cui l’aver conseguito ricavi, nel periodo d’imposta 2019, non superiori a 10 milioni di euro.</a:t>
                      </a:r>
                      <a:endParaRPr lang="it-IT" sz="2000" b="0">
                        <a:solidFill>
                          <a:schemeClr val="bg2">
                            <a:lumMod val="50000"/>
                          </a:schemeClr>
                        </a:solidFill>
                        <a:effectLst/>
                        <a:latin typeface="Arial"/>
                        <a:ea typeface="Calibri" panose="020F0502020204030204" pitchFamily="34" charset="0"/>
                        <a:cs typeface="Times New Roman"/>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00685193"/>
                  </a:ext>
                </a:extLst>
              </a:tr>
              <a:tr h="370840">
                <a:tc>
                  <a:txBody>
                    <a:bodyPr/>
                    <a:lstStyle/>
                    <a:p>
                      <a:pPr algn="ctr"/>
                      <a:r>
                        <a:rPr lang="it-IT" sz="2000" b="1">
                          <a:solidFill>
                            <a:schemeClr val="bg1"/>
                          </a:solidFill>
                          <a:latin typeface="Arial"/>
                          <a:cs typeface="Arial"/>
                        </a:rPr>
                        <a:t>IMPORTO</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just" defTabSz="1371645" rtl="0" eaLnBrk="1" fontAlgn="auto" latinLnBrk="0" hangingPunct="1">
                        <a:lnSpc>
                          <a:spcPct val="100000"/>
                        </a:lnSpc>
                        <a:spcBef>
                          <a:spcPts val="0"/>
                        </a:spcBef>
                        <a:spcAft>
                          <a:spcPts val="0"/>
                        </a:spcAft>
                        <a:buClrTx/>
                        <a:buSzTx/>
                        <a:buFontTx/>
                        <a:buNone/>
                        <a:tabLst/>
                        <a:defRPr/>
                      </a:pPr>
                      <a:r>
                        <a:rPr lang="it-IT" sz="2000" b="0">
                          <a:solidFill>
                            <a:schemeClr val="bg2">
                              <a:lumMod val="50000"/>
                            </a:schemeClr>
                          </a:solidFill>
                          <a:effectLst/>
                          <a:latin typeface="Arial"/>
                          <a:cs typeface="Arial"/>
                        </a:rPr>
                        <a:t>È previsto nella </a:t>
                      </a:r>
                      <a:r>
                        <a:rPr lang="it-IT" sz="2000" b="1">
                          <a:solidFill>
                            <a:schemeClr val="bg2">
                              <a:lumMod val="50000"/>
                            </a:schemeClr>
                          </a:solidFill>
                          <a:effectLst/>
                          <a:latin typeface="Arial"/>
                          <a:cs typeface="Arial"/>
                        </a:rPr>
                        <a:t>misura massima di 1.000 euro</a:t>
                      </a:r>
                      <a:r>
                        <a:rPr lang="it-IT" sz="2000" b="0">
                          <a:solidFill>
                            <a:schemeClr val="bg2">
                              <a:lumMod val="50000"/>
                            </a:schemeClr>
                          </a:solidFill>
                          <a:effectLst/>
                          <a:latin typeface="Arial"/>
                          <a:cs typeface="Arial"/>
                        </a:rPr>
                        <a:t>: l’importo effettivo per ogni beneficiario dipenderà dal rapporto tra il limite di spesa stabilito (20 milioni di euro per l'anno 2021) e l’ammontare complessivo dei contributi richiesti. Qualora quest’ultimo sia superiore rispetto alle risorse messo in campo, l’erogazione avverrà con riparto </a:t>
                      </a:r>
                      <a:r>
                        <a:rPr lang="it-IT" sz="2000" b="1">
                          <a:solidFill>
                            <a:schemeClr val="bg2">
                              <a:lumMod val="50000"/>
                            </a:schemeClr>
                          </a:solidFill>
                          <a:effectLst/>
                          <a:latin typeface="Arial"/>
                          <a:cs typeface="Arial"/>
                        </a:rPr>
                        <a:t>proporzionale</a:t>
                      </a:r>
                      <a:r>
                        <a:rPr lang="it-IT" sz="2000" b="0">
                          <a:solidFill>
                            <a:schemeClr val="bg2">
                              <a:lumMod val="50000"/>
                            </a:schemeClr>
                          </a:solidFill>
                          <a:effectLst/>
                          <a:latin typeface="Arial"/>
                          <a:cs typeface="Arial"/>
                        </a:rPr>
                        <a:t>.</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7436417"/>
                  </a:ext>
                </a:extLst>
              </a:tr>
              <a:tr h="370840">
                <a:tc>
                  <a:txBody>
                    <a:bodyPr/>
                    <a:lstStyle/>
                    <a:p>
                      <a:pPr algn="ctr"/>
                      <a:r>
                        <a:rPr lang="it-IT" sz="2000" b="1">
                          <a:solidFill>
                            <a:schemeClr val="bg1"/>
                          </a:solidFill>
                          <a:latin typeface="Arial"/>
                          <a:cs typeface="Arial"/>
                        </a:rPr>
                        <a:t>EROGAZIONE</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just" defTabSz="1371645" rtl="0" eaLnBrk="1" fontAlgn="auto" latinLnBrk="0" hangingPunct="1">
                        <a:lnSpc>
                          <a:spcPct val="100000"/>
                        </a:lnSpc>
                        <a:spcBef>
                          <a:spcPts val="0"/>
                        </a:spcBef>
                        <a:spcAft>
                          <a:spcPts val="0"/>
                        </a:spcAft>
                        <a:buClrTx/>
                        <a:buSzTx/>
                        <a:buFontTx/>
                        <a:buNone/>
                        <a:tabLst/>
                        <a:defRPr/>
                      </a:pPr>
                      <a:r>
                        <a:rPr lang="it-IT" sz="2000" b="0">
                          <a:solidFill>
                            <a:schemeClr val="bg2">
                              <a:lumMod val="50000"/>
                            </a:schemeClr>
                          </a:solidFill>
                          <a:effectLst/>
                          <a:latin typeface="Arial"/>
                          <a:cs typeface="Arial"/>
                        </a:rPr>
                        <a:t>I richiedenti possono scegliere tra due modalità: </a:t>
                      </a:r>
                      <a:r>
                        <a:rPr lang="it-IT" sz="2000" b="1">
                          <a:solidFill>
                            <a:schemeClr val="bg2">
                              <a:lumMod val="50000"/>
                            </a:schemeClr>
                          </a:solidFill>
                          <a:effectLst/>
                          <a:latin typeface="Arial"/>
                          <a:cs typeface="Arial"/>
                        </a:rPr>
                        <a:t>l’accredito diretto </a:t>
                      </a:r>
                      <a:r>
                        <a:rPr lang="it-IT" sz="2000" b="0">
                          <a:solidFill>
                            <a:schemeClr val="bg2">
                              <a:lumMod val="50000"/>
                            </a:schemeClr>
                          </a:solidFill>
                          <a:effectLst/>
                          <a:latin typeface="Arial"/>
                          <a:cs typeface="Arial"/>
                        </a:rPr>
                        <a:t>sul conto corrente bancario o postale o il riconoscimento del contributo sotto forma di credito d’imposta da utilizzare </a:t>
                      </a:r>
                      <a:r>
                        <a:rPr lang="it-IT" sz="2000" b="1">
                          <a:solidFill>
                            <a:schemeClr val="bg2">
                              <a:lumMod val="50000"/>
                            </a:schemeClr>
                          </a:solidFill>
                          <a:effectLst/>
                          <a:latin typeface="Arial"/>
                          <a:cs typeface="Arial"/>
                        </a:rPr>
                        <a:t>in compensazione </a:t>
                      </a:r>
                      <a:r>
                        <a:rPr lang="it-IT" sz="2000" b="0">
                          <a:solidFill>
                            <a:schemeClr val="bg2">
                              <a:lumMod val="50000"/>
                            </a:schemeClr>
                          </a:solidFill>
                          <a:effectLst/>
                          <a:latin typeface="Arial"/>
                          <a:cs typeface="Arial"/>
                        </a:rPr>
                        <a:t>tramite modello F24.</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76314529"/>
                  </a:ext>
                </a:extLst>
              </a:tr>
            </a:tbl>
          </a:graphicData>
        </a:graphic>
      </p:graphicFrame>
      <p:pic>
        <p:nvPicPr>
          <p:cNvPr id="40" name="Elemento grafico 39" descr="Lampadina e ingranaggio con riempimento a tinta unita">
            <a:extLst>
              <a:ext uri="{FF2B5EF4-FFF2-40B4-BE49-F238E27FC236}">
                <a16:creationId xmlns:a16="http://schemas.microsoft.com/office/drawing/2014/main" id="{C91BEC62-813E-4C29-8C65-D6C0F44C2E6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968747" y="2233749"/>
            <a:ext cx="1252779" cy="1252779"/>
          </a:xfrm>
          <a:prstGeom prst="rect">
            <a:avLst/>
          </a:prstGeom>
        </p:spPr>
      </p:pic>
      <p:sp>
        <p:nvSpPr>
          <p:cNvPr id="42" name="CasellaDiTesto 41">
            <a:extLst>
              <a:ext uri="{FF2B5EF4-FFF2-40B4-BE49-F238E27FC236}">
                <a16:creationId xmlns:a16="http://schemas.microsoft.com/office/drawing/2014/main" id="{F4A1E8FF-81F4-4A27-8EED-21D8F306C849}"/>
              </a:ext>
            </a:extLst>
          </p:cNvPr>
          <p:cNvSpPr txBox="1"/>
          <p:nvPr/>
        </p:nvSpPr>
        <p:spPr>
          <a:xfrm>
            <a:off x="17235428" y="8464255"/>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1/2</a:t>
            </a:r>
          </a:p>
        </p:txBody>
      </p:sp>
    </p:spTree>
    <p:extLst>
      <p:ext uri="{BB962C8B-B14F-4D97-AF65-F5344CB8AC3E}">
        <p14:creationId xmlns:p14="http://schemas.microsoft.com/office/powerpoint/2010/main" val="28972840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6899388">
            <a:off x="9634241" y="289286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30666" y="207863"/>
            <a:ext cx="3767687"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CFP START-UP</a:t>
            </a:r>
            <a:endParaRPr lang="it-IT" sz="3200">
              <a:solidFill>
                <a:schemeClr val="bg1"/>
              </a:solidFill>
              <a:ea typeface="Montserrat Black"/>
              <a:cs typeface="Montserrat Black"/>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8" name="Rettangolo con angoli arrotondati 37">
            <a:extLst>
              <a:ext uri="{FF2B5EF4-FFF2-40B4-BE49-F238E27FC236}">
                <a16:creationId xmlns:a16="http://schemas.microsoft.com/office/drawing/2014/main" id="{D63DE67B-AC72-401A-96EC-CE433F1CE6EC}"/>
              </a:ext>
            </a:extLst>
          </p:cNvPr>
          <p:cNvSpPr/>
          <p:nvPr/>
        </p:nvSpPr>
        <p:spPr>
          <a:xfrm>
            <a:off x="15922565" y="1828798"/>
            <a:ext cx="2119722" cy="1815099"/>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it-IT" sz="1600" b="1">
              <a:solidFill>
                <a:schemeClr val="tx1"/>
              </a:solidFill>
              <a:effectLst/>
              <a:latin typeface="Arial" panose="020B0604020202020204" pitchFamily="34" charset="0"/>
              <a:cs typeface="Arial" panose="020B0604020202020204" pitchFamily="34" charset="0"/>
            </a:endParaRPr>
          </a:p>
          <a:p>
            <a:pPr algn="ctr">
              <a:lnSpc>
                <a:spcPct val="107000"/>
              </a:lnSpc>
              <a:spcAft>
                <a:spcPts val="800"/>
              </a:spcAft>
            </a:pPr>
            <a:r>
              <a:rPr lang="it-IT" sz="1400" b="1">
                <a:solidFill>
                  <a:schemeClr val="tx1"/>
                </a:solidFill>
                <a:effectLst/>
                <a:latin typeface="Arial" panose="020B0604020202020204" pitchFamily="34" charset="0"/>
                <a:cs typeface="Arial" panose="020B0604020202020204" pitchFamily="34" charset="0"/>
              </a:rPr>
              <a:t>VAI AL MODELLO E ALLE ISTRUZIONI </a:t>
            </a:r>
            <a:r>
              <a:rPr lang="it-IT" sz="1400" b="0" u="sng">
                <a:solidFill>
                  <a:schemeClr val="tx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https://www.agenziaentrate.gov.it/portale/-/provvedimento-dell-8-novembre-2021</a:t>
            </a:r>
            <a:r>
              <a:rPr lang="it-IT" sz="1400" b="0">
                <a:solidFill>
                  <a:schemeClr val="tx1"/>
                </a:solidFill>
                <a:effectLst/>
                <a:latin typeface="Arial" panose="020B0604020202020204" pitchFamily="34" charset="0"/>
                <a:cs typeface="Arial" panose="020B0604020202020204" pitchFamily="34" charset="0"/>
              </a:rPr>
              <a:t> </a:t>
            </a:r>
          </a:p>
          <a:p>
            <a:pPr lvl="0" algn="ctr">
              <a:buClr>
                <a:srgbClr val="000000"/>
              </a:buClr>
              <a:buSzPts val="1600"/>
            </a:pPr>
            <a:r>
              <a:rPr lang="it-IT" sz="1600" b="1">
                <a:solidFill>
                  <a:schemeClr val="tx2">
                    <a:lumMod val="10000"/>
                  </a:schemeClr>
                </a:solidFill>
                <a:latin typeface="Arial" panose="020B0604020202020204" pitchFamily="34" charset="0"/>
                <a:ea typeface="Karla"/>
                <a:cs typeface="Arial" panose="020B0604020202020204" pitchFamily="34" charset="0"/>
                <a:sym typeface="Karla"/>
              </a:rPr>
              <a:t> </a:t>
            </a:r>
          </a:p>
        </p:txBody>
      </p:sp>
      <p:graphicFrame>
        <p:nvGraphicFramePr>
          <p:cNvPr id="11" name="Tabella 11">
            <a:extLst>
              <a:ext uri="{FF2B5EF4-FFF2-40B4-BE49-F238E27FC236}">
                <a16:creationId xmlns:a16="http://schemas.microsoft.com/office/drawing/2014/main" id="{76D26E8D-A99B-4D82-AB0F-B0E609A1B3CE}"/>
              </a:ext>
            </a:extLst>
          </p:cNvPr>
          <p:cNvGraphicFramePr>
            <a:graphicFrameLocks noGrp="1"/>
          </p:cNvGraphicFramePr>
          <p:nvPr>
            <p:extLst>
              <p:ext uri="{D42A27DB-BD31-4B8C-83A1-F6EECF244321}">
                <p14:modId xmlns:p14="http://schemas.microsoft.com/office/powerpoint/2010/main" val="1365080857"/>
              </p:ext>
            </p:extLst>
          </p:nvPr>
        </p:nvGraphicFramePr>
        <p:xfrm>
          <a:off x="426280" y="1248576"/>
          <a:ext cx="15385512" cy="7122859"/>
        </p:xfrm>
        <a:graphic>
          <a:graphicData uri="http://schemas.openxmlformats.org/drawingml/2006/table">
            <a:tbl>
              <a:tblPr firstRow="1" bandRow="1">
                <a:tableStyleId>{5C22544A-7EE6-4342-B048-85BDC9FD1C3A}</a:tableStyleId>
              </a:tblPr>
              <a:tblGrid>
                <a:gridCol w="2352908">
                  <a:extLst>
                    <a:ext uri="{9D8B030D-6E8A-4147-A177-3AD203B41FA5}">
                      <a16:colId xmlns:a16="http://schemas.microsoft.com/office/drawing/2014/main" val="2267054203"/>
                    </a:ext>
                  </a:extLst>
                </a:gridCol>
                <a:gridCol w="13032604">
                  <a:extLst>
                    <a:ext uri="{9D8B030D-6E8A-4147-A177-3AD203B41FA5}">
                      <a16:colId xmlns:a16="http://schemas.microsoft.com/office/drawing/2014/main" val="723853810"/>
                    </a:ext>
                  </a:extLst>
                </a:gridCol>
              </a:tblGrid>
              <a:tr h="4753600">
                <a:tc>
                  <a:txBody>
                    <a:bodyPr/>
                    <a:lstStyle/>
                    <a:p>
                      <a:pPr algn="ctr"/>
                      <a:endParaRPr lang="it-IT" sz="2000" b="1">
                        <a:solidFill>
                          <a:schemeClr val="bg1"/>
                        </a:solidFill>
                        <a:latin typeface="Arial" panose="020B0604020202020204" pitchFamily="34" charset="0"/>
                        <a:cs typeface="Arial" panose="020B0604020202020204" pitchFamily="34" charset="0"/>
                      </a:endParaRPr>
                    </a:p>
                    <a:p>
                      <a:pPr algn="ctr"/>
                      <a:endParaRPr lang="it-IT" sz="2000" b="1">
                        <a:solidFill>
                          <a:schemeClr val="bg1"/>
                        </a:solidFill>
                        <a:latin typeface="Arial" panose="020B0604020202020204" pitchFamily="34" charset="0"/>
                        <a:cs typeface="Arial" panose="020B0604020202020204" pitchFamily="34" charset="0"/>
                      </a:endParaRPr>
                    </a:p>
                    <a:p>
                      <a:pPr algn="ctr"/>
                      <a:r>
                        <a:rPr lang="it-IT" sz="2000" b="1">
                          <a:solidFill>
                            <a:schemeClr val="bg1"/>
                          </a:solidFill>
                          <a:latin typeface="Arial"/>
                          <a:cs typeface="Arial"/>
                        </a:rPr>
                        <a:t>COMPILAZIONE E TRASMISSIONE DELLA DOMANDA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342900" indent="-342900" algn="just">
                        <a:lnSpc>
                          <a:spcPct val="107000"/>
                        </a:lnSpc>
                        <a:spcAft>
                          <a:spcPts val="800"/>
                        </a:spcAft>
                        <a:buFont typeface="Wingdings" panose="05000000000000000000" pitchFamily="2" charset="2"/>
                        <a:buChar char="§"/>
                      </a:pPr>
                      <a:r>
                        <a:rPr lang="it-IT" sz="2000" b="0" dirty="0">
                          <a:solidFill>
                            <a:schemeClr val="bg2">
                              <a:lumMod val="50000"/>
                            </a:schemeClr>
                          </a:solidFill>
                          <a:effectLst/>
                          <a:latin typeface="Arial"/>
                          <a:cs typeface="Arial"/>
                        </a:rPr>
                        <a:t>Nel modello di domanda occorre inserire i dati identificativi del richiedente e i requisiti necessari per accedere al CFP. </a:t>
                      </a:r>
                      <a:endParaRPr lang="it-IT" sz="2000" b="0" dirty="0">
                        <a:solidFill>
                          <a:schemeClr val="bg2">
                            <a:lumMod val="50000"/>
                          </a:schemeClr>
                        </a:solidFill>
                        <a:effectLst/>
                        <a:latin typeface="Arial" panose="020B0604020202020204" pitchFamily="34"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
                      </a:pPr>
                      <a:r>
                        <a:rPr lang="it-IT" sz="2000" b="0" dirty="0">
                          <a:solidFill>
                            <a:schemeClr val="bg2">
                              <a:lumMod val="50000"/>
                            </a:schemeClr>
                          </a:solidFill>
                          <a:effectLst/>
                          <a:latin typeface="Arial"/>
                          <a:cs typeface="Arial"/>
                        </a:rPr>
                        <a:t>La domanda è predisposta in </a:t>
                      </a:r>
                      <a:r>
                        <a:rPr lang="it-IT" sz="2000" b="1" dirty="0">
                          <a:solidFill>
                            <a:schemeClr val="bg2">
                              <a:lumMod val="50000"/>
                            </a:schemeClr>
                          </a:solidFill>
                          <a:effectLst/>
                          <a:latin typeface="Arial"/>
                          <a:cs typeface="Arial"/>
                        </a:rPr>
                        <a:t>modalità elettronica </a:t>
                      </a:r>
                      <a:r>
                        <a:rPr lang="it-IT" sz="2000" b="0" dirty="0">
                          <a:solidFill>
                            <a:schemeClr val="bg2">
                              <a:lumMod val="50000"/>
                            </a:schemeClr>
                          </a:solidFill>
                          <a:effectLst/>
                          <a:latin typeface="Arial"/>
                          <a:cs typeface="Arial"/>
                        </a:rPr>
                        <a:t>mediante il servizio web disponibile nell’area riservata del portale “Fatture e Corrispettivi” del sito internet dell’Agenzia.  </a:t>
                      </a:r>
                    </a:p>
                    <a:p>
                      <a:pPr marL="342900" indent="-342900" algn="just">
                        <a:lnSpc>
                          <a:spcPct val="107000"/>
                        </a:lnSpc>
                        <a:spcAft>
                          <a:spcPts val="800"/>
                        </a:spcAft>
                        <a:buFont typeface="Wingdings" panose="05000000000000000000" pitchFamily="2" charset="2"/>
                        <a:buChar char="§"/>
                      </a:pPr>
                      <a:r>
                        <a:rPr lang="it-IT" sz="2000" b="0" u="none" dirty="0">
                          <a:solidFill>
                            <a:schemeClr val="bg2">
                              <a:lumMod val="50000"/>
                            </a:schemeClr>
                          </a:solidFill>
                          <a:effectLst/>
                          <a:latin typeface="Arial"/>
                          <a:cs typeface="Arial"/>
                        </a:rPr>
                        <a:t>L’istanza può essere inviata a partire </a:t>
                      </a:r>
                      <a:r>
                        <a:rPr lang="it-IT" sz="2000" b="1" u="none" dirty="0">
                          <a:solidFill>
                            <a:schemeClr val="bg2">
                              <a:lumMod val="50000"/>
                            </a:schemeClr>
                          </a:solidFill>
                          <a:effectLst/>
                          <a:latin typeface="Arial"/>
                          <a:cs typeface="Arial"/>
                        </a:rPr>
                        <a:t>dal 9 novembre e non oltre il 9 dicembre 2021</a:t>
                      </a:r>
                      <a:r>
                        <a:rPr lang="it-IT" sz="2000" b="0" u="none" dirty="0">
                          <a:solidFill>
                            <a:schemeClr val="bg2">
                              <a:lumMod val="50000"/>
                            </a:schemeClr>
                          </a:solidFill>
                          <a:effectLst/>
                          <a:latin typeface="Arial"/>
                          <a:cs typeface="Arial"/>
                        </a:rPr>
                        <a:t>. </a:t>
                      </a:r>
                    </a:p>
                    <a:p>
                      <a:pPr marL="342900" indent="-342900" algn="just">
                        <a:lnSpc>
                          <a:spcPct val="107000"/>
                        </a:lnSpc>
                        <a:spcAft>
                          <a:spcPts val="800"/>
                        </a:spcAft>
                        <a:buFont typeface="Wingdings" panose="05000000000000000000" pitchFamily="2" charset="2"/>
                        <a:buChar char="§"/>
                      </a:pPr>
                      <a:r>
                        <a:rPr lang="it-IT" sz="2000" b="0" dirty="0">
                          <a:solidFill>
                            <a:schemeClr val="bg2">
                              <a:lumMod val="50000"/>
                            </a:schemeClr>
                          </a:solidFill>
                          <a:effectLst/>
                          <a:latin typeface="Arial"/>
                          <a:cs typeface="Arial"/>
                        </a:rPr>
                        <a:t>Durante tale periodo è possibile, in caso di errore, presentare una nuova istanza, in sostituzione di quella precedentemente trasmessa.</a:t>
                      </a:r>
                    </a:p>
                    <a:p>
                      <a:pPr marL="342900" marR="0" lvl="0" indent="-342900" algn="just" defTabSz="1371645"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it-IT" sz="2000" b="0" dirty="0">
                          <a:solidFill>
                            <a:schemeClr val="bg2">
                              <a:lumMod val="50000"/>
                            </a:schemeClr>
                          </a:solidFill>
                          <a:effectLst/>
                          <a:latin typeface="Arial"/>
                          <a:cs typeface="Arial"/>
                        </a:rPr>
                        <a:t>A seguito della presentazione dell’istanza, l’Agenzia esegue i </a:t>
                      </a:r>
                      <a:r>
                        <a:rPr lang="it-IT" sz="2000" b="1" dirty="0">
                          <a:solidFill>
                            <a:schemeClr val="bg2">
                              <a:lumMod val="50000"/>
                            </a:schemeClr>
                          </a:solidFill>
                          <a:effectLst/>
                          <a:latin typeface="Arial"/>
                          <a:cs typeface="Arial"/>
                        </a:rPr>
                        <a:t>controlli formali </a:t>
                      </a:r>
                      <a:r>
                        <a:rPr lang="it-IT" sz="2000" b="0" dirty="0">
                          <a:solidFill>
                            <a:schemeClr val="bg2">
                              <a:lumMod val="50000"/>
                            </a:schemeClr>
                          </a:solidFill>
                          <a:effectLst/>
                          <a:latin typeface="Arial"/>
                          <a:cs typeface="Arial"/>
                        </a:rPr>
                        <a:t>al termine dei quali rilascia la ricevuta di presa in carico; seguirà, dopo il 9 dicembre, un’ulteriore fase più approfondita di controlli al fine di verificare l’effettiva spettanza del beneficio. Si procederà, infine, con </a:t>
                      </a:r>
                      <a:r>
                        <a:rPr lang="it-IT" sz="2000" b="1" dirty="0">
                          <a:solidFill>
                            <a:schemeClr val="bg2">
                              <a:lumMod val="50000"/>
                            </a:schemeClr>
                          </a:solidFill>
                          <a:effectLst/>
                          <a:latin typeface="Arial"/>
                          <a:cs typeface="Arial"/>
                        </a:rPr>
                        <a:t>l’emissione dei mandati di pagamento e al riconoscimento dei crediti d’imposta</a:t>
                      </a:r>
                      <a:r>
                        <a:rPr lang="it-IT" sz="2000" b="0" dirty="0">
                          <a:solidFill>
                            <a:schemeClr val="bg2">
                              <a:lumMod val="50000"/>
                            </a:schemeClr>
                          </a:solidFill>
                          <a:effectLst/>
                          <a:latin typeface="Arial"/>
                          <a:cs typeface="Arial"/>
                        </a:rPr>
                        <a:t>. Ogni fase può essere monitorata nell’area riservata «Fatture e Corrispettivi» alla sezione «Contributo a fondo perduto».</a:t>
                      </a:r>
                    </a:p>
                    <a:p>
                      <a:pPr marL="342900" marR="0" lvl="0" indent="-342900" algn="just" defTabSz="1371645"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it-IT" sz="2000" b="0" dirty="0">
                          <a:solidFill>
                            <a:schemeClr val="bg2">
                              <a:lumMod val="50000"/>
                            </a:schemeClr>
                          </a:solidFill>
                          <a:effectLst/>
                          <a:latin typeface="Arial"/>
                          <a:cs typeface="Arial"/>
                        </a:rPr>
                        <a:t>Il provvedimento illustra, infine, le modalità operative per l’eventuale </a:t>
                      </a:r>
                      <a:r>
                        <a:rPr lang="it-IT" sz="2000" b="1" dirty="0">
                          <a:solidFill>
                            <a:schemeClr val="bg2">
                              <a:lumMod val="50000"/>
                            </a:schemeClr>
                          </a:solidFill>
                          <a:effectLst/>
                          <a:latin typeface="Arial"/>
                          <a:cs typeface="Arial"/>
                        </a:rPr>
                        <a:t>restituzione</a:t>
                      </a:r>
                      <a:r>
                        <a:rPr lang="it-IT" sz="2000" b="0" dirty="0">
                          <a:solidFill>
                            <a:schemeClr val="bg2">
                              <a:lumMod val="50000"/>
                            </a:schemeClr>
                          </a:solidFill>
                          <a:effectLst/>
                          <a:latin typeface="Arial"/>
                          <a:cs typeface="Arial"/>
                        </a:rPr>
                        <a:t> del contributo ottenuto e non spettante.</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60503576"/>
                  </a:ext>
                </a:extLst>
              </a:tr>
              <a:tr h="1752070">
                <a:tc>
                  <a:txBody>
                    <a:bodyPr/>
                    <a:lstStyle/>
                    <a:p>
                      <a:pPr algn="ctr"/>
                      <a:r>
                        <a:rPr lang="it-IT" sz="2000" b="1">
                          <a:solidFill>
                            <a:schemeClr val="bg1"/>
                          </a:solidFill>
                          <a:latin typeface="Arial"/>
                          <a:cs typeface="Arial"/>
                        </a:rPr>
                        <a:t>AIUTI DI STATO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algn="just">
                        <a:buFontTx/>
                        <a:buNone/>
                      </a:pPr>
                      <a:r>
                        <a:rPr lang="it-IT" sz="2000" dirty="0">
                          <a:latin typeface="Arial"/>
                          <a:cs typeface="Arial"/>
                        </a:rPr>
                        <a:t>La misura rileva come aiuto di Stato e incide sulla sezione 3.1. e 3.12 del Quadro temporaneo. Occorre, quindi, </a:t>
                      </a:r>
                      <a:r>
                        <a:rPr lang="it-IT" sz="2000" b="1" dirty="0">
                          <a:latin typeface="Arial"/>
                          <a:cs typeface="Arial"/>
                        </a:rPr>
                        <a:t>completare l’ultima parte dell’istanza dedicata all’autocertificazione </a:t>
                      </a:r>
                      <a:r>
                        <a:rPr lang="it-IT" sz="2000" dirty="0">
                          <a:latin typeface="Arial"/>
                          <a:cs typeface="Arial"/>
                        </a:rPr>
                        <a:t>da rendere relativamente:</a:t>
                      </a:r>
                    </a:p>
                    <a:p>
                      <a:pPr marL="342900" indent="-342900" algn="just">
                        <a:buFontTx/>
                        <a:buChar char="-"/>
                      </a:pPr>
                      <a:r>
                        <a:rPr lang="it-IT" sz="2000" dirty="0">
                          <a:latin typeface="Arial"/>
                          <a:cs typeface="Arial"/>
                        </a:rPr>
                        <a:t>all’eventuale superamento dei limiti degli aiuti di Stato rispetto a quelli ricevuti fino al momento della presentazione dell’istanza;</a:t>
                      </a:r>
                    </a:p>
                    <a:p>
                      <a:pPr marL="342900" indent="-342900" algn="just">
                        <a:buFontTx/>
                        <a:buChar char="-"/>
                      </a:pPr>
                      <a:r>
                        <a:rPr lang="it-IT" sz="2000" dirty="0">
                          <a:latin typeface="Arial"/>
                          <a:cs typeface="Arial"/>
                        </a:rPr>
                        <a:t>alla sussistenza degli ulteriori requisiti definiti dalle sezioni 3.1 e 3.12 del </a:t>
                      </a:r>
                      <a:r>
                        <a:rPr lang="it-IT" sz="2000" dirty="0" err="1">
                          <a:latin typeface="Arial"/>
                          <a:cs typeface="Arial"/>
                        </a:rPr>
                        <a:t>Temporary</a:t>
                      </a:r>
                      <a:r>
                        <a:rPr lang="it-IT" sz="2000" dirty="0">
                          <a:latin typeface="Arial"/>
                          <a:cs typeface="Arial"/>
                        </a:rPr>
                        <a:t> Framework.</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70749479"/>
                  </a:ext>
                </a:extLst>
              </a:tr>
            </a:tbl>
          </a:graphicData>
        </a:graphic>
      </p:graphicFrame>
      <p:sp>
        <p:nvSpPr>
          <p:cNvPr id="4" name="Freccia a destra 3">
            <a:extLst>
              <a:ext uri="{FF2B5EF4-FFF2-40B4-BE49-F238E27FC236}">
                <a16:creationId xmlns:a16="http://schemas.microsoft.com/office/drawing/2014/main" id="{1C95A3AA-A05D-4911-BC55-18D2C5FE34A0}"/>
              </a:ext>
            </a:extLst>
          </p:cNvPr>
          <p:cNvSpPr/>
          <p:nvPr/>
        </p:nvSpPr>
        <p:spPr>
          <a:xfrm>
            <a:off x="15034558" y="2406068"/>
            <a:ext cx="1038076" cy="660558"/>
          </a:xfrm>
          <a:prstGeom prst="rightArrow">
            <a:avLst/>
          </a:prstGeom>
          <a:solidFill>
            <a:schemeClr val="accent5">
              <a:lumMod val="75000"/>
            </a:schemeClr>
          </a:solidFill>
          <a:ln>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41" name="CasellaDiTesto 40">
            <a:extLst>
              <a:ext uri="{FF2B5EF4-FFF2-40B4-BE49-F238E27FC236}">
                <a16:creationId xmlns:a16="http://schemas.microsoft.com/office/drawing/2014/main" id="{86CBBA0F-4493-4DF9-B41A-63A18C9ACEB7}"/>
              </a:ext>
            </a:extLst>
          </p:cNvPr>
          <p:cNvSpPr txBox="1"/>
          <p:nvPr/>
        </p:nvSpPr>
        <p:spPr>
          <a:xfrm>
            <a:off x="17235428" y="8464255"/>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2/2</a:t>
            </a:r>
          </a:p>
        </p:txBody>
      </p:sp>
    </p:spTree>
    <p:extLst>
      <p:ext uri="{BB962C8B-B14F-4D97-AF65-F5344CB8AC3E}">
        <p14:creationId xmlns:p14="http://schemas.microsoft.com/office/powerpoint/2010/main" val="21364138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ttangolo con angoli arrotondati 25">
            <a:extLst>
              <a:ext uri="{FF2B5EF4-FFF2-40B4-BE49-F238E27FC236}">
                <a16:creationId xmlns:a16="http://schemas.microsoft.com/office/drawing/2014/main" id="{5CA6B782-80B1-4AC9-AEEF-32E3AF410118}"/>
              </a:ext>
            </a:extLst>
          </p:cNvPr>
          <p:cNvSpPr/>
          <p:nvPr/>
        </p:nvSpPr>
        <p:spPr>
          <a:xfrm>
            <a:off x="3126667" y="7368378"/>
            <a:ext cx="9980956" cy="1366511"/>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400" b="1">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25" name="Rettangolo con angoli arrotondati 24">
            <a:extLst>
              <a:ext uri="{FF2B5EF4-FFF2-40B4-BE49-F238E27FC236}">
                <a16:creationId xmlns:a16="http://schemas.microsoft.com/office/drawing/2014/main" id="{D5607A47-247C-480C-BED7-6A6F63613F3A}"/>
              </a:ext>
            </a:extLst>
          </p:cNvPr>
          <p:cNvSpPr/>
          <p:nvPr/>
        </p:nvSpPr>
        <p:spPr>
          <a:xfrm>
            <a:off x="13375042" y="4767664"/>
            <a:ext cx="4634490" cy="2731375"/>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400" b="1">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8" name="Rettangolo 7">
            <a:extLst>
              <a:ext uri="{FF2B5EF4-FFF2-40B4-BE49-F238E27FC236}">
                <a16:creationId xmlns:a16="http://schemas.microsoft.com/office/drawing/2014/main" id="{160F9148-147D-4C46-8D7D-94116CF7ECAD}"/>
              </a:ext>
            </a:extLst>
          </p:cNvPr>
          <p:cNvSpPr/>
          <p:nvPr/>
        </p:nvSpPr>
        <p:spPr>
          <a:xfrm>
            <a:off x="2061947" y="1827359"/>
            <a:ext cx="13161500" cy="2132156"/>
          </a:xfrm>
          <a:prstGeom prst="rect">
            <a:avLst/>
          </a:prstGeom>
          <a:ln w="28575">
            <a:solidFill>
              <a:schemeClr val="accent5">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360210" y="5561795"/>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54435">
            <a:off x="-6715825" y="1859083"/>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474110" y="5764166"/>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45386" y="282714"/>
            <a:ext cx="16207357" cy="523220"/>
          </a:xfrm>
          <a:prstGeom prst="rect">
            <a:avLst/>
          </a:prstGeom>
          <a:noFill/>
        </p:spPr>
        <p:txBody>
          <a:bodyPr wrap="square" rtlCol="0">
            <a:spAutoFit/>
          </a:bodyPr>
          <a:lstStyle/>
          <a:p>
            <a:pPr algn="just" defTabSz="1371828"/>
            <a:r>
              <a:rPr lang="it-IT" sz="2800" b="1" kern="0">
                <a:solidFill>
                  <a:prstClr val="white"/>
                </a:solidFill>
                <a:latin typeface="Arial" panose="020B0604020202020204" pitchFamily="34" charset="0"/>
                <a:cs typeface="Arial" panose="020B0604020202020204" pitchFamily="34" charset="0"/>
              </a:rPr>
              <a:t>CREDITO D’IMPOSTA SANIFICAZIONE</a:t>
            </a:r>
            <a:endParaRPr lang="it-IT" sz="2800" b="1">
              <a:solidFill>
                <a:schemeClr val="bg1"/>
              </a:solidFill>
              <a:ea typeface="Montserrat Black"/>
              <a:cs typeface="Montserrat Black"/>
              <a:sym typeface="Montserrat Black"/>
            </a:endParaRPr>
          </a:p>
        </p:txBody>
      </p:sp>
      <p:sp>
        <p:nvSpPr>
          <p:cNvPr id="21" name="Rettangolo con angoli arrotondati 20">
            <a:extLst>
              <a:ext uri="{FF2B5EF4-FFF2-40B4-BE49-F238E27FC236}">
                <a16:creationId xmlns:a16="http://schemas.microsoft.com/office/drawing/2014/main" id="{47654067-EAA6-4962-AAB6-CBC3BF2F95D3}"/>
              </a:ext>
            </a:extLst>
          </p:cNvPr>
          <p:cNvSpPr/>
          <p:nvPr/>
        </p:nvSpPr>
        <p:spPr>
          <a:xfrm>
            <a:off x="15414191" y="1469470"/>
            <a:ext cx="2613484" cy="2731375"/>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600" b="1">
                <a:solidFill>
                  <a:schemeClr val="tx2">
                    <a:lumMod val="10000"/>
                  </a:schemeClr>
                </a:solidFill>
                <a:latin typeface="Arial" panose="020B0604020202020204" pitchFamily="34" charset="0"/>
                <a:ea typeface="Karla"/>
                <a:cs typeface="Arial" panose="020B0604020202020204" pitchFamily="34" charset="0"/>
                <a:sym typeface="Karla"/>
              </a:rPr>
              <a:t>VAI AL PROVVEDIMENTO</a:t>
            </a:r>
          </a:p>
          <a:p>
            <a:pPr lvl="0" algn="ctr">
              <a:buClr>
                <a:srgbClr val="000000"/>
              </a:buClr>
              <a:buSzPts val="1600"/>
            </a:pPr>
            <a:r>
              <a:rPr lang="it-IT" sz="1400" u="sng">
                <a:solidFill>
                  <a:schemeClr val="tx2">
                    <a:lumMod val="10000"/>
                  </a:schemeClr>
                </a:solidFill>
                <a:latin typeface="Arial" panose="020B0604020202020204" pitchFamily="34" charset="0"/>
                <a:cs typeface="Arial" panose="020B0604020202020204" pitchFamily="34" charset="0"/>
                <a:hlinkClick r:id="rId4"/>
              </a:rPr>
              <a:t>https://www.agenziaentrate.gov.it/portale/documents/20143/3930016/Provvedimento+n.+309145+del+10+novembre+2021.pdf/ec30fc63-8d90-c2cb-0e06-d56b84dbe7cc</a:t>
            </a:r>
            <a:r>
              <a:rPr lang="it-IT" sz="1400" u="sng">
                <a:solidFill>
                  <a:schemeClr val="tx2">
                    <a:lumMod val="10000"/>
                  </a:schemeClr>
                </a:solidFill>
                <a:latin typeface="Arial" panose="020B0604020202020204" pitchFamily="34" charset="0"/>
                <a:cs typeface="Arial" panose="020B0604020202020204" pitchFamily="34" charset="0"/>
              </a:rPr>
              <a:t> </a:t>
            </a:r>
          </a:p>
          <a:p>
            <a:pPr lvl="0" algn="ctr">
              <a:buClr>
                <a:srgbClr val="000000"/>
              </a:buClr>
              <a:buSzPts val="1600"/>
            </a:pPr>
            <a:r>
              <a:rPr lang="it-IT" sz="1400" b="1">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24" name="CasellaDiTesto 23">
            <a:extLst>
              <a:ext uri="{FF2B5EF4-FFF2-40B4-BE49-F238E27FC236}">
                <a16:creationId xmlns:a16="http://schemas.microsoft.com/office/drawing/2014/main" id="{4E851A4A-CFBF-4ED2-86DB-6CD3696B7E0E}"/>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4" name="CasellaDiTesto 3">
            <a:extLst>
              <a:ext uri="{FF2B5EF4-FFF2-40B4-BE49-F238E27FC236}">
                <a16:creationId xmlns:a16="http://schemas.microsoft.com/office/drawing/2014/main" id="{5509441B-B95B-4D47-A597-EB836538609D}"/>
              </a:ext>
            </a:extLst>
          </p:cNvPr>
          <p:cNvSpPr txBox="1"/>
          <p:nvPr/>
        </p:nvSpPr>
        <p:spPr>
          <a:xfrm>
            <a:off x="2090316" y="1317805"/>
            <a:ext cx="13104762" cy="2492990"/>
          </a:xfrm>
          <a:prstGeom prst="rect">
            <a:avLst/>
          </a:prstGeom>
          <a:noFill/>
        </p:spPr>
        <p:txBody>
          <a:bodyPr wrap="square" lIns="91440" tIns="45720" rIns="91440" bIns="45720" rtlCol="0" anchor="t">
            <a:spAutoFit/>
          </a:bodyPr>
          <a:lstStyle/>
          <a:p>
            <a:pPr algn="ctr"/>
            <a:r>
              <a:rPr lang="it-IT" sz="2400" b="1" dirty="0">
                <a:latin typeface="Arial"/>
                <a:cs typeface="Arial"/>
              </a:rPr>
              <a:t>	</a:t>
            </a:r>
            <a:r>
              <a:rPr lang="it-IT" sz="2400" b="1" dirty="0">
                <a:solidFill>
                  <a:schemeClr val="accent5">
                    <a:lumMod val="75000"/>
                  </a:schemeClr>
                </a:solidFill>
                <a:latin typeface="Arial"/>
                <a:cs typeface="Arial"/>
              </a:rPr>
              <a:t>Provvedimento n. 309145 del 2021 </a:t>
            </a:r>
            <a:endParaRPr lang="it-IT" sz="2400" b="1" dirty="0">
              <a:solidFill>
                <a:schemeClr val="accent5">
                  <a:lumMod val="75000"/>
                </a:schemeClr>
              </a:solidFill>
              <a:latin typeface="Arial" panose="020B0604020202020204" pitchFamily="34" charset="0"/>
              <a:cs typeface="Arial" panose="020B0604020202020204" pitchFamily="34" charset="0"/>
            </a:endParaRPr>
          </a:p>
          <a:p>
            <a:pPr algn="ctr"/>
            <a:endParaRPr lang="it-IT" sz="2200" b="1" dirty="0">
              <a:solidFill>
                <a:schemeClr val="accent5">
                  <a:lumMod val="75000"/>
                </a:schemeClr>
              </a:solidFill>
              <a:latin typeface="Arial" panose="020B0604020202020204" pitchFamily="34" charset="0"/>
              <a:cs typeface="Arial" panose="020B0604020202020204" pitchFamily="34" charset="0"/>
            </a:endParaRPr>
          </a:p>
          <a:p>
            <a:pPr algn="ctr"/>
            <a:r>
              <a:rPr lang="it-IT" sz="2200" dirty="0">
                <a:latin typeface="Arial"/>
                <a:cs typeface="Arial"/>
              </a:rPr>
              <a:t>L’Agenzia comunica che i contribuenti che hanno presentato domanda per il credito d’imposta per le spese di sanificazione e per l’acquisto dei dispositivi di protezione da Covid-19 (art. 32 del DL 73/2021) </a:t>
            </a:r>
            <a:endParaRPr lang="it-IT" sz="2200" dirty="0">
              <a:latin typeface="Arial" panose="020B0604020202020204" pitchFamily="34" charset="0"/>
              <a:cs typeface="Arial" panose="020B0604020202020204" pitchFamily="34" charset="0"/>
            </a:endParaRPr>
          </a:p>
          <a:p>
            <a:pPr algn="ctr"/>
            <a:r>
              <a:rPr lang="it-IT" sz="2200" dirty="0">
                <a:latin typeface="Arial"/>
                <a:cs typeface="Arial"/>
              </a:rPr>
              <a:t>potranno beneficiarne </a:t>
            </a:r>
            <a:r>
              <a:rPr lang="it-IT" sz="2200" b="1" dirty="0">
                <a:latin typeface="Arial"/>
                <a:cs typeface="Arial"/>
              </a:rPr>
              <a:t>interamente, in misura pari quindi al 30% delle spese comunicate. </a:t>
            </a:r>
            <a:endParaRPr lang="it-IT" sz="2200" b="1" dirty="0">
              <a:latin typeface="Arial" panose="020B0604020202020204" pitchFamily="34" charset="0"/>
              <a:cs typeface="Arial" panose="020B0604020202020204" pitchFamily="34" charset="0"/>
            </a:endParaRPr>
          </a:p>
          <a:p>
            <a:pPr algn="ctr"/>
            <a:r>
              <a:rPr lang="it-IT" sz="2200" dirty="0">
                <a:latin typeface="Arial"/>
                <a:cs typeface="Arial"/>
              </a:rPr>
              <a:t>Ciò</a:t>
            </a:r>
            <a:r>
              <a:rPr lang="it-IT" sz="2200" b="1" dirty="0">
                <a:latin typeface="Arial"/>
                <a:cs typeface="Arial"/>
              </a:rPr>
              <a:t> </a:t>
            </a:r>
            <a:r>
              <a:rPr lang="it-IT" sz="2200" dirty="0">
                <a:latin typeface="Arial"/>
                <a:cs typeface="Arial"/>
              </a:rPr>
              <a:t>in quanto il totale degli importi richiesti è risultato inferiore rispetto alle risorse </a:t>
            </a:r>
            <a:r>
              <a:rPr lang="it-IT" sz="2200" dirty="0">
                <a:solidFill>
                  <a:schemeClr val="bg2">
                    <a:lumMod val="50000"/>
                  </a:schemeClr>
                </a:solidFill>
                <a:latin typeface="Arial"/>
                <a:cs typeface="Arial"/>
              </a:rPr>
              <a:t>stanziate</a:t>
            </a:r>
            <a:r>
              <a:rPr lang="it-IT" sz="2200" dirty="0">
                <a:solidFill>
                  <a:srgbClr val="FF0000"/>
                </a:solidFill>
                <a:latin typeface="Arial"/>
                <a:cs typeface="Arial"/>
              </a:rPr>
              <a:t> </a:t>
            </a:r>
            <a:r>
              <a:rPr lang="it-IT" sz="2200" dirty="0">
                <a:latin typeface="Arial"/>
                <a:cs typeface="Arial"/>
              </a:rPr>
              <a:t>per finanziare la misura.</a:t>
            </a:r>
            <a:endParaRPr lang="it-IT" sz="2200" dirty="0">
              <a:latin typeface="Arial" panose="020B0604020202020204" pitchFamily="34" charset="0"/>
              <a:cs typeface="Arial" panose="020B0604020202020204" pitchFamily="34" charset="0"/>
            </a:endParaRPr>
          </a:p>
        </p:txBody>
      </p:sp>
      <p:sp>
        <p:nvSpPr>
          <p:cNvPr id="5" name="CasellaDiTesto 4">
            <a:extLst>
              <a:ext uri="{FF2B5EF4-FFF2-40B4-BE49-F238E27FC236}">
                <a16:creationId xmlns:a16="http://schemas.microsoft.com/office/drawing/2014/main" id="{ABBE8FFC-528A-4A8C-843E-C18C0546A236}"/>
              </a:ext>
            </a:extLst>
          </p:cNvPr>
          <p:cNvSpPr txBox="1"/>
          <p:nvPr/>
        </p:nvSpPr>
        <p:spPr>
          <a:xfrm>
            <a:off x="2891168" y="4372207"/>
            <a:ext cx="9980956" cy="2123658"/>
          </a:xfrm>
          <a:prstGeom prst="rect">
            <a:avLst/>
          </a:prstGeom>
          <a:noFill/>
        </p:spPr>
        <p:txBody>
          <a:bodyPr wrap="square" lIns="91440" tIns="45720" rIns="91440" bIns="45720" rtlCol="0" anchor="t">
            <a:spAutoFit/>
          </a:bodyPr>
          <a:lstStyle/>
          <a:p>
            <a:r>
              <a:rPr lang="it-IT" sz="2200" dirty="0">
                <a:latin typeface="Arial" panose="020B0604020202020204" pitchFamily="34" charset="0"/>
                <a:cs typeface="Arial" panose="020B0604020202020204" pitchFamily="34" charset="0"/>
              </a:rPr>
              <a:t>Il credito può essere utilizzato alternativamente:</a:t>
            </a:r>
          </a:p>
          <a:p>
            <a:pPr marL="342900" indent="-342900">
              <a:buFont typeface="Wingdings" panose="05000000000000000000" pitchFamily="2" charset="2"/>
              <a:buChar char="§"/>
            </a:pPr>
            <a:r>
              <a:rPr lang="it-IT" sz="2200" dirty="0">
                <a:latin typeface="Arial" panose="020B0604020202020204" pitchFamily="34" charset="0"/>
                <a:cs typeface="Arial" panose="020B0604020202020204" pitchFamily="34" charset="0"/>
              </a:rPr>
              <a:t>nella dichiarazione dei redditi 2021; </a:t>
            </a:r>
          </a:p>
          <a:p>
            <a:pPr marL="342900" indent="-342900">
              <a:buFont typeface="Wingdings" panose="05000000000000000000" pitchFamily="2" charset="2"/>
              <a:buChar char="§"/>
            </a:pPr>
            <a:r>
              <a:rPr lang="it-IT" sz="2200" dirty="0">
                <a:latin typeface="Arial"/>
                <a:cs typeface="Arial"/>
              </a:rPr>
              <a:t>in </a:t>
            </a:r>
            <a:r>
              <a:rPr lang="it-IT" sz="2200" b="1" dirty="0">
                <a:latin typeface="Arial"/>
                <a:cs typeface="Arial"/>
              </a:rPr>
              <a:t>compensazione tramite modello F24 </a:t>
            </a:r>
            <a:r>
              <a:rPr lang="it-IT" sz="2200" dirty="0">
                <a:latin typeface="Arial"/>
                <a:cs typeface="Arial"/>
              </a:rPr>
              <a:t>da presentare mediante i servizi telematici dell’Agenzia utilizzando il </a:t>
            </a:r>
            <a:r>
              <a:rPr lang="it-IT" sz="2200" b="1" dirty="0">
                <a:latin typeface="Arial"/>
                <a:cs typeface="Arial"/>
              </a:rPr>
              <a:t>codice tributo 6951 «</a:t>
            </a:r>
            <a:r>
              <a:rPr lang="it-IT" sz="2200" dirty="0">
                <a:latin typeface="Arial"/>
                <a:cs typeface="Arial"/>
              </a:rPr>
              <a:t>CREDITO D’IMPOSTA SANIFICAZIONE E ACQUISTO DISPOSITIVI DI PROTEZIONE – articolo 32 del decreto-legge 25 maggio 2021, n. 73».</a:t>
            </a:r>
          </a:p>
        </p:txBody>
      </p:sp>
      <p:sp>
        <p:nvSpPr>
          <p:cNvPr id="28" name="CasellaDiTesto 27">
            <a:extLst>
              <a:ext uri="{FF2B5EF4-FFF2-40B4-BE49-F238E27FC236}">
                <a16:creationId xmlns:a16="http://schemas.microsoft.com/office/drawing/2014/main" id="{B7D160AE-3E72-4616-90D9-A8EE96F88A99}"/>
              </a:ext>
            </a:extLst>
          </p:cNvPr>
          <p:cNvSpPr txBox="1"/>
          <p:nvPr/>
        </p:nvSpPr>
        <p:spPr>
          <a:xfrm>
            <a:off x="3539585" y="7541599"/>
            <a:ext cx="9236427" cy="984885"/>
          </a:xfrm>
          <a:prstGeom prst="rect">
            <a:avLst/>
          </a:prstGeom>
          <a:noFill/>
        </p:spPr>
        <p:txBody>
          <a:bodyPr wrap="square">
            <a:spAutoFit/>
          </a:bodyPr>
          <a:lstStyle/>
          <a:p>
            <a:pPr algn="ctr"/>
            <a:r>
              <a:rPr lang="it-IT" sz="2000">
                <a:latin typeface="Arial" panose="020B0604020202020204" pitchFamily="34" charset="0"/>
                <a:cs typeface="Arial" panose="020B0604020202020204" pitchFamily="34" charset="0"/>
              </a:rPr>
              <a:t>Ulteriori indicazioni sulle modalità e termini di fruizione del beneficio sono stati definiti con </a:t>
            </a:r>
            <a:r>
              <a:rPr lang="it-IT" sz="2000" b="1">
                <a:latin typeface="Arial" panose="020B0604020202020204" pitchFamily="34" charset="0"/>
                <a:cs typeface="Arial" panose="020B0604020202020204" pitchFamily="34" charset="0"/>
              </a:rPr>
              <a:t>il Provvedimento n. 191910 del 15 luglio 2021</a:t>
            </a:r>
            <a:r>
              <a:rPr lang="it-IT" sz="2000">
                <a:latin typeface="Arial" panose="020B0604020202020204" pitchFamily="34" charset="0"/>
                <a:cs typeface="Arial" panose="020B0604020202020204" pitchFamily="34" charset="0"/>
              </a:rPr>
              <a:t>, cui si rinvia </a:t>
            </a:r>
          </a:p>
          <a:p>
            <a:pPr algn="ctr"/>
            <a:r>
              <a:rPr lang="it-IT">
                <a:latin typeface="Arial" panose="020B0604020202020204" pitchFamily="34" charset="0"/>
                <a:cs typeface="Arial" panose="020B0604020202020204" pitchFamily="34" charset="0"/>
              </a:rPr>
              <a:t>(</a:t>
            </a:r>
            <a:r>
              <a:rPr lang="it-IT">
                <a:latin typeface="Arial" panose="020B0604020202020204" pitchFamily="34" charset="0"/>
                <a:cs typeface="Arial" panose="020B0604020202020204" pitchFamily="34" charset="0"/>
                <a:hlinkClick r:id="rId5"/>
              </a:rPr>
              <a:t>https://www.agenziaentrate.gov.it/portale/web/guest/provvedimento-del-15-luglio-2021</a:t>
            </a:r>
            <a:r>
              <a:rPr lang="it-IT">
                <a:latin typeface="Arial" panose="020B0604020202020204" pitchFamily="34" charset="0"/>
                <a:cs typeface="Arial" panose="020B0604020202020204" pitchFamily="34" charset="0"/>
              </a:rPr>
              <a:t>). </a:t>
            </a:r>
            <a:endParaRPr lang="it-IT" sz="2400">
              <a:latin typeface="Arial" panose="020B0604020202020204" pitchFamily="34" charset="0"/>
              <a:cs typeface="Arial" panose="020B0604020202020204" pitchFamily="34" charset="0"/>
            </a:endParaRPr>
          </a:p>
        </p:txBody>
      </p:sp>
      <p:pic>
        <p:nvPicPr>
          <p:cNvPr id="16" name="Elemento grafico 15" descr="Maschera chirurgica con riempimento a tinta unita">
            <a:extLst>
              <a:ext uri="{FF2B5EF4-FFF2-40B4-BE49-F238E27FC236}">
                <a16:creationId xmlns:a16="http://schemas.microsoft.com/office/drawing/2014/main" id="{24908710-64AB-4C1C-BE96-E734DC7532F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8452" y="6269999"/>
            <a:ext cx="1350727" cy="1350727"/>
          </a:xfrm>
          <a:prstGeom prst="rect">
            <a:avLst/>
          </a:prstGeom>
        </p:spPr>
      </p:pic>
      <p:sp>
        <p:nvSpPr>
          <p:cNvPr id="23" name="CasellaDiTesto 22">
            <a:extLst>
              <a:ext uri="{FF2B5EF4-FFF2-40B4-BE49-F238E27FC236}">
                <a16:creationId xmlns:a16="http://schemas.microsoft.com/office/drawing/2014/main" id="{479EE8B1-DC5E-43F9-90E2-C2A5E5A4F19D}"/>
              </a:ext>
            </a:extLst>
          </p:cNvPr>
          <p:cNvSpPr txBox="1"/>
          <p:nvPr/>
        </p:nvSpPr>
        <p:spPr>
          <a:xfrm>
            <a:off x="13482187" y="5047387"/>
            <a:ext cx="4331703" cy="2185214"/>
          </a:xfrm>
          <a:prstGeom prst="rect">
            <a:avLst/>
          </a:prstGeom>
          <a:noFill/>
        </p:spPr>
        <p:txBody>
          <a:bodyPr wrap="square">
            <a:spAutoFit/>
          </a:bodyPr>
          <a:lstStyle/>
          <a:p>
            <a:pPr algn="ctr"/>
            <a:r>
              <a:rPr lang="it-IT" sz="2000">
                <a:latin typeface="Arial" panose="020B0604020202020204" pitchFamily="34" charset="0"/>
                <a:cs typeface="Arial" panose="020B0604020202020204" pitchFamily="34" charset="0"/>
              </a:rPr>
              <a:t>Il codice tributo è stato definito dall’Agenzia con la </a:t>
            </a:r>
          </a:p>
          <a:p>
            <a:pPr algn="ctr"/>
            <a:r>
              <a:rPr lang="it-IT" sz="2400" b="1">
                <a:solidFill>
                  <a:schemeClr val="accent5">
                    <a:lumMod val="75000"/>
                  </a:schemeClr>
                </a:solidFill>
                <a:latin typeface="Arial" panose="020B0604020202020204" pitchFamily="34" charset="0"/>
                <a:cs typeface="Arial" panose="020B0604020202020204" pitchFamily="34" charset="0"/>
              </a:rPr>
              <a:t>Risoluzione n. 64/E del 2021</a:t>
            </a:r>
          </a:p>
          <a:p>
            <a:pPr algn="ctr"/>
            <a:r>
              <a:rPr lang="it-IT">
                <a:solidFill>
                  <a:schemeClr val="accent5">
                    <a:lumMod val="75000"/>
                  </a:schemeClr>
                </a:solidFill>
                <a:latin typeface="Arial" panose="020B0604020202020204" pitchFamily="34" charset="0"/>
                <a:cs typeface="Arial" panose="020B0604020202020204" pitchFamily="34" charset="0"/>
                <a:hlinkClick r:id="rId8"/>
              </a:rPr>
              <a:t>https://www.agenziaentrate.gov.it/portale/documents/20143/3930202/RIS_n_64_del_11_11_2021.pdf/c0b49a05-da62-d2e1-f38f-25b8af80a3ae</a:t>
            </a:r>
            <a:r>
              <a:rPr lang="it-IT">
                <a:solidFill>
                  <a:schemeClr val="accent5">
                    <a:lumMod val="75000"/>
                  </a:schemeClr>
                </a:solidFill>
                <a:latin typeface="Arial" panose="020B0604020202020204" pitchFamily="34" charset="0"/>
                <a:cs typeface="Arial" panose="020B0604020202020204" pitchFamily="34" charset="0"/>
              </a:rPr>
              <a:t> </a:t>
            </a:r>
          </a:p>
        </p:txBody>
      </p:sp>
      <p:sp>
        <p:nvSpPr>
          <p:cNvPr id="6" name="Freccia a destra 5">
            <a:extLst>
              <a:ext uri="{FF2B5EF4-FFF2-40B4-BE49-F238E27FC236}">
                <a16:creationId xmlns:a16="http://schemas.microsoft.com/office/drawing/2014/main" id="{AD851BE0-7A47-48AC-B5CF-21CB35F51742}"/>
              </a:ext>
            </a:extLst>
          </p:cNvPr>
          <p:cNvSpPr/>
          <p:nvPr/>
        </p:nvSpPr>
        <p:spPr>
          <a:xfrm>
            <a:off x="12633476" y="5235780"/>
            <a:ext cx="980215" cy="785572"/>
          </a:xfrm>
          <a:prstGeom prst="right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071067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0" name="Straight Connector 15">
            <a:extLst>
              <a:ext uri="{FF2B5EF4-FFF2-40B4-BE49-F238E27FC236}">
                <a16:creationId xmlns:a16="http://schemas.microsoft.com/office/drawing/2014/main" id="{A8A12E8E-4BB9-4E02-8854-FC0DB200C900}"/>
              </a:ext>
            </a:extLst>
          </p:cNvPr>
          <p:cNvCxnSpPr>
            <a:cxnSpLocks/>
          </p:cNvCxnSpPr>
          <p:nvPr/>
        </p:nvCxnSpPr>
        <p:spPr>
          <a:xfrm>
            <a:off x="15741173" y="976968"/>
            <a:ext cx="0" cy="385353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43449" y="137767"/>
            <a:ext cx="3067349" cy="370274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904676" y="1535446"/>
            <a:ext cx="4193951" cy="419395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B1B0E39-0AAC-474D-BF90-E3558B2685D4}"/>
              </a:ext>
            </a:extLst>
          </p:cNvPr>
          <p:cNvCxnSpPr>
            <a:cxnSpLocks/>
          </p:cNvCxnSpPr>
          <p:nvPr/>
        </p:nvCxnSpPr>
        <p:spPr>
          <a:xfrm>
            <a:off x="-1559145" y="6882495"/>
            <a:ext cx="7518722" cy="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E2B31D7A-F18D-44C8-BD4E-2E8041A71A0A}"/>
              </a:ext>
            </a:extLst>
          </p:cNvPr>
          <p:cNvSpPr/>
          <p:nvPr/>
        </p:nvSpPr>
        <p:spPr>
          <a:xfrm>
            <a:off x="5876274" y="5120769"/>
            <a:ext cx="3423841" cy="3423841"/>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19" name="Oval 10">
            <a:extLst>
              <a:ext uri="{FF2B5EF4-FFF2-40B4-BE49-F238E27FC236}">
                <a16:creationId xmlns:a16="http://schemas.microsoft.com/office/drawing/2014/main" id="{5A2C1047-766B-4E8D-9909-623C3C9C2D90}"/>
              </a:ext>
            </a:extLst>
          </p:cNvPr>
          <p:cNvSpPr/>
          <p:nvPr/>
        </p:nvSpPr>
        <p:spPr>
          <a:xfrm>
            <a:off x="10126808" y="1862569"/>
            <a:ext cx="3423841" cy="3423841"/>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 </a:t>
            </a:r>
          </a:p>
          <a:p>
            <a:pPr algn="ctr"/>
            <a:endParaRPr lang="ru-RU" sz="2400" b="1">
              <a:latin typeface="Arial" panose="020B0604020202020204" pitchFamily="34" charset="0"/>
              <a:cs typeface="Arial" panose="020B0604020202020204" pitchFamily="34" charset="0"/>
            </a:endParaRPr>
          </a:p>
        </p:txBody>
      </p:sp>
      <p:cxnSp>
        <p:nvCxnSpPr>
          <p:cNvPr id="22" name="Straight Connector 15">
            <a:extLst>
              <a:ext uri="{FF2B5EF4-FFF2-40B4-BE49-F238E27FC236}">
                <a16:creationId xmlns:a16="http://schemas.microsoft.com/office/drawing/2014/main" id="{BCDEAEEF-8EE1-4282-9A2B-89B93644504A}"/>
              </a:ext>
            </a:extLst>
          </p:cNvPr>
          <p:cNvCxnSpPr>
            <a:cxnSpLocks/>
          </p:cNvCxnSpPr>
          <p:nvPr/>
        </p:nvCxnSpPr>
        <p:spPr>
          <a:xfrm flipH="1">
            <a:off x="12614738" y="-286243"/>
            <a:ext cx="2141309" cy="323295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Oval 4">
            <a:extLst>
              <a:ext uri="{FF2B5EF4-FFF2-40B4-BE49-F238E27FC236}">
                <a16:creationId xmlns:a16="http://schemas.microsoft.com/office/drawing/2014/main" id="{18B0E644-2EB3-A14A-B036-16A9F5B825C3}"/>
              </a:ext>
            </a:extLst>
          </p:cNvPr>
          <p:cNvSpPr/>
          <p:nvPr/>
        </p:nvSpPr>
        <p:spPr>
          <a:xfrm>
            <a:off x="1097125" y="1714167"/>
            <a:ext cx="4193951" cy="4193951"/>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AGGIORNAMENTO PRASSI E GIURISPRUDENZA</a:t>
            </a:r>
          </a:p>
        </p:txBody>
      </p:sp>
      <p:sp>
        <p:nvSpPr>
          <p:cNvPr id="13" name="Oval 10">
            <a:extLst>
              <a:ext uri="{FF2B5EF4-FFF2-40B4-BE49-F238E27FC236}">
                <a16:creationId xmlns:a16="http://schemas.microsoft.com/office/drawing/2014/main" id="{3B4D63AF-4D89-B348-A423-3F7F9FB33180}"/>
              </a:ext>
            </a:extLst>
          </p:cNvPr>
          <p:cNvSpPr/>
          <p:nvPr/>
        </p:nvSpPr>
        <p:spPr>
          <a:xfrm>
            <a:off x="9992064" y="1751911"/>
            <a:ext cx="3438632" cy="3438632"/>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400" b="1">
              <a:latin typeface="Arial" panose="020B0604020202020204" pitchFamily="34" charset="0"/>
              <a:cs typeface="Arial" panose="020B0604020202020204" pitchFamily="34" charset="0"/>
            </a:endParaRPr>
          </a:p>
          <a:p>
            <a:pPr algn="ctr"/>
            <a:r>
              <a:rPr lang="it-IT" sz="2400" b="1">
                <a:latin typeface="Arial" panose="020B0604020202020204" pitchFamily="34" charset="0"/>
                <a:cs typeface="Arial" panose="020B0604020202020204" pitchFamily="34" charset="0"/>
              </a:rPr>
              <a:t>EVENTI, CONVEGNI  </a:t>
            </a:r>
          </a:p>
          <a:p>
            <a:pPr algn="ctr"/>
            <a:r>
              <a:rPr lang="it-IT" sz="2400" b="1">
                <a:latin typeface="Arial" panose="020B0604020202020204" pitchFamily="34" charset="0"/>
                <a:cs typeface="Arial" panose="020B0604020202020204" pitchFamily="34" charset="0"/>
              </a:rPr>
              <a:t>E DOCUMENTI DELL’AREA  </a:t>
            </a:r>
            <a:endParaRPr lang="ru-RU" sz="2400" b="1">
              <a:latin typeface="Arial" panose="020B0604020202020204" pitchFamily="34" charset="0"/>
              <a:cs typeface="Arial" panose="020B0604020202020204" pitchFamily="34" charset="0"/>
            </a:endParaRPr>
          </a:p>
          <a:p>
            <a:pPr algn="ctr"/>
            <a:endParaRPr lang="ru-RU" sz="2400" b="1">
              <a:latin typeface="Arial" panose="020B0604020202020204" pitchFamily="34" charset="0"/>
              <a:cs typeface="Arial" panose="020B0604020202020204" pitchFamily="34" charset="0"/>
            </a:endParaRPr>
          </a:p>
        </p:txBody>
      </p:sp>
      <p:sp>
        <p:nvSpPr>
          <p:cNvPr id="14" name="Oval 10">
            <a:extLst>
              <a:ext uri="{FF2B5EF4-FFF2-40B4-BE49-F238E27FC236}">
                <a16:creationId xmlns:a16="http://schemas.microsoft.com/office/drawing/2014/main" id="{C60140F9-B150-8E4A-B706-C59AA401C8F3}"/>
              </a:ext>
            </a:extLst>
          </p:cNvPr>
          <p:cNvSpPr/>
          <p:nvPr/>
        </p:nvSpPr>
        <p:spPr>
          <a:xfrm>
            <a:off x="5959577" y="4923316"/>
            <a:ext cx="3423841" cy="3423841"/>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FOCUS LEGISLATIVO </a:t>
            </a:r>
            <a:endParaRPr lang="ru-RU" sz="2400" b="1">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84B763BC-59F7-4717-B681-6BB741FE49BA}"/>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29" name="Gruppo 28">
            <a:extLst>
              <a:ext uri="{FF2B5EF4-FFF2-40B4-BE49-F238E27FC236}">
                <a16:creationId xmlns:a16="http://schemas.microsoft.com/office/drawing/2014/main" id="{8798090F-A200-4F2B-AA03-CF3F9915477E}"/>
              </a:ext>
            </a:extLst>
          </p:cNvPr>
          <p:cNvGrpSpPr/>
          <p:nvPr/>
        </p:nvGrpSpPr>
        <p:grpSpPr>
          <a:xfrm>
            <a:off x="1" y="9097706"/>
            <a:ext cx="18287999" cy="1177858"/>
            <a:chOff x="-121141" y="6091519"/>
            <a:chExt cx="12462637" cy="894504"/>
          </a:xfrm>
        </p:grpSpPr>
        <p:sp>
          <p:nvSpPr>
            <p:cNvPr id="30" name="Rettangolo 29">
              <a:extLst>
                <a:ext uri="{FF2B5EF4-FFF2-40B4-BE49-F238E27FC236}">
                  <a16:creationId xmlns:a16="http://schemas.microsoft.com/office/drawing/2014/main" id="{C614F9BD-DE4C-452D-9496-325D4363FE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1" name="Immagine 30">
              <a:extLst>
                <a:ext uri="{FF2B5EF4-FFF2-40B4-BE49-F238E27FC236}">
                  <a16:creationId xmlns:a16="http://schemas.microsoft.com/office/drawing/2014/main" id="{8D291C9F-9554-4994-BF7D-CB0F4903EEB7}"/>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7" name="Oval 16">
            <a:extLst>
              <a:ext uri="{FF2B5EF4-FFF2-40B4-BE49-F238E27FC236}">
                <a16:creationId xmlns:a16="http://schemas.microsoft.com/office/drawing/2014/main" id="{54D7C5ED-8F7A-4A39-89DB-FFA92603FDBC}"/>
              </a:ext>
            </a:extLst>
          </p:cNvPr>
          <p:cNvSpPr/>
          <p:nvPr/>
        </p:nvSpPr>
        <p:spPr>
          <a:xfrm>
            <a:off x="14499125" y="4830506"/>
            <a:ext cx="2484097" cy="2482481"/>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5" name="Oval 16">
            <a:extLst>
              <a:ext uri="{FF2B5EF4-FFF2-40B4-BE49-F238E27FC236}">
                <a16:creationId xmlns:a16="http://schemas.microsoft.com/office/drawing/2014/main" id="{F4626377-3331-4F51-9D73-F7FAE37C7284}"/>
              </a:ext>
            </a:extLst>
          </p:cNvPr>
          <p:cNvSpPr/>
          <p:nvPr/>
        </p:nvSpPr>
        <p:spPr>
          <a:xfrm>
            <a:off x="14415822" y="4923316"/>
            <a:ext cx="2484097" cy="2482481"/>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400" b="1">
                <a:solidFill>
                  <a:srgbClr val="FFFFFF"/>
                </a:solidFill>
                <a:latin typeface="Arial" panose="020B0604020202020204" pitchFamily="34" charset="0"/>
                <a:cs typeface="Arial" panose="020B0604020202020204" pitchFamily="34" charset="0"/>
              </a:rPr>
              <a:t>NEWS</a:t>
            </a: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CasellaDiTesto 20">
            <a:extLst>
              <a:ext uri="{FF2B5EF4-FFF2-40B4-BE49-F238E27FC236}">
                <a16:creationId xmlns:a16="http://schemas.microsoft.com/office/drawing/2014/main" id="{F6315EB5-8723-4AC3-B61B-89472F9A064E}"/>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23387088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up)">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up)">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1000"/>
                                        <p:tgtEl>
                                          <p:spTgt spid="25"/>
                                        </p:tgtEl>
                                      </p:cBhvr>
                                    </p:animEffect>
                                    <p:anim calcmode="lin" valueType="num">
                                      <p:cBhvr>
                                        <p:cTn id="57" dur="1000" fill="hold"/>
                                        <p:tgtEl>
                                          <p:spTgt spid="25"/>
                                        </p:tgtEl>
                                        <p:attrNameLst>
                                          <p:attrName>ppt_x</p:attrName>
                                        </p:attrNameLst>
                                      </p:cBhvr>
                                      <p:tavLst>
                                        <p:tav tm="0">
                                          <p:val>
                                            <p:strVal val="#ppt_x"/>
                                          </p:val>
                                        </p:tav>
                                        <p:tav tm="100000">
                                          <p:val>
                                            <p:strVal val="#ppt_x"/>
                                          </p:val>
                                        </p:tav>
                                      </p:tavLst>
                                    </p:anim>
                                    <p:anim calcmode="lin" valueType="num">
                                      <p:cBhvr>
                                        <p:cTn id="5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12" grpId="0" animBg="1"/>
      <p:bldP spid="13" grpId="0" animBg="1"/>
      <p:bldP spid="17" grpId="0" animBg="1"/>
      <p:bldP spid="2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ttangolo con angoli arrotondati 22">
            <a:extLst>
              <a:ext uri="{FF2B5EF4-FFF2-40B4-BE49-F238E27FC236}">
                <a16:creationId xmlns:a16="http://schemas.microsoft.com/office/drawing/2014/main" id="{28AD435A-79DE-465B-8027-CFE2050E3930}"/>
              </a:ext>
            </a:extLst>
          </p:cNvPr>
          <p:cNvSpPr/>
          <p:nvPr/>
        </p:nvSpPr>
        <p:spPr>
          <a:xfrm>
            <a:off x="4865673" y="7478940"/>
            <a:ext cx="6673238" cy="117785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400">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991342" y="237501"/>
            <a:ext cx="16207357" cy="584775"/>
          </a:xfrm>
          <a:prstGeom prst="rect">
            <a:avLst/>
          </a:prstGeom>
          <a:noFill/>
        </p:spPr>
        <p:txBody>
          <a:bodyPr wrap="square" rtlCol="0">
            <a:spAutoFit/>
          </a:bodyPr>
          <a:lstStyle/>
          <a:p>
            <a:pPr algn="just" defTabSz="1371828"/>
            <a:r>
              <a:rPr lang="it-IT" sz="3200" b="1">
                <a:solidFill>
                  <a:schemeClr val="bg1"/>
                </a:solidFill>
                <a:latin typeface="Arial" panose="020B0604020202020204" pitchFamily="34" charset="0"/>
                <a:cs typeface="Arial" panose="020B0604020202020204" pitchFamily="34" charset="0"/>
              </a:rPr>
              <a:t>DL ANTI-FRODI</a:t>
            </a:r>
            <a:endParaRPr lang="it-IT" sz="3200" b="1">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0" name="Rettangolo con angoli arrotondati 19">
            <a:extLst>
              <a:ext uri="{FF2B5EF4-FFF2-40B4-BE49-F238E27FC236}">
                <a16:creationId xmlns:a16="http://schemas.microsoft.com/office/drawing/2014/main" id="{4650C0EF-2164-45C8-A415-29A624F4D27D}"/>
              </a:ext>
            </a:extLst>
          </p:cNvPr>
          <p:cNvSpPr/>
          <p:nvPr/>
        </p:nvSpPr>
        <p:spPr>
          <a:xfrm>
            <a:off x="14692817" y="1192081"/>
            <a:ext cx="2954606" cy="193899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b="1">
                <a:solidFill>
                  <a:schemeClr val="tx2">
                    <a:lumMod val="10000"/>
                  </a:schemeClr>
                </a:solidFill>
                <a:latin typeface="Arial" panose="020B0604020202020204" pitchFamily="34" charset="0"/>
                <a:ea typeface="Karla"/>
                <a:cs typeface="Arial" panose="020B0604020202020204" pitchFamily="34" charset="0"/>
                <a:sym typeface="Karla"/>
              </a:rPr>
              <a:t>VAI AL DECRETO</a:t>
            </a:r>
          </a:p>
          <a:p>
            <a:pPr lvl="0" algn="ctr">
              <a:buClr>
                <a:srgbClr val="000000"/>
              </a:buClr>
              <a:buSzPts val="1600"/>
            </a:pPr>
            <a:r>
              <a:rPr lang="it-IT">
                <a:solidFill>
                  <a:schemeClr val="tx2">
                    <a:lumMod val="10000"/>
                  </a:schemeClr>
                </a:solidFill>
                <a:latin typeface="Arial" panose="020B0604020202020204" pitchFamily="34" charset="0"/>
                <a:ea typeface="Karla"/>
                <a:cs typeface="Arial" panose="020B0604020202020204" pitchFamily="34" charset="0"/>
                <a:sym typeface="Karla"/>
                <a:hlinkClick r:id="rId4"/>
              </a:rPr>
              <a:t>https://www.gazzettaufficiale.it/eli/gu/2021/11/11/269/sg/pdf</a:t>
            </a:r>
            <a:endParaRPr lang="it-IT">
              <a:solidFill>
                <a:schemeClr val="tx2">
                  <a:lumMod val="10000"/>
                </a:schemeClr>
              </a:solidFill>
              <a:latin typeface="Arial" panose="020B0604020202020204" pitchFamily="34" charset="0"/>
              <a:ea typeface="Karla"/>
              <a:cs typeface="Arial" panose="020B0604020202020204" pitchFamily="34" charset="0"/>
              <a:sym typeface="Karla"/>
            </a:endParaRPr>
          </a:p>
        </p:txBody>
      </p:sp>
      <p:sp>
        <p:nvSpPr>
          <p:cNvPr id="19" name="CasellaDiTesto 18">
            <a:extLst>
              <a:ext uri="{FF2B5EF4-FFF2-40B4-BE49-F238E27FC236}">
                <a16:creationId xmlns:a16="http://schemas.microsoft.com/office/drawing/2014/main" id="{24C1D53A-A55C-4BCB-86A8-6B2631A65299}"/>
              </a:ext>
            </a:extLst>
          </p:cNvPr>
          <p:cNvSpPr txBox="1"/>
          <p:nvPr/>
        </p:nvSpPr>
        <p:spPr>
          <a:xfrm>
            <a:off x="591479" y="1371359"/>
            <a:ext cx="13786477" cy="1446550"/>
          </a:xfrm>
          <a:prstGeom prst="rect">
            <a:avLst/>
          </a:prstGeom>
          <a:noFill/>
        </p:spPr>
        <p:txBody>
          <a:bodyPr wrap="square">
            <a:spAutoFit/>
          </a:bodyPr>
          <a:lstStyle/>
          <a:p>
            <a:pPr algn="just">
              <a:spcAft>
                <a:spcPts val="750"/>
              </a:spcAft>
            </a:pPr>
            <a:r>
              <a:rPr lang="it-IT" sz="2200">
                <a:effectLst/>
                <a:latin typeface="Arial" panose="020B0604020202020204" pitchFamily="34" charset="0"/>
                <a:ea typeface="Times New Roman" panose="02020603050405020304" pitchFamily="18" charset="0"/>
              </a:rPr>
              <a:t>Si comunica che è stato pubblicato in Gazzetta Ufficiale il decreto-legge 11 novembre 2021, n. 157 (c.d. DL Anti-Frodi) che contiene, con riferimento alle </a:t>
            </a:r>
            <a:r>
              <a:rPr lang="it-IT" sz="2200" b="1">
                <a:effectLst/>
                <a:latin typeface="Arial" panose="020B0604020202020204" pitchFamily="34" charset="0"/>
                <a:ea typeface="Times New Roman" panose="02020603050405020304" pitchFamily="18" charset="0"/>
              </a:rPr>
              <a:t>agevolazioni edilizie ed altre misure emergenziali</a:t>
            </a:r>
            <a:r>
              <a:rPr lang="it-IT" sz="2200">
                <a:effectLst/>
                <a:latin typeface="Arial" panose="020B0604020202020204" pitchFamily="34" charset="0"/>
                <a:ea typeface="Times New Roman" panose="02020603050405020304" pitchFamily="18" charset="0"/>
              </a:rPr>
              <a:t>, diverse disposizioni volte a contrastare eventuali comportamenti fraudolenti e rafforzare le misure che consentono di fruire di tali misure. </a:t>
            </a:r>
            <a:r>
              <a:rPr lang="it-IT" sz="2200">
                <a:latin typeface="Arial" panose="020B0604020202020204" pitchFamily="34" charset="0"/>
                <a:ea typeface="Times New Roman" panose="02020603050405020304" pitchFamily="18" charset="0"/>
              </a:rPr>
              <a:t>L</a:t>
            </a:r>
            <a:r>
              <a:rPr lang="it-IT" sz="2200">
                <a:effectLst/>
                <a:latin typeface="Arial" panose="020B0604020202020204" pitchFamily="34" charset="0"/>
                <a:ea typeface="Times New Roman" panose="02020603050405020304" pitchFamily="18" charset="0"/>
              </a:rPr>
              <a:t>e disposizioni sono entrate in vigore il 12 novembre 2021.</a:t>
            </a:r>
            <a:endParaRPr lang="it-IT" sz="2200">
              <a:effectLst/>
              <a:latin typeface="Times New Roman" panose="02020603050405020304" pitchFamily="18" charset="0"/>
              <a:ea typeface="Times New Roman" panose="02020603050405020304" pitchFamily="18" charset="0"/>
            </a:endParaRPr>
          </a:p>
        </p:txBody>
      </p:sp>
      <p:sp>
        <p:nvSpPr>
          <p:cNvPr id="3" name="CasellaDiTesto 2">
            <a:extLst>
              <a:ext uri="{FF2B5EF4-FFF2-40B4-BE49-F238E27FC236}">
                <a16:creationId xmlns:a16="http://schemas.microsoft.com/office/drawing/2014/main" id="{9157C612-3F50-457B-BFC0-D9614A31BEA4}"/>
              </a:ext>
            </a:extLst>
          </p:cNvPr>
          <p:cNvSpPr txBox="1"/>
          <p:nvPr/>
        </p:nvSpPr>
        <p:spPr>
          <a:xfrm>
            <a:off x="566923" y="2893508"/>
            <a:ext cx="11753459" cy="4493538"/>
          </a:xfrm>
          <a:prstGeom prst="rect">
            <a:avLst/>
          </a:prstGeom>
          <a:noFill/>
        </p:spPr>
        <p:txBody>
          <a:bodyPr wrap="square" lIns="91440" tIns="45720" rIns="91440" bIns="45720" rtlCol="0" anchor="t">
            <a:spAutoFit/>
          </a:bodyPr>
          <a:lstStyle/>
          <a:p>
            <a:pPr marL="35560" algn="just"/>
            <a:r>
              <a:rPr lang="it-IT" sz="2200">
                <a:latin typeface="Arial" panose="020B0604020202020204" pitchFamily="34" charset="0"/>
                <a:cs typeface="Arial" panose="020B0604020202020204" pitchFamily="34" charset="0"/>
              </a:rPr>
              <a:t>Tra le novità più importanti si segnalano:</a:t>
            </a:r>
            <a:endParaRPr lang="it-IT"/>
          </a:p>
          <a:p>
            <a:pPr marL="378460" indent="-342900" algn="just">
              <a:buFont typeface="Arial" panose="020B0604020202020204" pitchFamily="34" charset="0"/>
              <a:buChar char="•"/>
            </a:pPr>
            <a:r>
              <a:rPr lang="it-IT" sz="2200" b="1">
                <a:solidFill>
                  <a:schemeClr val="accent5"/>
                </a:solidFill>
                <a:latin typeface="Arial" panose="020B0604020202020204" pitchFamily="34" charset="0"/>
                <a:cs typeface="Arial" panose="020B0604020202020204" pitchFamily="34" charset="0"/>
              </a:rPr>
              <a:t>L’estensione del visto di conformità a tutte le comunicazioni di opzione </a:t>
            </a:r>
            <a:r>
              <a:rPr lang="it-IT" sz="2200">
                <a:latin typeface="Arial" panose="020B0604020202020204" pitchFamily="34" charset="0"/>
                <a:cs typeface="Arial" panose="020B0604020202020204" pitchFamily="34" charset="0"/>
              </a:rPr>
              <a:t>(sconto in fattura o cessione del credito d’imposta corrispondente) </a:t>
            </a:r>
            <a:r>
              <a:rPr lang="it-IT" sz="2200" b="1">
                <a:solidFill>
                  <a:schemeClr val="accent5"/>
                </a:solidFill>
                <a:latin typeface="Arial" panose="020B0604020202020204" pitchFamily="34" charset="0"/>
                <a:cs typeface="Arial" panose="020B0604020202020204" pitchFamily="34" charset="0"/>
              </a:rPr>
              <a:t>per le detrazioni edilizie </a:t>
            </a:r>
            <a:r>
              <a:rPr lang="it-IT" sz="2200">
                <a:latin typeface="Arial" panose="020B0604020202020204" pitchFamily="34" charset="0"/>
                <a:cs typeface="Arial" panose="020B0604020202020204" pitchFamily="34" charset="0"/>
              </a:rPr>
              <a:t>(ecobonus, </a:t>
            </a:r>
            <a:r>
              <a:rPr lang="it-IT" sz="2200" err="1">
                <a:latin typeface="Arial" panose="020B0604020202020204" pitchFamily="34" charset="0"/>
                <a:cs typeface="Arial" panose="020B0604020202020204" pitchFamily="34" charset="0"/>
              </a:rPr>
              <a:t>sismabonus</a:t>
            </a:r>
            <a:r>
              <a:rPr lang="it-IT" sz="2200">
                <a:latin typeface="Arial" panose="020B0604020202020204" pitchFamily="34" charset="0"/>
                <a:cs typeface="Arial" panose="020B0604020202020204" pitchFamily="34" charset="0"/>
              </a:rPr>
              <a:t>, ristrutturazioni, bonus facciate, installazione di impianti fotovoltaici e colonnine elettriche). Si ricorda, infatti, che fino a oggi, il visto era necessario soltanto per l’opzione in ambito Superbonus 110%.</a:t>
            </a:r>
            <a:endParaRPr lang="it-IT" sz="2200" b="1">
              <a:solidFill>
                <a:schemeClr val="accent5"/>
              </a:solidFill>
              <a:latin typeface="Arial" panose="020B0604020202020204" pitchFamily="34" charset="0"/>
              <a:cs typeface="Arial" panose="020B0604020202020204" pitchFamily="34" charset="0"/>
            </a:endParaRPr>
          </a:p>
          <a:p>
            <a:pPr marL="378460" indent="-342900" algn="just">
              <a:buFont typeface="Arial" panose="020B0604020202020204" pitchFamily="34" charset="0"/>
              <a:buChar char="•"/>
            </a:pPr>
            <a:r>
              <a:rPr lang="it-IT" sz="2200">
                <a:latin typeface="Arial"/>
                <a:cs typeface="Arial"/>
              </a:rPr>
              <a:t>Il rafforzamento dei </a:t>
            </a:r>
            <a:r>
              <a:rPr lang="it-IT" sz="2200" b="1">
                <a:latin typeface="Arial"/>
                <a:cs typeface="Arial"/>
              </a:rPr>
              <a:t>meccanismi di controllo preventivo </a:t>
            </a:r>
            <a:r>
              <a:rPr lang="it-IT" sz="2200">
                <a:latin typeface="Arial"/>
                <a:cs typeface="Arial"/>
              </a:rPr>
              <a:t>sulle opzioni di sconto e cessione («finalità anti-frode») -</a:t>
            </a:r>
            <a:r>
              <a:rPr lang="it-IT" sz="2200" b="1">
                <a:latin typeface="Arial"/>
                <a:cs typeface="Arial"/>
              </a:rPr>
              <a:t> </a:t>
            </a:r>
            <a:r>
              <a:rPr lang="it-IT" sz="2200">
                <a:latin typeface="Arial"/>
                <a:cs typeface="Arial"/>
              </a:rPr>
              <a:t>in particolare, introdotta la possibilità per l’Agenzia delle Entrate di sospendere (per un massimo di 30 giorni) l’efficacia delle comunicazioni relative </a:t>
            </a:r>
            <a:r>
              <a:rPr lang="it-IT" sz="2200">
                <a:solidFill>
                  <a:schemeClr val="bg2">
                    <a:lumMod val="50000"/>
                  </a:schemeClr>
                </a:solidFill>
                <a:latin typeface="Arial"/>
                <a:cs typeface="Arial"/>
              </a:rPr>
              <a:t>alla cessione del credito in caso di particolari profili di rischio, al fine di operare i suddetti controlli.</a:t>
            </a:r>
            <a:endParaRPr lang="it-IT" sz="2200">
              <a:solidFill>
                <a:schemeClr val="bg2">
                  <a:lumMod val="50000"/>
                </a:schemeClr>
              </a:solidFill>
              <a:latin typeface="Arial" panose="020B0604020202020204" pitchFamily="34" charset="0"/>
              <a:cs typeface="Arial" panose="020B0604020202020204" pitchFamily="34" charset="0"/>
            </a:endParaRPr>
          </a:p>
          <a:p>
            <a:pPr marL="378460" indent="-342900" algn="just">
              <a:buFont typeface="Arial" panose="020B0604020202020204" pitchFamily="34" charset="0"/>
              <a:buChar char="•"/>
            </a:pPr>
            <a:r>
              <a:rPr lang="it-IT" sz="2200" b="0" i="0">
                <a:effectLst/>
                <a:latin typeface="Arial" panose="020B0604020202020204" pitchFamily="34" charset="0"/>
                <a:cs typeface="Arial" panose="020B0604020202020204" pitchFamily="34" charset="0"/>
              </a:rPr>
              <a:t>Disciplinata </a:t>
            </a:r>
            <a:r>
              <a:rPr lang="it-IT" sz="2200" b="1" i="0">
                <a:effectLst/>
                <a:latin typeface="Arial" panose="020B0604020202020204" pitchFamily="34" charset="0"/>
                <a:cs typeface="Arial" panose="020B0604020202020204" pitchFamily="34" charset="0"/>
              </a:rPr>
              <a:t>l’attività di accertamento e recupero</a:t>
            </a:r>
            <a:r>
              <a:rPr lang="it-IT" sz="2200" b="0" i="0">
                <a:effectLst/>
                <a:latin typeface="Arial" panose="020B0604020202020204" pitchFamily="34" charset="0"/>
                <a:cs typeface="Arial" panose="020B0604020202020204" pitchFamily="34" charset="0"/>
              </a:rPr>
              <a:t> delle agevolazioni edilizie, nonché dei contributi a fondo perduto (art. 25 DL 34/2020).</a:t>
            </a:r>
            <a:endParaRPr lang="it-IT" sz="2200">
              <a:latin typeface="Arial" panose="020B0604020202020204" pitchFamily="34" charset="0"/>
              <a:cs typeface="Arial" panose="020B0604020202020204" pitchFamily="34" charset="0"/>
            </a:endParaRPr>
          </a:p>
        </p:txBody>
      </p:sp>
      <p:sp>
        <p:nvSpPr>
          <p:cNvPr id="4" name="CasellaDiTesto 3">
            <a:extLst>
              <a:ext uri="{FF2B5EF4-FFF2-40B4-BE49-F238E27FC236}">
                <a16:creationId xmlns:a16="http://schemas.microsoft.com/office/drawing/2014/main" id="{371CBD8C-8824-4AF5-8581-E063DEA27772}"/>
              </a:ext>
            </a:extLst>
          </p:cNvPr>
          <p:cNvSpPr txBox="1"/>
          <p:nvPr/>
        </p:nvSpPr>
        <p:spPr>
          <a:xfrm>
            <a:off x="5078250" y="7712516"/>
            <a:ext cx="6163056" cy="707886"/>
          </a:xfrm>
          <a:prstGeom prst="rect">
            <a:avLst/>
          </a:prstGeom>
          <a:noFill/>
        </p:spPr>
        <p:txBody>
          <a:bodyPr wrap="square" rtlCol="0">
            <a:spAutoFit/>
          </a:bodyPr>
          <a:lstStyle/>
          <a:p>
            <a:pPr algn="ctr"/>
            <a:r>
              <a:rPr lang="it-IT" sz="2000">
                <a:latin typeface="Arial" panose="020B0604020202020204" pitchFamily="34" charset="0"/>
                <a:cs typeface="Arial" panose="020B0604020202020204" pitchFamily="34" charset="0"/>
              </a:rPr>
              <a:t>Per approfondimenti visita il Blog di Confindustria - Politiche fiscali </a:t>
            </a:r>
            <a:r>
              <a:rPr lang="it-IT" sz="2000" b="0" i="0">
                <a:solidFill>
                  <a:srgbClr val="002060"/>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https://urly.it/3gdtd</a:t>
            </a:r>
            <a:r>
              <a:rPr lang="it-IT" sz="2000" b="0" i="0">
                <a:solidFill>
                  <a:srgbClr val="002060"/>
                </a:solidFill>
                <a:effectLst/>
                <a:latin typeface="Arial" panose="020B0604020202020204" pitchFamily="34" charset="0"/>
                <a:cs typeface="Arial" panose="020B0604020202020204" pitchFamily="34" charset="0"/>
              </a:rPr>
              <a:t> </a:t>
            </a:r>
            <a:endParaRPr lang="it-IT" sz="2000">
              <a:solidFill>
                <a:srgbClr val="002060"/>
              </a:solidFill>
              <a:latin typeface="Arial" panose="020B0604020202020204" pitchFamily="34" charset="0"/>
              <a:cs typeface="Arial" panose="020B0604020202020204" pitchFamily="34" charset="0"/>
            </a:endParaRPr>
          </a:p>
        </p:txBody>
      </p:sp>
      <p:pic>
        <p:nvPicPr>
          <p:cNvPr id="11" name="Elemento grafico 10" descr="Energia rinnovabile con riempimento a tinta unita">
            <a:extLst>
              <a:ext uri="{FF2B5EF4-FFF2-40B4-BE49-F238E27FC236}">
                <a16:creationId xmlns:a16="http://schemas.microsoft.com/office/drawing/2014/main" id="{83B4616A-CA43-448A-8CCB-3125DCD562B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419830" y="6743961"/>
            <a:ext cx="1556111" cy="1556111"/>
          </a:xfrm>
          <a:prstGeom prst="rect">
            <a:avLst/>
          </a:prstGeom>
        </p:spPr>
      </p:pic>
      <p:sp>
        <p:nvSpPr>
          <p:cNvPr id="14" name="Rettangolo 13">
            <a:extLst>
              <a:ext uri="{FF2B5EF4-FFF2-40B4-BE49-F238E27FC236}">
                <a16:creationId xmlns:a16="http://schemas.microsoft.com/office/drawing/2014/main" id="{391052A9-C604-4BE3-BF6C-994D8619C828}"/>
              </a:ext>
            </a:extLst>
          </p:cNvPr>
          <p:cNvSpPr/>
          <p:nvPr/>
        </p:nvSpPr>
        <p:spPr>
          <a:xfrm>
            <a:off x="13143884" y="3346965"/>
            <a:ext cx="4694937" cy="2675788"/>
          </a:xfrm>
          <a:prstGeom prst="rect">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12" name="CasellaDiTesto 11">
            <a:extLst>
              <a:ext uri="{FF2B5EF4-FFF2-40B4-BE49-F238E27FC236}">
                <a16:creationId xmlns:a16="http://schemas.microsoft.com/office/drawing/2014/main" id="{E084D13D-41B8-4BD6-8F4B-4CCBC340792D}"/>
              </a:ext>
            </a:extLst>
          </p:cNvPr>
          <p:cNvSpPr txBox="1"/>
          <p:nvPr/>
        </p:nvSpPr>
        <p:spPr>
          <a:xfrm>
            <a:off x="13230785" y="3411493"/>
            <a:ext cx="4608035" cy="2554545"/>
          </a:xfrm>
          <a:prstGeom prst="rect">
            <a:avLst/>
          </a:prstGeom>
          <a:noFill/>
        </p:spPr>
        <p:txBody>
          <a:bodyPr wrap="square" rtlCol="0">
            <a:spAutoFit/>
          </a:bodyPr>
          <a:lstStyle/>
          <a:p>
            <a:pPr algn="ctr"/>
            <a:r>
              <a:rPr lang="it-IT" sz="2000">
                <a:latin typeface="Arial" panose="020B0604020202020204" pitchFamily="34" charset="0"/>
                <a:cs typeface="Arial" panose="020B0604020202020204" pitchFamily="34" charset="0"/>
              </a:rPr>
              <a:t>L’Agenzia, a tal fine, con il </a:t>
            </a:r>
            <a:r>
              <a:rPr lang="it-IT" sz="2000" b="1">
                <a:solidFill>
                  <a:schemeClr val="accent5">
                    <a:lumMod val="75000"/>
                  </a:schemeClr>
                </a:solidFill>
                <a:latin typeface="Arial" panose="020B0604020202020204" pitchFamily="34" charset="0"/>
                <a:cs typeface="Arial" panose="020B0604020202020204" pitchFamily="34" charset="0"/>
              </a:rPr>
              <a:t>provvedimento n. 312528/2021 </a:t>
            </a:r>
            <a:r>
              <a:rPr lang="it-IT" sz="2000">
                <a:latin typeface="Arial" panose="020B0604020202020204" pitchFamily="34" charset="0"/>
                <a:cs typeface="Arial" panose="020B0604020202020204" pitchFamily="34" charset="0"/>
              </a:rPr>
              <a:t>ha approvato un </a:t>
            </a:r>
            <a:r>
              <a:rPr lang="it-IT" sz="2000" b="1">
                <a:latin typeface="Arial" panose="020B0604020202020204" pitchFamily="34" charset="0"/>
                <a:cs typeface="Arial" panose="020B0604020202020204" pitchFamily="34" charset="0"/>
              </a:rPr>
              <a:t>nuovo modello </a:t>
            </a:r>
            <a:r>
              <a:rPr lang="it-IT" sz="2000">
                <a:latin typeface="Arial" panose="020B0604020202020204" pitchFamily="34" charset="0"/>
                <a:cs typeface="Arial" panose="020B0604020202020204" pitchFamily="34" charset="0"/>
              </a:rPr>
              <a:t>(e relative istruzioni e specifiche tecniche)</a:t>
            </a:r>
            <a:r>
              <a:rPr lang="it-IT" sz="2000" b="1">
                <a:latin typeface="Arial" panose="020B0604020202020204" pitchFamily="34" charset="0"/>
                <a:cs typeface="Arial" panose="020B0604020202020204" pitchFamily="34" charset="0"/>
              </a:rPr>
              <a:t> </a:t>
            </a:r>
            <a:r>
              <a:rPr lang="it-IT" sz="2000">
                <a:latin typeface="Arial" panose="020B0604020202020204" pitchFamily="34" charset="0"/>
                <a:cs typeface="Arial" panose="020B0604020202020204" pitchFamily="34" charset="0"/>
              </a:rPr>
              <a:t>per le comunicazioni</a:t>
            </a:r>
          </a:p>
          <a:p>
            <a:pPr algn="ctr"/>
            <a:r>
              <a:rPr lang="it-IT" sz="2000">
                <a:latin typeface="Arial" panose="020B0604020202020204" pitchFamily="34" charset="0"/>
                <a:cs typeface="Arial" panose="020B0604020202020204" pitchFamily="34" charset="0"/>
                <a:hlinkClick r:id="rId8"/>
              </a:rPr>
              <a:t>https://www.agenziaentrate.gov.it/portale/web/guest/-/provvedimento-del-12-novembre-2021</a:t>
            </a:r>
            <a:r>
              <a:rPr lang="it-IT">
                <a:latin typeface="Arial" panose="020B0604020202020204" pitchFamily="34" charset="0"/>
                <a:cs typeface="Arial" panose="020B0604020202020204" pitchFamily="34" charset="0"/>
              </a:rPr>
              <a:t> </a:t>
            </a:r>
          </a:p>
        </p:txBody>
      </p:sp>
      <p:sp>
        <p:nvSpPr>
          <p:cNvPr id="38" name="Freccia a destra 37">
            <a:extLst>
              <a:ext uri="{FF2B5EF4-FFF2-40B4-BE49-F238E27FC236}">
                <a16:creationId xmlns:a16="http://schemas.microsoft.com/office/drawing/2014/main" id="{2CFD571D-C328-44A1-942B-3FAB45010E8F}"/>
              </a:ext>
            </a:extLst>
          </p:cNvPr>
          <p:cNvSpPr/>
          <p:nvPr/>
        </p:nvSpPr>
        <p:spPr>
          <a:xfrm>
            <a:off x="12401630" y="3661203"/>
            <a:ext cx="805314" cy="785572"/>
          </a:xfrm>
          <a:prstGeom prst="right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6" name="Elemento grafico 15" descr="Cursore con riempimento a tinta unita">
            <a:extLst>
              <a:ext uri="{FF2B5EF4-FFF2-40B4-BE49-F238E27FC236}">
                <a16:creationId xmlns:a16="http://schemas.microsoft.com/office/drawing/2014/main" id="{A8EC181B-A99E-4628-90AD-D35D96CE5F8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40214" y="7917113"/>
            <a:ext cx="914400" cy="914400"/>
          </a:xfrm>
          <a:prstGeom prst="rect">
            <a:avLst/>
          </a:prstGeom>
        </p:spPr>
      </p:pic>
    </p:spTree>
    <p:extLst>
      <p:ext uri="{BB962C8B-B14F-4D97-AF65-F5344CB8AC3E}">
        <p14:creationId xmlns:p14="http://schemas.microsoft.com/office/powerpoint/2010/main" val="36821913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8F1B7F14-FB8C-49FE-9811-143867D92FDC}"/>
              </a:ext>
            </a:extLst>
          </p:cNvPr>
          <p:cNvSpPr/>
          <p:nvPr/>
        </p:nvSpPr>
        <p:spPr>
          <a:xfrm>
            <a:off x="2118460" y="6024468"/>
            <a:ext cx="10902758" cy="2173114"/>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991342" y="237501"/>
            <a:ext cx="16207357" cy="584775"/>
          </a:xfrm>
          <a:prstGeom prst="rect">
            <a:avLst/>
          </a:prstGeom>
          <a:noFill/>
        </p:spPr>
        <p:txBody>
          <a:bodyPr wrap="square" rtlCol="0">
            <a:spAutoFit/>
          </a:bodyPr>
          <a:lstStyle/>
          <a:p>
            <a:pPr algn="just" defTabSz="1371828"/>
            <a:r>
              <a:rPr lang="it-IT" sz="3200" b="1">
                <a:solidFill>
                  <a:schemeClr val="bg1"/>
                </a:solidFill>
                <a:latin typeface="Arial" panose="020B0604020202020204" pitchFamily="34" charset="0"/>
                <a:cs typeface="Arial" panose="020B0604020202020204" pitchFamily="34" charset="0"/>
                <a:sym typeface="Montserrat Black"/>
              </a:rPr>
              <a:t>NUOVE REGOLE ESTEROMETRO – QUESITI PER L’AGENZIA</a:t>
            </a:r>
            <a:endParaRPr lang="it-IT" sz="3200" b="1">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8" name="CasellaDiTesto 17">
            <a:extLst>
              <a:ext uri="{FF2B5EF4-FFF2-40B4-BE49-F238E27FC236}">
                <a16:creationId xmlns:a16="http://schemas.microsoft.com/office/drawing/2014/main" id="{EFF88230-1D07-47E4-AAB9-2A9A67CCA58C}"/>
              </a:ext>
            </a:extLst>
          </p:cNvPr>
          <p:cNvSpPr txBox="1"/>
          <p:nvPr/>
        </p:nvSpPr>
        <p:spPr>
          <a:xfrm>
            <a:off x="991342" y="1919334"/>
            <a:ext cx="13286115" cy="4154984"/>
          </a:xfrm>
          <a:prstGeom prst="rect">
            <a:avLst/>
          </a:prstGeom>
          <a:noFill/>
        </p:spPr>
        <p:txBody>
          <a:bodyPr wrap="square" lIns="91440" tIns="45720" rIns="91440" bIns="45720" anchor="t">
            <a:spAutoFit/>
          </a:bodyPr>
          <a:lstStyle/>
          <a:p>
            <a:pPr algn="ctr"/>
            <a:r>
              <a:rPr lang="it-IT" sz="2400" dirty="0">
                <a:effectLst/>
                <a:latin typeface="Arial"/>
                <a:ea typeface="Calibri" panose="020F0502020204030204" pitchFamily="34" charset="0"/>
                <a:cs typeface="Arial"/>
              </a:rPr>
              <a:t>Come noto</a:t>
            </a:r>
            <a:r>
              <a:rPr lang="it-IT" sz="2400" dirty="0">
                <a:latin typeface="Arial"/>
                <a:ea typeface="Calibri" panose="020F0502020204030204" pitchFamily="34" charset="0"/>
                <a:cs typeface="Arial"/>
              </a:rPr>
              <a:t>,</a:t>
            </a:r>
            <a:r>
              <a:rPr lang="it-IT" sz="2400" dirty="0">
                <a:effectLst/>
                <a:latin typeface="Arial"/>
                <a:ea typeface="Calibri" panose="020F0502020204030204" pitchFamily="34" charset="0"/>
                <a:cs typeface="Arial"/>
              </a:rPr>
              <a:t> dal prossimo 1° gennaio 2022 entreranno in vigore le nuove regole di </a:t>
            </a:r>
            <a:r>
              <a:rPr lang="it-IT" sz="2400" b="1" dirty="0">
                <a:effectLst/>
                <a:latin typeface="Arial"/>
                <a:ea typeface="Calibri" panose="020F0502020204030204" pitchFamily="34" charset="0"/>
                <a:cs typeface="Arial"/>
              </a:rPr>
              <a:t>trasmissione dei dati delle operazioni transfrontaliere</a:t>
            </a:r>
            <a:r>
              <a:rPr lang="it-IT" sz="2400" dirty="0">
                <a:effectLst/>
                <a:latin typeface="Arial"/>
                <a:ea typeface="Calibri" panose="020F0502020204030204" pitchFamily="34" charset="0"/>
                <a:cs typeface="Arial"/>
              </a:rPr>
              <a:t>, introdotte dalla Legge di bilancio 2021, che sostituiscono la modalità di trasmissione trimestrale dei dati, c.d. </a:t>
            </a:r>
            <a:r>
              <a:rPr lang="it-IT" sz="2400" i="1" dirty="0" err="1">
                <a:effectLst/>
                <a:latin typeface="Arial"/>
                <a:ea typeface="Calibri" panose="020F0502020204030204" pitchFamily="34" charset="0"/>
                <a:cs typeface="Arial"/>
              </a:rPr>
              <a:t>esterometro</a:t>
            </a:r>
            <a:r>
              <a:rPr lang="it-IT" sz="2400" dirty="0">
                <a:effectLst/>
                <a:latin typeface="Arial"/>
                <a:ea typeface="Calibri" panose="020F0502020204030204" pitchFamily="34" charset="0"/>
                <a:cs typeface="Arial"/>
              </a:rPr>
              <a:t>.</a:t>
            </a:r>
            <a:r>
              <a:rPr lang="it-IT" sz="2400" dirty="0">
                <a:latin typeface="Arial"/>
                <a:ea typeface="Calibri" panose="020F0502020204030204" pitchFamily="34" charset="0"/>
                <a:cs typeface="Arial"/>
              </a:rPr>
              <a:t> </a:t>
            </a:r>
            <a:r>
              <a:rPr lang="it-IT" sz="2400" dirty="0">
                <a:effectLst/>
                <a:latin typeface="Arial"/>
                <a:ea typeface="Calibri" panose="020F0502020204030204" pitchFamily="34" charset="0"/>
                <a:cs typeface="Arial"/>
              </a:rPr>
              <a:t> </a:t>
            </a:r>
            <a:r>
              <a:rPr lang="it-IT" sz="2400" dirty="0">
                <a:latin typeface="Arial"/>
                <a:ea typeface="Calibri" panose="020F0502020204030204" pitchFamily="34" charset="0"/>
                <a:cs typeface="Arial"/>
              </a:rPr>
              <a:t>L’Agenzia delle Entrate ha emanato, a tal fine, un provvedimento attuativo con cui ha modificato le specifiche tecniche del sistema di trasmissione dei dati IVA (</a:t>
            </a:r>
            <a:r>
              <a:rPr lang="it-IT" sz="2400" dirty="0" err="1">
                <a:latin typeface="Arial"/>
                <a:ea typeface="Calibri" panose="020F0502020204030204" pitchFamily="34" charset="0"/>
                <a:cs typeface="Arial"/>
              </a:rPr>
              <a:t>provv</a:t>
            </a:r>
            <a:r>
              <a:rPr lang="it-IT" sz="2400" dirty="0">
                <a:latin typeface="Arial"/>
                <a:ea typeface="Calibri" panose="020F0502020204030204" pitchFamily="34" charset="0"/>
                <a:cs typeface="Arial"/>
              </a:rPr>
              <a:t>. </a:t>
            </a:r>
            <a:r>
              <a:rPr lang="it-IT" sz="2400" dirty="0">
                <a:effectLst/>
                <a:latin typeface="Arial"/>
                <a:ea typeface="Calibri" panose="020F0502020204030204" pitchFamily="34" charset="0"/>
                <a:cs typeface="Arial"/>
              </a:rPr>
              <a:t>n. 293384/2021</a:t>
            </a:r>
            <a:r>
              <a:rPr lang="it-IT" sz="2400" dirty="0">
                <a:latin typeface="Arial"/>
                <a:ea typeface="Calibri" panose="020F0502020204030204" pitchFamily="34" charset="0"/>
                <a:cs typeface="Arial"/>
              </a:rPr>
              <a:t>).</a:t>
            </a:r>
            <a:endParaRPr lang="it-IT" sz="2400" dirty="0">
              <a:effectLst/>
              <a:latin typeface="Arial"/>
              <a:ea typeface="Calibri" panose="020F0502020204030204" pitchFamily="34" charset="0"/>
              <a:cs typeface="Arial"/>
            </a:endParaRPr>
          </a:p>
          <a:p>
            <a:pPr algn="ctr"/>
            <a:endParaRPr lang="it-IT" sz="2400" dirty="0">
              <a:latin typeface="Arial" panose="020B0604020202020204" pitchFamily="34" charset="0"/>
              <a:ea typeface="Calibri" panose="020F0502020204030204" pitchFamily="34" charset="0"/>
              <a:cs typeface="Arial" panose="020B0604020202020204" pitchFamily="34" charset="0"/>
            </a:endParaRPr>
          </a:p>
          <a:p>
            <a:pPr algn="ctr"/>
            <a:r>
              <a:rPr lang="it-IT" sz="2400" dirty="0">
                <a:latin typeface="Arial"/>
                <a:ea typeface="Calibri" panose="020F0502020204030204" pitchFamily="34" charset="0"/>
                <a:cs typeface="Arial"/>
              </a:rPr>
              <a:t>L</a:t>
            </a:r>
            <a:r>
              <a:rPr lang="it-IT" sz="2400" dirty="0">
                <a:effectLst/>
                <a:latin typeface="Arial"/>
                <a:ea typeface="Calibri" panose="020F0502020204030204" pitchFamily="34" charset="0"/>
                <a:cs typeface="Arial"/>
              </a:rPr>
              <a:t>’implementazione del nuovo sistema di trasmissione sta facendo emergere numerosi dubbi tra gli operatori. Per questo motivo potrebbe essere utile </a:t>
            </a:r>
            <a:r>
              <a:rPr lang="it-IT" sz="2400" b="1" dirty="0">
                <a:effectLst/>
                <a:latin typeface="Arial"/>
                <a:ea typeface="Calibri" panose="020F0502020204030204" pitchFamily="34" charset="0"/>
                <a:cs typeface="Arial"/>
              </a:rPr>
              <a:t>segnalare all’Agenzia le principali questioni dubbie </a:t>
            </a:r>
            <a:r>
              <a:rPr lang="it-IT" sz="2400" dirty="0">
                <a:effectLst/>
                <a:latin typeface="Arial"/>
                <a:ea typeface="Calibri" panose="020F0502020204030204" pitchFamily="34" charset="0"/>
                <a:cs typeface="Arial"/>
              </a:rPr>
              <a:t>e suggerire, laddove occorra, delle soluzioni di semplificazione, al fine di sollecitare la pubblicazione di ulteriori chiarimenti interpretativi.</a:t>
            </a:r>
          </a:p>
          <a:p>
            <a:pPr algn="ctr"/>
            <a:endParaRPr lang="it-IT"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20" name="Rettangolo con angoli arrotondati 19">
            <a:extLst>
              <a:ext uri="{FF2B5EF4-FFF2-40B4-BE49-F238E27FC236}">
                <a16:creationId xmlns:a16="http://schemas.microsoft.com/office/drawing/2014/main" id="{4650C0EF-2164-45C8-A415-29A624F4D27D}"/>
              </a:ext>
            </a:extLst>
          </p:cNvPr>
          <p:cNvSpPr/>
          <p:nvPr/>
        </p:nvSpPr>
        <p:spPr>
          <a:xfrm>
            <a:off x="14448110" y="1271439"/>
            <a:ext cx="3471844" cy="464250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2000" b="1">
                <a:solidFill>
                  <a:schemeClr val="bg1"/>
                </a:solidFill>
                <a:latin typeface="Arial" panose="020B0604020202020204" pitchFamily="34" charset="0"/>
                <a:ea typeface="Karla"/>
                <a:cs typeface="Arial" panose="020B0604020202020204" pitchFamily="34" charset="0"/>
                <a:sym typeface="Karla"/>
              </a:rPr>
              <a:t>Per approfondimenti sul tema si rimanda alla precedente newsletter</a:t>
            </a:r>
          </a:p>
          <a:p>
            <a:pPr lvl="0" algn="ctr">
              <a:buClr>
                <a:srgbClr val="000000"/>
              </a:buClr>
              <a:buSzPts val="1600"/>
            </a:pPr>
            <a:r>
              <a:rPr lang="it-IT" sz="2000" b="1">
                <a:solidFill>
                  <a:schemeClr val="bg1"/>
                </a:solidFill>
                <a:latin typeface="Arial" panose="020B0604020202020204" pitchFamily="34" charset="0"/>
                <a:ea typeface="Karla"/>
                <a:cs typeface="Arial" panose="020B0604020202020204" pitchFamily="34" charset="0"/>
                <a:sym typeface="Karla"/>
              </a:rPr>
              <a:t>(25 ottobre –                    7 novembre 2021) </a:t>
            </a:r>
          </a:p>
          <a:p>
            <a:pPr lvl="0" algn="ctr">
              <a:buClr>
                <a:srgbClr val="000000"/>
              </a:buClr>
              <a:buSzPts val="1600"/>
            </a:pPr>
            <a:r>
              <a:rPr lang="it-IT">
                <a:solidFill>
                  <a:schemeClr val="bg1"/>
                </a:solidFill>
                <a:latin typeface="Arial" panose="020B0604020202020204" pitchFamily="34" charset="0"/>
                <a:ea typeface="Karla"/>
                <a:cs typeface="Arial" panose="020B0604020202020204" pitchFamily="34" charset="0"/>
                <a:sym typeface="Karla"/>
                <a:hlinkClick r:id="rId4">
                  <a:extLst>
                    <a:ext uri="{A12FA001-AC4F-418D-AE19-62706E023703}">
                      <ahyp:hlinkClr xmlns:ahyp="http://schemas.microsoft.com/office/drawing/2018/hyperlinkcolor" val="tx"/>
                    </a:ext>
                  </a:extLst>
                </a:hlinkClick>
              </a:rPr>
              <a:t>https://kosakiama.confindustria.it/blogs/b930e5dc-1ffc-47ad-a159-6fb5e8f3d773/entry/Newsletter_Politiche_fiscali?lang=it_it</a:t>
            </a:r>
            <a:r>
              <a:rPr lang="it-IT">
                <a:solidFill>
                  <a:schemeClr val="bg1"/>
                </a:solidFill>
                <a:latin typeface="Arial" panose="020B0604020202020204" pitchFamily="34" charset="0"/>
                <a:ea typeface="Karla"/>
                <a:cs typeface="Arial" panose="020B0604020202020204" pitchFamily="34" charset="0"/>
                <a:sym typeface="Karla"/>
              </a:rPr>
              <a:t> </a:t>
            </a:r>
          </a:p>
          <a:p>
            <a:pPr lvl="0" algn="ctr">
              <a:buClr>
                <a:srgbClr val="000000"/>
              </a:buClr>
              <a:buSzPts val="1600"/>
            </a:pPr>
            <a:endParaRPr lang="it-IT" sz="2000" b="1">
              <a:solidFill>
                <a:schemeClr val="tx2">
                  <a:lumMod val="10000"/>
                </a:schemeClr>
              </a:solidFill>
              <a:latin typeface="Arial" panose="020B0604020202020204" pitchFamily="34" charset="0"/>
              <a:ea typeface="Karla"/>
              <a:cs typeface="Arial" panose="020B0604020202020204" pitchFamily="34" charset="0"/>
              <a:sym typeface="Karla"/>
            </a:endParaRPr>
          </a:p>
        </p:txBody>
      </p:sp>
      <p:sp>
        <p:nvSpPr>
          <p:cNvPr id="23" name="CasellaDiTesto 22">
            <a:extLst>
              <a:ext uri="{FF2B5EF4-FFF2-40B4-BE49-F238E27FC236}">
                <a16:creationId xmlns:a16="http://schemas.microsoft.com/office/drawing/2014/main" id="{552A011D-55E3-4450-A794-6FF29244B852}"/>
              </a:ext>
            </a:extLst>
          </p:cNvPr>
          <p:cNvSpPr txBox="1"/>
          <p:nvPr/>
        </p:nvSpPr>
        <p:spPr>
          <a:xfrm>
            <a:off x="2629778" y="6295417"/>
            <a:ext cx="10015267" cy="1631216"/>
          </a:xfrm>
          <a:prstGeom prst="rect">
            <a:avLst/>
          </a:prstGeom>
          <a:noFill/>
        </p:spPr>
        <p:txBody>
          <a:bodyPr wrap="square">
            <a:spAutoFit/>
          </a:bodyPr>
          <a:lstStyle/>
          <a:p>
            <a:pPr algn="ctr"/>
            <a:r>
              <a:rPr lang="it-IT" sz="2500" dirty="0">
                <a:latin typeface="Arial" panose="020B0604020202020204" pitchFamily="34" charset="0"/>
                <a:ea typeface="Calibri" panose="020F0502020204030204" pitchFamily="34" charset="0"/>
                <a:cs typeface="Arial" panose="020B0604020202020204" pitchFamily="34" charset="0"/>
              </a:rPr>
              <a:t>È </a:t>
            </a:r>
            <a:r>
              <a:rPr lang="it-IT" sz="2500" dirty="0">
                <a:effectLst/>
                <a:latin typeface="Arial" panose="020B0604020202020204" pitchFamily="34" charset="0"/>
                <a:ea typeface="Calibri" panose="020F0502020204030204" pitchFamily="34" charset="0"/>
                <a:cs typeface="Arial" panose="020B0604020202020204" pitchFamily="34" charset="0"/>
              </a:rPr>
              <a:t>possibile segnalare eventuali quesiti o proposte di modifiche tecniche referente della materia Giannaede Ferracani al seguente indirizzo email: </a:t>
            </a:r>
            <a:r>
              <a:rPr lang="it-IT" sz="25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5"/>
              </a:rPr>
              <a:t>g.ferracani@confindustria.it</a:t>
            </a:r>
            <a:r>
              <a:rPr lang="it-IT" sz="2500" dirty="0">
                <a:effectLst/>
                <a:latin typeface="Arial" panose="020B0604020202020204" pitchFamily="34" charset="0"/>
                <a:ea typeface="Calibri" panose="020F0502020204030204" pitchFamily="34" charset="0"/>
                <a:cs typeface="Arial" panose="020B0604020202020204" pitchFamily="34" charset="0"/>
              </a:rPr>
              <a:t> </a:t>
            </a:r>
            <a:endParaRPr lang="it-IT" sz="2500" dirty="0">
              <a:latin typeface="Arial" panose="020B0604020202020204" pitchFamily="34" charset="0"/>
              <a:ea typeface="Calibri" panose="020F0502020204030204" pitchFamily="34" charset="0"/>
              <a:cs typeface="Arial" panose="020B0604020202020204" pitchFamily="34" charset="0"/>
            </a:endParaRPr>
          </a:p>
          <a:p>
            <a:pPr algn="ctr"/>
            <a:r>
              <a:rPr lang="it-IT" sz="2500" b="1" u="sng" dirty="0">
                <a:effectLst/>
                <a:latin typeface="Arial" panose="020B0604020202020204" pitchFamily="34" charset="0"/>
                <a:ea typeface="Calibri" panose="020F0502020204030204" pitchFamily="34" charset="0"/>
                <a:cs typeface="Arial" panose="020B0604020202020204" pitchFamily="34" charset="0"/>
              </a:rPr>
              <a:t>entro le ore 13 di lunedì 29 novembre p.v.</a:t>
            </a:r>
            <a:endParaRPr lang="it-IT" sz="25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24" name="Elemento grafico 23" descr="Interfaccia utente/Esperienza utente con riempimento a tinta unita">
            <a:extLst>
              <a:ext uri="{FF2B5EF4-FFF2-40B4-BE49-F238E27FC236}">
                <a16:creationId xmlns:a16="http://schemas.microsoft.com/office/drawing/2014/main" id="{2D1FCA5F-A7E2-475A-ABA8-A12FFC42D1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500813" y="6806290"/>
            <a:ext cx="1408545" cy="1408545"/>
          </a:xfrm>
          <a:prstGeom prst="rect">
            <a:avLst/>
          </a:prstGeom>
        </p:spPr>
      </p:pic>
      <p:sp>
        <p:nvSpPr>
          <p:cNvPr id="25" name="Rettangolo 24">
            <a:extLst>
              <a:ext uri="{FF2B5EF4-FFF2-40B4-BE49-F238E27FC236}">
                <a16:creationId xmlns:a16="http://schemas.microsoft.com/office/drawing/2014/main" id="{4F3F11FB-C97A-48BC-A08D-699E380DA832}"/>
              </a:ext>
            </a:extLst>
          </p:cNvPr>
          <p:cNvSpPr/>
          <p:nvPr/>
        </p:nvSpPr>
        <p:spPr>
          <a:xfrm>
            <a:off x="1405438" y="5747546"/>
            <a:ext cx="1335510" cy="1175137"/>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solidFill>
                <a:schemeClr val="accent5">
                  <a:lumMod val="75000"/>
                </a:schemeClr>
              </a:solidFill>
            </a:endParaRPr>
          </a:p>
        </p:txBody>
      </p:sp>
      <p:sp>
        <p:nvSpPr>
          <p:cNvPr id="2" name="CasellaDiTesto 1">
            <a:extLst>
              <a:ext uri="{FF2B5EF4-FFF2-40B4-BE49-F238E27FC236}">
                <a16:creationId xmlns:a16="http://schemas.microsoft.com/office/drawing/2014/main" id="{68D52954-EBD9-48DA-8AF3-14392B6158F9}"/>
              </a:ext>
            </a:extLst>
          </p:cNvPr>
          <p:cNvSpPr txBox="1"/>
          <p:nvPr/>
        </p:nvSpPr>
        <p:spPr>
          <a:xfrm>
            <a:off x="1552799" y="6021878"/>
            <a:ext cx="1316355" cy="584775"/>
          </a:xfrm>
          <a:prstGeom prst="rect">
            <a:avLst/>
          </a:prstGeom>
          <a:noFill/>
        </p:spPr>
        <p:txBody>
          <a:bodyPr wrap="square" rtlCol="0">
            <a:spAutoFit/>
          </a:bodyPr>
          <a:lstStyle/>
          <a:p>
            <a:r>
              <a:rPr lang="it-IT" sz="3200" b="1" dirty="0">
                <a:solidFill>
                  <a:schemeClr val="accent5">
                    <a:lumMod val="75000"/>
                  </a:schemeClr>
                </a:solidFill>
                <a:latin typeface="Arial" panose="020B0604020202020204" pitchFamily="34" charset="0"/>
                <a:cs typeface="Arial" panose="020B0604020202020204" pitchFamily="34" charset="0"/>
              </a:rPr>
              <a:t>N.B.</a:t>
            </a:r>
          </a:p>
        </p:txBody>
      </p:sp>
    </p:spTree>
    <p:extLst>
      <p:ext uri="{BB962C8B-B14F-4D97-AF65-F5344CB8AC3E}">
        <p14:creationId xmlns:p14="http://schemas.microsoft.com/office/powerpoint/2010/main" val="3915893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ttangolo 65">
            <a:extLst>
              <a:ext uri="{FF2B5EF4-FFF2-40B4-BE49-F238E27FC236}">
                <a16:creationId xmlns:a16="http://schemas.microsoft.com/office/drawing/2014/main" id="{0F27D3DF-A81C-4028-AD62-8349BB14DB06}"/>
              </a:ext>
            </a:extLst>
          </p:cNvPr>
          <p:cNvSpPr/>
          <p:nvPr/>
        </p:nvSpPr>
        <p:spPr>
          <a:xfrm>
            <a:off x="315855" y="7835668"/>
            <a:ext cx="7496318" cy="1044061"/>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47" name="Connettore diritto 46">
            <a:extLst>
              <a:ext uri="{FF2B5EF4-FFF2-40B4-BE49-F238E27FC236}">
                <a16:creationId xmlns:a16="http://schemas.microsoft.com/office/drawing/2014/main" id="{ADB8CA61-F3A7-4185-9078-330EDCBB408F}"/>
              </a:ext>
            </a:extLst>
          </p:cNvPr>
          <p:cNvCxnSpPr>
            <a:cxnSpLocks/>
          </p:cNvCxnSpPr>
          <p:nvPr/>
        </p:nvCxnSpPr>
        <p:spPr>
          <a:xfrm>
            <a:off x="2126244" y="6712108"/>
            <a:ext cx="1698914" cy="0"/>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42DD0BDE-86CF-404B-B4AF-C961DFE6BD81}"/>
              </a:ext>
            </a:extLst>
          </p:cNvPr>
          <p:cNvSpPr/>
          <p:nvPr/>
        </p:nvSpPr>
        <p:spPr>
          <a:xfrm>
            <a:off x="15012234" y="122241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600810" y="389640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202893" y="140809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991342" y="237501"/>
            <a:ext cx="16207357" cy="584775"/>
          </a:xfrm>
          <a:prstGeom prst="rect">
            <a:avLst/>
          </a:prstGeom>
          <a:noFill/>
        </p:spPr>
        <p:txBody>
          <a:bodyPr wrap="square" rtlCol="0">
            <a:spAutoFit/>
          </a:bodyPr>
          <a:lstStyle/>
          <a:p>
            <a:pPr algn="just" defTabSz="1371828"/>
            <a:r>
              <a:rPr lang="it-IT" sz="3200" b="1">
                <a:solidFill>
                  <a:schemeClr val="bg1"/>
                </a:solidFill>
                <a:latin typeface="Arial" panose="020B0604020202020204" pitchFamily="34" charset="0"/>
                <a:cs typeface="Arial" panose="020B0604020202020204" pitchFamily="34" charset="0"/>
                <a:sym typeface="Montserrat Black"/>
              </a:rPr>
              <a:t>CFP PEREQUATIVO – DECRETO ATTUATIVO </a:t>
            </a:r>
            <a:endParaRPr lang="it-IT" sz="3200" b="1">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8" name="CasellaDiTesto 17">
            <a:extLst>
              <a:ext uri="{FF2B5EF4-FFF2-40B4-BE49-F238E27FC236}">
                <a16:creationId xmlns:a16="http://schemas.microsoft.com/office/drawing/2014/main" id="{C58D93D1-9F16-4BA8-8DA7-D195F178F513}"/>
              </a:ext>
            </a:extLst>
          </p:cNvPr>
          <p:cNvSpPr txBox="1"/>
          <p:nvPr/>
        </p:nvSpPr>
        <p:spPr>
          <a:xfrm>
            <a:off x="3120623" y="1253646"/>
            <a:ext cx="11743906" cy="1015663"/>
          </a:xfrm>
          <a:prstGeom prst="rect">
            <a:avLst/>
          </a:prstGeom>
          <a:noFill/>
        </p:spPr>
        <p:txBody>
          <a:bodyPr wrap="square">
            <a:spAutoFit/>
          </a:bodyPr>
          <a:lstStyle/>
          <a:p>
            <a:pPr algn="ctr"/>
            <a:r>
              <a:rPr lang="it-IT" sz="2000" b="0" i="0">
                <a:solidFill>
                  <a:srgbClr val="000000"/>
                </a:solidFill>
                <a:effectLst/>
                <a:latin typeface="Arial" panose="020B0604020202020204" pitchFamily="34" charset="0"/>
                <a:cs typeface="Arial" panose="020B0604020202020204" pitchFamily="34" charset="0"/>
              </a:rPr>
              <a:t>Si comunica che è stato firmato dal Ministro dell’Economia e delle finanze, in data 12 novembre u.s., il decreto attuativo del </a:t>
            </a:r>
            <a:r>
              <a:rPr lang="it-IT" sz="2000" b="1" i="0">
                <a:solidFill>
                  <a:srgbClr val="000000"/>
                </a:solidFill>
                <a:effectLst/>
                <a:latin typeface="Arial" panose="020B0604020202020204" pitchFamily="34" charset="0"/>
                <a:cs typeface="Arial" panose="020B0604020202020204" pitchFamily="34" charset="0"/>
              </a:rPr>
              <a:t>contributo a fondo perduto “perequativo”</a:t>
            </a:r>
            <a:r>
              <a:rPr lang="it-IT" sz="2000" b="0" i="0">
                <a:solidFill>
                  <a:srgbClr val="000000"/>
                </a:solidFill>
                <a:effectLst/>
                <a:latin typeface="Arial" panose="020B0604020202020204" pitchFamily="34" charset="0"/>
                <a:cs typeface="Arial" panose="020B0604020202020204" pitchFamily="34" charset="0"/>
              </a:rPr>
              <a:t> </a:t>
            </a:r>
            <a:r>
              <a:rPr lang="it-IT" b="0" i="0">
                <a:solidFill>
                  <a:srgbClr val="000000"/>
                </a:solidFill>
                <a:effectLst/>
                <a:latin typeface="Arial" panose="020B0604020202020204" pitchFamily="34" charset="0"/>
                <a:cs typeface="Arial" panose="020B0604020202020204" pitchFamily="34" charset="0"/>
              </a:rPr>
              <a:t>(art. 1, commi 16 – 27 del DL 73/2021).</a:t>
            </a:r>
            <a:endParaRPr lang="it-IT" sz="2000">
              <a:solidFill>
                <a:srgbClr val="000000"/>
              </a:solidFill>
              <a:latin typeface="Arial" panose="020B0604020202020204" pitchFamily="34" charset="0"/>
              <a:cs typeface="Arial" panose="020B0604020202020204" pitchFamily="34" charset="0"/>
            </a:endParaRPr>
          </a:p>
          <a:p>
            <a:pPr algn="ctr"/>
            <a:r>
              <a:rPr lang="it-IT" sz="2000">
                <a:solidFill>
                  <a:srgbClr val="000000"/>
                </a:solidFill>
                <a:latin typeface="Arial" panose="020B0604020202020204" pitchFamily="34" charset="0"/>
                <a:cs typeface="Arial" panose="020B0604020202020204" pitchFamily="34" charset="0"/>
              </a:rPr>
              <a:t>Di seguito si riportano schematicamente le novità introdotte:</a:t>
            </a:r>
          </a:p>
        </p:txBody>
      </p:sp>
      <p:sp>
        <p:nvSpPr>
          <p:cNvPr id="39" name="CasellaDiTesto 38">
            <a:extLst>
              <a:ext uri="{FF2B5EF4-FFF2-40B4-BE49-F238E27FC236}">
                <a16:creationId xmlns:a16="http://schemas.microsoft.com/office/drawing/2014/main" id="{B15ED2D3-43EB-4E00-BB82-98D037B0F998}"/>
              </a:ext>
            </a:extLst>
          </p:cNvPr>
          <p:cNvSpPr txBox="1"/>
          <p:nvPr/>
        </p:nvSpPr>
        <p:spPr>
          <a:xfrm>
            <a:off x="13926112" y="3474292"/>
            <a:ext cx="2926631" cy="369332"/>
          </a:xfrm>
          <a:prstGeom prst="rect">
            <a:avLst/>
          </a:prstGeom>
          <a:noFill/>
        </p:spPr>
        <p:txBody>
          <a:bodyPr wrap="square">
            <a:spAutoFit/>
          </a:bodyPr>
          <a:lstStyle/>
          <a:p>
            <a:pPr algn="ctr"/>
            <a:r>
              <a:rPr lang="it-IT" sz="1800" b="1">
                <a:solidFill>
                  <a:schemeClr val="bg1"/>
                </a:solidFill>
                <a:latin typeface="Arial" panose="020B0604020202020204" pitchFamily="34" charset="0"/>
                <a:cs typeface="Arial" panose="020B0604020202020204" pitchFamily="34" charset="0"/>
              </a:rPr>
              <a:t>.</a:t>
            </a:r>
          </a:p>
        </p:txBody>
      </p:sp>
      <p:graphicFrame>
        <p:nvGraphicFramePr>
          <p:cNvPr id="25" name="Tabella 24">
            <a:extLst>
              <a:ext uri="{FF2B5EF4-FFF2-40B4-BE49-F238E27FC236}">
                <a16:creationId xmlns:a16="http://schemas.microsoft.com/office/drawing/2014/main" id="{C209B446-D107-46F4-B851-F0E3179FAA10}"/>
              </a:ext>
            </a:extLst>
          </p:cNvPr>
          <p:cNvGraphicFramePr>
            <a:graphicFrameLocks noGrp="1"/>
          </p:cNvGraphicFramePr>
          <p:nvPr>
            <p:extLst>
              <p:ext uri="{D42A27DB-BD31-4B8C-83A1-F6EECF244321}">
                <p14:modId xmlns:p14="http://schemas.microsoft.com/office/powerpoint/2010/main" val="3273416716"/>
              </p:ext>
            </p:extLst>
          </p:nvPr>
        </p:nvGraphicFramePr>
        <p:xfrm>
          <a:off x="8575733" y="5316126"/>
          <a:ext cx="6232465" cy="2725048"/>
        </p:xfrm>
        <a:graphic>
          <a:graphicData uri="http://schemas.openxmlformats.org/drawingml/2006/table">
            <a:tbl>
              <a:tblPr>
                <a:tableStyleId>{FABFCF23-3B69-468F-B69F-88F6DE6A72F2}</a:tableStyleId>
              </a:tblPr>
              <a:tblGrid>
                <a:gridCol w="769569">
                  <a:extLst>
                    <a:ext uri="{9D8B030D-6E8A-4147-A177-3AD203B41FA5}">
                      <a16:colId xmlns:a16="http://schemas.microsoft.com/office/drawing/2014/main" val="805227930"/>
                    </a:ext>
                  </a:extLst>
                </a:gridCol>
                <a:gridCol w="5462896">
                  <a:extLst>
                    <a:ext uri="{9D8B030D-6E8A-4147-A177-3AD203B41FA5}">
                      <a16:colId xmlns:a16="http://schemas.microsoft.com/office/drawing/2014/main" val="2296089876"/>
                    </a:ext>
                  </a:extLst>
                </a:gridCol>
              </a:tblGrid>
              <a:tr h="454268">
                <a:tc>
                  <a:txBody>
                    <a:bodyPr/>
                    <a:lstStyle/>
                    <a:p>
                      <a:pPr algn="l" fontAlgn="base"/>
                      <a:endParaRPr lang="it-IT" sz="1800" b="0">
                        <a:solidFill>
                          <a:srgbClr val="000000"/>
                        </a:solidFill>
                        <a:effectLst/>
                        <a:latin typeface="Arial" panose="020B0604020202020204" pitchFamily="34" charset="0"/>
                        <a:cs typeface="Arial" panose="020B0604020202020204" pitchFamily="34" charset="0"/>
                      </a:endParaRPr>
                    </a:p>
                  </a:txBody>
                  <a:tcPr marL="119872" marR="119872" marT="89904" marB="89904" anchor="ctr">
                    <a:lnR w="12700" cap="flat" cmpd="sng" algn="ctr">
                      <a:solidFill>
                        <a:schemeClr val="accent5"/>
                      </a:solidFill>
                      <a:prstDash val="solid"/>
                      <a:round/>
                      <a:headEnd type="none" w="med" len="med"/>
                      <a:tailEnd type="none" w="med" len="med"/>
                    </a:lnR>
                  </a:tcPr>
                </a:tc>
                <a:tc>
                  <a:txBody>
                    <a:bodyPr/>
                    <a:lstStyle/>
                    <a:p>
                      <a:pPr algn="l" fontAlgn="base"/>
                      <a:r>
                        <a:rPr lang="it-IT" sz="1800" b="1">
                          <a:solidFill>
                            <a:srgbClr val="000000"/>
                          </a:solidFill>
                          <a:effectLst/>
                          <a:latin typeface="Arial" panose="020B0604020202020204" pitchFamily="34" charset="0"/>
                          <a:cs typeface="Arial" panose="020B0604020202020204" pitchFamily="34" charset="0"/>
                        </a:rPr>
                        <a:t>Ricavi\compensi conseguiti nel 2019</a:t>
                      </a:r>
                    </a:p>
                  </a:txBody>
                  <a:tcPr marL="119872" marR="119872" marT="89904" marB="89904" anchor="ct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781694451"/>
                  </a:ext>
                </a:extLst>
              </a:tr>
              <a:tr h="454268">
                <a:tc>
                  <a:txBody>
                    <a:bodyPr/>
                    <a:lstStyle/>
                    <a:p>
                      <a:pPr algn="ctr" fontAlgn="base"/>
                      <a:r>
                        <a:rPr lang="it-IT" sz="1800" b="0">
                          <a:solidFill>
                            <a:srgbClr val="000000"/>
                          </a:solidFill>
                          <a:effectLst/>
                          <a:latin typeface="Arial" panose="020B0604020202020204" pitchFamily="34" charset="0"/>
                          <a:cs typeface="Arial" panose="020B0604020202020204" pitchFamily="34" charset="0"/>
                        </a:rPr>
                        <a:t>30%</a:t>
                      </a:r>
                    </a:p>
                  </a:txBody>
                  <a:tcPr marL="119872" marR="119872" marT="89904" marB="89904" anchor="ctr">
                    <a:lnR w="12700" cap="flat" cmpd="sng" algn="ctr">
                      <a:solidFill>
                        <a:schemeClr val="accent5"/>
                      </a:solidFill>
                      <a:prstDash val="solid"/>
                      <a:round/>
                      <a:headEnd type="none" w="med" len="med"/>
                      <a:tailEnd type="none" w="med" len="med"/>
                    </a:lnR>
                  </a:tcPr>
                </a:tc>
                <a:tc>
                  <a:txBody>
                    <a:bodyPr/>
                    <a:lstStyle/>
                    <a:p>
                      <a:pPr algn="l" fontAlgn="base"/>
                      <a:r>
                        <a:rPr lang="it-IT" sz="1800" b="0">
                          <a:solidFill>
                            <a:srgbClr val="000000"/>
                          </a:solidFill>
                          <a:effectLst/>
                          <a:latin typeface="Arial" panose="020B0604020202020204" pitchFamily="34" charset="0"/>
                          <a:cs typeface="Arial" panose="020B0604020202020204" pitchFamily="34" charset="0"/>
                        </a:rPr>
                        <a:t>fino a 100.000 euro</a:t>
                      </a:r>
                    </a:p>
                  </a:txBody>
                  <a:tcPr marL="119872" marR="119872" marT="89904" marB="89904" anchor="ct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2414699705"/>
                  </a:ext>
                </a:extLst>
              </a:tr>
              <a:tr h="342725">
                <a:tc>
                  <a:txBody>
                    <a:bodyPr/>
                    <a:lstStyle/>
                    <a:p>
                      <a:pPr algn="ctr" fontAlgn="base"/>
                      <a:r>
                        <a:rPr lang="it-IT" sz="1800" b="0">
                          <a:solidFill>
                            <a:srgbClr val="000000"/>
                          </a:solidFill>
                          <a:effectLst/>
                          <a:latin typeface="Arial" panose="020B0604020202020204" pitchFamily="34" charset="0"/>
                          <a:cs typeface="Arial" panose="020B0604020202020204" pitchFamily="34" charset="0"/>
                        </a:rPr>
                        <a:t>20%</a:t>
                      </a:r>
                    </a:p>
                  </a:txBody>
                  <a:tcPr marL="119872" marR="119872" marT="89904" marB="89904" anchor="ctr">
                    <a:lnR w="12700" cap="flat" cmpd="sng" algn="ctr">
                      <a:solidFill>
                        <a:schemeClr val="accent5"/>
                      </a:solidFill>
                      <a:prstDash val="solid"/>
                      <a:round/>
                      <a:headEnd type="none" w="med" len="med"/>
                      <a:tailEnd type="none" w="med" len="med"/>
                    </a:lnR>
                  </a:tcPr>
                </a:tc>
                <a:tc>
                  <a:txBody>
                    <a:bodyPr/>
                    <a:lstStyle/>
                    <a:p>
                      <a:pPr algn="l" fontAlgn="base"/>
                      <a:r>
                        <a:rPr lang="it-IT" sz="1800" b="0">
                          <a:solidFill>
                            <a:srgbClr val="000000"/>
                          </a:solidFill>
                          <a:effectLst/>
                          <a:latin typeface="Arial" panose="020B0604020202020204" pitchFamily="34" charset="0"/>
                          <a:cs typeface="Arial" panose="020B0604020202020204" pitchFamily="34" charset="0"/>
                        </a:rPr>
                        <a:t>tra 100.000 e 400.000 euro</a:t>
                      </a:r>
                    </a:p>
                  </a:txBody>
                  <a:tcPr marL="119872" marR="119872" marT="89904" marB="89904" anchor="ct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2907565093"/>
                  </a:ext>
                </a:extLst>
              </a:tr>
              <a:tr h="342725">
                <a:tc>
                  <a:txBody>
                    <a:bodyPr/>
                    <a:lstStyle/>
                    <a:p>
                      <a:pPr algn="ctr" fontAlgn="base"/>
                      <a:r>
                        <a:rPr lang="it-IT" sz="1800" b="0">
                          <a:solidFill>
                            <a:srgbClr val="000000"/>
                          </a:solidFill>
                          <a:effectLst/>
                          <a:latin typeface="Arial" panose="020B0604020202020204" pitchFamily="34" charset="0"/>
                          <a:cs typeface="Arial" panose="020B0604020202020204" pitchFamily="34" charset="0"/>
                        </a:rPr>
                        <a:t>15%</a:t>
                      </a:r>
                    </a:p>
                  </a:txBody>
                  <a:tcPr marL="119872" marR="119872" marT="89904" marB="89904" anchor="ctr">
                    <a:lnR w="12700" cap="flat" cmpd="sng" algn="ctr">
                      <a:solidFill>
                        <a:schemeClr val="accent5"/>
                      </a:solidFill>
                      <a:prstDash val="solid"/>
                      <a:round/>
                      <a:headEnd type="none" w="med" len="med"/>
                      <a:tailEnd type="none" w="med" len="med"/>
                    </a:lnR>
                  </a:tcPr>
                </a:tc>
                <a:tc>
                  <a:txBody>
                    <a:bodyPr/>
                    <a:lstStyle/>
                    <a:p>
                      <a:pPr algn="l" fontAlgn="base"/>
                      <a:r>
                        <a:rPr lang="it-IT" sz="1800" b="0">
                          <a:solidFill>
                            <a:srgbClr val="000000"/>
                          </a:solidFill>
                          <a:effectLst/>
                          <a:latin typeface="Arial" panose="020B0604020202020204" pitchFamily="34" charset="0"/>
                          <a:cs typeface="Arial" panose="020B0604020202020204" pitchFamily="34" charset="0"/>
                        </a:rPr>
                        <a:t>tra 400.000 e 1 milione di euro</a:t>
                      </a:r>
                    </a:p>
                  </a:txBody>
                  <a:tcPr marL="119872" marR="119872" marT="89904" marB="89904" anchor="ct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1441251279"/>
                  </a:ext>
                </a:extLst>
              </a:tr>
              <a:tr h="231182">
                <a:tc>
                  <a:txBody>
                    <a:bodyPr/>
                    <a:lstStyle/>
                    <a:p>
                      <a:pPr algn="ctr" fontAlgn="base"/>
                      <a:r>
                        <a:rPr lang="it-IT" sz="1800" b="0">
                          <a:solidFill>
                            <a:srgbClr val="000000"/>
                          </a:solidFill>
                          <a:effectLst/>
                          <a:latin typeface="Arial" panose="020B0604020202020204" pitchFamily="34" charset="0"/>
                          <a:cs typeface="Arial" panose="020B0604020202020204" pitchFamily="34" charset="0"/>
                        </a:rPr>
                        <a:t>10%</a:t>
                      </a:r>
                    </a:p>
                  </a:txBody>
                  <a:tcPr marL="119872" marR="119872" marT="89904" marB="89904" anchor="ctr">
                    <a:lnR w="12700" cap="flat" cmpd="sng" algn="ctr">
                      <a:solidFill>
                        <a:schemeClr val="accent5"/>
                      </a:solidFill>
                      <a:prstDash val="solid"/>
                      <a:round/>
                      <a:headEnd type="none" w="med" len="med"/>
                      <a:tailEnd type="none" w="med" len="med"/>
                    </a:lnR>
                  </a:tcPr>
                </a:tc>
                <a:tc>
                  <a:txBody>
                    <a:bodyPr/>
                    <a:lstStyle/>
                    <a:p>
                      <a:pPr algn="l" fontAlgn="base"/>
                      <a:r>
                        <a:rPr lang="it-IT" sz="1800" b="0">
                          <a:solidFill>
                            <a:srgbClr val="000000"/>
                          </a:solidFill>
                          <a:effectLst/>
                          <a:latin typeface="Arial" panose="020B0604020202020204" pitchFamily="34" charset="0"/>
                          <a:cs typeface="Arial" panose="020B0604020202020204" pitchFamily="34" charset="0"/>
                        </a:rPr>
                        <a:t>tra 1 e 5 milioni di euro</a:t>
                      </a:r>
                    </a:p>
                  </a:txBody>
                  <a:tcPr marL="119872" marR="119872" marT="89904" marB="89904" anchor="ct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727184192"/>
                  </a:ext>
                </a:extLst>
              </a:tr>
              <a:tr h="0">
                <a:tc>
                  <a:txBody>
                    <a:bodyPr/>
                    <a:lstStyle/>
                    <a:p>
                      <a:pPr algn="ctr" fontAlgn="base"/>
                      <a:r>
                        <a:rPr lang="it-IT" sz="1800" b="0">
                          <a:solidFill>
                            <a:srgbClr val="000000"/>
                          </a:solidFill>
                          <a:effectLst/>
                          <a:latin typeface="Arial" panose="020B0604020202020204" pitchFamily="34" charset="0"/>
                          <a:cs typeface="Arial" panose="020B0604020202020204" pitchFamily="34" charset="0"/>
                        </a:rPr>
                        <a:t>5%</a:t>
                      </a:r>
                    </a:p>
                  </a:txBody>
                  <a:tcPr marL="119872" marR="119872" marT="89904" marB="89904" anchor="ctr">
                    <a:lnR w="12700" cap="flat" cmpd="sng" algn="ctr">
                      <a:solidFill>
                        <a:schemeClr val="accent5"/>
                      </a:solidFill>
                      <a:prstDash val="solid"/>
                      <a:round/>
                      <a:headEnd type="none" w="med" len="med"/>
                      <a:tailEnd type="none" w="med" len="med"/>
                    </a:lnR>
                  </a:tcPr>
                </a:tc>
                <a:tc>
                  <a:txBody>
                    <a:bodyPr/>
                    <a:lstStyle/>
                    <a:p>
                      <a:pPr algn="l" fontAlgn="base"/>
                      <a:r>
                        <a:rPr lang="it-IT" sz="1800" b="0">
                          <a:solidFill>
                            <a:srgbClr val="000000"/>
                          </a:solidFill>
                          <a:effectLst/>
                          <a:latin typeface="Arial" panose="020B0604020202020204" pitchFamily="34" charset="0"/>
                          <a:cs typeface="Arial" panose="020B0604020202020204" pitchFamily="34" charset="0"/>
                        </a:rPr>
                        <a:t>tra 5 e 10 milioni di euro</a:t>
                      </a:r>
                    </a:p>
                  </a:txBody>
                  <a:tcPr marL="119872" marR="119872" marT="89904" marB="89904" anchor="ctr">
                    <a:lnL w="12700" cap="flat" cmpd="sng" algn="ctr">
                      <a:solidFill>
                        <a:schemeClr val="accent5"/>
                      </a:solidFill>
                      <a:prstDash val="solid"/>
                      <a:round/>
                      <a:headEnd type="none" w="med" len="med"/>
                      <a:tailEnd type="none" w="med" len="med"/>
                    </a:lnL>
                  </a:tcPr>
                </a:tc>
                <a:extLst>
                  <a:ext uri="{0D108BD9-81ED-4DB2-BD59-A6C34878D82A}">
                    <a16:rowId xmlns:a16="http://schemas.microsoft.com/office/drawing/2014/main" val="3698149000"/>
                  </a:ext>
                </a:extLst>
              </a:tr>
            </a:tbl>
          </a:graphicData>
        </a:graphic>
      </p:graphicFrame>
      <p:sp>
        <p:nvSpPr>
          <p:cNvPr id="2" name="Rettangolo 1">
            <a:extLst>
              <a:ext uri="{FF2B5EF4-FFF2-40B4-BE49-F238E27FC236}">
                <a16:creationId xmlns:a16="http://schemas.microsoft.com/office/drawing/2014/main" id="{B2005D82-8A84-4E5C-BE3D-EE77B51FC841}"/>
              </a:ext>
            </a:extLst>
          </p:cNvPr>
          <p:cNvSpPr/>
          <p:nvPr/>
        </p:nvSpPr>
        <p:spPr>
          <a:xfrm>
            <a:off x="454676" y="3264335"/>
            <a:ext cx="2244514" cy="1177858"/>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bg2">
                    <a:lumMod val="50000"/>
                  </a:schemeClr>
                </a:solidFill>
                <a:latin typeface="Arial" panose="020B0604020202020204" pitchFamily="34" charset="0"/>
                <a:cs typeface="Arial" panose="020B0604020202020204" pitchFamily="34" charset="0"/>
              </a:rPr>
              <a:t>Il CFP spetta a </a:t>
            </a:r>
            <a:r>
              <a:rPr lang="it-IT" b="1">
                <a:solidFill>
                  <a:schemeClr val="bg2">
                    <a:lumMod val="50000"/>
                  </a:schemeClr>
                </a:solidFill>
                <a:latin typeface="Arial" panose="020B0604020202020204" pitchFamily="34" charset="0"/>
                <a:cs typeface="Arial" panose="020B0604020202020204" pitchFamily="34" charset="0"/>
              </a:rPr>
              <a:t>condizione</a:t>
            </a:r>
            <a:r>
              <a:rPr lang="it-IT">
                <a:solidFill>
                  <a:schemeClr val="bg2">
                    <a:lumMod val="50000"/>
                  </a:schemeClr>
                </a:solidFill>
                <a:latin typeface="Arial" panose="020B0604020202020204" pitchFamily="34" charset="0"/>
                <a:cs typeface="Arial" panose="020B0604020202020204" pitchFamily="34" charset="0"/>
              </a:rPr>
              <a:t> che:</a:t>
            </a:r>
          </a:p>
        </p:txBody>
      </p:sp>
      <p:sp>
        <p:nvSpPr>
          <p:cNvPr id="23" name="Rettangolo 22">
            <a:extLst>
              <a:ext uri="{FF2B5EF4-FFF2-40B4-BE49-F238E27FC236}">
                <a16:creationId xmlns:a16="http://schemas.microsoft.com/office/drawing/2014/main" id="{E4F4E665-7132-4161-9C3B-0A5D8F8CE148}"/>
              </a:ext>
            </a:extLst>
          </p:cNvPr>
          <p:cNvSpPr/>
          <p:nvPr/>
        </p:nvSpPr>
        <p:spPr>
          <a:xfrm>
            <a:off x="4235125" y="2452919"/>
            <a:ext cx="10573073" cy="621239"/>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bg2">
                    <a:lumMod val="50000"/>
                  </a:schemeClr>
                </a:solidFill>
                <a:latin typeface="Arial" panose="020B0604020202020204" pitchFamily="34" charset="0"/>
                <a:cs typeface="Arial" panose="020B0604020202020204" pitchFamily="34" charset="0"/>
              </a:rPr>
              <a:t>I soggetti interessati abbiano </a:t>
            </a:r>
            <a:r>
              <a:rPr lang="it-IT" b="1">
                <a:solidFill>
                  <a:schemeClr val="bg2">
                    <a:lumMod val="50000"/>
                  </a:schemeClr>
                </a:solidFill>
                <a:latin typeface="Arial" panose="020B0604020202020204" pitchFamily="34" charset="0"/>
                <a:cs typeface="Arial" panose="020B0604020202020204" pitchFamily="34" charset="0"/>
              </a:rPr>
              <a:t>presentato la dichiarazione </a:t>
            </a:r>
            <a:r>
              <a:rPr lang="it-IT">
                <a:solidFill>
                  <a:schemeClr val="bg2">
                    <a:lumMod val="50000"/>
                  </a:schemeClr>
                </a:solidFill>
                <a:latin typeface="Arial" panose="020B0604020202020204" pitchFamily="34" charset="0"/>
                <a:cs typeface="Arial" panose="020B0604020202020204" pitchFamily="34" charset="0"/>
              </a:rPr>
              <a:t>2020</a:t>
            </a:r>
            <a:r>
              <a:rPr lang="it-IT" b="1">
                <a:solidFill>
                  <a:schemeClr val="bg2">
                    <a:lumMod val="50000"/>
                  </a:schemeClr>
                </a:solidFill>
                <a:latin typeface="Arial" panose="020B0604020202020204" pitchFamily="34" charset="0"/>
                <a:cs typeface="Arial" panose="020B0604020202020204" pitchFamily="34" charset="0"/>
              </a:rPr>
              <a:t> </a:t>
            </a:r>
            <a:r>
              <a:rPr lang="it-IT">
                <a:solidFill>
                  <a:schemeClr val="bg2">
                    <a:lumMod val="50000"/>
                  </a:schemeClr>
                </a:solidFill>
                <a:latin typeface="Arial" panose="020B0604020202020204" pitchFamily="34" charset="0"/>
                <a:cs typeface="Arial" panose="020B0604020202020204" pitchFamily="34" charset="0"/>
              </a:rPr>
              <a:t>dei redditi </a:t>
            </a:r>
            <a:r>
              <a:rPr lang="it-IT" b="1">
                <a:solidFill>
                  <a:schemeClr val="bg2">
                    <a:lumMod val="50000"/>
                  </a:schemeClr>
                </a:solidFill>
                <a:latin typeface="Arial" panose="020B0604020202020204" pitchFamily="34" charset="0"/>
                <a:cs typeface="Arial" panose="020B0604020202020204" pitchFamily="34" charset="0"/>
              </a:rPr>
              <a:t>entro il 30.09.2021</a:t>
            </a:r>
            <a:endParaRPr lang="it-IT" sz="1800" b="1">
              <a:solidFill>
                <a:schemeClr val="bg2">
                  <a:lumMod val="50000"/>
                </a:schemeClr>
              </a:solidFill>
              <a:latin typeface="Arial" panose="020B0604020202020204" pitchFamily="34" charset="0"/>
              <a:cs typeface="Arial" panose="020B0604020202020204" pitchFamily="34" charset="0"/>
            </a:endParaRPr>
          </a:p>
        </p:txBody>
      </p:sp>
      <p:sp>
        <p:nvSpPr>
          <p:cNvPr id="24" name="Rettangolo 23">
            <a:extLst>
              <a:ext uri="{FF2B5EF4-FFF2-40B4-BE49-F238E27FC236}">
                <a16:creationId xmlns:a16="http://schemas.microsoft.com/office/drawing/2014/main" id="{2F933D15-41F1-4A94-BDF4-AE3040877CE4}"/>
              </a:ext>
            </a:extLst>
          </p:cNvPr>
          <p:cNvSpPr/>
          <p:nvPr/>
        </p:nvSpPr>
        <p:spPr>
          <a:xfrm>
            <a:off x="4235126" y="3444900"/>
            <a:ext cx="10573074" cy="621239"/>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a:solidFill>
                  <a:schemeClr val="bg2">
                    <a:lumMod val="50000"/>
                  </a:schemeClr>
                </a:solidFill>
                <a:latin typeface="Arial" panose="020B0604020202020204" pitchFamily="34" charset="0"/>
                <a:cs typeface="Arial" panose="020B0604020202020204" pitchFamily="34" charset="0"/>
              </a:rPr>
              <a:t>L’importo </a:t>
            </a:r>
            <a:r>
              <a:rPr lang="it-IT" sz="1800" b="1">
                <a:solidFill>
                  <a:schemeClr val="bg2">
                    <a:lumMod val="50000"/>
                  </a:schemeClr>
                </a:solidFill>
                <a:latin typeface="Arial" panose="020B0604020202020204" pitchFamily="34" charset="0"/>
                <a:cs typeface="Arial" panose="020B0604020202020204" pitchFamily="34" charset="0"/>
              </a:rPr>
              <a:t>tot. </a:t>
            </a:r>
            <a:r>
              <a:rPr lang="it-IT" b="1">
                <a:solidFill>
                  <a:schemeClr val="bg2">
                    <a:lumMod val="50000"/>
                  </a:schemeClr>
                </a:solidFill>
                <a:latin typeface="Arial" panose="020B0604020202020204" pitchFamily="34" charset="0"/>
                <a:cs typeface="Arial" panose="020B0604020202020204" pitchFamily="34" charset="0"/>
              </a:rPr>
              <a:t>d</a:t>
            </a:r>
            <a:r>
              <a:rPr lang="it-IT" sz="1800" b="1">
                <a:solidFill>
                  <a:schemeClr val="bg2">
                    <a:lumMod val="50000"/>
                  </a:schemeClr>
                </a:solidFill>
                <a:latin typeface="Arial" panose="020B0604020202020204" pitchFamily="34" charset="0"/>
                <a:cs typeface="Arial" panose="020B0604020202020204" pitchFamily="34" charset="0"/>
              </a:rPr>
              <a:t>i tutti i CFP </a:t>
            </a:r>
            <a:r>
              <a:rPr lang="it-IT" sz="1800">
                <a:solidFill>
                  <a:schemeClr val="bg2">
                    <a:lumMod val="50000"/>
                  </a:schemeClr>
                </a:solidFill>
                <a:latin typeface="Arial" panose="020B0604020202020204" pitchFamily="34" charset="0"/>
                <a:cs typeface="Arial" panose="020B0604020202020204" pitchFamily="34" charset="0"/>
              </a:rPr>
              <a:t>percepiti </a:t>
            </a:r>
            <a:r>
              <a:rPr lang="it-IT" sz="1800" b="1">
                <a:solidFill>
                  <a:schemeClr val="bg2">
                    <a:lumMod val="50000"/>
                  </a:schemeClr>
                </a:solidFill>
                <a:latin typeface="Arial" panose="020B0604020202020204" pitchFamily="34" charset="0"/>
                <a:cs typeface="Arial" panose="020B0604020202020204" pitchFamily="34" charset="0"/>
              </a:rPr>
              <a:t>sia &lt; </a:t>
            </a:r>
            <a:r>
              <a:rPr lang="it-IT" sz="1800">
                <a:solidFill>
                  <a:schemeClr val="bg2">
                    <a:lumMod val="50000"/>
                  </a:schemeClr>
                </a:solidFill>
                <a:latin typeface="Arial" panose="020B0604020202020204" pitchFamily="34" charset="0"/>
                <a:cs typeface="Arial" panose="020B0604020202020204" pitchFamily="34" charset="0"/>
              </a:rPr>
              <a:t>alla differenza tra risultato economico 2020 su 2019</a:t>
            </a:r>
          </a:p>
        </p:txBody>
      </p:sp>
      <p:sp>
        <p:nvSpPr>
          <p:cNvPr id="26" name="Rettangolo 25">
            <a:extLst>
              <a:ext uri="{FF2B5EF4-FFF2-40B4-BE49-F238E27FC236}">
                <a16:creationId xmlns:a16="http://schemas.microsoft.com/office/drawing/2014/main" id="{F6C1C612-BBED-4F22-8F8D-6B13459FC861}"/>
              </a:ext>
            </a:extLst>
          </p:cNvPr>
          <p:cNvSpPr/>
          <p:nvPr/>
        </p:nvSpPr>
        <p:spPr>
          <a:xfrm>
            <a:off x="315854" y="6098389"/>
            <a:ext cx="2383336" cy="1177858"/>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bg2">
                    <a:lumMod val="50000"/>
                  </a:schemeClr>
                </a:solidFill>
                <a:latin typeface="Arial" panose="020B0604020202020204" pitchFamily="34" charset="0"/>
                <a:cs typeface="Arial" panose="020B0604020202020204" pitchFamily="34" charset="0"/>
              </a:rPr>
              <a:t>Come si </a:t>
            </a:r>
            <a:r>
              <a:rPr lang="it-IT" b="1">
                <a:solidFill>
                  <a:schemeClr val="bg2">
                    <a:lumMod val="50000"/>
                  </a:schemeClr>
                </a:solidFill>
                <a:latin typeface="Arial" panose="020B0604020202020204" pitchFamily="34" charset="0"/>
                <a:cs typeface="Arial" panose="020B0604020202020204" pitchFamily="34" charset="0"/>
              </a:rPr>
              <a:t>calcola</a:t>
            </a:r>
            <a:endParaRPr lang="it-IT">
              <a:solidFill>
                <a:schemeClr val="bg2">
                  <a:lumMod val="50000"/>
                </a:schemeClr>
              </a:solidFill>
              <a:latin typeface="Arial" panose="020B0604020202020204" pitchFamily="34" charset="0"/>
              <a:cs typeface="Arial" panose="020B0604020202020204" pitchFamily="34" charset="0"/>
            </a:endParaRPr>
          </a:p>
        </p:txBody>
      </p:sp>
      <p:sp>
        <p:nvSpPr>
          <p:cNvPr id="27" name="Rettangolo 26">
            <a:extLst>
              <a:ext uri="{FF2B5EF4-FFF2-40B4-BE49-F238E27FC236}">
                <a16:creationId xmlns:a16="http://schemas.microsoft.com/office/drawing/2014/main" id="{55BDA69C-4A44-48A4-B742-D1B491C67FC6}"/>
              </a:ext>
            </a:extLst>
          </p:cNvPr>
          <p:cNvSpPr/>
          <p:nvPr/>
        </p:nvSpPr>
        <p:spPr>
          <a:xfrm>
            <a:off x="3275503" y="5650769"/>
            <a:ext cx="4708771" cy="187428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a:solidFill>
                  <a:schemeClr val="bg2">
                    <a:lumMod val="50000"/>
                  </a:schemeClr>
                </a:solidFill>
                <a:latin typeface="Arial" panose="020B0604020202020204" pitchFamily="34" charset="0"/>
                <a:cs typeface="Arial" panose="020B0604020202020204" pitchFamily="34" charset="0"/>
              </a:rPr>
              <a:t>BASE DI CALCOLO</a:t>
            </a:r>
          </a:p>
          <a:p>
            <a:pPr algn="ctr"/>
            <a:r>
              <a:rPr lang="it-IT">
                <a:solidFill>
                  <a:schemeClr val="bg2">
                    <a:lumMod val="50000"/>
                  </a:schemeClr>
                </a:solidFill>
                <a:latin typeface="Arial" panose="020B0604020202020204" pitchFamily="34" charset="0"/>
                <a:cs typeface="Arial" panose="020B0604020202020204" pitchFamily="34" charset="0"/>
              </a:rPr>
              <a:t>Differenza tra risultato economico 2020 e 2019 </a:t>
            </a:r>
            <a:r>
              <a:rPr lang="it-IT" b="1">
                <a:solidFill>
                  <a:schemeClr val="bg2">
                    <a:lumMod val="50000"/>
                  </a:schemeClr>
                </a:solidFill>
                <a:latin typeface="Arial" panose="020B0604020202020204" pitchFamily="34" charset="0"/>
                <a:cs typeface="Arial" panose="020B0604020202020204" pitchFamily="34" charset="0"/>
              </a:rPr>
              <a:t>al netto degli altri CFP percepiti</a:t>
            </a:r>
            <a:r>
              <a:rPr lang="it-IT">
                <a:solidFill>
                  <a:schemeClr val="bg2">
                    <a:lumMod val="50000"/>
                  </a:schemeClr>
                </a:solidFill>
                <a:latin typeface="Arial" panose="020B0604020202020204" pitchFamily="34" charset="0"/>
                <a:cs typeface="Arial" panose="020B0604020202020204" pitchFamily="34" charset="0"/>
              </a:rPr>
              <a:t>.</a:t>
            </a:r>
          </a:p>
          <a:p>
            <a:pPr algn="ctr"/>
            <a:r>
              <a:rPr lang="it-IT" sz="1800">
                <a:solidFill>
                  <a:schemeClr val="bg2">
                    <a:lumMod val="50000"/>
                  </a:schemeClr>
                </a:solidFill>
                <a:latin typeface="Arial" panose="020B0604020202020204" pitchFamily="34" charset="0"/>
                <a:cs typeface="Arial" panose="020B0604020202020204" pitchFamily="34" charset="0"/>
              </a:rPr>
              <a:t>Al risultato netto ottenuto</a:t>
            </a:r>
            <a:r>
              <a:rPr lang="it-IT">
                <a:solidFill>
                  <a:schemeClr val="bg2">
                    <a:lumMod val="50000"/>
                  </a:schemeClr>
                </a:solidFill>
                <a:latin typeface="Arial" panose="020B0604020202020204" pitchFamily="34" charset="0"/>
                <a:cs typeface="Arial" panose="020B0604020202020204" pitchFamily="34" charset="0"/>
              </a:rPr>
              <a:t>, </a:t>
            </a:r>
            <a:r>
              <a:rPr lang="it-IT" b="1">
                <a:solidFill>
                  <a:schemeClr val="bg2">
                    <a:lumMod val="50000"/>
                  </a:schemeClr>
                </a:solidFill>
                <a:latin typeface="Arial" panose="020B0604020202020204" pitchFamily="34" charset="0"/>
                <a:cs typeface="Arial" panose="020B0604020202020204" pitchFamily="34" charset="0"/>
              </a:rPr>
              <a:t>si applica la percentuale di spettanza</a:t>
            </a:r>
            <a:endParaRPr lang="it-IT" sz="1800" b="1">
              <a:solidFill>
                <a:schemeClr val="bg2">
                  <a:lumMod val="50000"/>
                </a:schemeClr>
              </a:solidFill>
              <a:latin typeface="Arial" panose="020B0604020202020204" pitchFamily="34" charset="0"/>
              <a:cs typeface="Arial" panose="020B0604020202020204" pitchFamily="34" charset="0"/>
            </a:endParaRPr>
          </a:p>
        </p:txBody>
      </p:sp>
      <p:cxnSp>
        <p:nvCxnSpPr>
          <p:cNvPr id="4" name="Connettore diritto 3">
            <a:extLst>
              <a:ext uri="{FF2B5EF4-FFF2-40B4-BE49-F238E27FC236}">
                <a16:creationId xmlns:a16="http://schemas.microsoft.com/office/drawing/2014/main" id="{01EACBA3-579B-42B9-B591-EA955FFCD5AF}"/>
              </a:ext>
            </a:extLst>
          </p:cNvPr>
          <p:cNvCxnSpPr>
            <a:cxnSpLocks/>
            <a:stCxn id="2" idx="3"/>
            <a:endCxn id="23" idx="1"/>
          </p:cNvCxnSpPr>
          <p:nvPr/>
        </p:nvCxnSpPr>
        <p:spPr>
          <a:xfrm flipV="1">
            <a:off x="2699190" y="2763539"/>
            <a:ext cx="1535935" cy="1089725"/>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4F8D6892-2673-40DF-B43E-437F45FFEAE6}"/>
              </a:ext>
            </a:extLst>
          </p:cNvPr>
          <p:cNvCxnSpPr>
            <a:cxnSpLocks/>
            <a:stCxn id="2" idx="3"/>
          </p:cNvCxnSpPr>
          <p:nvPr/>
        </p:nvCxnSpPr>
        <p:spPr>
          <a:xfrm flipV="1">
            <a:off x="2699190" y="3851213"/>
            <a:ext cx="1535935" cy="2051"/>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6" name="Freccia a destra 45">
            <a:extLst>
              <a:ext uri="{FF2B5EF4-FFF2-40B4-BE49-F238E27FC236}">
                <a16:creationId xmlns:a16="http://schemas.microsoft.com/office/drawing/2014/main" id="{256746A5-0C5A-4BA0-8D75-C32D9EEC1CC1}"/>
              </a:ext>
            </a:extLst>
          </p:cNvPr>
          <p:cNvSpPr/>
          <p:nvPr/>
        </p:nvSpPr>
        <p:spPr>
          <a:xfrm>
            <a:off x="7812172" y="6325211"/>
            <a:ext cx="847425" cy="753889"/>
          </a:xfrm>
          <a:prstGeom prst="rightArrow">
            <a:avLst/>
          </a:prstGeom>
          <a:solidFill>
            <a:schemeClr val="accent5">
              <a:lumMod val="5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a:extLst>
              <a:ext uri="{FF2B5EF4-FFF2-40B4-BE49-F238E27FC236}">
                <a16:creationId xmlns:a16="http://schemas.microsoft.com/office/drawing/2014/main" id="{F79496EB-0B29-45B8-8CB6-B3094D7B60C2}"/>
              </a:ext>
            </a:extLst>
          </p:cNvPr>
          <p:cNvSpPr/>
          <p:nvPr/>
        </p:nvSpPr>
        <p:spPr>
          <a:xfrm>
            <a:off x="15158794" y="6098389"/>
            <a:ext cx="2383336" cy="1177858"/>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bg2">
                    <a:lumMod val="50000"/>
                  </a:schemeClr>
                </a:solidFill>
                <a:latin typeface="Arial" panose="020B0604020202020204" pitchFamily="34" charset="0"/>
                <a:cs typeface="Arial" panose="020B0604020202020204" pitchFamily="34" charset="0"/>
              </a:rPr>
              <a:t>Importo massimo spettante </a:t>
            </a:r>
          </a:p>
          <a:p>
            <a:pPr algn="ctr"/>
            <a:r>
              <a:rPr lang="it-IT" b="1">
                <a:solidFill>
                  <a:schemeClr val="bg2">
                    <a:lumMod val="50000"/>
                  </a:schemeClr>
                </a:solidFill>
                <a:latin typeface="Arial" panose="020B0604020202020204" pitchFamily="34" charset="0"/>
                <a:cs typeface="Arial" panose="020B0604020202020204" pitchFamily="34" charset="0"/>
              </a:rPr>
              <a:t>150.000 euro</a:t>
            </a:r>
          </a:p>
        </p:txBody>
      </p:sp>
      <p:sp>
        <p:nvSpPr>
          <p:cNvPr id="50" name="Freccia a destra 49">
            <a:extLst>
              <a:ext uri="{FF2B5EF4-FFF2-40B4-BE49-F238E27FC236}">
                <a16:creationId xmlns:a16="http://schemas.microsoft.com/office/drawing/2014/main" id="{CFCB3DBE-1DFD-4523-ADE4-0705BCB8047F}"/>
              </a:ext>
            </a:extLst>
          </p:cNvPr>
          <p:cNvSpPr/>
          <p:nvPr/>
        </p:nvSpPr>
        <p:spPr>
          <a:xfrm>
            <a:off x="14349947" y="6335164"/>
            <a:ext cx="978692" cy="753889"/>
          </a:xfrm>
          <a:prstGeom prst="rightArrow">
            <a:avLst/>
          </a:prstGeom>
          <a:solidFill>
            <a:schemeClr val="accent5">
              <a:lumMod val="5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a:extLst>
              <a:ext uri="{FF2B5EF4-FFF2-40B4-BE49-F238E27FC236}">
                <a16:creationId xmlns:a16="http://schemas.microsoft.com/office/drawing/2014/main" id="{05C21719-C0CA-4E32-A4C6-2478FD7E5493}"/>
              </a:ext>
            </a:extLst>
          </p:cNvPr>
          <p:cNvSpPr/>
          <p:nvPr/>
        </p:nvSpPr>
        <p:spPr>
          <a:xfrm>
            <a:off x="4235125" y="4341264"/>
            <a:ext cx="10573074" cy="621239"/>
          </a:xfrm>
          <a:prstGeom prst="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bg2">
                    <a:lumMod val="50000"/>
                  </a:schemeClr>
                </a:solidFill>
                <a:latin typeface="Arial" panose="020B0604020202020204" pitchFamily="34" charset="0"/>
                <a:cs typeface="Arial" panose="020B0604020202020204" pitchFamily="34" charset="0"/>
              </a:rPr>
              <a:t>Ci sia stato un </a:t>
            </a:r>
            <a:r>
              <a:rPr lang="it-IT" b="1">
                <a:solidFill>
                  <a:schemeClr val="bg2">
                    <a:lumMod val="50000"/>
                  </a:schemeClr>
                </a:solidFill>
                <a:latin typeface="Arial" panose="020B0604020202020204" pitchFamily="34" charset="0"/>
                <a:cs typeface="Arial" panose="020B0604020202020204" pitchFamily="34" charset="0"/>
              </a:rPr>
              <a:t>peggioramento</a:t>
            </a:r>
            <a:r>
              <a:rPr lang="it-IT">
                <a:solidFill>
                  <a:schemeClr val="bg2">
                    <a:lumMod val="50000"/>
                  </a:schemeClr>
                </a:solidFill>
                <a:latin typeface="Arial" panose="020B0604020202020204" pitchFamily="34" charset="0"/>
                <a:cs typeface="Arial" panose="020B0604020202020204" pitchFamily="34" charset="0"/>
              </a:rPr>
              <a:t> </a:t>
            </a:r>
            <a:r>
              <a:rPr lang="it-IT" sz="1800" b="0">
                <a:solidFill>
                  <a:schemeClr val="bg2">
                    <a:lumMod val="50000"/>
                  </a:schemeClr>
                </a:solidFill>
                <a:latin typeface="Arial" panose="020B0604020202020204" pitchFamily="34" charset="0"/>
                <a:cs typeface="Arial" panose="020B0604020202020204" pitchFamily="34" charset="0"/>
              </a:rPr>
              <a:t>del risultato economico 2020 sul 2019 </a:t>
            </a:r>
            <a:r>
              <a:rPr lang="it-IT" sz="1800" b="1">
                <a:solidFill>
                  <a:schemeClr val="bg2">
                    <a:lumMod val="50000"/>
                  </a:schemeClr>
                </a:solidFill>
                <a:latin typeface="Arial" panose="020B0604020202020204" pitchFamily="34" charset="0"/>
                <a:cs typeface="Arial" panose="020B0604020202020204" pitchFamily="34" charset="0"/>
              </a:rPr>
              <a:t>di almeno il 30%</a:t>
            </a:r>
          </a:p>
        </p:txBody>
      </p:sp>
      <p:cxnSp>
        <p:nvCxnSpPr>
          <p:cNvPr id="54" name="Connettore diritto 53">
            <a:extLst>
              <a:ext uri="{FF2B5EF4-FFF2-40B4-BE49-F238E27FC236}">
                <a16:creationId xmlns:a16="http://schemas.microsoft.com/office/drawing/2014/main" id="{A88D91B7-C5F6-4CF4-8F89-4665AE7085EF}"/>
              </a:ext>
            </a:extLst>
          </p:cNvPr>
          <p:cNvCxnSpPr>
            <a:cxnSpLocks/>
            <a:stCxn id="2" idx="3"/>
            <a:endCxn id="51" idx="1"/>
          </p:cNvCxnSpPr>
          <p:nvPr/>
        </p:nvCxnSpPr>
        <p:spPr>
          <a:xfrm>
            <a:off x="2699190" y="3853264"/>
            <a:ext cx="1535935" cy="798620"/>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0" name="Rettangolo 59">
            <a:extLst>
              <a:ext uri="{FF2B5EF4-FFF2-40B4-BE49-F238E27FC236}">
                <a16:creationId xmlns:a16="http://schemas.microsoft.com/office/drawing/2014/main" id="{7C6E9A34-ED9A-408E-B900-C3639CA5109C}"/>
              </a:ext>
            </a:extLst>
          </p:cNvPr>
          <p:cNvSpPr/>
          <p:nvPr/>
        </p:nvSpPr>
        <p:spPr>
          <a:xfrm>
            <a:off x="13039212" y="7861781"/>
            <a:ext cx="4397777" cy="982406"/>
          </a:xfrm>
          <a:prstGeom prst="rect">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it-IT" sz="2000" dirty="0">
                <a:latin typeface="Arial"/>
                <a:cs typeface="Arial"/>
              </a:rPr>
              <a:t>Si ricorda che il CFP perequativo rileva come </a:t>
            </a:r>
            <a:r>
              <a:rPr lang="it-IT" sz="2000" b="1" dirty="0">
                <a:latin typeface="Arial"/>
                <a:cs typeface="Arial"/>
              </a:rPr>
              <a:t>aiuto di Stato</a:t>
            </a:r>
            <a:r>
              <a:rPr lang="it-IT" sz="2000" dirty="0">
                <a:latin typeface="Arial"/>
                <a:cs typeface="Arial"/>
              </a:rPr>
              <a:t>.</a:t>
            </a:r>
          </a:p>
        </p:txBody>
      </p:sp>
      <p:sp>
        <p:nvSpPr>
          <p:cNvPr id="64" name="CasellaDiTesto 63">
            <a:extLst>
              <a:ext uri="{FF2B5EF4-FFF2-40B4-BE49-F238E27FC236}">
                <a16:creationId xmlns:a16="http://schemas.microsoft.com/office/drawing/2014/main" id="{7F03812F-778B-488F-80E0-877911E931DD}"/>
              </a:ext>
            </a:extLst>
          </p:cNvPr>
          <p:cNvSpPr txBox="1"/>
          <p:nvPr/>
        </p:nvSpPr>
        <p:spPr>
          <a:xfrm>
            <a:off x="236322" y="8022829"/>
            <a:ext cx="7626389" cy="707886"/>
          </a:xfrm>
          <a:prstGeom prst="rect">
            <a:avLst/>
          </a:prstGeom>
          <a:noFill/>
        </p:spPr>
        <p:txBody>
          <a:bodyPr wrap="square">
            <a:spAutoFit/>
          </a:bodyPr>
          <a:lstStyle/>
          <a:p>
            <a:pPr algn="ctr"/>
            <a:r>
              <a:rPr lang="it-IT" sz="2000" b="0" i="0">
                <a:solidFill>
                  <a:srgbClr val="2D2D2D"/>
                </a:solidFill>
                <a:effectLst/>
                <a:latin typeface="Arial" panose="020B0604020202020204" pitchFamily="34" charset="0"/>
                <a:cs typeface="Arial" panose="020B0604020202020204" pitchFamily="34" charset="0"/>
              </a:rPr>
              <a:t>Le modalità ed i termini per la presentazione delle istanze saranno stabiliti con Provvedimento dell'Agenzia delle Entrate. </a:t>
            </a:r>
          </a:p>
        </p:txBody>
      </p:sp>
      <p:pic>
        <p:nvPicPr>
          <p:cNvPr id="5" name="Elemento grafico 4" descr="Calcolatrice con riempimento a tinta unita">
            <a:extLst>
              <a:ext uri="{FF2B5EF4-FFF2-40B4-BE49-F238E27FC236}">
                <a16:creationId xmlns:a16="http://schemas.microsoft.com/office/drawing/2014/main" id="{F0D06147-D90F-429E-8E28-97AC87ADEBE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689461" y="1885370"/>
            <a:ext cx="1388855" cy="1388855"/>
          </a:xfrm>
          <a:prstGeom prst="rect">
            <a:avLst/>
          </a:prstGeom>
        </p:spPr>
      </p:pic>
      <p:pic>
        <p:nvPicPr>
          <p:cNvPr id="6" name="Elemento grafico 5" descr="Avviso con riempimento a tinta unita">
            <a:extLst>
              <a:ext uri="{FF2B5EF4-FFF2-40B4-BE49-F238E27FC236}">
                <a16:creationId xmlns:a16="http://schemas.microsoft.com/office/drawing/2014/main" id="{3BD30E31-864E-4FA4-83A5-9F8C91CF69F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414239" y="4204712"/>
            <a:ext cx="914400" cy="914400"/>
          </a:xfrm>
          <a:prstGeom prst="rect">
            <a:avLst/>
          </a:prstGeom>
        </p:spPr>
      </p:pic>
    </p:spTree>
    <p:extLst>
      <p:ext uri="{BB962C8B-B14F-4D97-AF65-F5344CB8AC3E}">
        <p14:creationId xmlns:p14="http://schemas.microsoft.com/office/powerpoint/2010/main" val="1904185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723294" y="1501038"/>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6732830"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913953" y="1686725"/>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991342" y="237501"/>
            <a:ext cx="16207357" cy="584775"/>
          </a:xfrm>
          <a:prstGeom prst="rect">
            <a:avLst/>
          </a:prstGeom>
          <a:noFill/>
        </p:spPr>
        <p:txBody>
          <a:bodyPr wrap="square" rtlCol="0">
            <a:spAutoFit/>
          </a:bodyPr>
          <a:lstStyle/>
          <a:p>
            <a:pPr algn="just" defTabSz="1371828"/>
            <a:r>
              <a:rPr lang="it-IT" sz="3200" b="1">
                <a:solidFill>
                  <a:schemeClr val="bg1"/>
                </a:solidFill>
                <a:latin typeface="Arial" panose="020B0604020202020204" pitchFamily="34" charset="0"/>
                <a:cs typeface="Arial" panose="020B0604020202020204" pitchFamily="34" charset="0"/>
                <a:sym typeface="Montserrat Black"/>
              </a:rPr>
              <a:t>AIUTI DI STATO</a:t>
            </a:r>
            <a:endParaRPr lang="it-IT" sz="3200" b="1">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0" name="Rettangolo con angoli arrotondati 19">
            <a:extLst>
              <a:ext uri="{FF2B5EF4-FFF2-40B4-BE49-F238E27FC236}">
                <a16:creationId xmlns:a16="http://schemas.microsoft.com/office/drawing/2014/main" id="{4650C0EF-2164-45C8-A415-29A624F4D27D}"/>
              </a:ext>
            </a:extLst>
          </p:cNvPr>
          <p:cNvSpPr/>
          <p:nvPr/>
        </p:nvSpPr>
        <p:spPr>
          <a:xfrm>
            <a:off x="13506743" y="1884691"/>
            <a:ext cx="4140680" cy="316409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2000">
                <a:solidFill>
                  <a:schemeClr val="bg2">
                    <a:lumMod val="50000"/>
                  </a:schemeClr>
                </a:solidFill>
                <a:latin typeface="Arial" panose="020B0604020202020204" pitchFamily="34" charset="0"/>
                <a:ea typeface="Karla"/>
                <a:cs typeface="Arial" panose="020B0604020202020204" pitchFamily="34" charset="0"/>
                <a:sym typeface="Karla"/>
              </a:rPr>
              <a:t>Il </a:t>
            </a:r>
            <a:r>
              <a:rPr lang="it-IT" sz="2000" b="1">
                <a:solidFill>
                  <a:schemeClr val="bg2">
                    <a:lumMod val="50000"/>
                  </a:schemeClr>
                </a:solidFill>
                <a:latin typeface="Arial" panose="020B0604020202020204" pitchFamily="34" charset="0"/>
                <a:ea typeface="Karla"/>
                <a:cs typeface="Arial" panose="020B0604020202020204" pitchFamily="34" charset="0"/>
                <a:sym typeface="Karla"/>
              </a:rPr>
              <a:t>testo</a:t>
            </a:r>
            <a:r>
              <a:rPr lang="it-IT" sz="2000">
                <a:solidFill>
                  <a:schemeClr val="bg2">
                    <a:lumMod val="50000"/>
                  </a:schemeClr>
                </a:solidFill>
                <a:latin typeface="Arial" panose="020B0604020202020204" pitchFamily="34" charset="0"/>
                <a:ea typeface="Karla"/>
                <a:cs typeface="Arial" panose="020B0604020202020204" pitchFamily="34" charset="0"/>
                <a:sym typeface="Karla"/>
              </a:rPr>
              <a:t> integrale della sesta modifica al Quadro temporaneo e la versione consolidata sono disponibili al seguente link: </a:t>
            </a:r>
            <a:r>
              <a:rPr lang="it-IT" sz="2000">
                <a:solidFill>
                  <a:schemeClr val="bg2">
                    <a:lumMod val="50000"/>
                  </a:schemeClr>
                </a:solidFill>
                <a:latin typeface="Arial" panose="020B0604020202020204" pitchFamily="34" charset="0"/>
                <a:ea typeface="Karla"/>
                <a:cs typeface="Arial" panose="020B0604020202020204" pitchFamily="34" charset="0"/>
                <a:sym typeface="Karla"/>
                <a:hlinkClick r:id="rId4">
                  <a:extLst>
                    <a:ext uri="{A12FA001-AC4F-418D-AE19-62706E023703}">
                      <ahyp:hlinkClr xmlns:ahyp="http://schemas.microsoft.com/office/drawing/2018/hyperlinkcolor" val="tx"/>
                    </a:ext>
                  </a:extLst>
                </a:hlinkClick>
              </a:rPr>
              <a:t>https://ec.europa.eu/competition-policy/state-aid/coronavirus/temporary-framework_en</a:t>
            </a:r>
            <a:r>
              <a:rPr lang="it-IT" sz="2000">
                <a:solidFill>
                  <a:schemeClr val="bg2">
                    <a:lumMod val="50000"/>
                  </a:schemeClr>
                </a:solidFill>
                <a:latin typeface="Arial" panose="020B0604020202020204" pitchFamily="34" charset="0"/>
                <a:ea typeface="Karla"/>
                <a:cs typeface="Arial" panose="020B0604020202020204" pitchFamily="34" charset="0"/>
                <a:sym typeface="Karla"/>
              </a:rPr>
              <a:t> </a:t>
            </a:r>
          </a:p>
        </p:txBody>
      </p:sp>
      <p:sp>
        <p:nvSpPr>
          <p:cNvPr id="17" name="CasellaDiTesto 16">
            <a:extLst>
              <a:ext uri="{FF2B5EF4-FFF2-40B4-BE49-F238E27FC236}">
                <a16:creationId xmlns:a16="http://schemas.microsoft.com/office/drawing/2014/main" id="{88EA3B11-DBF6-46F2-8EDE-420CBC53D51B}"/>
              </a:ext>
            </a:extLst>
          </p:cNvPr>
          <p:cNvSpPr txBox="1"/>
          <p:nvPr/>
        </p:nvSpPr>
        <p:spPr>
          <a:xfrm>
            <a:off x="3705248" y="2291169"/>
            <a:ext cx="9001760" cy="5926879"/>
          </a:xfrm>
          <a:prstGeom prst="rect">
            <a:avLst/>
          </a:prstGeom>
          <a:noFill/>
        </p:spPr>
        <p:txBody>
          <a:bodyPr wrap="square" lIns="91440" tIns="45720" rIns="91440" bIns="45720" anchor="t">
            <a:spAutoFit/>
          </a:bodyPr>
          <a:lstStyle/>
          <a:p>
            <a:pPr algn="ctr">
              <a:lnSpc>
                <a:spcPct val="107000"/>
              </a:lnSpc>
              <a:spcAft>
                <a:spcPts val="800"/>
              </a:spcAft>
            </a:pPr>
            <a:r>
              <a:rPr lang="it-IT" sz="2500">
                <a:latin typeface="Arial" panose="020B0604020202020204" pitchFamily="34" charset="0"/>
                <a:ea typeface="Calibri" panose="020F0502020204030204" pitchFamily="34" charset="0"/>
                <a:cs typeface="Arial" panose="020B0604020202020204" pitchFamily="34" charset="0"/>
              </a:rPr>
              <a:t>Si comunica che la </a:t>
            </a:r>
            <a:r>
              <a:rPr lang="it-IT" sz="2500">
                <a:effectLst/>
                <a:latin typeface="Arial" panose="020B0604020202020204" pitchFamily="34" charset="0"/>
                <a:ea typeface="Calibri" panose="020F0502020204030204" pitchFamily="34" charset="0"/>
                <a:cs typeface="Arial" panose="020B0604020202020204" pitchFamily="34" charset="0"/>
              </a:rPr>
              <a:t>Commissione europea, in data 18 novembre 2021, ha pubblicato </a:t>
            </a:r>
            <a:r>
              <a:rPr lang="it-IT" sz="2500" b="1">
                <a:effectLst/>
                <a:latin typeface="Arial" panose="020B0604020202020204" pitchFamily="34" charset="0"/>
                <a:ea typeface="Calibri" panose="020F0502020204030204" pitchFamily="34" charset="0"/>
                <a:cs typeface="Arial" panose="020B0604020202020204" pitchFamily="34" charset="0"/>
              </a:rPr>
              <a:t>la sesta modifica al Quadro temporaneo </a:t>
            </a:r>
            <a:r>
              <a:rPr lang="it-IT" sz="2500">
                <a:effectLst/>
                <a:latin typeface="Arial" panose="020B0604020202020204" pitchFamily="34" charset="0"/>
                <a:ea typeface="Calibri" panose="020F0502020204030204" pitchFamily="34" charset="0"/>
                <a:cs typeface="Arial" panose="020B0604020202020204" pitchFamily="34" charset="0"/>
              </a:rPr>
              <a:t>per sostenere la ripresa economica nel contesto della pandemia di COVID-19. </a:t>
            </a:r>
          </a:p>
          <a:p>
            <a:pPr algn="ctr">
              <a:lnSpc>
                <a:spcPct val="107000"/>
              </a:lnSpc>
              <a:spcAft>
                <a:spcPts val="800"/>
              </a:spcAft>
            </a:pPr>
            <a:r>
              <a:rPr lang="it-IT" sz="2500">
                <a:effectLst/>
                <a:latin typeface="Arial"/>
                <a:ea typeface="Calibri" panose="020F0502020204030204" pitchFamily="34" charset="0"/>
                <a:cs typeface="Arial"/>
              </a:rPr>
              <a:t>In particolare, la Commissione </a:t>
            </a:r>
            <a:r>
              <a:rPr lang="it-IT" sz="2500" b="1">
                <a:effectLst/>
                <a:latin typeface="Arial"/>
                <a:ea typeface="Calibri" panose="020F0502020204030204" pitchFamily="34" charset="0"/>
                <a:cs typeface="Arial"/>
              </a:rPr>
              <a:t>proroga</a:t>
            </a:r>
            <a:r>
              <a:rPr lang="it-IT" sz="2500">
                <a:effectLst/>
                <a:latin typeface="Arial"/>
                <a:ea typeface="Calibri" panose="020F0502020204030204" pitchFamily="34" charset="0"/>
                <a:cs typeface="Arial"/>
              </a:rPr>
              <a:t> </a:t>
            </a:r>
            <a:r>
              <a:rPr lang="it-IT" sz="2500" b="1">
                <a:effectLst/>
                <a:latin typeface="Arial"/>
                <a:ea typeface="Calibri" panose="020F0502020204030204" pitchFamily="34" charset="0"/>
                <a:cs typeface="Arial"/>
              </a:rPr>
              <a:t>di 6 mesi la validità del Quadro temporaneo </a:t>
            </a:r>
            <a:r>
              <a:rPr lang="it-IT" sz="2500">
                <a:effectLst/>
                <a:latin typeface="Arial"/>
                <a:ea typeface="Calibri" panose="020F0502020204030204" pitchFamily="34" charset="0"/>
                <a:cs typeface="Arial"/>
              </a:rPr>
              <a:t>per gli aiuti di Stato, che resterà, dunque, </a:t>
            </a:r>
            <a:r>
              <a:rPr lang="it-IT" sz="2500" b="1">
                <a:effectLst/>
                <a:latin typeface="Arial"/>
                <a:ea typeface="Calibri" panose="020F0502020204030204" pitchFamily="34" charset="0"/>
                <a:cs typeface="Arial"/>
              </a:rPr>
              <a:t>in vigore </a:t>
            </a:r>
            <a:r>
              <a:rPr lang="it-IT" sz="2500" b="1" u="sng">
                <a:effectLst/>
                <a:latin typeface="Arial"/>
                <a:ea typeface="Calibri" panose="020F0502020204030204" pitchFamily="34" charset="0"/>
                <a:cs typeface="Arial"/>
              </a:rPr>
              <a:t>fino al 30 giugno 2022</a:t>
            </a:r>
            <a:r>
              <a:rPr lang="it-IT" sz="2500">
                <a:latin typeface="Arial"/>
                <a:ea typeface="Calibri" panose="020F0502020204030204" pitchFamily="34" charset="0"/>
                <a:cs typeface="Arial"/>
              </a:rPr>
              <a:t> e innalzato a </a:t>
            </a:r>
            <a:r>
              <a:rPr lang="it-IT" sz="2500" b="1">
                <a:latin typeface="Arial"/>
                <a:ea typeface="Calibri" panose="020F0502020204030204" pitchFamily="34" charset="0"/>
                <a:cs typeface="Arial"/>
              </a:rPr>
              <a:t>2,3 milioni di euro</a:t>
            </a:r>
            <a:r>
              <a:rPr lang="it-IT" sz="2500">
                <a:latin typeface="Arial"/>
                <a:ea typeface="Calibri" panose="020F0502020204030204" pitchFamily="34" charset="0"/>
                <a:cs typeface="Arial"/>
              </a:rPr>
              <a:t> il massimale degli aiuti della </a:t>
            </a:r>
            <a:r>
              <a:rPr lang="it-IT" sz="2500" b="1">
                <a:latin typeface="Arial"/>
                <a:ea typeface="Calibri" panose="020F0502020204030204" pitchFamily="34" charset="0"/>
                <a:cs typeface="Arial"/>
              </a:rPr>
              <a:t>Sezione 3.1</a:t>
            </a:r>
            <a:r>
              <a:rPr lang="it-IT" sz="2500">
                <a:latin typeface="Arial"/>
                <a:ea typeface="Calibri" panose="020F0502020204030204" pitchFamily="34" charset="0"/>
                <a:cs typeface="Arial"/>
              </a:rPr>
              <a:t> e a </a:t>
            </a:r>
            <a:r>
              <a:rPr lang="it-IT" sz="2500" b="1">
                <a:latin typeface="Arial"/>
                <a:ea typeface="Calibri" panose="020F0502020204030204" pitchFamily="34" charset="0"/>
                <a:cs typeface="Arial"/>
              </a:rPr>
              <a:t>12 milioni di euro</a:t>
            </a:r>
            <a:r>
              <a:rPr lang="it-IT" sz="2500">
                <a:latin typeface="Arial"/>
                <a:ea typeface="Calibri" panose="020F0502020204030204" pitchFamily="34" charset="0"/>
                <a:cs typeface="Arial"/>
              </a:rPr>
              <a:t> quello della Sezione </a:t>
            </a:r>
            <a:r>
              <a:rPr lang="it-IT" sz="2500" b="1">
                <a:latin typeface="Arial"/>
                <a:ea typeface="Calibri" panose="020F0502020204030204" pitchFamily="34" charset="0"/>
                <a:cs typeface="Arial"/>
              </a:rPr>
              <a:t>3.12</a:t>
            </a:r>
            <a:r>
              <a:rPr lang="it-IT" sz="2500">
                <a:latin typeface="Arial"/>
                <a:ea typeface="Calibri" panose="020F0502020204030204" pitchFamily="34" charset="0"/>
                <a:cs typeface="Arial"/>
              </a:rPr>
              <a:t>. </a:t>
            </a:r>
            <a:endParaRPr lang="it-IT" sz="250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it-IT" sz="250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it-IT" sz="250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it-IT" sz="2500" u="sng">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it-IT" sz="2500" u="sng">
              <a:latin typeface="Arial" panose="020B0604020202020204" pitchFamily="34" charset="0"/>
              <a:ea typeface="Calibri" panose="020F0502020204030204" pitchFamily="34" charset="0"/>
              <a:cs typeface="Arial" panose="020B0604020202020204" pitchFamily="34" charset="0"/>
            </a:endParaRPr>
          </a:p>
        </p:txBody>
      </p:sp>
      <p:sp>
        <p:nvSpPr>
          <p:cNvPr id="19" name="Rettangolo con angoli arrotondati 18">
            <a:extLst>
              <a:ext uri="{FF2B5EF4-FFF2-40B4-BE49-F238E27FC236}">
                <a16:creationId xmlns:a16="http://schemas.microsoft.com/office/drawing/2014/main" id="{34EBE7C9-FA14-480E-B4A0-A9D7077EF2B0}"/>
              </a:ext>
            </a:extLst>
          </p:cNvPr>
          <p:cNvSpPr/>
          <p:nvPr/>
        </p:nvSpPr>
        <p:spPr>
          <a:xfrm>
            <a:off x="4313208" y="6574894"/>
            <a:ext cx="7871488" cy="117785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a:solidFill>
                  <a:schemeClr val="bg2">
                    <a:lumMod val="50000"/>
                  </a:schemeClr>
                </a:solidFill>
                <a:latin typeface="Arial" panose="020B0604020202020204" pitchFamily="34" charset="0"/>
                <a:cs typeface="Arial" panose="020B0604020202020204" pitchFamily="34" charset="0"/>
              </a:rPr>
              <a:t>Per approfondimenti visita il Blog di Confindustria - Politiche fiscali </a:t>
            </a:r>
            <a:r>
              <a:rPr lang="it-IT" sz="2400">
                <a:solidFill>
                  <a:schemeClr val="bg2">
                    <a:lumMod val="50000"/>
                  </a:schemeClr>
                </a:solidFill>
                <a:latin typeface="Arial" panose="020B0604020202020204" pitchFamily="34" charset="0"/>
                <a:cs typeface="Arial" panose="020B0604020202020204" pitchFamily="34" charset="0"/>
                <a:hlinkClick r:id="rId5"/>
              </a:rPr>
              <a:t>https://urly.it/3ggyt</a:t>
            </a:r>
            <a:r>
              <a:rPr lang="it-IT" sz="2400">
                <a:solidFill>
                  <a:schemeClr val="bg2">
                    <a:lumMod val="50000"/>
                  </a:schemeClr>
                </a:solidFill>
                <a:latin typeface="Arial" panose="020B0604020202020204" pitchFamily="34" charset="0"/>
                <a:cs typeface="Arial" panose="020B0604020202020204" pitchFamily="34" charset="0"/>
              </a:rPr>
              <a:t> </a:t>
            </a:r>
          </a:p>
        </p:txBody>
      </p:sp>
      <p:pic>
        <p:nvPicPr>
          <p:cNvPr id="23" name="Elemento grafico 22" descr="Cursore con riempimento a tinta unita">
            <a:extLst>
              <a:ext uri="{FF2B5EF4-FFF2-40B4-BE49-F238E27FC236}">
                <a16:creationId xmlns:a16="http://schemas.microsoft.com/office/drawing/2014/main" id="{9522DCBC-9EA2-402D-B1CF-8DFEAA23304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13829">
            <a:off x="10626241" y="7442087"/>
            <a:ext cx="1077651" cy="1077651"/>
          </a:xfrm>
          <a:prstGeom prst="rect">
            <a:avLst/>
          </a:prstGeom>
        </p:spPr>
      </p:pic>
      <p:pic>
        <p:nvPicPr>
          <p:cNvPr id="24" name="Elemento grafico 23">
            <a:extLst>
              <a:ext uri="{FF2B5EF4-FFF2-40B4-BE49-F238E27FC236}">
                <a16:creationId xmlns:a16="http://schemas.microsoft.com/office/drawing/2014/main" id="{2A6973C4-611A-465B-B2A7-4B8453847FB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15782" y="2005789"/>
            <a:ext cx="1645902" cy="1645902"/>
          </a:xfrm>
          <a:prstGeom prst="rect">
            <a:avLst/>
          </a:prstGeom>
        </p:spPr>
      </p:pic>
      <p:sp>
        <p:nvSpPr>
          <p:cNvPr id="25" name="Freccia a destra 24">
            <a:extLst>
              <a:ext uri="{FF2B5EF4-FFF2-40B4-BE49-F238E27FC236}">
                <a16:creationId xmlns:a16="http://schemas.microsoft.com/office/drawing/2014/main" id="{436FFC77-47B4-4535-87A0-587317BF9000}"/>
              </a:ext>
            </a:extLst>
          </p:cNvPr>
          <p:cNvSpPr/>
          <p:nvPr/>
        </p:nvSpPr>
        <p:spPr>
          <a:xfrm>
            <a:off x="12701428" y="2609621"/>
            <a:ext cx="1066329" cy="892704"/>
          </a:xfrm>
          <a:prstGeom prst="rightArrow">
            <a:avLst/>
          </a:prstGeom>
          <a:solidFill>
            <a:schemeClr val="accent5">
              <a:lumMod val="75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952027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3">
            <a:extLst>
              <a:ext uri="{FF2B5EF4-FFF2-40B4-BE49-F238E27FC236}">
                <a16:creationId xmlns:a16="http://schemas.microsoft.com/office/drawing/2014/main" id="{0431B5C2-1888-485D-B3D6-BE1CECFD7B86}"/>
              </a:ext>
            </a:extLst>
          </p:cNvPr>
          <p:cNvSpPr/>
          <p:nvPr/>
        </p:nvSpPr>
        <p:spPr>
          <a:xfrm>
            <a:off x="8899" y="6697415"/>
            <a:ext cx="10789298" cy="1998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4F24AD1E-195B-4136-AA6D-29FAF924D03F}"/>
              </a:ext>
            </a:extLst>
          </p:cNvPr>
          <p:cNvSpPr/>
          <p:nvPr/>
        </p:nvSpPr>
        <p:spPr>
          <a:xfrm>
            <a:off x="8898" y="4929250"/>
            <a:ext cx="10789298" cy="19982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Rectangle 23">
            <a:extLst>
              <a:ext uri="{FF2B5EF4-FFF2-40B4-BE49-F238E27FC236}">
                <a16:creationId xmlns:a16="http://schemas.microsoft.com/office/drawing/2014/main" id="{2181AF0E-2E0C-4BD1-B82C-5F56BF7056E5}"/>
              </a:ext>
            </a:extLst>
          </p:cNvPr>
          <p:cNvSpPr/>
          <p:nvPr/>
        </p:nvSpPr>
        <p:spPr>
          <a:xfrm>
            <a:off x="0" y="3287473"/>
            <a:ext cx="11477920" cy="180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3256B404-31FE-4A98-83CE-69343FC6EE95}"/>
              </a:ext>
            </a:extLst>
          </p:cNvPr>
          <p:cNvSpPr/>
          <p:nvPr/>
        </p:nvSpPr>
        <p:spPr>
          <a:xfrm>
            <a:off x="0" y="1521466"/>
            <a:ext cx="12885467"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55" name="Group 54">
            <a:extLst>
              <a:ext uri="{FF2B5EF4-FFF2-40B4-BE49-F238E27FC236}">
                <a16:creationId xmlns:a16="http://schemas.microsoft.com/office/drawing/2014/main" id="{E8C74849-0A02-416F-9F84-D1CE5AE36516}"/>
              </a:ext>
            </a:extLst>
          </p:cNvPr>
          <p:cNvGrpSpPr/>
          <p:nvPr/>
        </p:nvGrpSpPr>
        <p:grpSpPr>
          <a:xfrm>
            <a:off x="9594849" y="788953"/>
            <a:ext cx="1940472" cy="12675640"/>
            <a:chOff x="10241931" y="-809705"/>
            <a:chExt cx="1940472" cy="12675640"/>
          </a:xfrm>
        </p:grpSpPr>
        <p:sp>
          <p:nvSpPr>
            <p:cNvPr id="4" name="Rectangle 3">
              <a:extLst>
                <a:ext uri="{FF2B5EF4-FFF2-40B4-BE49-F238E27FC236}">
                  <a16:creationId xmlns:a16="http://schemas.microsoft.com/office/drawing/2014/main" id="{92172E5C-48D1-4F7B-B1BC-3F57EE5A6731}"/>
                </a:ext>
              </a:extLst>
            </p:cNvPr>
            <p:cNvSpPr/>
            <p:nvPr/>
          </p:nvSpPr>
          <p:spPr>
            <a:xfrm rot="1605208">
              <a:off x="10241931" y="-809705"/>
              <a:ext cx="1026889" cy="12366772"/>
            </a:xfrm>
            <a:prstGeom prst="rect">
              <a:avLst/>
            </a:prstGeom>
            <a:solidFill>
              <a:schemeClr val="bg1"/>
            </a:solidFill>
            <a:ln w="57150">
              <a:noFill/>
              <a:miter lim="800000"/>
            </a:ln>
            <a:effectLst>
              <a:outerShdw blurRad="800100" dist="457200" dir="5400000" sx="91000" sy="91000" algn="t" rotWithShape="0">
                <a:schemeClr val="tx1">
                  <a:lumMod val="75000"/>
                  <a:lumOff val="2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 name="Rectangle 4">
              <a:extLst>
                <a:ext uri="{FF2B5EF4-FFF2-40B4-BE49-F238E27FC236}">
                  <a16:creationId xmlns:a16="http://schemas.microsoft.com/office/drawing/2014/main" id="{D1A932EA-09EC-4CBD-9BBB-9BC95565DCAF}"/>
                </a:ext>
              </a:extLst>
            </p:cNvPr>
            <p:cNvSpPr/>
            <p:nvPr/>
          </p:nvSpPr>
          <p:spPr>
            <a:xfrm rot="1605208">
              <a:off x="10384447" y="-452069"/>
              <a:ext cx="1797956" cy="12318004"/>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9" name="Freeform: Shape 8">
            <a:extLst>
              <a:ext uri="{FF2B5EF4-FFF2-40B4-BE49-F238E27FC236}">
                <a16:creationId xmlns:a16="http://schemas.microsoft.com/office/drawing/2014/main" id="{DF59820E-A6CC-4418-A653-6A9E6E7BF8BF}"/>
              </a:ext>
            </a:extLst>
          </p:cNvPr>
          <p:cNvSpPr/>
          <p:nvPr/>
        </p:nvSpPr>
        <p:spPr>
          <a:xfrm rot="1605208">
            <a:off x="12020845" y="933304"/>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25" name="Freeform: Shape 24">
            <a:extLst>
              <a:ext uri="{FF2B5EF4-FFF2-40B4-BE49-F238E27FC236}">
                <a16:creationId xmlns:a16="http://schemas.microsoft.com/office/drawing/2014/main" id="{0C3BA5B0-6BDA-489E-B5EA-1F13267FE295}"/>
              </a:ext>
            </a:extLst>
          </p:cNvPr>
          <p:cNvSpPr/>
          <p:nvPr/>
        </p:nvSpPr>
        <p:spPr>
          <a:xfrm rot="1605208">
            <a:off x="11089313" y="2808965"/>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2"/>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5" name="Freeform: Shape 34">
            <a:extLst>
              <a:ext uri="{FF2B5EF4-FFF2-40B4-BE49-F238E27FC236}">
                <a16:creationId xmlns:a16="http://schemas.microsoft.com/office/drawing/2014/main" id="{7E84BBD6-F9F2-454F-9C9D-6922A88064D2}"/>
              </a:ext>
            </a:extLst>
          </p:cNvPr>
          <p:cNvSpPr/>
          <p:nvPr/>
        </p:nvSpPr>
        <p:spPr>
          <a:xfrm rot="1605208">
            <a:off x="10139020" y="4681079"/>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3"/>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7" name="Google Shape;1644;p138">
            <a:extLst>
              <a:ext uri="{FF2B5EF4-FFF2-40B4-BE49-F238E27FC236}">
                <a16:creationId xmlns:a16="http://schemas.microsoft.com/office/drawing/2014/main" id="{F6060A18-8879-4DE4-84A9-7E553C0B2FB0}"/>
              </a:ext>
            </a:extLst>
          </p:cNvPr>
          <p:cNvSpPr txBox="1"/>
          <p:nvPr/>
        </p:nvSpPr>
        <p:spPr>
          <a:xfrm>
            <a:off x="4325785" y="5445009"/>
            <a:ext cx="4894692" cy="1692771"/>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800"/>
              <a:buFont typeface="Arial"/>
              <a:buNone/>
            </a:pPr>
            <a:endParaRPr sz="1600" b="0" i="0" u="none" strike="noStrike" cap="none">
              <a:solidFill>
                <a:schemeClr val="bg1"/>
              </a:solidFill>
              <a:ea typeface="Karla"/>
              <a:cs typeface="Karla"/>
              <a:sym typeface="Karla"/>
            </a:endParaRPr>
          </a:p>
        </p:txBody>
      </p:sp>
      <p:sp>
        <p:nvSpPr>
          <p:cNvPr id="40" name="Oval 39">
            <a:extLst>
              <a:ext uri="{FF2B5EF4-FFF2-40B4-BE49-F238E27FC236}">
                <a16:creationId xmlns:a16="http://schemas.microsoft.com/office/drawing/2014/main" id="{D4AE48B1-6572-4E37-B26C-BA46BE31F3BD}"/>
              </a:ext>
            </a:extLst>
          </p:cNvPr>
          <p:cNvSpPr/>
          <p:nvPr/>
        </p:nvSpPr>
        <p:spPr>
          <a:xfrm>
            <a:off x="523072" y="165708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CasellaDiTesto 30">
            <a:extLst>
              <a:ext uri="{FF2B5EF4-FFF2-40B4-BE49-F238E27FC236}">
                <a16:creationId xmlns:a16="http://schemas.microsoft.com/office/drawing/2014/main" id="{026D9913-92D2-4A8C-B7AC-B452CBC8AD86}"/>
              </a:ext>
            </a:extLst>
          </p:cNvPr>
          <p:cNvSpPr txBox="1"/>
          <p:nvPr/>
        </p:nvSpPr>
        <p:spPr>
          <a:xfrm>
            <a:off x="1967909" y="1973931"/>
            <a:ext cx="7756040" cy="1200329"/>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AGGIORNAMENTO PRASSI </a:t>
            </a:r>
          </a:p>
          <a:p>
            <a:pPr algn="ctr"/>
            <a:r>
              <a:rPr lang="it-IT" sz="2400" b="1">
                <a:solidFill>
                  <a:schemeClr val="bg1"/>
                </a:solidFill>
                <a:latin typeface="Arial" panose="020B0604020202020204" pitchFamily="34" charset="0"/>
                <a:cs typeface="Arial" panose="020B0604020202020204" pitchFamily="34" charset="0"/>
              </a:rPr>
              <a:t>E GIURISPRUDENZA</a:t>
            </a:r>
          </a:p>
          <a:p>
            <a:pPr algn="ctr"/>
            <a:endParaRPr lang="ru-RU" sz="2400">
              <a:solidFill>
                <a:schemeClr val="bg1"/>
              </a:solidFill>
              <a:latin typeface="Arial" panose="020B0604020202020204" pitchFamily="34" charset="0"/>
              <a:cs typeface="Arial" panose="020B0604020202020204" pitchFamily="34" charset="0"/>
            </a:endParaRPr>
          </a:p>
        </p:txBody>
      </p:sp>
      <p:sp>
        <p:nvSpPr>
          <p:cNvPr id="39" name="CasellaDiTesto 38">
            <a:extLst>
              <a:ext uri="{FF2B5EF4-FFF2-40B4-BE49-F238E27FC236}">
                <a16:creationId xmlns:a16="http://schemas.microsoft.com/office/drawing/2014/main" id="{7DDB95BC-2126-4109-896F-5640EC277C40}"/>
              </a:ext>
            </a:extLst>
          </p:cNvPr>
          <p:cNvSpPr txBox="1"/>
          <p:nvPr/>
        </p:nvSpPr>
        <p:spPr>
          <a:xfrm>
            <a:off x="2844848" y="3671551"/>
            <a:ext cx="6254335" cy="1384995"/>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FOCUS LEGISLATIVO</a:t>
            </a:r>
          </a:p>
          <a:p>
            <a:pPr algn="ctr"/>
            <a:r>
              <a:rPr lang="it-IT" b="1">
                <a:solidFill>
                  <a:schemeClr val="bg1"/>
                </a:solidFill>
                <a:latin typeface="Arial" panose="020B0604020202020204" pitchFamily="34" charset="0"/>
                <a:cs typeface="Arial" panose="020B0604020202020204" pitchFamily="34" charset="0"/>
              </a:rPr>
              <a:t>Provvedimenti in discussione e proposte emendative misure fiscali</a:t>
            </a:r>
          </a:p>
          <a:p>
            <a:pPr algn="ctr"/>
            <a:r>
              <a:rPr lang="it-IT" sz="2400" b="1">
                <a:solidFill>
                  <a:schemeClr val="bg1"/>
                </a:solidFill>
                <a:latin typeface="Arial" panose="020B0604020202020204" pitchFamily="34" charset="0"/>
                <a:cs typeface="Arial" panose="020B0604020202020204" pitchFamily="34" charset="0"/>
              </a:rPr>
              <a:t> </a:t>
            </a:r>
            <a:endParaRPr lang="ru-RU" sz="2400" b="1">
              <a:solidFill>
                <a:schemeClr val="bg1"/>
              </a:solidFill>
              <a:latin typeface="Arial" panose="020B0604020202020204" pitchFamily="34" charset="0"/>
              <a:cs typeface="Arial" panose="020B0604020202020204" pitchFamily="34" charset="0"/>
            </a:endParaRPr>
          </a:p>
        </p:txBody>
      </p:sp>
      <p:sp>
        <p:nvSpPr>
          <p:cNvPr id="41" name="CasellaDiTesto 40">
            <a:extLst>
              <a:ext uri="{FF2B5EF4-FFF2-40B4-BE49-F238E27FC236}">
                <a16:creationId xmlns:a16="http://schemas.microsoft.com/office/drawing/2014/main" id="{85AABAB6-75EE-41C4-AA7D-E1B5A56601C1}"/>
              </a:ext>
            </a:extLst>
          </p:cNvPr>
          <p:cNvSpPr txBox="1"/>
          <p:nvPr/>
        </p:nvSpPr>
        <p:spPr>
          <a:xfrm>
            <a:off x="2923707" y="5445009"/>
            <a:ext cx="6285458" cy="1200329"/>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EVENTI, CONVEGNI  </a:t>
            </a:r>
          </a:p>
          <a:p>
            <a:pPr algn="ctr"/>
            <a:r>
              <a:rPr lang="it-IT" sz="2400" b="1">
                <a:solidFill>
                  <a:schemeClr val="bg1"/>
                </a:solidFill>
                <a:latin typeface="Arial" panose="020B0604020202020204" pitchFamily="34" charset="0"/>
                <a:cs typeface="Arial" panose="020B0604020202020204" pitchFamily="34" charset="0"/>
              </a:rPr>
              <a:t>E DOCUMENTI DELL’AREA  </a:t>
            </a:r>
          </a:p>
          <a:p>
            <a:pPr algn="ctr"/>
            <a:endParaRPr lang="ru-RU" sz="2400" b="1">
              <a:solidFill>
                <a:schemeClr val="bg1"/>
              </a:solidFill>
              <a:latin typeface="Arial" panose="020B0604020202020204" pitchFamily="34" charset="0"/>
              <a:cs typeface="Arial" panose="020B0604020202020204" pitchFamily="34" charset="0"/>
            </a:endParaRPr>
          </a:p>
        </p:txBody>
      </p:sp>
      <p:pic>
        <p:nvPicPr>
          <p:cNvPr id="7" name="Elemento grafico 6" descr="Libro aperto contorno">
            <a:extLst>
              <a:ext uri="{FF2B5EF4-FFF2-40B4-BE49-F238E27FC236}">
                <a16:creationId xmlns:a16="http://schemas.microsoft.com/office/drawing/2014/main" id="{C6E67CD4-A2B8-4FF4-AC94-F72B82FD2F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168" y="1816619"/>
            <a:ext cx="1031255" cy="1031255"/>
          </a:xfrm>
          <a:prstGeom prst="rect">
            <a:avLst/>
          </a:prstGeom>
        </p:spPr>
      </p:pic>
      <p:sp>
        <p:nvSpPr>
          <p:cNvPr id="38" name="Rettangolo 37">
            <a:extLst>
              <a:ext uri="{FF2B5EF4-FFF2-40B4-BE49-F238E27FC236}">
                <a16:creationId xmlns:a16="http://schemas.microsoft.com/office/drawing/2014/main" id="{C87E2298-CA94-4F74-93D1-F7565CD8BA54}"/>
              </a:ext>
            </a:extLst>
          </p:cNvPr>
          <p:cNvSpPr/>
          <p:nvPr/>
        </p:nvSpPr>
        <p:spPr>
          <a:xfrm>
            <a:off x="-23857" y="-46654"/>
            <a:ext cx="18311857" cy="830997"/>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47" name="Gruppo 46">
            <a:extLst>
              <a:ext uri="{FF2B5EF4-FFF2-40B4-BE49-F238E27FC236}">
                <a16:creationId xmlns:a16="http://schemas.microsoft.com/office/drawing/2014/main" id="{B431EA32-88A0-425B-8B30-32562762AB6D}"/>
              </a:ext>
            </a:extLst>
          </p:cNvPr>
          <p:cNvGrpSpPr/>
          <p:nvPr/>
        </p:nvGrpSpPr>
        <p:grpSpPr>
          <a:xfrm>
            <a:off x="1" y="9097706"/>
            <a:ext cx="18287999" cy="1177858"/>
            <a:chOff x="-121141" y="6091519"/>
            <a:chExt cx="12462637" cy="894504"/>
          </a:xfrm>
        </p:grpSpPr>
        <p:sp>
          <p:nvSpPr>
            <p:cNvPr id="48" name="Rettangolo 47">
              <a:extLst>
                <a:ext uri="{FF2B5EF4-FFF2-40B4-BE49-F238E27FC236}">
                  <a16:creationId xmlns:a16="http://schemas.microsoft.com/office/drawing/2014/main" id="{3016B62C-A05A-444C-A18C-6CFBB7757BDA}"/>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9" name="Immagine 48">
              <a:extLst>
                <a:ext uri="{FF2B5EF4-FFF2-40B4-BE49-F238E27FC236}">
                  <a16:creationId xmlns:a16="http://schemas.microsoft.com/office/drawing/2014/main" id="{97BBC46D-C217-46DB-98F2-31FCC1A327D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51" name="TextBox 50">
            <a:extLst>
              <a:ext uri="{FF2B5EF4-FFF2-40B4-BE49-F238E27FC236}">
                <a16:creationId xmlns:a16="http://schemas.microsoft.com/office/drawing/2014/main" id="{44E86C8D-6D6C-4441-9881-1BF99043F8FD}"/>
              </a:ext>
            </a:extLst>
          </p:cNvPr>
          <p:cNvSpPr txBox="1"/>
          <p:nvPr/>
        </p:nvSpPr>
        <p:spPr>
          <a:xfrm>
            <a:off x="14774551" y="16077"/>
            <a:ext cx="3114168" cy="769441"/>
          </a:xfrm>
          <a:prstGeom prst="rect">
            <a:avLst/>
          </a:prstGeom>
          <a:noFill/>
        </p:spPr>
        <p:txBody>
          <a:bodyPr wrap="square" rtlCol="0">
            <a:spAutoFit/>
          </a:bodyPr>
          <a:lstStyle/>
          <a:p>
            <a:pPr algn="ctr"/>
            <a:r>
              <a:rPr lang="en-US" sz="4400" b="1" kern="0">
                <a:solidFill>
                  <a:schemeClr val="bg1"/>
                </a:solidFill>
                <a:latin typeface="Arial" panose="020B0604020202020204" pitchFamily="34" charset="0"/>
                <a:cs typeface="Arial" panose="020B0604020202020204" pitchFamily="34" charset="0"/>
              </a:rPr>
              <a:t>INDICE</a:t>
            </a:r>
          </a:p>
        </p:txBody>
      </p:sp>
      <p:sp>
        <p:nvSpPr>
          <p:cNvPr id="52" name="Oval 39">
            <a:extLst>
              <a:ext uri="{FF2B5EF4-FFF2-40B4-BE49-F238E27FC236}">
                <a16:creationId xmlns:a16="http://schemas.microsoft.com/office/drawing/2014/main" id="{214F468C-C57D-4AC7-B587-23F639867BE2}"/>
              </a:ext>
            </a:extLst>
          </p:cNvPr>
          <p:cNvSpPr/>
          <p:nvPr/>
        </p:nvSpPr>
        <p:spPr>
          <a:xfrm>
            <a:off x="582639" y="3393439"/>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Oval 39">
            <a:extLst>
              <a:ext uri="{FF2B5EF4-FFF2-40B4-BE49-F238E27FC236}">
                <a16:creationId xmlns:a16="http://schemas.microsoft.com/office/drawing/2014/main" id="{04F77BB6-D391-44B7-8F15-08CDE0AA7B62}"/>
              </a:ext>
            </a:extLst>
          </p:cNvPr>
          <p:cNvSpPr/>
          <p:nvPr/>
        </p:nvSpPr>
        <p:spPr>
          <a:xfrm>
            <a:off x="559115" y="527356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7" name="Elemento grafico 16" descr="Tempio greco contorno">
            <a:extLst>
              <a:ext uri="{FF2B5EF4-FFF2-40B4-BE49-F238E27FC236}">
                <a16:creationId xmlns:a16="http://schemas.microsoft.com/office/drawing/2014/main" id="{95836066-73DD-4EF4-8600-9D1C06D2FC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1369" y="3528609"/>
            <a:ext cx="914400" cy="914400"/>
          </a:xfrm>
          <a:prstGeom prst="rect">
            <a:avLst/>
          </a:prstGeom>
        </p:spPr>
      </p:pic>
      <p:pic>
        <p:nvPicPr>
          <p:cNvPr id="3" name="Elemento grafico 2" descr="Inviare contorno">
            <a:extLst>
              <a:ext uri="{FF2B5EF4-FFF2-40B4-BE49-F238E27FC236}">
                <a16:creationId xmlns:a16="http://schemas.microsoft.com/office/drawing/2014/main" id="{C3A749B0-435A-48E6-9FEE-64B48B9D51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06332" y="5502427"/>
            <a:ext cx="914400" cy="914400"/>
          </a:xfrm>
          <a:prstGeom prst="rect">
            <a:avLst/>
          </a:prstGeom>
        </p:spPr>
      </p:pic>
      <p:sp>
        <p:nvSpPr>
          <p:cNvPr id="2" name="CasellaDiTesto 1">
            <a:extLst>
              <a:ext uri="{FF2B5EF4-FFF2-40B4-BE49-F238E27FC236}">
                <a16:creationId xmlns:a16="http://schemas.microsoft.com/office/drawing/2014/main" id="{88D7A0F5-C37F-48CA-8C55-C8C0081F650E}"/>
              </a:ext>
            </a:extLst>
          </p:cNvPr>
          <p:cNvSpPr txBox="1"/>
          <p:nvPr/>
        </p:nvSpPr>
        <p:spPr>
          <a:xfrm>
            <a:off x="12745453" y="1724027"/>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04</a:t>
            </a:r>
          </a:p>
        </p:txBody>
      </p:sp>
      <p:sp>
        <p:nvSpPr>
          <p:cNvPr id="57" name="CasellaDiTesto 56">
            <a:extLst>
              <a:ext uri="{FF2B5EF4-FFF2-40B4-BE49-F238E27FC236}">
                <a16:creationId xmlns:a16="http://schemas.microsoft.com/office/drawing/2014/main" id="{448B165D-1D09-4194-9BD9-CF95EE50BEF8}"/>
              </a:ext>
            </a:extLst>
          </p:cNvPr>
          <p:cNvSpPr txBox="1"/>
          <p:nvPr/>
        </p:nvSpPr>
        <p:spPr>
          <a:xfrm>
            <a:off x="11787710" y="3580079"/>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11</a:t>
            </a:r>
          </a:p>
        </p:txBody>
      </p:sp>
      <p:sp>
        <p:nvSpPr>
          <p:cNvPr id="58" name="CasellaDiTesto 57">
            <a:extLst>
              <a:ext uri="{FF2B5EF4-FFF2-40B4-BE49-F238E27FC236}">
                <a16:creationId xmlns:a16="http://schemas.microsoft.com/office/drawing/2014/main" id="{F1D86DCA-D093-4E1C-9B8F-B48721689308}"/>
              </a:ext>
            </a:extLst>
          </p:cNvPr>
          <p:cNvSpPr txBox="1"/>
          <p:nvPr/>
        </p:nvSpPr>
        <p:spPr>
          <a:xfrm>
            <a:off x="10925601" y="5521263"/>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13</a:t>
            </a:r>
          </a:p>
        </p:txBody>
      </p:sp>
      <p:sp>
        <p:nvSpPr>
          <p:cNvPr id="59" name="CasellaDiTesto 58">
            <a:extLst>
              <a:ext uri="{FF2B5EF4-FFF2-40B4-BE49-F238E27FC236}">
                <a16:creationId xmlns:a16="http://schemas.microsoft.com/office/drawing/2014/main" id="{AE4DC659-2299-4CFC-B061-0E51C0CF2624}"/>
              </a:ext>
            </a:extLst>
          </p:cNvPr>
          <p:cNvSpPr txBox="1"/>
          <p:nvPr/>
        </p:nvSpPr>
        <p:spPr>
          <a:xfrm>
            <a:off x="10090220" y="7438527"/>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17</a:t>
            </a:r>
          </a:p>
        </p:txBody>
      </p:sp>
      <p:sp>
        <p:nvSpPr>
          <p:cNvPr id="33" name="Freeform: Shape 34">
            <a:extLst>
              <a:ext uri="{FF2B5EF4-FFF2-40B4-BE49-F238E27FC236}">
                <a16:creationId xmlns:a16="http://schemas.microsoft.com/office/drawing/2014/main" id="{07F0AABA-7447-4343-B48C-3E2E2FA1EE19}"/>
              </a:ext>
            </a:extLst>
          </p:cNvPr>
          <p:cNvSpPr/>
          <p:nvPr/>
        </p:nvSpPr>
        <p:spPr>
          <a:xfrm rot="1605208">
            <a:off x="9210031" y="6563486"/>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5"/>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6" name="Oval 39">
            <a:extLst>
              <a:ext uri="{FF2B5EF4-FFF2-40B4-BE49-F238E27FC236}">
                <a16:creationId xmlns:a16="http://schemas.microsoft.com/office/drawing/2014/main" id="{4FDE5482-1130-4ED2-A83C-F0495A462714}"/>
              </a:ext>
            </a:extLst>
          </p:cNvPr>
          <p:cNvSpPr/>
          <p:nvPr/>
        </p:nvSpPr>
        <p:spPr>
          <a:xfrm>
            <a:off x="559116" y="7041726"/>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CasellaDiTesto 5">
            <a:extLst>
              <a:ext uri="{FF2B5EF4-FFF2-40B4-BE49-F238E27FC236}">
                <a16:creationId xmlns:a16="http://schemas.microsoft.com/office/drawing/2014/main" id="{17B2CC26-A93D-4507-9D6C-F89872B298B2}"/>
              </a:ext>
            </a:extLst>
          </p:cNvPr>
          <p:cNvSpPr txBox="1"/>
          <p:nvPr/>
        </p:nvSpPr>
        <p:spPr>
          <a:xfrm>
            <a:off x="3923450" y="7573182"/>
            <a:ext cx="3243302" cy="738664"/>
          </a:xfrm>
          <a:prstGeom prst="rect">
            <a:avLst/>
          </a:prstGeom>
          <a:noFill/>
        </p:spPr>
        <p:txBody>
          <a:bodyPr wrap="square" rtlCol="0">
            <a:spAutoFit/>
          </a:bodyPr>
          <a:lstStyle/>
          <a:p>
            <a:pPr algn="ctr"/>
            <a:r>
              <a:rPr lang="it-IT" sz="2400" b="1">
                <a:solidFill>
                  <a:schemeClr val="bg1"/>
                </a:solidFill>
                <a:latin typeface="Arial" panose="020B0604020202020204" pitchFamily="34" charset="0"/>
                <a:cs typeface="Arial" panose="020B0604020202020204" pitchFamily="34" charset="0"/>
              </a:rPr>
              <a:t>NEWS</a:t>
            </a:r>
            <a:endParaRPr lang="ru-RU" sz="2400" b="1">
              <a:solidFill>
                <a:schemeClr val="bg1"/>
              </a:solidFill>
              <a:latin typeface="Arial" panose="020B0604020202020204" pitchFamily="34" charset="0"/>
              <a:cs typeface="Arial" panose="020B0604020202020204" pitchFamily="34" charset="0"/>
            </a:endParaRPr>
          </a:p>
          <a:p>
            <a:endParaRPr lang="it-IT">
              <a:solidFill>
                <a:schemeClr val="bg1"/>
              </a:solidFill>
            </a:endParaRPr>
          </a:p>
        </p:txBody>
      </p:sp>
      <p:pic>
        <p:nvPicPr>
          <p:cNvPr id="10" name="Elemento grafico 9" descr="Post-it con riempimento a tinta unita">
            <a:extLst>
              <a:ext uri="{FF2B5EF4-FFF2-40B4-BE49-F238E27FC236}">
                <a16:creationId xmlns:a16="http://schemas.microsoft.com/office/drawing/2014/main" id="{E3E5DBA9-0D72-4A5C-924E-4935200A496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0388" y="7283977"/>
            <a:ext cx="914400" cy="914400"/>
          </a:xfrm>
          <a:prstGeom prst="rect">
            <a:avLst/>
          </a:prstGeom>
        </p:spPr>
      </p:pic>
      <p:sp>
        <p:nvSpPr>
          <p:cNvPr id="44" name="CasellaDiTesto 43">
            <a:extLst>
              <a:ext uri="{FF2B5EF4-FFF2-40B4-BE49-F238E27FC236}">
                <a16:creationId xmlns:a16="http://schemas.microsoft.com/office/drawing/2014/main" id="{C0E08875-7BC8-440A-9FFA-B1D5349C0E66}"/>
              </a:ext>
            </a:extLst>
          </p:cNvPr>
          <p:cNvSpPr txBox="1"/>
          <p:nvPr/>
        </p:nvSpPr>
        <p:spPr>
          <a:xfrm>
            <a:off x="9934639" y="7283190"/>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16</a:t>
            </a:r>
          </a:p>
        </p:txBody>
      </p:sp>
      <p:sp>
        <p:nvSpPr>
          <p:cNvPr id="42" name="CasellaDiTesto 41">
            <a:extLst>
              <a:ext uri="{FF2B5EF4-FFF2-40B4-BE49-F238E27FC236}">
                <a16:creationId xmlns:a16="http://schemas.microsoft.com/office/drawing/2014/main" id="{31510C5C-BBCF-4122-87AE-1D1D3C34C5CA}"/>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9022799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nodePh="1">
                                  <p:stCondLst>
                                    <p:cond delay="0"/>
                                  </p:stCondLst>
                                  <p:endCondLst>
                                    <p:cond evt="begin" delay="0">
                                      <p:tn val="24"/>
                                    </p:cond>
                                  </p:endCondLst>
                                  <p:childTnLst>
                                    <p:set>
                                      <p:cBhvr>
                                        <p:cTn id="25" dur="1" fill="hold">
                                          <p:stCondLst>
                                            <p:cond delay="0"/>
                                          </p:stCondLst>
                                        </p:cTn>
                                        <p:tgtEl>
                                          <p:spTgt spid="37"/>
                                        </p:tgtEl>
                                        <p:attrNameLst>
                                          <p:attrName>style.visibility</p:attrName>
                                        </p:attrNameLst>
                                      </p:cBhvr>
                                      <p:to>
                                        <p:strVal val="visible"/>
                                      </p:to>
                                    </p:set>
                                    <p:animEffect transition="in" filter="wipe(left)">
                                      <p:cBhvr>
                                        <p:cTn id="26" dur="500"/>
                                        <p:tgtEl>
                                          <p:spTgt spid="37"/>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left)">
                                      <p:cBhvr>
                                        <p:cTn id="38" dur="500"/>
                                        <p:tgtEl>
                                          <p:spTgt spid="5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left)">
                                      <p:cBhvr>
                                        <p:cTn id="41" dur="500"/>
                                        <p:tgtEl>
                                          <p:spTgt spid="53"/>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wipe(left)">
                                      <p:cBhvr>
                                        <p:cTn id="5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24" grpId="0" animBg="1"/>
      <p:bldP spid="11" grpId="0" animBg="1"/>
      <p:bldP spid="9" grpId="0" animBg="1"/>
      <p:bldP spid="25" grpId="0" animBg="1"/>
      <p:bldP spid="35" grpId="0" animBg="1"/>
      <p:bldP spid="37" grpId="0"/>
      <p:bldP spid="40" grpId="0" animBg="1"/>
      <p:bldP spid="51" grpId="0"/>
      <p:bldP spid="52" grpId="0" animBg="1"/>
      <p:bldP spid="53" grpId="0" animBg="1"/>
      <p:bldP spid="33"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 name="Elemento grafico 9" descr="Un libro aperto">
            <a:extLst>
              <a:ext uri="{FF2B5EF4-FFF2-40B4-BE49-F238E27FC236}">
                <a16:creationId xmlns:a16="http://schemas.microsoft.com/office/drawing/2014/main" id="{3DBD8BB1-038E-448E-AEC0-1AC9DFA5F0E1}"/>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8627" y="987313"/>
            <a:ext cx="8714165" cy="8714165"/>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2120630" y="-661480"/>
            <a:ext cx="1984442" cy="424126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1815383" y="2416328"/>
            <a:ext cx="5856136" cy="585613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a:latin typeface="Arial" panose="020B0604020202020204" pitchFamily="34" charset="0"/>
              <a:cs typeface="Arial" panose="020B0604020202020204" pitchFamily="34" charset="0"/>
            </a:endParaRPr>
          </a:p>
        </p:txBody>
      </p:sp>
      <p:sp>
        <p:nvSpPr>
          <p:cNvPr id="6" name="Oval 4">
            <a:extLst>
              <a:ext uri="{FF2B5EF4-FFF2-40B4-BE49-F238E27FC236}">
                <a16:creationId xmlns:a16="http://schemas.microsoft.com/office/drawing/2014/main" id="{BB49C176-171D-2247-8ABA-91BAF6142985}"/>
              </a:ext>
            </a:extLst>
          </p:cNvPr>
          <p:cNvSpPr/>
          <p:nvPr/>
        </p:nvSpPr>
        <p:spPr>
          <a:xfrm>
            <a:off x="2015659" y="2216226"/>
            <a:ext cx="5856136" cy="5856136"/>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a:latin typeface="Arial" panose="020B0604020202020204" pitchFamily="34" charset="0"/>
                <a:cs typeface="Arial" panose="020B0604020202020204" pitchFamily="34" charset="0"/>
              </a:rPr>
              <a:t>AGGIORNAMENTO PRASSI E GIURISPRUDENZA</a:t>
            </a:r>
            <a:endParaRPr lang="ru-RU" sz="3200">
              <a:latin typeface="Arial" panose="020B0604020202020204" pitchFamily="34" charset="0"/>
              <a:cs typeface="Arial" panose="020B0604020202020204" pitchFamily="34" charset="0"/>
            </a:endParaRPr>
          </a:p>
        </p:txBody>
      </p:sp>
      <p:sp>
        <p:nvSpPr>
          <p:cNvPr id="7" name="Rettangolo 6">
            <a:extLst>
              <a:ext uri="{FF2B5EF4-FFF2-40B4-BE49-F238E27FC236}">
                <a16:creationId xmlns:a16="http://schemas.microsoft.com/office/drawing/2014/main" id="{4ACEA228-33EE-4FD7-BCDF-809E10831AD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8" name="Gruppo 7">
            <a:extLst>
              <a:ext uri="{FF2B5EF4-FFF2-40B4-BE49-F238E27FC236}">
                <a16:creationId xmlns:a16="http://schemas.microsoft.com/office/drawing/2014/main" id="{547491C7-4D1D-4D2C-9315-C52AFCD713AD}"/>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19E04B2F-15B8-4143-931A-FF364740F3B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64B468E3-FA29-46F6-A74F-C1A4FFC4E541}"/>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2B1F8CE9-52C1-4852-BD7A-611D0933174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749277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69C0BCDD-CB63-43A9-A4A9-7F7176CE755C}"/>
              </a:ext>
            </a:extLst>
          </p:cNvPr>
          <p:cNvSpPr/>
          <p:nvPr/>
        </p:nvSpPr>
        <p:spPr>
          <a:xfrm>
            <a:off x="524087" y="6330288"/>
            <a:ext cx="3377353" cy="15618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accent1">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a:solidFill>
                  <a:schemeClr val="bg1"/>
                </a:solidFill>
                <a:latin typeface="+mj-lt"/>
                <a:ea typeface="Montserrat Black"/>
                <a:cs typeface="Montserrat Black"/>
                <a:sym typeface="Montserrat Black"/>
              </a:rPr>
              <a:t>02</a:t>
            </a:r>
            <a:endParaRPr>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chemeClr val="accent1">
                    <a:lumMod val="75000"/>
                  </a:schemeClr>
                </a:solidFill>
                <a:latin typeface="Arial"/>
                <a:ea typeface="Montserrat Black"/>
                <a:cs typeface="Arial"/>
                <a:sym typeface="Montserrat Black"/>
              </a:rPr>
              <a:t>Principio di diritto</a:t>
            </a:r>
            <a:endParaRPr lang="it-IT" sz="2000" b="1">
              <a:solidFill>
                <a:schemeClr val="accent1">
                  <a:lumMod val="75000"/>
                </a:schemeClr>
              </a:solidFill>
              <a:latin typeface="Arial" panose="020B0604020202020204" pitchFamily="34" charset="0"/>
              <a:ea typeface="Montserrat Black"/>
              <a:cs typeface="Arial" panose="020B0604020202020204" pitchFamily="34" charset="0"/>
            </a:endParaRPr>
          </a:p>
          <a:p>
            <a:pPr algn="ctr">
              <a:lnSpc>
                <a:spcPct val="102777"/>
              </a:lnSpc>
              <a:buClr>
                <a:srgbClr val="000000"/>
              </a:buClr>
              <a:buSzPts val="5400"/>
            </a:pPr>
            <a:r>
              <a:rPr lang="it-IT" sz="2000" b="1">
                <a:solidFill>
                  <a:schemeClr val="accent1">
                    <a:lumMod val="75000"/>
                  </a:schemeClr>
                </a:solidFill>
                <a:latin typeface="Arial"/>
                <a:ea typeface="Montserrat Black"/>
                <a:cs typeface="Arial"/>
                <a:sym typeface="Montserrat Black"/>
              </a:rPr>
              <a:t>n. 15 del 2021</a:t>
            </a:r>
            <a:endParaRPr sz="2000" b="1">
              <a:solidFill>
                <a:schemeClr val="accent1">
                  <a:lumMod val="75000"/>
                </a:schemeClr>
              </a:solidFill>
              <a:latin typeface="Arial"/>
              <a:ea typeface="Montserrat Black"/>
              <a:cs typeface="Arial"/>
              <a:sym typeface="Montserrat Black"/>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600255" y="4390173"/>
            <a:ext cx="3455106" cy="1015663"/>
          </a:xfrm>
          <a:prstGeom prst="rect">
            <a:avLst/>
          </a:prstGeom>
          <a:noFill/>
        </p:spPr>
        <p:txBody>
          <a:bodyPr wrap="square" lIns="91440" tIns="45720" rIns="91440" bIns="45720" anchor="t">
            <a:spAutoFit/>
          </a:bodyPr>
          <a:lstStyle/>
          <a:p>
            <a:pPr algn="ctr" fontAlgn="base"/>
            <a:r>
              <a:rPr lang="it-IT" sz="2000" b="1">
                <a:solidFill>
                  <a:schemeClr val="accent1">
                    <a:lumMod val="75000"/>
                  </a:schemeClr>
                </a:solidFill>
                <a:latin typeface="Arial"/>
                <a:cs typeface="Arial"/>
              </a:rPr>
              <a:t>CREDITO D’IMPOSTA ESTERO - </a:t>
            </a:r>
          </a:p>
          <a:p>
            <a:pPr algn="ctr" fontAlgn="base"/>
            <a:r>
              <a:rPr lang="it-IT" sz="2000" b="1">
                <a:solidFill>
                  <a:schemeClr val="accent1">
                    <a:lumMod val="75000"/>
                  </a:schemeClr>
                </a:solidFill>
                <a:latin typeface="Arial"/>
                <a:cs typeface="Arial"/>
              </a:rPr>
              <a:t>PATENT BOX</a:t>
            </a: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34910" y="179075"/>
            <a:ext cx="7962469" cy="646331"/>
          </a:xfrm>
          <a:prstGeom prst="rect">
            <a:avLst/>
          </a:prstGeom>
          <a:noFill/>
        </p:spPr>
        <p:txBody>
          <a:bodyPr wrap="square" lIns="91440" tIns="45720" rIns="91440" bIns="45720" rtlCol="0" anchor="t">
            <a:spAutoFit/>
          </a:bodyPr>
          <a:lstStyle/>
          <a:p>
            <a:r>
              <a:rPr lang="en-US" sz="3600" b="1" kern="0">
                <a:solidFill>
                  <a:schemeClr val="bg1"/>
                </a:solidFill>
                <a:latin typeface="Arial"/>
                <a:cs typeface="Arial"/>
              </a:rPr>
              <a:t>AGEVOLAZIONI – PATENT BOX </a:t>
            </a:r>
            <a:endParaRPr lang="en-US" sz="4800" b="1" kern="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 name="CasellaDiTesto 1">
            <a:extLst>
              <a:ext uri="{FF2B5EF4-FFF2-40B4-BE49-F238E27FC236}">
                <a16:creationId xmlns:a16="http://schemas.microsoft.com/office/drawing/2014/main" id="{6D544715-9E23-4C6B-8753-AB34428F25AC}"/>
              </a:ext>
            </a:extLst>
          </p:cNvPr>
          <p:cNvSpPr txBox="1"/>
          <p:nvPr/>
        </p:nvSpPr>
        <p:spPr>
          <a:xfrm>
            <a:off x="4053385" y="2441655"/>
            <a:ext cx="1320079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it-IT">
              <a:ea typeface="Lato"/>
              <a:cs typeface="Lato"/>
            </a:endParaRPr>
          </a:p>
        </p:txBody>
      </p:sp>
      <p:sp>
        <p:nvSpPr>
          <p:cNvPr id="19" name="CasellaDiTesto 18">
            <a:extLst>
              <a:ext uri="{FF2B5EF4-FFF2-40B4-BE49-F238E27FC236}">
                <a16:creationId xmlns:a16="http://schemas.microsoft.com/office/drawing/2014/main" id="{2EBB5957-C941-432E-A036-05AA5964AC1E}"/>
              </a:ext>
            </a:extLst>
          </p:cNvPr>
          <p:cNvSpPr txBox="1"/>
          <p:nvPr/>
        </p:nvSpPr>
        <p:spPr>
          <a:xfrm>
            <a:off x="4237360" y="2185305"/>
            <a:ext cx="13365449" cy="6463308"/>
          </a:xfrm>
          <a:prstGeom prst="rect">
            <a:avLst/>
          </a:prstGeom>
          <a:noFill/>
        </p:spPr>
        <p:txBody>
          <a:bodyPr wrap="square" lIns="91440" tIns="45720" rIns="91440" bIns="45720" anchor="t">
            <a:spAutoFit/>
          </a:bodyPr>
          <a:lstStyle/>
          <a:p>
            <a:pPr algn="just"/>
            <a:r>
              <a:rPr lang="it-IT" sz="2300" dirty="0">
                <a:effectLst/>
                <a:latin typeface="Arial"/>
                <a:ea typeface="Calibri" panose="020F0502020204030204" pitchFamily="34" charset="0"/>
                <a:cs typeface="Arial"/>
              </a:rPr>
              <a:t>L’Agenzia ha fornito chiarimenti sulle </a:t>
            </a:r>
            <a:r>
              <a:rPr lang="it-IT" sz="2300" b="1" dirty="0">
                <a:effectLst/>
                <a:latin typeface="Arial"/>
                <a:ea typeface="Calibri" panose="020F0502020204030204" pitchFamily="34" charset="0"/>
                <a:cs typeface="Arial"/>
              </a:rPr>
              <a:t>modalità di calcolo</a:t>
            </a:r>
            <a:r>
              <a:rPr lang="it-IT" sz="2300" dirty="0">
                <a:effectLst/>
                <a:latin typeface="Arial"/>
                <a:ea typeface="Calibri" panose="020F0502020204030204" pitchFamily="34" charset="0"/>
                <a:cs typeface="Arial"/>
              </a:rPr>
              <a:t> del credito d’imposta estero per i soggetti che beneficiano dell’agevolazione </a:t>
            </a:r>
            <a:r>
              <a:rPr lang="it-IT" sz="2300" i="1" dirty="0" err="1">
                <a:effectLst/>
                <a:latin typeface="Arial"/>
                <a:ea typeface="Calibri" panose="020F0502020204030204" pitchFamily="34" charset="0"/>
                <a:cs typeface="Arial"/>
              </a:rPr>
              <a:t>Patent</a:t>
            </a:r>
            <a:r>
              <a:rPr lang="it-IT" sz="2300" i="1" dirty="0">
                <a:effectLst/>
                <a:latin typeface="Arial"/>
                <a:ea typeface="Calibri" panose="020F0502020204030204" pitchFamily="34" charset="0"/>
                <a:cs typeface="Arial"/>
              </a:rPr>
              <a:t> Box.</a:t>
            </a:r>
          </a:p>
          <a:p>
            <a:pPr algn="just"/>
            <a:endParaRPr lang="it-IT" sz="2300" dirty="0">
              <a:effectLst/>
              <a:latin typeface="Arial" panose="020B0604020202020204" pitchFamily="34" charset="0"/>
              <a:ea typeface="Calibri" panose="020F0502020204030204" pitchFamily="34" charset="0"/>
              <a:cs typeface="Arial" panose="020B0604020202020204" pitchFamily="34" charset="0"/>
            </a:endParaRPr>
          </a:p>
          <a:p>
            <a:pPr algn="just"/>
            <a:r>
              <a:rPr lang="it-IT" sz="2300" dirty="0">
                <a:effectLst/>
                <a:latin typeface="Arial"/>
                <a:ea typeface="Calibri" panose="020F0502020204030204" pitchFamily="34" charset="0"/>
                <a:cs typeface="Arial"/>
              </a:rPr>
              <a:t>Si ricorda che il “credito d’imposta estero” è uno strumento volto a contrastare il fenomeno della doppia imposizione giuridica. Tale strumento, adottato in numerose Convenzioni internazionali e dalla disciplina domestica (art. 165 TUIR), consente di </a:t>
            </a:r>
            <a:r>
              <a:rPr lang="it-IT" sz="2300" b="1" dirty="0">
                <a:effectLst/>
                <a:latin typeface="Arial"/>
                <a:ea typeface="Calibri" panose="020F0502020204030204" pitchFamily="34" charset="0"/>
                <a:cs typeface="Arial"/>
              </a:rPr>
              <a:t>detrarre </a:t>
            </a:r>
            <a:r>
              <a:rPr lang="it-IT" sz="2300" dirty="0">
                <a:effectLst/>
                <a:latin typeface="Arial"/>
                <a:ea typeface="Calibri" panose="020F0502020204030204" pitchFamily="34" charset="0"/>
                <a:cs typeface="Arial"/>
              </a:rPr>
              <a:t>dall’imposta netta dovuta nello Stato di residenza (Italia), le imposte già pagate a titolo definitivo nello Stato estero. A tal fine, lo Stato della residenza determina le imposte sulla base del reddito complessivo del contribuente che </a:t>
            </a:r>
            <a:r>
              <a:rPr lang="it-IT" sz="2300" b="1" dirty="0">
                <a:effectLst/>
                <a:latin typeface="Arial"/>
                <a:ea typeface="Calibri" panose="020F0502020204030204" pitchFamily="34" charset="0"/>
                <a:cs typeface="Arial"/>
              </a:rPr>
              <a:t>deve includere</a:t>
            </a:r>
            <a:r>
              <a:rPr lang="it-IT" sz="2300" dirty="0">
                <a:effectLst/>
                <a:latin typeface="Arial"/>
                <a:ea typeface="Calibri" panose="020F0502020204030204" pitchFamily="34" charset="0"/>
                <a:cs typeface="Arial"/>
              </a:rPr>
              <a:t> il reddito prodotto nello Stato estero dove lo stesso è già stato sopposto a tassazione.</a:t>
            </a:r>
            <a:r>
              <a:rPr lang="it-IT" sz="2300" dirty="0">
                <a:latin typeface="Arial"/>
                <a:ea typeface="Calibri" panose="020F0502020204030204" pitchFamily="34" charset="0"/>
                <a:cs typeface="Arial"/>
              </a:rPr>
              <a:t> </a:t>
            </a:r>
            <a:endParaRPr lang="it-IT" sz="2300" dirty="0">
              <a:effectLst/>
              <a:latin typeface="Arial" panose="020B0604020202020204" pitchFamily="34" charset="0"/>
              <a:ea typeface="Calibri" panose="020F0502020204030204" pitchFamily="34" charset="0"/>
              <a:cs typeface="Arial" panose="020B0604020202020204" pitchFamily="34" charset="0"/>
            </a:endParaRPr>
          </a:p>
          <a:p>
            <a:pPr algn="just"/>
            <a:endParaRPr lang="it-IT" sz="2300" dirty="0">
              <a:effectLst/>
              <a:latin typeface="Arial" panose="020B0604020202020204" pitchFamily="34" charset="0"/>
              <a:ea typeface="Calibri" panose="020F0502020204030204" pitchFamily="34" charset="0"/>
              <a:cs typeface="Arial" panose="020B0604020202020204" pitchFamily="34" charset="0"/>
            </a:endParaRPr>
          </a:p>
          <a:p>
            <a:pPr algn="just"/>
            <a:r>
              <a:rPr lang="it-IT" sz="2300" dirty="0">
                <a:effectLst/>
                <a:latin typeface="Arial"/>
                <a:ea typeface="Calibri" panose="020F0502020204030204" pitchFamily="34" charset="0"/>
                <a:cs typeface="Arial"/>
              </a:rPr>
              <a:t>Tale condizione – del </a:t>
            </a:r>
            <a:r>
              <a:rPr lang="it-IT" sz="2300" b="1" dirty="0">
                <a:effectLst/>
                <a:latin typeface="Arial"/>
                <a:ea typeface="Calibri" panose="020F0502020204030204" pitchFamily="34" charset="0"/>
                <a:cs typeface="Arial"/>
              </a:rPr>
              <a:t>concorso</a:t>
            </a:r>
            <a:r>
              <a:rPr lang="it-IT" sz="2300" dirty="0">
                <a:effectLst/>
                <a:latin typeface="Arial"/>
                <a:ea typeface="Calibri" panose="020F0502020204030204" pitchFamily="34" charset="0"/>
                <a:cs typeface="Arial"/>
              </a:rPr>
              <a:t> del reddito estero a quello complessivo imponibile – è essenziale ai fini della successiva detrazione e</a:t>
            </a:r>
            <a:r>
              <a:rPr lang="it-IT" sz="2300" dirty="0">
                <a:latin typeface="Arial"/>
                <a:ea typeface="Calibri" panose="020F0502020204030204" pitchFamily="34" charset="0"/>
                <a:cs typeface="Arial"/>
              </a:rPr>
              <a:t>,</a:t>
            </a:r>
            <a:r>
              <a:rPr lang="it-IT" sz="2300" dirty="0">
                <a:effectLst/>
                <a:latin typeface="Arial"/>
                <a:ea typeface="Calibri" panose="020F0502020204030204" pitchFamily="34" charset="0"/>
                <a:cs typeface="Arial"/>
              </a:rPr>
              <a:t> qualora non sia rispettata, non sarà possibile procedere alla stessa determinazione del credito d’imposta. Ciò vale, ricorda l’Agenzia, anche nel caso di </a:t>
            </a:r>
            <a:r>
              <a:rPr lang="it-IT" sz="2300" b="1" i="1" dirty="0">
                <a:effectLst/>
                <a:latin typeface="Arial"/>
                <a:ea typeface="Calibri" panose="020F0502020204030204" pitchFamily="34" charset="0"/>
                <a:cs typeface="Arial"/>
              </a:rPr>
              <a:t>concorso parziale</a:t>
            </a:r>
            <a:r>
              <a:rPr lang="it-IT" sz="2300" dirty="0">
                <a:effectLst/>
                <a:latin typeface="Arial"/>
                <a:ea typeface="Calibri" panose="020F0502020204030204" pitchFamily="34" charset="0"/>
                <a:cs typeface="Arial"/>
              </a:rPr>
              <a:t> del reddito estero al reddito complessivo imponibile e, quindi, anche nel caso di </a:t>
            </a:r>
            <a:r>
              <a:rPr lang="it-IT" sz="2300" b="1" dirty="0">
                <a:effectLst/>
                <a:latin typeface="Arial"/>
                <a:ea typeface="Calibri" panose="020F0502020204030204" pitchFamily="34" charset="0"/>
                <a:cs typeface="Arial"/>
              </a:rPr>
              <a:t>detassazione di una parte del reddito estero</a:t>
            </a:r>
            <a:r>
              <a:rPr lang="it-IT" sz="2300" dirty="0">
                <a:effectLst/>
                <a:latin typeface="Arial"/>
                <a:ea typeface="Calibri" panose="020F0502020204030204" pitchFamily="34" charset="0"/>
                <a:cs typeface="Arial"/>
              </a:rPr>
              <a:t> per effetto dell’applicazione del regime agevolativo del </a:t>
            </a:r>
            <a:r>
              <a:rPr lang="it-IT" sz="2300" b="1" dirty="0" err="1">
                <a:effectLst/>
                <a:latin typeface="Arial"/>
                <a:ea typeface="Calibri" panose="020F0502020204030204" pitchFamily="34" charset="0"/>
                <a:cs typeface="Arial"/>
              </a:rPr>
              <a:t>Patent</a:t>
            </a:r>
            <a:r>
              <a:rPr lang="it-IT" sz="2300" b="1" dirty="0">
                <a:effectLst/>
                <a:latin typeface="Arial"/>
                <a:ea typeface="Calibri" panose="020F0502020204030204" pitchFamily="34" charset="0"/>
                <a:cs typeface="Arial"/>
              </a:rPr>
              <a:t> box</a:t>
            </a:r>
            <a:r>
              <a:rPr lang="it-IT" sz="2300" dirty="0">
                <a:effectLst/>
                <a:latin typeface="Arial"/>
                <a:ea typeface="Calibri" panose="020F0502020204030204" pitchFamily="34" charset="0"/>
                <a:cs typeface="Arial"/>
              </a:rPr>
              <a:t>. In questi casi, dunque, </a:t>
            </a:r>
            <a:r>
              <a:rPr lang="it-IT" sz="2300" b="1" dirty="0">
                <a:effectLst/>
                <a:latin typeface="Arial"/>
                <a:ea typeface="Calibri" panose="020F0502020204030204" pitchFamily="34" charset="0"/>
                <a:cs typeface="Arial"/>
              </a:rPr>
              <a:t>il credito deve essere ridotto in misura corrispondente</a:t>
            </a:r>
            <a:r>
              <a:rPr lang="it-IT" sz="2300" dirty="0">
                <a:effectLst/>
                <a:latin typeface="Arial"/>
                <a:ea typeface="Calibri" panose="020F0502020204030204" pitchFamily="34" charset="0"/>
                <a:cs typeface="Arial"/>
              </a:rPr>
              <a:t> (ai sensi dell’art. 165, comma 10, TUIR) non realizzandosi le condizioni di </a:t>
            </a:r>
            <a:r>
              <a:rPr lang="it-IT" sz="2300" dirty="0" err="1">
                <a:effectLst/>
                <a:latin typeface="Arial"/>
                <a:ea typeface="Calibri" panose="020F0502020204030204" pitchFamily="34" charset="0"/>
                <a:cs typeface="Arial"/>
              </a:rPr>
              <a:t>accreditabilità</a:t>
            </a:r>
            <a:r>
              <a:rPr lang="it-IT" sz="2300" dirty="0">
                <a:effectLst/>
                <a:latin typeface="Arial"/>
                <a:ea typeface="Calibri" panose="020F0502020204030204" pitchFamily="34" charset="0"/>
                <a:cs typeface="Arial"/>
              </a:rPr>
              <a:t> in Italia delle imposte scontate all’estero evidentemente per la parte non assoggettata a tassazione.</a:t>
            </a:r>
          </a:p>
        </p:txBody>
      </p:sp>
      <p:sp>
        <p:nvSpPr>
          <p:cNvPr id="21" name="CasellaDiTesto 20">
            <a:extLst>
              <a:ext uri="{FF2B5EF4-FFF2-40B4-BE49-F238E27FC236}">
                <a16:creationId xmlns:a16="http://schemas.microsoft.com/office/drawing/2014/main" id="{22DC7922-F450-4D01-8107-B7537CAD5F1B}"/>
              </a:ext>
            </a:extLst>
          </p:cNvPr>
          <p:cNvSpPr txBox="1"/>
          <p:nvPr/>
        </p:nvSpPr>
        <p:spPr>
          <a:xfrm rot="10800000" flipV="1">
            <a:off x="600255" y="6351159"/>
            <a:ext cx="3301185" cy="1477328"/>
          </a:xfrm>
          <a:prstGeom prst="rect">
            <a:avLst/>
          </a:prstGeom>
          <a:noFill/>
        </p:spPr>
        <p:txBody>
          <a:bodyPr wrap="square">
            <a:spAutoFit/>
          </a:bodyPr>
          <a:lstStyle/>
          <a:p>
            <a:pPr algn="ctr"/>
            <a:r>
              <a:rPr lang="it-IT" sz="1800">
                <a:solidFill>
                  <a:schemeClr val="bg1"/>
                </a:solidFill>
                <a:effectLst/>
                <a:latin typeface="Arial" panose="020B0604020202020204" pitchFamily="34" charset="0"/>
                <a:ea typeface="Calibri" panose="020F0502020204030204" pitchFamily="34" charset="0"/>
                <a:cs typeface="Arial" panose="020B0604020202020204" pitchFamily="34" charset="0"/>
              </a:rPr>
              <a:t>Viene confermato quanto già stabilito con il </a:t>
            </a:r>
          </a:p>
          <a:p>
            <a:pPr algn="ctr"/>
            <a:r>
              <a:rPr lang="it-IT" sz="1800" b="1">
                <a:solidFill>
                  <a:schemeClr val="bg1"/>
                </a:solidFill>
                <a:effectLst/>
                <a:latin typeface="Arial" panose="020B0604020202020204" pitchFamily="34" charset="0"/>
                <a:ea typeface="Calibri" panose="020F0502020204030204" pitchFamily="34" charset="0"/>
                <a:cs typeface="Arial" panose="020B0604020202020204" pitchFamily="34" charset="0"/>
              </a:rPr>
              <a:t>principio di diritto n. 15 del 2019</a:t>
            </a:r>
            <a:r>
              <a:rPr lang="it-IT" sz="1800">
                <a:solidFill>
                  <a:schemeClr val="bg1"/>
                </a:solidFill>
                <a:effectLst/>
                <a:latin typeface="Arial" panose="020B0604020202020204" pitchFamily="34" charset="0"/>
                <a:ea typeface="Calibri" panose="020F0502020204030204" pitchFamily="34" charset="0"/>
                <a:cs typeface="Arial" panose="020B0604020202020204" pitchFamily="34" charset="0"/>
              </a:rPr>
              <a:t> cui si rinvia per maggiori approfondimenti</a:t>
            </a:r>
            <a:endParaRPr lang="it-IT">
              <a:solidFill>
                <a:schemeClr val="bg1"/>
              </a:solidFill>
            </a:endParaRPr>
          </a:p>
        </p:txBody>
      </p:sp>
      <p:pic>
        <p:nvPicPr>
          <p:cNvPr id="8" name="Elemento grafico 7" descr="Calcolatrice con riempimento a tinta unita">
            <a:extLst>
              <a:ext uri="{FF2B5EF4-FFF2-40B4-BE49-F238E27FC236}">
                <a16:creationId xmlns:a16="http://schemas.microsoft.com/office/drawing/2014/main" id="{5E3D7354-1D0F-4F80-A957-44E2D97D0B9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04116" y="2571195"/>
            <a:ext cx="1310535" cy="1310535"/>
          </a:xfrm>
          <a:prstGeom prst="rect">
            <a:avLst/>
          </a:prstGeom>
        </p:spPr>
      </p:pic>
      <p:sp>
        <p:nvSpPr>
          <p:cNvPr id="24" name="CasellaDiTesto 23">
            <a:extLst>
              <a:ext uri="{FF2B5EF4-FFF2-40B4-BE49-F238E27FC236}">
                <a16:creationId xmlns:a16="http://schemas.microsoft.com/office/drawing/2014/main" id="{35ACAA52-EB28-4B3E-B4BB-CFDBD4B6BC44}"/>
              </a:ext>
            </a:extLst>
          </p:cNvPr>
          <p:cNvSpPr txBox="1"/>
          <p:nvPr/>
        </p:nvSpPr>
        <p:spPr>
          <a:xfrm>
            <a:off x="16656651" y="8504853"/>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1/2</a:t>
            </a:r>
          </a:p>
        </p:txBody>
      </p:sp>
    </p:spTree>
    <p:extLst>
      <p:ext uri="{BB962C8B-B14F-4D97-AF65-F5344CB8AC3E}">
        <p14:creationId xmlns:p14="http://schemas.microsoft.com/office/powerpoint/2010/main" val="3483603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750"/>
                                        <p:tgtEl>
                                          <p:spTgt spid="23"/>
                                        </p:tgtEl>
                                      </p:cBhvr>
                                    </p:animEffect>
                                    <p:anim calcmode="lin" valueType="num">
                                      <p:cBhvr>
                                        <p:cTn id="24" dur="750" fill="hold"/>
                                        <p:tgtEl>
                                          <p:spTgt spid="23"/>
                                        </p:tgtEl>
                                        <p:attrNameLst>
                                          <p:attrName>ppt_x</p:attrName>
                                        </p:attrNameLst>
                                      </p:cBhvr>
                                      <p:tavLst>
                                        <p:tav tm="0">
                                          <p:val>
                                            <p:strVal val="#ppt_x"/>
                                          </p:val>
                                        </p:tav>
                                        <p:tav tm="100000">
                                          <p:val>
                                            <p:strVal val="#ppt_x"/>
                                          </p:val>
                                        </p:tav>
                                      </p:tavLst>
                                    </p:anim>
                                    <p:anim calcmode="lin" valueType="num">
                                      <p:cBhvr>
                                        <p:cTn id="25" dur="7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3"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tangolo 43">
            <a:extLst>
              <a:ext uri="{FF2B5EF4-FFF2-40B4-BE49-F238E27FC236}">
                <a16:creationId xmlns:a16="http://schemas.microsoft.com/office/drawing/2014/main" id="{970A85F9-6AE3-4343-AA34-2054CBCB1C95}"/>
              </a:ext>
            </a:extLst>
          </p:cNvPr>
          <p:cNvSpPr/>
          <p:nvPr/>
        </p:nvSpPr>
        <p:spPr>
          <a:xfrm>
            <a:off x="891914" y="5525898"/>
            <a:ext cx="13915470" cy="3310993"/>
          </a:xfrm>
          <a:prstGeom prst="rect">
            <a:avLst/>
          </a:prstGeom>
          <a:ln w="3810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43" name="Rettangolo 42">
            <a:extLst>
              <a:ext uri="{FF2B5EF4-FFF2-40B4-BE49-F238E27FC236}">
                <a16:creationId xmlns:a16="http://schemas.microsoft.com/office/drawing/2014/main" id="{8E01B2A0-69D3-4439-AF9F-552FF63B86E0}"/>
              </a:ext>
            </a:extLst>
          </p:cNvPr>
          <p:cNvSpPr/>
          <p:nvPr/>
        </p:nvSpPr>
        <p:spPr>
          <a:xfrm rot="5400000">
            <a:off x="14469453" y="4525049"/>
            <a:ext cx="4254673" cy="26777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a:solidFill>
                  <a:schemeClr val="bg1"/>
                </a:solidFill>
                <a:latin typeface="+mj-lt"/>
                <a:ea typeface="Montserrat Black"/>
                <a:cs typeface="Montserrat Black"/>
                <a:sym typeface="Montserrat Black"/>
              </a:rPr>
              <a:t>02</a:t>
            </a:r>
            <a:endParaRPr>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34910" y="179075"/>
            <a:ext cx="8610738" cy="1200329"/>
          </a:xfrm>
          <a:prstGeom prst="rect">
            <a:avLst/>
          </a:prstGeom>
          <a:noFill/>
        </p:spPr>
        <p:txBody>
          <a:bodyPr wrap="square" lIns="91440" tIns="45720" rIns="91440" bIns="45720" rtlCol="0" anchor="t">
            <a:spAutoFit/>
          </a:bodyPr>
          <a:lstStyle/>
          <a:p>
            <a:r>
              <a:rPr lang="en-US" sz="3600" b="1" kern="0">
                <a:solidFill>
                  <a:schemeClr val="bg1"/>
                </a:solidFill>
                <a:latin typeface="Arial"/>
                <a:cs typeface="Arial"/>
              </a:rPr>
              <a:t>AGEVOLAZIONI – PATENT BOX </a:t>
            </a:r>
            <a:endParaRPr lang="en-US" sz="3600" kern="0">
              <a:solidFill>
                <a:schemeClr val="bg1"/>
              </a:solidFill>
              <a:ea typeface="+mn-lt"/>
              <a:cs typeface="+mn-lt"/>
            </a:endParaRPr>
          </a:p>
          <a:p>
            <a:endParaRPr lang="en-US" sz="3600" b="1" kern="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1" name="CasellaDiTesto 20">
            <a:extLst>
              <a:ext uri="{FF2B5EF4-FFF2-40B4-BE49-F238E27FC236}">
                <a16:creationId xmlns:a16="http://schemas.microsoft.com/office/drawing/2014/main" id="{CEEF955E-C171-4A32-8C29-562D3D3498D9}"/>
              </a:ext>
            </a:extLst>
          </p:cNvPr>
          <p:cNvSpPr txBox="1"/>
          <p:nvPr/>
        </p:nvSpPr>
        <p:spPr>
          <a:xfrm>
            <a:off x="1031454" y="1274364"/>
            <a:ext cx="16453663" cy="2462213"/>
          </a:xfrm>
          <a:prstGeom prst="rect">
            <a:avLst/>
          </a:prstGeom>
          <a:noFill/>
        </p:spPr>
        <p:txBody>
          <a:bodyPr wrap="square">
            <a:spAutoFit/>
          </a:bodyPr>
          <a:lstStyle/>
          <a:p>
            <a:pPr algn="just"/>
            <a:r>
              <a:rPr lang="it-IT" sz="2200">
                <a:solidFill>
                  <a:srgbClr val="000000"/>
                </a:solidFill>
                <a:effectLst/>
                <a:latin typeface="Arial" panose="020B0604020202020204" pitchFamily="34" charset="0"/>
                <a:ea typeface="Calibri" panose="020F0502020204030204" pitchFamily="34" charset="0"/>
              </a:rPr>
              <a:t>Per quanto concerne, invece, le modalità di calcolo, va preliminarmente ricordato che la detrazione è ammessa </a:t>
            </a:r>
            <a:r>
              <a:rPr lang="it-IT" sz="2200">
                <a:solidFill>
                  <a:srgbClr val="212529"/>
                </a:solidFill>
                <a:effectLst/>
                <a:latin typeface="Arial" panose="020B0604020202020204" pitchFamily="34" charset="0"/>
                <a:ea typeface="Calibri" panose="020F0502020204030204" pitchFamily="34" charset="0"/>
              </a:rPr>
              <a:t>nei </a:t>
            </a:r>
            <a:r>
              <a:rPr lang="it-IT" sz="2200" b="1">
                <a:solidFill>
                  <a:srgbClr val="212529"/>
                </a:solidFill>
                <a:effectLst/>
                <a:latin typeface="Arial" panose="020B0604020202020204" pitchFamily="34" charset="0"/>
                <a:ea typeface="Calibri" panose="020F0502020204030204" pitchFamily="34" charset="0"/>
              </a:rPr>
              <a:t>limiti</a:t>
            </a:r>
            <a:r>
              <a:rPr lang="it-IT" sz="2200">
                <a:solidFill>
                  <a:srgbClr val="212529"/>
                </a:solidFill>
                <a:effectLst/>
                <a:latin typeface="Arial" panose="020B0604020202020204" pitchFamily="34" charset="0"/>
                <a:ea typeface="Calibri" panose="020F0502020204030204" pitchFamily="34" charset="0"/>
              </a:rPr>
              <a:t> della quota d’imposta corrispondente al </a:t>
            </a:r>
            <a:r>
              <a:rPr lang="it-IT" sz="2200" b="1">
                <a:solidFill>
                  <a:srgbClr val="212529"/>
                </a:solidFill>
                <a:effectLst/>
                <a:latin typeface="Arial" panose="020B0604020202020204" pitchFamily="34" charset="0"/>
                <a:ea typeface="Calibri" panose="020F0502020204030204" pitchFamily="34" charset="0"/>
              </a:rPr>
              <a:t>rapporto</a:t>
            </a:r>
            <a:r>
              <a:rPr lang="it-IT" sz="2200">
                <a:solidFill>
                  <a:srgbClr val="212529"/>
                </a:solidFill>
                <a:effectLst/>
                <a:latin typeface="Arial" panose="020B0604020202020204" pitchFamily="34" charset="0"/>
                <a:ea typeface="Calibri" panose="020F0502020204030204" pitchFamily="34" charset="0"/>
              </a:rPr>
              <a:t> tra il reddito prodotto all’estero e il reddito complessivo dichiarato dal contribuente, al netto delle perdite dei precedenti periodi d’imposta ammesse in diminuzione (art. 165, comma 1 TUIR). </a:t>
            </a:r>
          </a:p>
          <a:p>
            <a:pPr algn="just"/>
            <a:r>
              <a:rPr lang="it-IT" sz="2200">
                <a:solidFill>
                  <a:srgbClr val="212529"/>
                </a:solidFill>
                <a:effectLst/>
                <a:latin typeface="Arial" panose="020B0604020202020204" pitchFamily="34" charset="0"/>
                <a:ea typeface="Calibri" panose="020F0502020204030204" pitchFamily="34" charset="0"/>
              </a:rPr>
              <a:t>L’Agenzia ha fornito dei chiarimenti in merito ai </a:t>
            </a:r>
            <a:r>
              <a:rPr lang="it-IT" sz="2200" b="1">
                <a:solidFill>
                  <a:srgbClr val="212529"/>
                </a:solidFill>
                <a:effectLst/>
                <a:latin typeface="Arial" panose="020B0604020202020204" pitchFamily="34" charset="0"/>
                <a:ea typeface="Calibri" panose="020F0502020204030204" pitchFamily="34" charset="0"/>
              </a:rPr>
              <a:t>singoli elementi di questo rapporto</a:t>
            </a:r>
            <a:r>
              <a:rPr lang="it-IT" sz="2200">
                <a:solidFill>
                  <a:srgbClr val="212529"/>
                </a:solidFill>
                <a:effectLst/>
                <a:latin typeface="Arial" panose="020B0604020202020204" pitchFamily="34" charset="0"/>
                <a:ea typeface="Calibri" panose="020F0502020204030204" pitchFamily="34" charset="0"/>
              </a:rPr>
              <a:t> stabilendo, in particolare, che il </a:t>
            </a:r>
            <a:r>
              <a:rPr lang="it-IT" sz="2200" b="1">
                <a:solidFill>
                  <a:srgbClr val="212529"/>
                </a:solidFill>
                <a:effectLst/>
                <a:latin typeface="Arial" panose="020B0604020202020204" pitchFamily="34" charset="0"/>
                <a:ea typeface="Calibri" panose="020F0502020204030204" pitchFamily="34" charset="0"/>
              </a:rPr>
              <a:t>reddito estero</a:t>
            </a:r>
            <a:r>
              <a:rPr lang="it-IT" sz="2200">
                <a:solidFill>
                  <a:srgbClr val="212529"/>
                </a:solidFill>
                <a:effectLst/>
                <a:latin typeface="Arial" panose="020B0604020202020204" pitchFamily="34" charset="0"/>
                <a:ea typeface="Calibri" panose="020F0502020204030204" pitchFamily="34" charset="0"/>
              </a:rPr>
              <a:t> (numeratore del rapporto) deve essere assunto </a:t>
            </a:r>
            <a:r>
              <a:rPr lang="it-IT" sz="2200" b="1">
                <a:solidFill>
                  <a:srgbClr val="212529"/>
                </a:solidFill>
                <a:effectLst/>
                <a:latin typeface="Arial" panose="020B0604020202020204" pitchFamily="34" charset="0"/>
                <a:ea typeface="Calibri" panose="020F0502020204030204" pitchFamily="34" charset="0"/>
              </a:rPr>
              <a:t>al lordo dei costi sostenuti per la sua produzione</a:t>
            </a:r>
            <a:r>
              <a:rPr lang="it-IT" sz="2200">
                <a:solidFill>
                  <a:srgbClr val="212529"/>
                </a:solidFill>
                <a:effectLst/>
                <a:latin typeface="Arial" panose="020B0604020202020204" pitchFamily="34" charset="0"/>
                <a:ea typeface="Calibri" panose="020F0502020204030204" pitchFamily="34" charset="0"/>
              </a:rPr>
              <a:t>, in ragione delle </a:t>
            </a:r>
            <a:r>
              <a:rPr lang="it-IT" sz="2200" u="sng">
                <a:solidFill>
                  <a:srgbClr val="212529"/>
                </a:solidFill>
                <a:effectLst/>
                <a:latin typeface="Arial" panose="020B0604020202020204" pitchFamily="34" charset="0"/>
                <a:ea typeface="Calibri" panose="020F0502020204030204" pitchFamily="34" charset="0"/>
              </a:rPr>
              <a:t>obiettive difficoltà nella determinazione e nel controllo dei costi effettivamente imputabili ai singoli elementi reddituali </a:t>
            </a:r>
            <a:r>
              <a:rPr lang="it-IT" sz="2200">
                <a:solidFill>
                  <a:srgbClr val="212529"/>
                </a:solidFill>
                <a:effectLst/>
                <a:latin typeface="Arial" panose="020B0604020202020204" pitchFamily="34" charset="0"/>
                <a:ea typeface="Calibri" panose="020F0502020204030204" pitchFamily="34" charset="0"/>
              </a:rPr>
              <a:t>(Circolare n.9/E del 2015, par. 3.2.). </a:t>
            </a:r>
          </a:p>
        </p:txBody>
      </p:sp>
      <p:sp>
        <p:nvSpPr>
          <p:cNvPr id="39" name="CasellaDiTesto 38">
            <a:extLst>
              <a:ext uri="{FF2B5EF4-FFF2-40B4-BE49-F238E27FC236}">
                <a16:creationId xmlns:a16="http://schemas.microsoft.com/office/drawing/2014/main" id="{B6C12714-CABF-42DE-B13E-F0B27B1D6C8E}"/>
              </a:ext>
            </a:extLst>
          </p:cNvPr>
          <p:cNvSpPr txBox="1"/>
          <p:nvPr/>
        </p:nvSpPr>
        <p:spPr>
          <a:xfrm>
            <a:off x="1214792" y="5628227"/>
            <a:ext cx="13409251" cy="3139321"/>
          </a:xfrm>
          <a:prstGeom prst="rect">
            <a:avLst/>
          </a:prstGeom>
          <a:noFill/>
        </p:spPr>
        <p:txBody>
          <a:bodyPr wrap="square" lIns="91440" tIns="45720" rIns="91440" bIns="45720" anchor="t">
            <a:spAutoFit/>
          </a:bodyPr>
          <a:lstStyle/>
          <a:p>
            <a:pPr algn="ctr"/>
            <a:r>
              <a:rPr lang="it-IT" sz="2200">
                <a:solidFill>
                  <a:schemeClr val="bg2">
                    <a:lumMod val="50000"/>
                  </a:schemeClr>
                </a:solidFill>
                <a:effectLst/>
                <a:latin typeface="Arial"/>
                <a:ea typeface="Calibri" panose="020F0502020204030204" pitchFamily="34" charset="0"/>
                <a:cs typeface="Arial"/>
              </a:rPr>
              <a:t>Secondo l’Agenzia, però, tale</a:t>
            </a:r>
            <a:r>
              <a:rPr lang="it-IT" sz="2200">
                <a:solidFill>
                  <a:schemeClr val="bg2">
                    <a:lumMod val="50000"/>
                  </a:schemeClr>
                </a:solidFill>
                <a:latin typeface="Arial"/>
                <a:ea typeface="Calibri" panose="020F0502020204030204" pitchFamily="34" charset="0"/>
                <a:cs typeface="Arial"/>
              </a:rPr>
              <a:t> sistema di tracciabilità, non risulta di per sé idoneo a superare le obiettive difficoltà nella determinazione e nel controllo dei costi effettivamente imputabili a singoli elementi reddituali, </a:t>
            </a:r>
            <a:r>
              <a:rPr lang="it-IT" sz="2200">
                <a:solidFill>
                  <a:schemeClr val="bg2">
                    <a:lumMod val="50000"/>
                  </a:schemeClr>
                </a:solidFill>
                <a:effectLst/>
                <a:latin typeface="Arial"/>
                <a:ea typeface="Calibri" panose="020F0502020204030204" pitchFamily="34" charset="0"/>
                <a:cs typeface="Times New Roman"/>
              </a:rPr>
              <a:t>poiché </a:t>
            </a:r>
            <a:r>
              <a:rPr lang="it-IT" sz="2200" b="1" i="1">
                <a:solidFill>
                  <a:schemeClr val="bg2">
                    <a:lumMod val="50000"/>
                  </a:schemeClr>
                </a:solidFill>
                <a:effectLst/>
                <a:latin typeface="Arial"/>
                <a:ea typeface="Calibri" panose="020F0502020204030204" pitchFamily="34" charset="0"/>
                <a:cs typeface="Times New Roman"/>
              </a:rPr>
              <a:t>non garantisce un livello di accuratezza tale da permettere la rilevazione e l'imputazione dei costi effettivi, né sui singoli redditi percepiti né sui singoli soggetti da cui provengono i redditi</a:t>
            </a:r>
            <a:r>
              <a:rPr lang="it-IT" sz="2200">
                <a:solidFill>
                  <a:schemeClr val="bg2">
                    <a:lumMod val="50000"/>
                  </a:schemeClr>
                </a:solidFill>
                <a:effectLst/>
                <a:latin typeface="Arial"/>
                <a:ea typeface="Calibri" panose="020F0502020204030204" pitchFamily="34" charset="0"/>
                <a:cs typeface="Times New Roman"/>
              </a:rPr>
              <a:t>. </a:t>
            </a:r>
            <a:r>
              <a:rPr lang="it-IT" sz="2200">
                <a:solidFill>
                  <a:schemeClr val="bg2">
                    <a:lumMod val="50000"/>
                  </a:schemeClr>
                </a:solidFill>
                <a:effectLst/>
                <a:latin typeface="Arial"/>
                <a:ea typeface="Calibri" panose="020F0502020204030204" pitchFamily="34" charset="0"/>
                <a:cs typeface="Arial"/>
              </a:rPr>
              <a:t>Pertanto, le suddette modalità di determinazione analitica del reddito estero non possono essere</a:t>
            </a:r>
            <a:r>
              <a:rPr lang="it-IT" sz="2200">
                <a:solidFill>
                  <a:schemeClr val="bg2">
                    <a:lumMod val="50000"/>
                  </a:schemeClr>
                </a:solidFill>
                <a:latin typeface="Arial"/>
                <a:ea typeface="Calibri" panose="020F0502020204030204" pitchFamily="34" charset="0"/>
                <a:cs typeface="Arial"/>
              </a:rPr>
              <a:t> validamente</a:t>
            </a:r>
            <a:r>
              <a:rPr lang="it-IT" sz="2200">
                <a:solidFill>
                  <a:schemeClr val="bg2">
                    <a:lumMod val="50000"/>
                  </a:schemeClr>
                </a:solidFill>
                <a:effectLst/>
                <a:latin typeface="Arial"/>
                <a:ea typeface="Calibri" panose="020F0502020204030204" pitchFamily="34" charset="0"/>
                <a:cs typeface="Arial"/>
              </a:rPr>
              <a:t> utilizzate per determinare l’ammontare del reddito estero da inserire nel rapporto previsto dell’articolo 165, comma 1 del TUIR, con la conseguenza che, </a:t>
            </a:r>
            <a:r>
              <a:rPr lang="it-IT" sz="2200" b="1">
                <a:solidFill>
                  <a:schemeClr val="bg2">
                    <a:lumMod val="50000"/>
                  </a:schemeClr>
                </a:solidFill>
                <a:effectLst/>
                <a:latin typeface="Arial"/>
                <a:ea typeface="Calibri" panose="020F0502020204030204" pitchFamily="34" charset="0"/>
                <a:cs typeface="Arial"/>
              </a:rPr>
              <a:t>anche per i soggetti che beneficiano dell’agevolazione </a:t>
            </a:r>
            <a:r>
              <a:rPr lang="it-IT" sz="2200" b="1" err="1">
                <a:solidFill>
                  <a:schemeClr val="bg2">
                    <a:lumMod val="50000"/>
                  </a:schemeClr>
                </a:solidFill>
                <a:effectLst/>
                <a:latin typeface="Arial"/>
                <a:ea typeface="Calibri" panose="020F0502020204030204" pitchFamily="34" charset="0"/>
                <a:cs typeface="Arial"/>
              </a:rPr>
              <a:t>Patent</a:t>
            </a:r>
            <a:r>
              <a:rPr lang="it-IT" sz="2200" b="1">
                <a:solidFill>
                  <a:schemeClr val="bg2">
                    <a:lumMod val="50000"/>
                  </a:schemeClr>
                </a:solidFill>
                <a:effectLst/>
                <a:latin typeface="Arial"/>
                <a:ea typeface="Calibri" panose="020F0502020204030204" pitchFamily="34" charset="0"/>
                <a:cs typeface="Arial"/>
              </a:rPr>
              <a:t> box, il reddito estero da assumere</a:t>
            </a:r>
            <a:r>
              <a:rPr lang="it-IT" sz="2200">
                <a:solidFill>
                  <a:schemeClr val="bg2">
                    <a:lumMod val="50000"/>
                  </a:schemeClr>
                </a:solidFill>
                <a:effectLst/>
                <a:latin typeface="Arial"/>
                <a:ea typeface="Calibri" panose="020F0502020204030204" pitchFamily="34" charset="0"/>
                <a:cs typeface="Arial"/>
              </a:rPr>
              <a:t> quale numeratore del rapporto va assunto </a:t>
            </a:r>
            <a:r>
              <a:rPr lang="it-IT" sz="2200" b="1">
                <a:solidFill>
                  <a:schemeClr val="bg2">
                    <a:lumMod val="50000"/>
                  </a:schemeClr>
                </a:solidFill>
                <a:effectLst/>
                <a:latin typeface="Arial"/>
                <a:ea typeface="Calibri" panose="020F0502020204030204" pitchFamily="34" charset="0"/>
                <a:cs typeface="Arial"/>
              </a:rPr>
              <a:t>“al lordo” </a:t>
            </a:r>
            <a:r>
              <a:rPr lang="it-IT" sz="2200">
                <a:solidFill>
                  <a:schemeClr val="bg2">
                    <a:lumMod val="50000"/>
                  </a:schemeClr>
                </a:solidFill>
                <a:effectLst/>
                <a:latin typeface="Arial"/>
                <a:ea typeface="Calibri" panose="020F0502020204030204" pitchFamily="34" charset="0"/>
                <a:cs typeface="Arial"/>
              </a:rPr>
              <a:t>dei costi sostenuti per la sua produzione.</a:t>
            </a:r>
          </a:p>
        </p:txBody>
      </p:sp>
      <p:sp>
        <p:nvSpPr>
          <p:cNvPr id="41" name="CasellaDiTesto 40">
            <a:extLst>
              <a:ext uri="{FF2B5EF4-FFF2-40B4-BE49-F238E27FC236}">
                <a16:creationId xmlns:a16="http://schemas.microsoft.com/office/drawing/2014/main" id="{6D838552-FB66-40B9-9BE4-FB893BE815EA}"/>
              </a:ext>
            </a:extLst>
          </p:cNvPr>
          <p:cNvSpPr txBox="1"/>
          <p:nvPr/>
        </p:nvSpPr>
        <p:spPr>
          <a:xfrm>
            <a:off x="15396764" y="3958542"/>
            <a:ext cx="2400051" cy="4032707"/>
          </a:xfrm>
          <a:prstGeom prst="rect">
            <a:avLst/>
          </a:prstGeom>
          <a:noFill/>
        </p:spPr>
        <p:txBody>
          <a:bodyPr wrap="square">
            <a:spAutoFit/>
          </a:bodyPr>
          <a:lstStyle/>
          <a:p>
            <a:pPr algn="ctr">
              <a:lnSpc>
                <a:spcPct val="107000"/>
              </a:lnSpc>
              <a:spcAft>
                <a:spcPts val="800"/>
              </a:spcAft>
            </a:pPr>
            <a:r>
              <a:rPr lang="it-IT"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Il tracking and tracing è stato introdotto al </a:t>
            </a:r>
            <a:r>
              <a:rPr lang="it-IT" dirty="0">
                <a:solidFill>
                  <a:schemeClr val="bg1"/>
                </a:solidFill>
                <a:latin typeface="Arial" panose="020B0604020202020204" pitchFamily="34" charset="0"/>
                <a:ea typeface="Calibri" panose="020F0502020204030204" pitchFamily="34" charset="0"/>
                <a:cs typeface="Times New Roman" panose="02020603050405020304" pitchFamily="18" charset="0"/>
              </a:rPr>
              <a:t>fine di individuare il collegamento tra </a:t>
            </a:r>
            <a:r>
              <a:rPr lang="it-IT"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il bene immateriale oggetto dell’agevolazione e l’effettivo svolgimento di un’attività economica (art. 11 del decreto interministeriale 30 luglio 2015)</a:t>
            </a:r>
            <a:endParaRPr lang="it-IT"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CasellaDiTesto 45">
            <a:extLst>
              <a:ext uri="{FF2B5EF4-FFF2-40B4-BE49-F238E27FC236}">
                <a16:creationId xmlns:a16="http://schemas.microsoft.com/office/drawing/2014/main" id="{8B082279-0074-4958-BA44-904063742D52}"/>
              </a:ext>
            </a:extLst>
          </p:cNvPr>
          <p:cNvSpPr txBox="1"/>
          <p:nvPr/>
        </p:nvSpPr>
        <p:spPr>
          <a:xfrm>
            <a:off x="1031453" y="3838434"/>
            <a:ext cx="13775931" cy="1446550"/>
          </a:xfrm>
          <a:prstGeom prst="rect">
            <a:avLst/>
          </a:prstGeom>
          <a:noFill/>
        </p:spPr>
        <p:txBody>
          <a:bodyPr wrap="square" lIns="91440" tIns="45720" rIns="91440" bIns="45720" anchor="t">
            <a:spAutoFit/>
          </a:bodyPr>
          <a:lstStyle/>
          <a:p>
            <a:pPr algn="just"/>
            <a:r>
              <a:rPr lang="it-IT" sz="2200" dirty="0">
                <a:solidFill>
                  <a:schemeClr val="bg2">
                    <a:lumMod val="50000"/>
                  </a:schemeClr>
                </a:solidFill>
                <a:effectLst/>
                <a:latin typeface="Arial"/>
                <a:ea typeface="Calibri" panose="020F0502020204030204" pitchFamily="34" charset="0"/>
                <a:cs typeface="Arial"/>
              </a:rPr>
              <a:t>Ebbene, la questione esaminata dal principio di diritto in esame riguarda l’eventuale idoneità del sistema </a:t>
            </a:r>
            <a:r>
              <a:rPr lang="it-IT" sz="2200" b="1" dirty="0">
                <a:solidFill>
                  <a:schemeClr val="bg2">
                    <a:lumMod val="50000"/>
                  </a:schemeClr>
                </a:solidFill>
                <a:effectLst/>
                <a:latin typeface="Arial"/>
                <a:ea typeface="Calibri" panose="020F0502020204030204" pitchFamily="34" charset="0"/>
                <a:cs typeface="Arial"/>
              </a:rPr>
              <a:t>di tracciabilità delle spese e dei redditi </a:t>
            </a:r>
            <a:r>
              <a:rPr lang="it-IT" sz="2200" dirty="0">
                <a:solidFill>
                  <a:schemeClr val="bg2">
                    <a:lumMod val="50000"/>
                  </a:schemeClr>
                </a:solidFill>
                <a:effectLst/>
                <a:latin typeface="Arial"/>
                <a:ea typeface="Calibri" panose="020F0502020204030204" pitchFamily="34" charset="0"/>
                <a:cs typeface="Arial"/>
              </a:rPr>
              <a:t>(cd. </a:t>
            </a:r>
            <a:r>
              <a:rPr lang="it-IT" sz="2200" i="1" dirty="0">
                <a:solidFill>
                  <a:schemeClr val="bg2">
                    <a:lumMod val="50000"/>
                  </a:schemeClr>
                </a:solidFill>
                <a:effectLst/>
                <a:latin typeface="Arial"/>
                <a:ea typeface="Calibri" panose="020F0502020204030204" pitchFamily="34" charset="0"/>
                <a:cs typeface="Arial"/>
              </a:rPr>
              <a:t>tracking and tracing</a:t>
            </a:r>
            <a:r>
              <a:rPr lang="it-IT" sz="2200" dirty="0">
                <a:solidFill>
                  <a:schemeClr val="bg2">
                    <a:lumMod val="50000"/>
                  </a:schemeClr>
                </a:solidFill>
                <a:latin typeface="Arial"/>
                <a:ea typeface="Calibri" panose="020F0502020204030204" pitchFamily="34" charset="0"/>
                <a:cs typeface="Arial"/>
              </a:rPr>
              <a:t>), predisposto ai fini del </a:t>
            </a:r>
            <a:r>
              <a:rPr lang="it-IT" sz="2200" dirty="0" err="1">
                <a:solidFill>
                  <a:schemeClr val="bg2">
                    <a:lumMod val="50000"/>
                  </a:schemeClr>
                </a:solidFill>
                <a:latin typeface="Arial"/>
                <a:ea typeface="Calibri" panose="020F0502020204030204" pitchFamily="34" charset="0"/>
                <a:cs typeface="Arial"/>
              </a:rPr>
              <a:t>Patent</a:t>
            </a:r>
            <a:r>
              <a:rPr lang="it-IT" sz="2200" dirty="0">
                <a:solidFill>
                  <a:schemeClr val="bg2">
                    <a:lumMod val="50000"/>
                  </a:schemeClr>
                </a:solidFill>
                <a:latin typeface="Arial"/>
                <a:ea typeface="Calibri" panose="020F0502020204030204" pitchFamily="34" charset="0"/>
                <a:cs typeface="Arial"/>
              </a:rPr>
              <a:t> Box</a:t>
            </a:r>
            <a:r>
              <a:rPr lang="it-IT" sz="2200" dirty="0">
                <a:solidFill>
                  <a:schemeClr val="bg2">
                    <a:lumMod val="50000"/>
                  </a:schemeClr>
                </a:solidFill>
                <a:effectLst/>
                <a:latin typeface="Arial"/>
                <a:ea typeface="Calibri" panose="020F0502020204030204" pitchFamily="34" charset="0"/>
                <a:cs typeface="Arial"/>
              </a:rPr>
              <a:t>, a determinare con certezza i costi sostenuti per la generazione dell’imponibile, ottenendo, così, il reddito estero </a:t>
            </a:r>
            <a:r>
              <a:rPr lang="it-IT" sz="2200" b="1" dirty="0">
                <a:solidFill>
                  <a:schemeClr val="bg2">
                    <a:lumMod val="50000"/>
                  </a:schemeClr>
                </a:solidFill>
                <a:effectLst/>
                <a:latin typeface="Arial"/>
                <a:ea typeface="Calibri" panose="020F0502020204030204" pitchFamily="34" charset="0"/>
                <a:cs typeface="Arial"/>
              </a:rPr>
              <a:t>netto</a:t>
            </a:r>
            <a:r>
              <a:rPr lang="it-IT" sz="2200" dirty="0">
                <a:solidFill>
                  <a:schemeClr val="bg2">
                    <a:lumMod val="50000"/>
                  </a:schemeClr>
                </a:solidFill>
                <a:effectLst/>
                <a:latin typeface="Arial"/>
                <a:ea typeface="Calibri" panose="020F0502020204030204" pitchFamily="34" charset="0"/>
                <a:cs typeface="Arial"/>
              </a:rPr>
              <a:t> derivante dai proventi ricompresi nell’agevolazione.</a:t>
            </a:r>
            <a:r>
              <a:rPr lang="it-IT" sz="2200" dirty="0">
                <a:solidFill>
                  <a:schemeClr val="bg2">
                    <a:lumMod val="50000"/>
                  </a:schemeClr>
                </a:solidFill>
                <a:latin typeface="Arial"/>
                <a:ea typeface="Calibri" panose="020F0502020204030204" pitchFamily="34" charset="0"/>
                <a:cs typeface="Arial"/>
              </a:rPr>
              <a:t> </a:t>
            </a:r>
            <a:endParaRPr lang="it-IT" sz="2200" dirty="0">
              <a:solidFill>
                <a:schemeClr val="bg2">
                  <a:lumMod val="50000"/>
                </a:schemeClr>
              </a:solidFill>
              <a:latin typeface="Arial" panose="020B0604020202020204" pitchFamily="34" charset="0"/>
              <a:ea typeface="Calibri" panose="020F0502020204030204" pitchFamily="34" charset="0"/>
            </a:endParaRPr>
          </a:p>
        </p:txBody>
      </p:sp>
      <p:sp>
        <p:nvSpPr>
          <p:cNvPr id="19" name="CasellaDiTesto 18">
            <a:extLst>
              <a:ext uri="{FF2B5EF4-FFF2-40B4-BE49-F238E27FC236}">
                <a16:creationId xmlns:a16="http://schemas.microsoft.com/office/drawing/2014/main" id="{FDD0BE2E-2D61-43A0-92BD-4257171FA4BE}"/>
              </a:ext>
            </a:extLst>
          </p:cNvPr>
          <p:cNvSpPr txBox="1"/>
          <p:nvPr/>
        </p:nvSpPr>
        <p:spPr>
          <a:xfrm>
            <a:off x="16596789" y="8436781"/>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2/2</a:t>
            </a:r>
          </a:p>
        </p:txBody>
      </p:sp>
    </p:spTree>
    <p:extLst>
      <p:ext uri="{BB962C8B-B14F-4D97-AF65-F5344CB8AC3E}">
        <p14:creationId xmlns:p14="http://schemas.microsoft.com/office/powerpoint/2010/main" val="20578828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wipe(up)">
                                      <p:cBhvr>
                                        <p:cTn id="1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Прямоугольник: скругленные углы 39">
            <a:extLst>
              <a:ext uri="{FF2B5EF4-FFF2-40B4-BE49-F238E27FC236}">
                <a16:creationId xmlns:a16="http://schemas.microsoft.com/office/drawing/2014/main" id="{31D6D584-0E56-45A3-9AF3-91ED71BA17C7}"/>
              </a:ext>
            </a:extLst>
          </p:cNvPr>
          <p:cNvSpPr/>
          <p:nvPr/>
        </p:nvSpPr>
        <p:spPr>
          <a:xfrm>
            <a:off x="10508789" y="2640145"/>
            <a:ext cx="4967000" cy="74309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endParaRPr kumimoji="0" lang="x-none" sz="2700" b="0" i="0" u="none" strike="noStrike" kern="1200" cap="none" spc="0" normalizeH="0" baseline="0" noProof="0">
              <a:ln>
                <a:noFill/>
              </a:ln>
              <a:solidFill>
                <a:srgbClr val="FFFFFF"/>
              </a:solidFill>
              <a:effectLst/>
              <a:uLnTx/>
              <a:uFillTx/>
              <a:latin typeface="Lato"/>
              <a:ea typeface="+mn-ea"/>
              <a:cs typeface="+mn-cs"/>
            </a:endParaRPr>
          </a:p>
        </p:txBody>
      </p:sp>
      <p:sp>
        <p:nvSpPr>
          <p:cNvPr id="70" name="Прямоугольник: скругленные углы 39">
            <a:extLst>
              <a:ext uri="{FF2B5EF4-FFF2-40B4-BE49-F238E27FC236}">
                <a16:creationId xmlns:a16="http://schemas.microsoft.com/office/drawing/2014/main" id="{62B661FE-F255-4196-93B7-FE815A5E3BC0}"/>
              </a:ext>
            </a:extLst>
          </p:cNvPr>
          <p:cNvSpPr/>
          <p:nvPr/>
        </p:nvSpPr>
        <p:spPr>
          <a:xfrm>
            <a:off x="9349109" y="3829624"/>
            <a:ext cx="5366217" cy="74309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endParaRPr kumimoji="0" lang="x-none" sz="2700" b="0" i="0" u="none" strike="noStrike" kern="1200" cap="none" spc="0" normalizeH="0" baseline="0" noProof="0">
              <a:ln>
                <a:noFill/>
              </a:ln>
              <a:solidFill>
                <a:srgbClr val="FFFFFF"/>
              </a:solidFill>
              <a:effectLst/>
              <a:uLnTx/>
              <a:uFillTx/>
              <a:latin typeface="Lato"/>
              <a:ea typeface="+mn-ea"/>
              <a:cs typeface="+mn-cs"/>
            </a:endParaRPr>
          </a:p>
        </p:txBody>
      </p:sp>
      <p:sp>
        <p:nvSpPr>
          <p:cNvPr id="67" name="Прямоугольник: скругленные углы 39">
            <a:extLst>
              <a:ext uri="{FF2B5EF4-FFF2-40B4-BE49-F238E27FC236}">
                <a16:creationId xmlns:a16="http://schemas.microsoft.com/office/drawing/2014/main" id="{F749495A-3D75-4650-B1F0-26EE004B5454}"/>
              </a:ext>
            </a:extLst>
          </p:cNvPr>
          <p:cNvSpPr/>
          <p:nvPr/>
        </p:nvSpPr>
        <p:spPr>
          <a:xfrm>
            <a:off x="2656936" y="3866496"/>
            <a:ext cx="4674395" cy="74309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endParaRPr kumimoji="0" lang="x-none" sz="2700" b="0" i="0" u="none" strike="noStrike" kern="1200" cap="none" spc="0" normalizeH="0" baseline="0" noProof="0">
              <a:ln>
                <a:noFill/>
              </a:ln>
              <a:solidFill>
                <a:srgbClr val="FFFFFF"/>
              </a:solidFill>
              <a:effectLst/>
              <a:uLnTx/>
              <a:uFillTx/>
              <a:latin typeface="Lato"/>
              <a:ea typeface="+mn-ea"/>
              <a:cs typeface="+mn-cs"/>
            </a:endParaRPr>
          </a:p>
        </p:txBody>
      </p:sp>
      <p:sp>
        <p:nvSpPr>
          <p:cNvPr id="3" name="Rettangolo 2">
            <a:extLst>
              <a:ext uri="{FF2B5EF4-FFF2-40B4-BE49-F238E27FC236}">
                <a16:creationId xmlns:a16="http://schemas.microsoft.com/office/drawing/2014/main" id="{DD20793C-B815-4B24-A08F-1E1C0047B790}"/>
              </a:ext>
            </a:extLst>
          </p:cNvPr>
          <p:cNvSpPr/>
          <p:nvPr/>
        </p:nvSpPr>
        <p:spPr>
          <a:xfrm>
            <a:off x="2277372" y="5360319"/>
            <a:ext cx="4434115" cy="3577738"/>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42" name="Connettore 41">
            <a:extLst>
              <a:ext uri="{FF2B5EF4-FFF2-40B4-BE49-F238E27FC236}">
                <a16:creationId xmlns:a16="http://schemas.microsoft.com/office/drawing/2014/main" id="{6FCB1F73-A9F5-4EBD-BB7B-D3CD497A7304}"/>
              </a:ext>
            </a:extLst>
          </p:cNvPr>
          <p:cNvSpPr/>
          <p:nvPr/>
        </p:nvSpPr>
        <p:spPr>
          <a:xfrm>
            <a:off x="14796283" y="2052785"/>
            <a:ext cx="2915784" cy="2915784"/>
          </a:xfrm>
          <a:prstGeom prst="flowChartConnector">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40" name="Прямоугольник: скругленные углы 39">
            <a:extLst>
              <a:ext uri="{FF2B5EF4-FFF2-40B4-BE49-F238E27FC236}">
                <a16:creationId xmlns:a16="http://schemas.microsoft.com/office/drawing/2014/main" id="{C7635738-6542-4302-B407-5C24869EC0E6}"/>
              </a:ext>
            </a:extLst>
          </p:cNvPr>
          <p:cNvSpPr/>
          <p:nvPr/>
        </p:nvSpPr>
        <p:spPr>
          <a:xfrm>
            <a:off x="3642284" y="2783121"/>
            <a:ext cx="4302881" cy="74309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auto" latinLnBrk="0" hangingPunct="0">
              <a:lnSpc>
                <a:spcPct val="100000"/>
              </a:lnSpc>
              <a:spcBef>
                <a:spcPts val="0"/>
              </a:spcBef>
              <a:spcAft>
                <a:spcPts val="0"/>
              </a:spcAft>
              <a:buClrTx/>
              <a:buSzTx/>
              <a:buFontTx/>
              <a:buNone/>
              <a:tabLst/>
              <a:defRPr/>
            </a:pPr>
            <a:endParaRPr kumimoji="0" lang="x-none" sz="2700" b="0" i="0" u="none" strike="noStrike" kern="1200" cap="none" spc="0" normalizeH="0" baseline="0" noProof="0">
              <a:ln>
                <a:noFill/>
              </a:ln>
              <a:solidFill>
                <a:srgbClr val="FFFFFF"/>
              </a:solidFill>
              <a:effectLst/>
              <a:uLnTx/>
              <a:uFillTx/>
              <a:latin typeface="Lato"/>
              <a:ea typeface="+mn-ea"/>
              <a:cs typeface="+mn-cs"/>
            </a:endParaRPr>
          </a:p>
        </p:txBody>
      </p:sp>
      <p:sp>
        <p:nvSpPr>
          <p:cNvPr id="41" name="Connettore 40">
            <a:extLst>
              <a:ext uri="{FF2B5EF4-FFF2-40B4-BE49-F238E27FC236}">
                <a16:creationId xmlns:a16="http://schemas.microsoft.com/office/drawing/2014/main" id="{26B1A4B4-DA7D-460B-AE35-F5FFDB9122DE}"/>
              </a:ext>
            </a:extLst>
          </p:cNvPr>
          <p:cNvSpPr/>
          <p:nvPr/>
        </p:nvSpPr>
        <p:spPr>
          <a:xfrm>
            <a:off x="7473991" y="1905745"/>
            <a:ext cx="2894401" cy="2894401"/>
          </a:xfrm>
          <a:prstGeom prst="flowChartConnector">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 name="Connettore 1">
            <a:extLst>
              <a:ext uri="{FF2B5EF4-FFF2-40B4-BE49-F238E27FC236}">
                <a16:creationId xmlns:a16="http://schemas.microsoft.com/office/drawing/2014/main" id="{1829F067-BDA3-43EC-ACD5-9CC045541AEC}"/>
              </a:ext>
            </a:extLst>
          </p:cNvPr>
          <p:cNvSpPr/>
          <p:nvPr/>
        </p:nvSpPr>
        <p:spPr>
          <a:xfrm>
            <a:off x="793940" y="1919014"/>
            <a:ext cx="2786648" cy="278664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56" name="Rettangolo 55">
            <a:extLst>
              <a:ext uri="{FF2B5EF4-FFF2-40B4-BE49-F238E27FC236}">
                <a16:creationId xmlns:a16="http://schemas.microsoft.com/office/drawing/2014/main" id="{A7E39594-7A0B-4D65-A891-CBF84038D1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58" name="Gruppo 57">
            <a:extLst>
              <a:ext uri="{FF2B5EF4-FFF2-40B4-BE49-F238E27FC236}">
                <a16:creationId xmlns:a16="http://schemas.microsoft.com/office/drawing/2014/main" id="{D9DE771C-C6B0-4B36-9DB6-7FF0A480A36E}"/>
              </a:ext>
            </a:extLst>
          </p:cNvPr>
          <p:cNvGrpSpPr/>
          <p:nvPr/>
        </p:nvGrpSpPr>
        <p:grpSpPr>
          <a:xfrm>
            <a:off x="-8617" y="9110730"/>
            <a:ext cx="18287999" cy="1177858"/>
            <a:chOff x="-121141" y="6091519"/>
            <a:chExt cx="12462637" cy="894504"/>
          </a:xfrm>
        </p:grpSpPr>
        <p:sp>
          <p:nvSpPr>
            <p:cNvPr id="59" name="Rettangolo 58">
              <a:extLst>
                <a:ext uri="{FF2B5EF4-FFF2-40B4-BE49-F238E27FC236}">
                  <a16:creationId xmlns:a16="http://schemas.microsoft.com/office/drawing/2014/main" id="{95866323-DFE4-4B27-BFDD-CB26828A9826}"/>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60" name="Immagine 59">
              <a:extLst>
                <a:ext uri="{FF2B5EF4-FFF2-40B4-BE49-F238E27FC236}">
                  <a16:creationId xmlns:a16="http://schemas.microsoft.com/office/drawing/2014/main" id="{AFCB45F7-670A-4DF5-81A0-7C9C1BE50C0A}"/>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61" name="CasellaDiTesto 60">
            <a:extLst>
              <a:ext uri="{FF2B5EF4-FFF2-40B4-BE49-F238E27FC236}">
                <a16:creationId xmlns:a16="http://schemas.microsoft.com/office/drawing/2014/main" id="{AB12BABB-CBC3-4305-96E0-35940A21C763}"/>
              </a:ext>
            </a:extLst>
          </p:cNvPr>
          <p:cNvSpPr txBox="1"/>
          <p:nvPr/>
        </p:nvSpPr>
        <p:spPr>
          <a:xfrm>
            <a:off x="515469" y="959255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75" name="CasellaDiTesto 74">
            <a:extLst>
              <a:ext uri="{FF2B5EF4-FFF2-40B4-BE49-F238E27FC236}">
                <a16:creationId xmlns:a16="http://schemas.microsoft.com/office/drawing/2014/main" id="{2D1120CA-49F5-416F-A0DC-BF9F5434DEB9}"/>
              </a:ext>
            </a:extLst>
          </p:cNvPr>
          <p:cNvSpPr txBox="1"/>
          <p:nvPr/>
        </p:nvSpPr>
        <p:spPr>
          <a:xfrm>
            <a:off x="4030362" y="1731739"/>
            <a:ext cx="3434159" cy="646331"/>
          </a:xfrm>
          <a:prstGeom prst="rect">
            <a:avLst/>
          </a:prstGeom>
          <a:noFill/>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a:ln>
                  <a:noFill/>
                </a:ln>
                <a:solidFill>
                  <a:schemeClr val="tx2">
                    <a:lumMod val="50000"/>
                  </a:schemeClr>
                </a:solidFill>
                <a:effectLst/>
                <a:uLnTx/>
                <a:uFillTx/>
                <a:latin typeface="Arial"/>
                <a:ea typeface="Calibri" panose="020F0502020204030204" pitchFamily="34" charset="0"/>
                <a:cs typeface="Arial"/>
              </a:rPr>
              <a:t>Acquista servizi dai fornitori nell’interesse dei </a:t>
            </a:r>
            <a:r>
              <a:rPr kumimoji="0" lang="it-IT" sz="1700" b="1" i="0" u="none" strike="noStrike" kern="1200" cap="none" spc="0" normalizeH="0" baseline="0" noProof="0">
                <a:ln>
                  <a:noFill/>
                </a:ln>
                <a:solidFill>
                  <a:schemeClr val="tx2">
                    <a:lumMod val="50000"/>
                  </a:schemeClr>
                </a:solidFill>
                <a:effectLst/>
                <a:uLnTx/>
                <a:uFillTx/>
                <a:latin typeface="Arial"/>
                <a:ea typeface="Calibri" panose="020F0502020204030204" pitchFamily="34" charset="0"/>
                <a:cs typeface="Arial"/>
              </a:rPr>
              <a:t>Comuni</a:t>
            </a:r>
            <a:endParaRPr lang="it-IT" sz="1700" b="1" i="0" u="none" strike="noStrike" kern="1200" cap="none" spc="0" normalizeH="0" baseline="0" noProof="0">
              <a:ln>
                <a:noFill/>
              </a:ln>
              <a:solidFill>
                <a:schemeClr val="tx2">
                  <a:lumMod val="50000"/>
                </a:schemeClr>
              </a:solidFill>
              <a:effectLst/>
              <a:uLnTx/>
              <a:uFillTx/>
              <a:latin typeface="Arial"/>
              <a:ea typeface="Calibri" panose="020F0502020204030204" pitchFamily="34" charset="0"/>
              <a:cs typeface="Arial"/>
            </a:endParaRPr>
          </a:p>
        </p:txBody>
      </p:sp>
      <p:sp>
        <p:nvSpPr>
          <p:cNvPr id="76" name="CasellaDiTesto 75">
            <a:extLst>
              <a:ext uri="{FF2B5EF4-FFF2-40B4-BE49-F238E27FC236}">
                <a16:creationId xmlns:a16="http://schemas.microsoft.com/office/drawing/2014/main" id="{02667F0B-4478-435F-A3E9-4F57EE20289E}"/>
              </a:ext>
            </a:extLst>
          </p:cNvPr>
          <p:cNvSpPr txBox="1"/>
          <p:nvPr/>
        </p:nvSpPr>
        <p:spPr>
          <a:xfrm>
            <a:off x="10827360" y="1301001"/>
            <a:ext cx="4620558" cy="1200329"/>
          </a:xfrm>
          <a:prstGeom prst="rect">
            <a:avLst/>
          </a:prstGeom>
          <a:noFill/>
        </p:spPr>
        <p:txBody>
          <a:bodyPr wrap="square" lIns="91440" tIns="45720" rIns="91440" bIns="45720" anchor="t">
            <a:spAutoFit/>
          </a:bodyPr>
          <a:lstStyle/>
          <a:p>
            <a:pPr algn="ctr">
              <a:defRPr/>
            </a:pPr>
            <a:r>
              <a:rPr kumimoji="0" lang="it-IT" sz="1800" b="1" i="0" u="none" strike="noStrike" kern="1200" cap="none" spc="0" normalizeH="0" baseline="0" noProof="0">
                <a:ln>
                  <a:noFill/>
                </a:ln>
                <a:solidFill>
                  <a:schemeClr val="accent5">
                    <a:lumMod val="75000"/>
                  </a:schemeClr>
                </a:solidFill>
                <a:effectLst/>
                <a:uLnTx/>
                <a:uFillTx/>
                <a:latin typeface="Arial"/>
                <a:ea typeface="Calibri" panose="020F0502020204030204" pitchFamily="34" charset="0"/>
                <a:cs typeface="Arial"/>
              </a:rPr>
              <a:t>Affidano</a:t>
            </a:r>
            <a:r>
              <a:rPr lang="it-IT" b="1">
                <a:solidFill>
                  <a:schemeClr val="accent5">
                    <a:lumMod val="75000"/>
                  </a:schemeClr>
                </a:solidFill>
                <a:latin typeface="Arial"/>
                <a:ea typeface="Calibri" panose="020F0502020204030204" pitchFamily="34" charset="0"/>
                <a:cs typeface="Arial"/>
              </a:rPr>
              <a:t> </a:t>
            </a:r>
            <a:r>
              <a:rPr kumimoji="0" lang="it-IT" sz="1800" b="1" i="0" u="none" strike="noStrike" kern="1200" cap="none" spc="0" normalizeH="0" baseline="0" noProof="0">
                <a:ln>
                  <a:noFill/>
                </a:ln>
                <a:solidFill>
                  <a:schemeClr val="accent5">
                    <a:lumMod val="75000"/>
                  </a:schemeClr>
                </a:solidFill>
                <a:effectLst/>
                <a:uLnTx/>
                <a:uFillTx/>
                <a:latin typeface="Arial"/>
                <a:ea typeface="Calibri" panose="020F0502020204030204" pitchFamily="34" charset="0"/>
                <a:cs typeface="Arial"/>
              </a:rPr>
              <a:t>il servizio di gestione del patrimonio di edilizia residenziale pubblica</a:t>
            </a:r>
            <a:r>
              <a:rPr lang="it-IT" b="1">
                <a:solidFill>
                  <a:schemeClr val="accent5">
                    <a:lumMod val="75000"/>
                  </a:schemeClr>
                </a:solidFill>
                <a:latin typeface="Arial"/>
                <a:ea typeface="Calibri" panose="020F0502020204030204" pitchFamily="34" charset="0"/>
                <a:cs typeface="Arial"/>
              </a:rPr>
              <a:t> </a:t>
            </a:r>
            <a:r>
              <a:rPr kumimoji="0" lang="it-IT" sz="1800" b="1" i="0" u="none" strike="noStrike" kern="1200" cap="none" spc="0" normalizeH="0" baseline="0" noProof="0">
                <a:ln>
                  <a:noFill/>
                </a:ln>
                <a:solidFill>
                  <a:schemeClr val="accent5">
                    <a:lumMod val="75000"/>
                  </a:schemeClr>
                </a:solidFill>
                <a:effectLst/>
                <a:uLnTx/>
                <a:uFillTx/>
                <a:latin typeface="Arial"/>
                <a:ea typeface="Calibri" panose="020F0502020204030204" pitchFamily="34" charset="0"/>
                <a:cs typeface="Arial"/>
              </a:rPr>
              <a:t>(servizi di manutenzione straordinaria e costruzione)</a:t>
            </a:r>
            <a:r>
              <a:rPr lang="it-IT" b="1">
                <a:solidFill>
                  <a:schemeClr val="accent5">
                    <a:lumMod val="75000"/>
                  </a:schemeClr>
                </a:solidFill>
                <a:latin typeface="Arial"/>
                <a:ea typeface="Calibri" panose="020F0502020204030204" pitchFamily="34" charset="0"/>
                <a:cs typeface="Arial"/>
              </a:rPr>
              <a:t> </a:t>
            </a:r>
            <a:endParaRPr kumimoji="0" lang="it-IT" sz="1800" b="1" i="0" u="none" strike="noStrike" kern="1200" cap="none" spc="0" normalizeH="0" baseline="0" noProof="0">
              <a:ln>
                <a:noFill/>
              </a:ln>
              <a:solidFill>
                <a:schemeClr val="accent5">
                  <a:lumMod val="75000"/>
                </a:schemeClr>
              </a:solidFill>
              <a:effectLst/>
              <a:uLnTx/>
              <a:uFillTx/>
              <a:latin typeface="Arial" panose="020B0604020202020204" pitchFamily="34" charset="0"/>
              <a:ea typeface="Calibri" panose="020F0502020204030204" pitchFamily="34" charset="0"/>
              <a:cs typeface="+mn-cs"/>
            </a:endParaRPr>
          </a:p>
        </p:txBody>
      </p:sp>
      <p:sp>
        <p:nvSpPr>
          <p:cNvPr id="86" name="CasellaDiTesto 85">
            <a:extLst>
              <a:ext uri="{FF2B5EF4-FFF2-40B4-BE49-F238E27FC236}">
                <a16:creationId xmlns:a16="http://schemas.microsoft.com/office/drawing/2014/main" id="{C7008DD3-4636-4251-8447-3CC7CE9DBC7F}"/>
              </a:ext>
            </a:extLst>
          </p:cNvPr>
          <p:cNvSpPr txBox="1"/>
          <p:nvPr/>
        </p:nvSpPr>
        <p:spPr>
          <a:xfrm>
            <a:off x="2391669" y="6290300"/>
            <a:ext cx="4257527" cy="2554545"/>
          </a:xfrm>
          <a:prstGeom prst="rect">
            <a:avLst/>
          </a:prstGeom>
          <a:noFill/>
        </p:spPr>
        <p:txBody>
          <a:bodyPr wrap="square" lIns="91440" tIns="45720" rIns="91440" bIns="45720" anchor="t">
            <a:spAutoFit/>
          </a:bodyPr>
          <a:lstStyle/>
          <a:p>
            <a:pPr algn="ctr">
              <a:defRPr/>
            </a:pPr>
            <a:r>
              <a:rPr lang="it-IT" sz="2000" dirty="0">
                <a:solidFill>
                  <a:schemeClr val="bg2">
                    <a:lumMod val="50000"/>
                  </a:schemeClr>
                </a:solidFill>
                <a:latin typeface="Arial"/>
                <a:cs typeface="Arial"/>
              </a:rPr>
              <a:t>L'operazione verso la mandataria rileva ai fini IVA e deve essere fatturata.</a:t>
            </a:r>
            <a:endParaRPr lang="it-IT" dirty="0">
              <a:solidFill>
                <a:schemeClr val="bg2">
                  <a:lumMod val="50000"/>
                </a:schemeClr>
              </a:solidFill>
            </a:endParaRPr>
          </a:p>
          <a:p>
            <a:pPr algn="ctr">
              <a:defRPr/>
            </a:pPr>
            <a:r>
              <a:rPr lang="it-IT" sz="2000" dirty="0">
                <a:solidFill>
                  <a:schemeClr val="bg2">
                    <a:lumMod val="50000"/>
                  </a:schemeClr>
                </a:solidFill>
                <a:latin typeface="Arial"/>
                <a:cs typeface="Arial"/>
              </a:rPr>
              <a:t>In questo caso si applica lo </a:t>
            </a:r>
            <a:r>
              <a:rPr lang="it-IT" sz="2000" b="1" dirty="0">
                <a:solidFill>
                  <a:schemeClr val="bg2">
                    <a:lumMod val="50000"/>
                  </a:schemeClr>
                </a:solidFill>
                <a:latin typeface="Arial"/>
                <a:cs typeface="Arial"/>
              </a:rPr>
              <a:t>Split payment salvo </a:t>
            </a:r>
            <a:r>
              <a:rPr lang="it-IT" sz="2000" dirty="0">
                <a:solidFill>
                  <a:schemeClr val="bg2">
                    <a:lumMod val="50000"/>
                  </a:schemeClr>
                </a:solidFill>
                <a:latin typeface="Arial"/>
                <a:cs typeface="Arial"/>
              </a:rPr>
              <a:t>non si tratti di acquisti soggetti a </a:t>
            </a:r>
            <a:r>
              <a:rPr lang="it-IT" sz="2000" b="1" dirty="0">
                <a:solidFill>
                  <a:schemeClr val="bg2">
                    <a:lumMod val="50000"/>
                  </a:schemeClr>
                </a:solidFill>
                <a:latin typeface="Arial"/>
                <a:cs typeface="Arial"/>
              </a:rPr>
              <a:t>reverse </a:t>
            </a:r>
            <a:r>
              <a:rPr lang="it-IT" sz="2000" b="1" dirty="0" err="1">
                <a:solidFill>
                  <a:schemeClr val="bg2">
                    <a:lumMod val="50000"/>
                  </a:schemeClr>
                </a:solidFill>
                <a:latin typeface="Arial"/>
                <a:cs typeface="Arial"/>
              </a:rPr>
              <a:t>charge</a:t>
            </a:r>
            <a:r>
              <a:rPr lang="it-IT" sz="2000" b="1" dirty="0">
                <a:solidFill>
                  <a:schemeClr val="bg2">
                    <a:lumMod val="50000"/>
                  </a:schemeClr>
                </a:solidFill>
                <a:latin typeface="Arial"/>
                <a:cs typeface="Arial"/>
              </a:rPr>
              <a:t> </a:t>
            </a:r>
            <a:r>
              <a:rPr lang="it-IT" sz="2000" dirty="0">
                <a:solidFill>
                  <a:schemeClr val="bg2">
                    <a:lumMod val="50000"/>
                  </a:schemeClr>
                </a:solidFill>
                <a:latin typeface="Arial"/>
                <a:cs typeface="Arial"/>
              </a:rPr>
              <a:t>(quest’ultimo prevale sullo Split payment).</a:t>
            </a:r>
            <a:endParaRPr lang="it-IT" dirty="0">
              <a:solidFill>
                <a:schemeClr val="bg2">
                  <a:lumMod val="50000"/>
                </a:schemeClr>
              </a:solidFill>
            </a:endParaRPr>
          </a:p>
        </p:txBody>
      </p:sp>
      <p:sp>
        <p:nvSpPr>
          <p:cNvPr id="53" name="CasellaDiTesto 52">
            <a:extLst>
              <a:ext uri="{FF2B5EF4-FFF2-40B4-BE49-F238E27FC236}">
                <a16:creationId xmlns:a16="http://schemas.microsoft.com/office/drawing/2014/main" id="{2BC40922-2E94-45A9-A980-61A6B867670B}"/>
              </a:ext>
            </a:extLst>
          </p:cNvPr>
          <p:cNvSpPr txBox="1"/>
          <p:nvPr/>
        </p:nvSpPr>
        <p:spPr>
          <a:xfrm>
            <a:off x="3501161" y="4071424"/>
            <a:ext cx="3511030" cy="40011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rgbClr val="00A6AE"/>
                </a:solidFill>
                <a:effectLst/>
                <a:uLnTx/>
                <a:uFillTx/>
                <a:latin typeface="Arial" panose="020B0604020202020204" pitchFamily="34" charset="0"/>
                <a:ea typeface="Calibri" panose="020F0502020204030204" pitchFamily="34" charset="0"/>
                <a:cs typeface="+mn-cs"/>
              </a:rPr>
              <a:t>FATTURANO IN SP O RC</a:t>
            </a:r>
          </a:p>
        </p:txBody>
      </p:sp>
      <p:sp>
        <p:nvSpPr>
          <p:cNvPr id="54" name="CasellaDiTesto 53">
            <a:extLst>
              <a:ext uri="{FF2B5EF4-FFF2-40B4-BE49-F238E27FC236}">
                <a16:creationId xmlns:a16="http://schemas.microsoft.com/office/drawing/2014/main" id="{FC739D4C-DE7D-4C6F-907E-DBFA54098647}"/>
              </a:ext>
            </a:extLst>
          </p:cNvPr>
          <p:cNvSpPr txBox="1"/>
          <p:nvPr/>
        </p:nvSpPr>
        <p:spPr>
          <a:xfrm>
            <a:off x="11006084" y="4001116"/>
            <a:ext cx="3944751" cy="400110"/>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2000" b="1">
                <a:solidFill>
                  <a:schemeClr val="accent4">
                    <a:lumMod val="50000"/>
                  </a:schemeClr>
                </a:solidFill>
                <a:latin typeface="Arial"/>
                <a:ea typeface="Calibri" panose="020F0502020204030204" pitchFamily="34" charset="0"/>
                <a:cs typeface="Arial"/>
              </a:rPr>
              <a:t>FATTURA</a:t>
            </a:r>
            <a:r>
              <a:rPr kumimoji="0" lang="it-IT" sz="2000" b="1" i="0" u="none" strike="noStrike" kern="1200" cap="none" spc="0" normalizeH="0" baseline="0" noProof="0">
                <a:ln>
                  <a:noFill/>
                </a:ln>
                <a:solidFill>
                  <a:schemeClr val="accent4">
                    <a:lumMod val="50000"/>
                  </a:schemeClr>
                </a:solidFill>
                <a:effectLst/>
                <a:uLnTx/>
                <a:uFillTx/>
                <a:latin typeface="Arial"/>
                <a:ea typeface="Calibri" panose="020F0502020204030204" pitchFamily="34" charset="0"/>
                <a:cs typeface="Arial"/>
              </a:rPr>
              <a:t> IN SP</a:t>
            </a:r>
          </a:p>
        </p:txBody>
      </p:sp>
      <p:pic>
        <p:nvPicPr>
          <p:cNvPr id="12" name="Elemento grafico 11" descr="Gru con riempimento a tinta unita">
            <a:extLst>
              <a:ext uri="{FF2B5EF4-FFF2-40B4-BE49-F238E27FC236}">
                <a16:creationId xmlns:a16="http://schemas.microsoft.com/office/drawing/2014/main" id="{B60918F8-095D-4C99-A222-96F5C77035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82910" y="2023737"/>
            <a:ext cx="1358086" cy="1358086"/>
          </a:xfrm>
          <a:prstGeom prst="rect">
            <a:avLst/>
          </a:prstGeom>
        </p:spPr>
      </p:pic>
      <p:sp>
        <p:nvSpPr>
          <p:cNvPr id="71" name="CasellaDiTesto 70">
            <a:extLst>
              <a:ext uri="{FF2B5EF4-FFF2-40B4-BE49-F238E27FC236}">
                <a16:creationId xmlns:a16="http://schemas.microsoft.com/office/drawing/2014/main" id="{8E48CB7F-73B6-4996-8DF5-88862CA85B63}"/>
              </a:ext>
            </a:extLst>
          </p:cNvPr>
          <p:cNvSpPr txBox="1"/>
          <p:nvPr/>
        </p:nvSpPr>
        <p:spPr>
          <a:xfrm>
            <a:off x="9386263" y="2695531"/>
            <a:ext cx="5070565" cy="707886"/>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rgbClr val="FE8200">
                    <a:lumMod val="75000"/>
                  </a:srgbClr>
                </a:solidFill>
                <a:effectLst/>
                <a:uLnTx/>
                <a:uFillTx/>
                <a:latin typeface="Arial" panose="020B0604020202020204" pitchFamily="34" charset="0"/>
                <a:ea typeface="Calibri" panose="020F0502020204030204" pitchFamily="34" charset="0"/>
                <a:cs typeface="+mn-cs"/>
              </a:rPr>
              <a:t>MANDATO SENZA </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rgbClr val="FE8200">
                    <a:lumMod val="75000"/>
                  </a:srgbClr>
                </a:solidFill>
                <a:effectLst/>
                <a:uLnTx/>
                <a:uFillTx/>
                <a:latin typeface="Arial" panose="020B0604020202020204" pitchFamily="34" charset="0"/>
                <a:ea typeface="Calibri" panose="020F0502020204030204" pitchFamily="34" charset="0"/>
                <a:cs typeface="+mn-cs"/>
              </a:rPr>
              <a:t>RAPPRESENTANZA</a:t>
            </a:r>
          </a:p>
        </p:txBody>
      </p:sp>
      <p:sp>
        <p:nvSpPr>
          <p:cNvPr id="51" name="Triangolo 50">
            <a:extLst>
              <a:ext uri="{FF2B5EF4-FFF2-40B4-BE49-F238E27FC236}">
                <a16:creationId xmlns:a16="http://schemas.microsoft.com/office/drawing/2014/main" id="{CC3E8837-32B3-674A-A39C-74DAB73E9C14}"/>
              </a:ext>
            </a:extLst>
          </p:cNvPr>
          <p:cNvSpPr/>
          <p:nvPr/>
        </p:nvSpPr>
        <p:spPr>
          <a:xfrm rot="16200000">
            <a:off x="3059514" y="2609889"/>
            <a:ext cx="1208315" cy="1041651"/>
          </a:xfrm>
          <a:prstGeom prst="triangle">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72" name="CasellaDiTesto 71">
            <a:extLst>
              <a:ext uri="{FF2B5EF4-FFF2-40B4-BE49-F238E27FC236}">
                <a16:creationId xmlns:a16="http://schemas.microsoft.com/office/drawing/2014/main" id="{756F0878-CACB-4774-A81F-95EA3CF2223A}"/>
              </a:ext>
            </a:extLst>
          </p:cNvPr>
          <p:cNvSpPr txBox="1"/>
          <p:nvPr/>
        </p:nvSpPr>
        <p:spPr>
          <a:xfrm>
            <a:off x="4287202" y="2930660"/>
            <a:ext cx="3044130"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rgbClr val="F9FAFD">
                    <a:lumMod val="50000"/>
                  </a:srgbClr>
                </a:solidFill>
                <a:effectLst/>
                <a:uLnTx/>
                <a:uFillTx/>
                <a:latin typeface="Arial" panose="020B0604020202020204" pitchFamily="34" charset="0"/>
                <a:ea typeface="Calibri" panose="020F0502020204030204" pitchFamily="34" charset="0"/>
                <a:cs typeface="+mn-cs"/>
              </a:rPr>
              <a:t>APPALTA I SERVIZI</a:t>
            </a:r>
          </a:p>
        </p:txBody>
      </p:sp>
      <p:sp>
        <p:nvSpPr>
          <p:cNvPr id="63" name="CasellaDiTesto 62">
            <a:extLst>
              <a:ext uri="{FF2B5EF4-FFF2-40B4-BE49-F238E27FC236}">
                <a16:creationId xmlns:a16="http://schemas.microsoft.com/office/drawing/2014/main" id="{44831101-75FE-4747-8923-007DA0EF267C}"/>
              </a:ext>
            </a:extLst>
          </p:cNvPr>
          <p:cNvSpPr txBox="1"/>
          <p:nvPr/>
        </p:nvSpPr>
        <p:spPr>
          <a:xfrm>
            <a:off x="971925" y="3483551"/>
            <a:ext cx="2467590" cy="70788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IMPRESE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APPALTATRICI</a:t>
            </a:r>
          </a:p>
        </p:txBody>
      </p:sp>
      <p:pic>
        <p:nvPicPr>
          <p:cNvPr id="14" name="Elemento grafico 13" descr="Produzione con riempimento a tinta unita">
            <a:extLst>
              <a:ext uri="{FF2B5EF4-FFF2-40B4-BE49-F238E27FC236}">
                <a16:creationId xmlns:a16="http://schemas.microsoft.com/office/drawing/2014/main" id="{8547DEC0-73EB-4611-8221-3AFB6CDD3BE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99431" y="2079520"/>
            <a:ext cx="1153698" cy="1153698"/>
          </a:xfrm>
          <a:prstGeom prst="rect">
            <a:avLst/>
          </a:prstGeom>
        </p:spPr>
      </p:pic>
      <p:sp>
        <p:nvSpPr>
          <p:cNvPr id="69" name="CasellaDiTesto 68">
            <a:extLst>
              <a:ext uri="{FF2B5EF4-FFF2-40B4-BE49-F238E27FC236}">
                <a16:creationId xmlns:a16="http://schemas.microsoft.com/office/drawing/2014/main" id="{7BE46045-6510-4F75-9758-52387C8D12F8}"/>
              </a:ext>
            </a:extLst>
          </p:cNvPr>
          <p:cNvSpPr txBox="1"/>
          <p:nvPr/>
        </p:nvSpPr>
        <p:spPr>
          <a:xfrm>
            <a:off x="7449912" y="3170510"/>
            <a:ext cx="2886514" cy="126188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chemeClr val="bg1"/>
                </a:solidFill>
                <a:effectLst/>
                <a:uLnTx/>
                <a:uFillTx/>
                <a:latin typeface="Arial"/>
                <a:cs typeface="Arial"/>
              </a:rPr>
              <a:t>SOCIETA’</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chemeClr val="bg1"/>
                </a:solidFill>
                <a:effectLst/>
                <a:uLnTx/>
                <a:uFillTx/>
                <a:latin typeface="Arial"/>
                <a:cs typeface="Arial"/>
              </a:rPr>
              <a:t>MANDATARIA</a:t>
            </a:r>
            <a:endParaRPr lang="it-IT" sz="2000" b="1" i="0" u="none" strike="noStrike" kern="1200" cap="none" spc="0" normalizeH="0" baseline="0" noProof="0">
              <a:ln>
                <a:noFill/>
              </a:ln>
              <a:solidFill>
                <a:schemeClr val="bg1"/>
              </a:solidFill>
              <a:effectLst/>
              <a:uLnTx/>
              <a:uFillTx/>
              <a:latin typeface="Arial"/>
              <a:cs typeface="Arial"/>
            </a:endParaRPr>
          </a:p>
          <a:p>
            <a:pPr algn="ctr">
              <a:defRPr/>
            </a:pPr>
            <a:r>
              <a:rPr kumimoji="0" lang="it-IT" sz="1800" b="1" i="0" u="none" strike="noStrike" kern="1200" cap="none" spc="0" normalizeH="0" baseline="0" noProof="0">
                <a:ln>
                  <a:noFill/>
                </a:ln>
                <a:solidFill>
                  <a:schemeClr val="bg1"/>
                </a:solidFill>
                <a:effectLst/>
                <a:uLnTx/>
                <a:uFillTx/>
                <a:latin typeface="Arial"/>
                <a:cs typeface="Arial"/>
              </a:rPr>
              <a:t>(</a:t>
            </a:r>
            <a:r>
              <a:rPr lang="it-IT" b="1">
                <a:solidFill>
                  <a:schemeClr val="bg1"/>
                </a:solidFill>
                <a:latin typeface="Arial"/>
                <a:cs typeface="Arial"/>
              </a:rPr>
              <a:t>Soggetto Split Payment</a:t>
            </a:r>
            <a:r>
              <a:rPr kumimoji="0" lang="it-IT" sz="1800" b="1" i="0" u="none" strike="noStrike" kern="1200" cap="none" spc="0" normalizeH="0" baseline="0" noProof="0">
                <a:ln>
                  <a:noFill/>
                </a:ln>
                <a:solidFill>
                  <a:schemeClr val="bg1"/>
                </a:solidFill>
                <a:effectLst/>
                <a:uLnTx/>
                <a:uFillTx/>
                <a:latin typeface="Arial"/>
                <a:cs typeface="Arial"/>
              </a:rPr>
              <a:t>)</a:t>
            </a:r>
            <a:endParaRPr lang="it-IT" sz="1800" b="1" i="0" u="none" strike="noStrike" kern="1200" cap="none" spc="0" normalizeH="0" baseline="0" noProof="0">
              <a:ln>
                <a:noFill/>
              </a:ln>
              <a:solidFill>
                <a:schemeClr val="bg1"/>
              </a:solidFill>
              <a:effectLst/>
              <a:uLnTx/>
              <a:uFillTx/>
              <a:latin typeface="Arial"/>
              <a:cs typeface="Arial"/>
            </a:endParaRPr>
          </a:p>
        </p:txBody>
      </p:sp>
      <p:pic>
        <p:nvPicPr>
          <p:cNvPr id="7" name="Elemento grafico 6" descr="Scuola con riempimento a tinta unita">
            <a:extLst>
              <a:ext uri="{FF2B5EF4-FFF2-40B4-BE49-F238E27FC236}">
                <a16:creationId xmlns:a16="http://schemas.microsoft.com/office/drawing/2014/main" id="{CE1F545B-46A4-447C-B7F3-E5BD3B3A8BB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670322" y="2218483"/>
            <a:ext cx="1349522" cy="1349522"/>
          </a:xfrm>
          <a:prstGeom prst="rect">
            <a:avLst/>
          </a:prstGeom>
        </p:spPr>
      </p:pic>
      <p:sp>
        <p:nvSpPr>
          <p:cNvPr id="8" name="CasellaDiTesto 7">
            <a:extLst>
              <a:ext uri="{FF2B5EF4-FFF2-40B4-BE49-F238E27FC236}">
                <a16:creationId xmlns:a16="http://schemas.microsoft.com/office/drawing/2014/main" id="{47B080D3-BA8C-4C9A-A17A-6ECAE11CEE52}"/>
              </a:ext>
            </a:extLst>
          </p:cNvPr>
          <p:cNvSpPr txBox="1"/>
          <p:nvPr/>
        </p:nvSpPr>
        <p:spPr>
          <a:xfrm>
            <a:off x="15181282" y="3443777"/>
            <a:ext cx="2251500" cy="126188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rPr>
              <a:t>COMUNI-MANDANTI</a:t>
            </a:r>
          </a:p>
          <a:p>
            <a:pPr algn="ctr">
              <a:defRPr/>
            </a:pPr>
            <a:r>
              <a:rPr kumimoji="0" lang="it-IT" sz="1800" b="1" i="0" u="none" strike="noStrike" kern="1200" cap="none" spc="0" normalizeH="0" baseline="0" noProof="0">
                <a:ln>
                  <a:noFill/>
                </a:ln>
                <a:solidFill>
                  <a:schemeClr val="bg1"/>
                </a:solidFill>
                <a:effectLst/>
                <a:uLnTx/>
                <a:uFillTx/>
                <a:latin typeface="Arial"/>
                <a:cs typeface="Arial"/>
              </a:rPr>
              <a:t>(Soggetto </a:t>
            </a:r>
            <a:r>
              <a:rPr lang="it-IT" b="1">
                <a:solidFill>
                  <a:schemeClr val="bg1"/>
                </a:solidFill>
                <a:ea typeface="+mn-lt"/>
                <a:cs typeface="+mn-lt"/>
              </a:rPr>
              <a:t>Split Payment</a:t>
            </a:r>
            <a:r>
              <a:rPr kumimoji="0" lang="it-IT" sz="1800" b="1" i="0" u="none" strike="noStrike" kern="1200" cap="none" spc="0" normalizeH="0" baseline="0" noProof="0">
                <a:ln>
                  <a:noFill/>
                </a:ln>
                <a:solidFill>
                  <a:schemeClr val="bg1"/>
                </a:solidFill>
                <a:effectLst/>
                <a:uLnTx/>
                <a:uFillTx/>
                <a:latin typeface="Arial"/>
                <a:cs typeface="Arial"/>
              </a:rPr>
              <a:t>)</a:t>
            </a:r>
            <a:endParaRPr lang="it-IT" sz="1800" b="1" i="0" u="none" strike="noStrike" kern="1200" cap="none" spc="0" normalizeH="0" baseline="0" noProof="0">
              <a:ln>
                <a:noFill/>
              </a:ln>
              <a:solidFill>
                <a:schemeClr val="bg1"/>
              </a:solidFill>
              <a:effectLst/>
              <a:uLnTx/>
              <a:uFillTx/>
              <a:latin typeface="Arial"/>
              <a:cs typeface="Arial"/>
            </a:endParaRPr>
          </a:p>
        </p:txBody>
      </p:sp>
      <p:sp>
        <p:nvSpPr>
          <p:cNvPr id="44" name="TextBox 6">
            <a:extLst>
              <a:ext uri="{FF2B5EF4-FFF2-40B4-BE49-F238E27FC236}">
                <a16:creationId xmlns:a16="http://schemas.microsoft.com/office/drawing/2014/main" id="{33570AC6-5FF9-4131-89F5-A4668FEC50E2}"/>
              </a:ext>
            </a:extLst>
          </p:cNvPr>
          <p:cNvSpPr txBox="1"/>
          <p:nvPr/>
        </p:nvSpPr>
        <p:spPr>
          <a:xfrm>
            <a:off x="734910" y="179075"/>
            <a:ext cx="4789365" cy="707886"/>
          </a:xfrm>
          <a:prstGeom prst="rect">
            <a:avLst/>
          </a:prstGeom>
          <a:noFill/>
        </p:spPr>
        <p:txBody>
          <a:bodyPr wrap="square" rtlCol="0">
            <a:spAutoFit/>
          </a:bodyPr>
          <a:lstStyle/>
          <a:p>
            <a:r>
              <a:rPr lang="en-US" sz="4000" b="1" kern="0" dirty="0">
                <a:solidFill>
                  <a:schemeClr val="bg1"/>
                </a:solidFill>
                <a:latin typeface="Arial" panose="020B0604020202020204" pitchFamily="34" charset="0"/>
                <a:cs typeface="Arial" panose="020B0604020202020204" pitchFamily="34" charset="0"/>
              </a:rPr>
              <a:t>IVA</a:t>
            </a:r>
            <a:endParaRPr lang="en-US" sz="4800" b="1" kern="0" dirty="0">
              <a:solidFill>
                <a:schemeClr val="bg1"/>
              </a:solidFill>
              <a:latin typeface="Arial" panose="020B0604020202020204" pitchFamily="34" charset="0"/>
              <a:cs typeface="Arial" panose="020B0604020202020204" pitchFamily="34" charset="0"/>
            </a:endParaRPr>
          </a:p>
        </p:txBody>
      </p:sp>
      <p:sp>
        <p:nvSpPr>
          <p:cNvPr id="45" name="CasellaDiTesto 44">
            <a:extLst>
              <a:ext uri="{FF2B5EF4-FFF2-40B4-BE49-F238E27FC236}">
                <a16:creationId xmlns:a16="http://schemas.microsoft.com/office/drawing/2014/main" id="{089AF825-9592-4897-BE8A-1DCD3A5F6F9E}"/>
              </a:ext>
            </a:extLst>
          </p:cNvPr>
          <p:cNvSpPr txBox="1"/>
          <p:nvPr/>
        </p:nvSpPr>
        <p:spPr>
          <a:xfrm>
            <a:off x="214870" y="5974257"/>
            <a:ext cx="1660313" cy="2123658"/>
          </a:xfrm>
          <a:prstGeom prst="rect">
            <a:avLst/>
          </a:prstGeom>
          <a:noFill/>
        </p:spPr>
        <p:txBody>
          <a:bodyPr wrap="square">
            <a:spAutoFit/>
          </a:bodyPr>
          <a:lstStyle/>
          <a:p>
            <a:pPr algn="ctr"/>
            <a:r>
              <a:rPr lang="it-IT" sz="2200">
                <a:latin typeface="Arial" panose="020B0604020202020204" pitchFamily="34" charset="0"/>
                <a:cs typeface="Arial" panose="020B0604020202020204" pitchFamily="34" charset="0"/>
                <a:sym typeface="Wingdings" panose="05000000000000000000" pitchFamily="2" charset="2"/>
              </a:rPr>
              <a:t>L’Agenzia delle Entrate ha fornito i seguenti chiarimenti:</a:t>
            </a:r>
          </a:p>
        </p:txBody>
      </p:sp>
      <p:sp>
        <p:nvSpPr>
          <p:cNvPr id="47" name="Rettangolo 46">
            <a:extLst>
              <a:ext uri="{FF2B5EF4-FFF2-40B4-BE49-F238E27FC236}">
                <a16:creationId xmlns:a16="http://schemas.microsoft.com/office/drawing/2014/main" id="{5E2AF449-185E-4CDE-AD22-C58D3696EB38}"/>
              </a:ext>
            </a:extLst>
          </p:cNvPr>
          <p:cNvSpPr/>
          <p:nvPr/>
        </p:nvSpPr>
        <p:spPr>
          <a:xfrm>
            <a:off x="7039291" y="5358297"/>
            <a:ext cx="4434115" cy="3577738"/>
          </a:xfrm>
          <a:prstGeom prst="rect">
            <a:avLst/>
          </a:prstGeom>
          <a:ln w="28575">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48" name="Rettangolo 47">
            <a:extLst>
              <a:ext uri="{FF2B5EF4-FFF2-40B4-BE49-F238E27FC236}">
                <a16:creationId xmlns:a16="http://schemas.microsoft.com/office/drawing/2014/main" id="{F1A460F1-D22C-4261-8DC5-369E1D3BA776}"/>
              </a:ext>
            </a:extLst>
          </p:cNvPr>
          <p:cNvSpPr/>
          <p:nvPr/>
        </p:nvSpPr>
        <p:spPr>
          <a:xfrm>
            <a:off x="11977135" y="5320020"/>
            <a:ext cx="4434115" cy="3577738"/>
          </a:xfrm>
          <a:prstGeom prst="rect">
            <a:avLst/>
          </a:prstGeom>
          <a:ln w="28575">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chemeClr val="bg2">
                  <a:lumMod val="50000"/>
                </a:schemeClr>
              </a:solidFill>
              <a:effectLst/>
              <a:uLnTx/>
              <a:uFillTx/>
              <a:latin typeface="Arial" panose="020B0604020202020204" pitchFamily="34" charset="0"/>
              <a:cs typeface="Arial" panose="020B0604020202020204" pitchFamily="34" charset="0"/>
            </a:endParaRPr>
          </a:p>
        </p:txBody>
      </p:sp>
      <p:sp>
        <p:nvSpPr>
          <p:cNvPr id="55" name="Rettangolo 54">
            <a:extLst>
              <a:ext uri="{FF2B5EF4-FFF2-40B4-BE49-F238E27FC236}">
                <a16:creationId xmlns:a16="http://schemas.microsoft.com/office/drawing/2014/main" id="{03535AAF-8F5A-48C7-A737-21CC1538F3F9}"/>
              </a:ext>
            </a:extLst>
          </p:cNvPr>
          <p:cNvSpPr/>
          <p:nvPr/>
        </p:nvSpPr>
        <p:spPr>
          <a:xfrm>
            <a:off x="2249581" y="5350244"/>
            <a:ext cx="4434115" cy="846844"/>
          </a:xfrm>
          <a:prstGeom prst="rect">
            <a:avLst/>
          </a:prstGeom>
          <a:solidFill>
            <a:schemeClr val="accent1"/>
          </a:solidFill>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it-IT" sz="2000" b="1" i="0" u="none" strike="noStrike" kern="1200" cap="none" spc="0" normalizeH="0" baseline="0" noProof="0">
                <a:ln>
                  <a:noFill/>
                </a:ln>
                <a:solidFill>
                  <a:srgbClr val="FFFFFF"/>
                </a:solidFill>
                <a:effectLst/>
                <a:uLnTx/>
                <a:uFillTx/>
                <a:latin typeface="Lato"/>
                <a:ea typeface="+mn-ea"/>
                <a:cs typeface="+mn-cs"/>
              </a:rPr>
              <a:t>FATTURA DELL’APPALTATORE</a:t>
            </a:r>
          </a:p>
        </p:txBody>
      </p:sp>
      <p:sp>
        <p:nvSpPr>
          <p:cNvPr id="57" name="Rettangolo 56">
            <a:extLst>
              <a:ext uri="{FF2B5EF4-FFF2-40B4-BE49-F238E27FC236}">
                <a16:creationId xmlns:a16="http://schemas.microsoft.com/office/drawing/2014/main" id="{93FD6FF9-1E48-43D6-BB5D-951E6923F40B}"/>
              </a:ext>
            </a:extLst>
          </p:cNvPr>
          <p:cNvSpPr/>
          <p:nvPr/>
        </p:nvSpPr>
        <p:spPr>
          <a:xfrm>
            <a:off x="7039291" y="5369833"/>
            <a:ext cx="4434115" cy="846844"/>
          </a:xfrm>
          <a:prstGeom prst="rect">
            <a:avLst/>
          </a:prstGeom>
          <a:solidFill>
            <a:schemeClr val="tx2">
              <a:lumMod val="50000"/>
            </a:schemeClr>
          </a:solidFill>
          <a:ln w="28575">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285750" indent="-285750" algn="ctr">
              <a:buFont typeface="Wingdings" panose="05000000000000000000" pitchFamily="2" charset="2"/>
              <a:buChar char="q"/>
              <a:defRPr/>
            </a:pPr>
            <a:r>
              <a:rPr kumimoji="0" lang="it-IT" sz="2000" b="1" i="0" u="none" strike="noStrike" kern="1200" cap="none" spc="0" normalizeH="0" baseline="0" noProof="0">
                <a:ln>
                  <a:noFill/>
                </a:ln>
                <a:solidFill>
                  <a:srgbClr val="FFFFFF"/>
                </a:solidFill>
                <a:effectLst/>
                <a:uLnTx/>
                <a:uFillTx/>
                <a:latin typeface="Lato"/>
                <a:ea typeface="+mn-ea"/>
                <a:cs typeface="+mn-cs"/>
              </a:rPr>
              <a:t>DETRAZIONE IVA</a:t>
            </a:r>
            <a:r>
              <a:rPr lang="it-IT" sz="2000" b="1">
                <a:solidFill>
                  <a:srgbClr val="FFFFFF"/>
                </a:solidFill>
                <a:latin typeface="Lato"/>
              </a:rPr>
              <a:t> DELLA MANDATARIA</a:t>
            </a:r>
            <a:endParaRPr kumimoji="0" lang="it-IT" sz="2000" b="1" i="0" u="none" strike="noStrike" kern="1200" cap="none" spc="0" normalizeH="0" baseline="0" noProof="0">
              <a:ln>
                <a:noFill/>
              </a:ln>
              <a:solidFill>
                <a:srgbClr val="FFFFFF"/>
              </a:solidFill>
              <a:effectLst/>
              <a:uLnTx/>
              <a:uFillTx/>
              <a:latin typeface="Lato"/>
              <a:ea typeface="+mn-ea"/>
              <a:cs typeface="+mn-cs"/>
            </a:endParaRPr>
          </a:p>
        </p:txBody>
      </p:sp>
      <p:sp>
        <p:nvSpPr>
          <p:cNvPr id="83" name="CasellaDiTesto 82">
            <a:extLst>
              <a:ext uri="{FF2B5EF4-FFF2-40B4-BE49-F238E27FC236}">
                <a16:creationId xmlns:a16="http://schemas.microsoft.com/office/drawing/2014/main" id="{9B266EA8-A55E-48F8-9CCC-017721166442}"/>
              </a:ext>
            </a:extLst>
          </p:cNvPr>
          <p:cNvSpPr txBox="1"/>
          <p:nvPr/>
        </p:nvSpPr>
        <p:spPr>
          <a:xfrm>
            <a:off x="7039291" y="6341124"/>
            <a:ext cx="4434116" cy="2051652"/>
          </a:xfrm>
          <a:prstGeom prst="rect">
            <a:avLst/>
          </a:prstGeom>
          <a:noFill/>
        </p:spPr>
        <p:txBody>
          <a:bodyPr wrap="square" lIns="91440" tIns="45720" rIns="91440" bIns="45720" anchor="t">
            <a:spAutoFit/>
          </a:bodyPr>
          <a:lstStyle/>
          <a:p>
            <a:pPr algn="ctr">
              <a:lnSpc>
                <a:spcPct val="107000"/>
              </a:lnSpc>
              <a:spcAft>
                <a:spcPts val="800"/>
              </a:spcAft>
              <a:defRPr/>
            </a:pPr>
            <a:r>
              <a:rPr lang="it-IT" sz="2000">
                <a:solidFill>
                  <a:schemeClr val="bg2">
                    <a:lumMod val="50000"/>
                  </a:schemeClr>
                </a:solidFill>
                <a:latin typeface="Arial"/>
                <a:ea typeface="Calibri" panose="020F0502020204030204" pitchFamily="34" charset="0"/>
                <a:cs typeface="Times New Roman"/>
              </a:rPr>
              <a:t>È soggetto</a:t>
            </a:r>
            <a:r>
              <a:rPr kumimoji="0" lang="it-IT" sz="2000" i="0" u="none" strike="noStrike" kern="1200" cap="none" spc="0" normalizeH="0" baseline="0" noProof="0">
                <a:ln>
                  <a:noFill/>
                </a:ln>
                <a:solidFill>
                  <a:schemeClr val="bg2">
                    <a:lumMod val="50000"/>
                  </a:schemeClr>
                </a:solidFill>
                <a:effectLst/>
                <a:uLnTx/>
                <a:uFillTx/>
                <a:latin typeface="Arial"/>
                <a:ea typeface="Calibri" panose="020F0502020204030204" pitchFamily="34" charset="0"/>
                <a:cs typeface="Times New Roman"/>
              </a:rPr>
              <a:t> passivo IVA</a:t>
            </a:r>
            <a:r>
              <a:rPr lang="it-IT" sz="2000">
                <a:solidFill>
                  <a:schemeClr val="bg2">
                    <a:lumMod val="50000"/>
                  </a:schemeClr>
                </a:solidFill>
                <a:latin typeface="Arial"/>
                <a:ea typeface="Calibri" panose="020F0502020204030204" pitchFamily="34" charset="0"/>
                <a:cs typeface="Times New Roman"/>
              </a:rPr>
              <a:t> e agisce</a:t>
            </a:r>
            <a:r>
              <a:rPr kumimoji="0" lang="it-IT" sz="2000" i="0" u="none" strike="noStrike" kern="1200" cap="none" spc="0" normalizeH="0" baseline="0" noProof="0">
                <a:ln>
                  <a:noFill/>
                </a:ln>
                <a:solidFill>
                  <a:schemeClr val="bg2">
                    <a:lumMod val="50000"/>
                  </a:schemeClr>
                </a:solidFill>
                <a:effectLst/>
                <a:uLnTx/>
                <a:uFillTx/>
                <a:latin typeface="Arial"/>
                <a:ea typeface="Calibri" panose="020F0502020204030204" pitchFamily="34" charset="0"/>
                <a:cs typeface="Times New Roman"/>
              </a:rPr>
              <a:t> </a:t>
            </a:r>
            <a:r>
              <a:rPr lang="it-IT" sz="2000">
                <a:solidFill>
                  <a:schemeClr val="bg2">
                    <a:lumMod val="50000"/>
                  </a:schemeClr>
                </a:solidFill>
                <a:latin typeface="Arial"/>
                <a:ea typeface="Calibri" panose="020F0502020204030204" pitchFamily="34" charset="0"/>
                <a:cs typeface="Times New Roman"/>
              </a:rPr>
              <a:t>in nome proprio quindi può detrarre</a:t>
            </a:r>
            <a:r>
              <a:rPr kumimoji="0" lang="it-IT" sz="2000" i="0" u="none" strike="noStrike" kern="1200" cap="none" spc="0" normalizeH="0" baseline="0" noProof="0">
                <a:ln>
                  <a:noFill/>
                </a:ln>
                <a:solidFill>
                  <a:schemeClr val="bg2">
                    <a:lumMod val="50000"/>
                  </a:schemeClr>
                </a:solidFill>
                <a:effectLst/>
                <a:uLnTx/>
                <a:uFillTx/>
                <a:latin typeface="Arial"/>
                <a:ea typeface="Calibri" panose="020F0502020204030204" pitchFamily="34" charset="0"/>
                <a:cs typeface="Times New Roman"/>
              </a:rPr>
              <a:t> l’IVA</a:t>
            </a:r>
            <a:r>
              <a:rPr lang="it-IT" sz="2000">
                <a:solidFill>
                  <a:schemeClr val="bg2">
                    <a:lumMod val="50000"/>
                  </a:schemeClr>
                </a:solidFill>
                <a:latin typeface="Arial"/>
                <a:ea typeface="Calibri" panose="020F0502020204030204" pitchFamily="34" charset="0"/>
                <a:cs typeface="Times New Roman"/>
              </a:rPr>
              <a:t> sugli acquisti nel rispetto delle ordinarie regole di inerenza e afferenza ossia effettuazione</a:t>
            </a:r>
            <a:r>
              <a:rPr kumimoji="0" lang="it-IT" sz="2000" i="0" u="none" strike="noStrike" kern="1200" cap="none" spc="0" normalizeH="0" baseline="0" noProof="0">
                <a:ln>
                  <a:noFill/>
                </a:ln>
                <a:solidFill>
                  <a:schemeClr val="bg2">
                    <a:lumMod val="50000"/>
                  </a:schemeClr>
                </a:solidFill>
                <a:effectLst/>
                <a:uLnTx/>
                <a:uFillTx/>
                <a:latin typeface="Arial"/>
                <a:ea typeface="Calibri" panose="020F0502020204030204" pitchFamily="34" charset="0"/>
                <a:cs typeface="Times New Roman"/>
              </a:rPr>
              <a:t> di operazioni attive imponibili</a:t>
            </a:r>
            <a:r>
              <a:rPr lang="it-IT" sz="2000">
                <a:solidFill>
                  <a:schemeClr val="bg2">
                    <a:lumMod val="50000"/>
                  </a:schemeClr>
                </a:solidFill>
                <a:latin typeface="Arial"/>
                <a:ea typeface="Calibri" panose="020F0502020204030204" pitchFamily="34" charset="0"/>
                <a:cs typeface="Times New Roman"/>
              </a:rPr>
              <a:t>.</a:t>
            </a:r>
            <a:endParaRPr kumimoji="0" lang="it-IT" sz="2000" i="0" u="none" strike="noStrike" kern="1200" cap="none" spc="0" normalizeH="0" baseline="0" noProof="0">
              <a:ln>
                <a:noFill/>
              </a:ln>
              <a:solidFill>
                <a:schemeClr val="bg2">
                  <a:lumMod val="50000"/>
                </a:schemeClr>
              </a:solidFill>
              <a:effectLst/>
              <a:uLnTx/>
              <a:uFillTx/>
              <a:latin typeface="Calibri"/>
              <a:ea typeface="Calibri" panose="020F0502020204030204" pitchFamily="34" charset="0"/>
              <a:cs typeface="Times New Roman" panose="02020603050405020304" pitchFamily="18" charset="0"/>
            </a:endParaRPr>
          </a:p>
        </p:txBody>
      </p:sp>
      <p:sp>
        <p:nvSpPr>
          <p:cNvPr id="62" name="Rettangolo 61">
            <a:extLst>
              <a:ext uri="{FF2B5EF4-FFF2-40B4-BE49-F238E27FC236}">
                <a16:creationId xmlns:a16="http://schemas.microsoft.com/office/drawing/2014/main" id="{7675DAA8-54C8-4242-A0EB-6F1DBFF18A8D}"/>
              </a:ext>
            </a:extLst>
          </p:cNvPr>
          <p:cNvSpPr/>
          <p:nvPr/>
        </p:nvSpPr>
        <p:spPr>
          <a:xfrm>
            <a:off x="11964635" y="5310176"/>
            <a:ext cx="4434115" cy="846844"/>
          </a:xfrm>
          <a:prstGeom prst="rect">
            <a:avLst/>
          </a:prstGeom>
          <a:solidFill>
            <a:schemeClr val="tx2">
              <a:lumMod val="50000"/>
            </a:schemeClr>
          </a:solidFill>
          <a:ln w="28575">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85750" marR="0" lvl="0" indent="-285750" algn="ctr"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it-IT" sz="2000" b="1" i="0" u="none" strike="noStrike" kern="1200" cap="none" spc="0" normalizeH="0" baseline="0" noProof="0">
                <a:ln>
                  <a:noFill/>
                </a:ln>
                <a:solidFill>
                  <a:srgbClr val="FFFFFF"/>
                </a:solidFill>
                <a:effectLst/>
                <a:uLnTx/>
                <a:uFillTx/>
                <a:latin typeface="Lato"/>
                <a:ea typeface="+mn-ea"/>
                <a:cs typeface="+mn-cs"/>
              </a:rPr>
              <a:t>FATTURA DELLA MANDATARIA</a:t>
            </a:r>
          </a:p>
        </p:txBody>
      </p:sp>
      <p:sp>
        <p:nvSpPr>
          <p:cNvPr id="64" name="CasellaDiTesto 63">
            <a:extLst>
              <a:ext uri="{FF2B5EF4-FFF2-40B4-BE49-F238E27FC236}">
                <a16:creationId xmlns:a16="http://schemas.microsoft.com/office/drawing/2014/main" id="{4996B8AF-AAC0-40EA-B276-ABCF1780AD12}"/>
              </a:ext>
            </a:extLst>
          </p:cNvPr>
          <p:cNvSpPr txBox="1"/>
          <p:nvPr/>
        </p:nvSpPr>
        <p:spPr>
          <a:xfrm>
            <a:off x="11960079" y="6290300"/>
            <a:ext cx="4451172" cy="2862322"/>
          </a:xfrm>
          <a:prstGeom prst="rect">
            <a:avLst/>
          </a:prstGeom>
          <a:noFill/>
        </p:spPr>
        <p:txBody>
          <a:bodyPr wrap="square" lIns="91440" tIns="45720" rIns="91440" bIns="45720" anchor="t">
            <a:spAutoFit/>
          </a:bodyPr>
          <a:lstStyle/>
          <a:p>
            <a:pPr algn="ctr"/>
            <a:r>
              <a:rPr lang="it-IT" sz="2000" dirty="0">
                <a:latin typeface="Arial"/>
                <a:cs typeface="Arial"/>
                <a:sym typeface="Wingdings" panose="05000000000000000000" pitchFamily="2" charset="2"/>
              </a:rPr>
              <a:t>In virtù del mandato ricevuto, anche l'operazione tra mandante e mandataria rileva ai fini IVA e si applica lo stesso trattamento. </a:t>
            </a:r>
            <a:endParaRPr lang="it-IT" sz="2000" dirty="0">
              <a:latin typeface="Arial"/>
              <a:cs typeface="Arial"/>
            </a:endParaRPr>
          </a:p>
          <a:p>
            <a:pPr algn="ctr"/>
            <a:r>
              <a:rPr lang="it-IT" sz="2000" dirty="0">
                <a:latin typeface="Arial"/>
                <a:ea typeface="Lato"/>
                <a:cs typeface="Arial"/>
              </a:rPr>
              <a:t>In questo caso, la fattura è emessa applicando lo split payment, non per equivalenza ma perché anche il comune è soggetto Split payment.</a:t>
            </a:r>
          </a:p>
          <a:p>
            <a:pPr algn="ctr"/>
            <a:endParaRPr lang="it-IT" sz="2000" dirty="0">
              <a:latin typeface="Arial"/>
              <a:ea typeface="Lato"/>
              <a:cs typeface="Arial"/>
            </a:endParaRPr>
          </a:p>
        </p:txBody>
      </p:sp>
      <p:sp>
        <p:nvSpPr>
          <p:cNvPr id="65" name="CasellaDiTesto 64">
            <a:extLst>
              <a:ext uri="{FF2B5EF4-FFF2-40B4-BE49-F238E27FC236}">
                <a16:creationId xmlns:a16="http://schemas.microsoft.com/office/drawing/2014/main" id="{56E1D313-5493-4AEE-BF60-402B004603FA}"/>
              </a:ext>
            </a:extLst>
          </p:cNvPr>
          <p:cNvSpPr txBox="1"/>
          <p:nvPr/>
        </p:nvSpPr>
        <p:spPr>
          <a:xfrm>
            <a:off x="138116" y="1247307"/>
            <a:ext cx="4098295" cy="388504"/>
          </a:xfrm>
          <a:prstGeom prst="rect">
            <a:avLst/>
          </a:prstGeom>
          <a:noFill/>
        </p:spPr>
        <p:txBody>
          <a:bodyPr wrap="square">
            <a:spAutoFit/>
          </a:bodyPr>
          <a:lstStyle/>
          <a:p>
            <a:pPr algn="ctr">
              <a:lnSpc>
                <a:spcPct val="102777"/>
              </a:lnSpc>
              <a:buClr>
                <a:srgbClr val="000000"/>
              </a:buClr>
              <a:buSzPts val="5400"/>
            </a:pPr>
            <a:r>
              <a:rPr lang="it-IT" sz="2000" b="1" dirty="0">
                <a:solidFill>
                  <a:srgbClr val="002060"/>
                </a:solidFill>
                <a:latin typeface="Arial"/>
                <a:ea typeface="Montserrat Black"/>
                <a:cs typeface="Arial"/>
                <a:sym typeface="Montserrat Black"/>
              </a:rPr>
              <a:t>Risp. </a:t>
            </a:r>
            <a:r>
              <a:rPr lang="it-IT" sz="2000" b="1" dirty="0" err="1">
                <a:solidFill>
                  <a:srgbClr val="002060"/>
                </a:solidFill>
                <a:latin typeface="Arial"/>
                <a:ea typeface="Montserrat Black"/>
                <a:cs typeface="Arial"/>
                <a:sym typeface="Montserrat Black"/>
              </a:rPr>
              <a:t>Interp</a:t>
            </a:r>
            <a:r>
              <a:rPr lang="it-IT" sz="2000" b="1" dirty="0">
                <a:solidFill>
                  <a:srgbClr val="002060"/>
                </a:solidFill>
                <a:latin typeface="Arial"/>
                <a:ea typeface="Montserrat Black"/>
                <a:cs typeface="Arial"/>
                <a:sym typeface="Montserrat Black"/>
              </a:rPr>
              <a:t>. n. 767 del 2021</a:t>
            </a:r>
          </a:p>
        </p:txBody>
      </p:sp>
      <p:sp>
        <p:nvSpPr>
          <p:cNvPr id="68" name="Triangolo 50">
            <a:extLst>
              <a:ext uri="{FF2B5EF4-FFF2-40B4-BE49-F238E27FC236}">
                <a16:creationId xmlns:a16="http://schemas.microsoft.com/office/drawing/2014/main" id="{9D52D3B9-27A8-4A7E-9E82-68911B90F9B1}"/>
              </a:ext>
            </a:extLst>
          </p:cNvPr>
          <p:cNvSpPr/>
          <p:nvPr/>
        </p:nvSpPr>
        <p:spPr>
          <a:xfrm rot="5400000">
            <a:off x="6939008" y="3726906"/>
            <a:ext cx="1208315" cy="1041651"/>
          </a:xfrm>
          <a:prstGeom prst="triangle">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73" name="Triangolo 50">
            <a:extLst>
              <a:ext uri="{FF2B5EF4-FFF2-40B4-BE49-F238E27FC236}">
                <a16:creationId xmlns:a16="http://schemas.microsoft.com/office/drawing/2014/main" id="{9882F532-C7E4-4883-AE0D-8E60C226A58A}"/>
              </a:ext>
            </a:extLst>
          </p:cNvPr>
          <p:cNvSpPr/>
          <p:nvPr/>
        </p:nvSpPr>
        <p:spPr>
          <a:xfrm rot="5400000">
            <a:off x="14111124" y="3596589"/>
            <a:ext cx="1208315" cy="1195817"/>
          </a:xfrm>
          <a:prstGeom prst="triangle">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77" name="Triangolo 50">
            <a:extLst>
              <a:ext uri="{FF2B5EF4-FFF2-40B4-BE49-F238E27FC236}">
                <a16:creationId xmlns:a16="http://schemas.microsoft.com/office/drawing/2014/main" id="{7E9B0BC4-8E8B-4B64-B789-8C3EEC84B2DA}"/>
              </a:ext>
            </a:extLst>
          </p:cNvPr>
          <p:cNvSpPr/>
          <p:nvPr/>
        </p:nvSpPr>
        <p:spPr>
          <a:xfrm rot="16200000">
            <a:off x="10006404" y="2386527"/>
            <a:ext cx="1208315" cy="1202422"/>
          </a:xfrm>
          <a:prstGeom prst="triangle">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Tree>
    <p:extLst>
      <p:ext uri="{BB962C8B-B14F-4D97-AF65-F5344CB8AC3E}">
        <p14:creationId xmlns:p14="http://schemas.microsoft.com/office/powerpoint/2010/main" val="32688238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2000">
        <p159:morph option="byObject"/>
      </p:transition>
    </mc:Choice>
    <mc:Fallback xmlns="">
      <p:transition spd="slow" advTm="2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500" fill="hold"/>
                                        <p:tgtEl>
                                          <p:spTgt spid="40"/>
                                        </p:tgtEl>
                                        <p:attrNameLst>
                                          <p:attrName>ppt_w</p:attrName>
                                        </p:attrNameLst>
                                      </p:cBhvr>
                                      <p:tavLst>
                                        <p:tav tm="0">
                                          <p:val>
                                            <p:fltVal val="0"/>
                                          </p:val>
                                        </p:tav>
                                        <p:tav tm="100000">
                                          <p:val>
                                            <p:strVal val="#ppt_w"/>
                                          </p:val>
                                        </p:tav>
                                      </p:tavLst>
                                    </p:anim>
                                    <p:anim calcmode="lin" valueType="num">
                                      <p:cBhvr>
                                        <p:cTn id="8" dur="500" fill="hold"/>
                                        <p:tgtEl>
                                          <p:spTgt spid="4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wipe(up)">
                                      <p:cBhvr>
                                        <p:cTn id="13" dur="400"/>
                                        <p:tgtEl>
                                          <p:spTgt spid="44"/>
                                        </p:tgtEl>
                                      </p:cBhvr>
                                    </p:animEffect>
                                  </p:childTnLst>
                                </p:cTn>
                              </p:par>
                            </p:childTnLst>
                          </p:cTn>
                        </p:par>
                        <p:par>
                          <p:cTn id="14" fill="hold">
                            <p:stCondLst>
                              <p:cond delay="400"/>
                            </p:stCondLst>
                            <p:childTnLst>
                              <p:par>
                                <p:cTn id="15" presetID="23" presetClass="entr" presetSubtype="16"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 calcmode="lin" valueType="num">
                                      <p:cBhvr>
                                        <p:cTn id="17" dur="500" fill="hold"/>
                                        <p:tgtEl>
                                          <p:spTgt spid="67"/>
                                        </p:tgtEl>
                                        <p:attrNameLst>
                                          <p:attrName>ppt_w</p:attrName>
                                        </p:attrNameLst>
                                      </p:cBhvr>
                                      <p:tavLst>
                                        <p:tav tm="0">
                                          <p:val>
                                            <p:fltVal val="0"/>
                                          </p:val>
                                        </p:tav>
                                        <p:tav tm="100000">
                                          <p:val>
                                            <p:strVal val="#ppt_w"/>
                                          </p:val>
                                        </p:tav>
                                      </p:tavLst>
                                    </p:anim>
                                    <p:anim calcmode="lin" valueType="num">
                                      <p:cBhvr>
                                        <p:cTn id="18" dur="500" fill="hold"/>
                                        <p:tgtEl>
                                          <p:spTgt spid="67"/>
                                        </p:tgtEl>
                                        <p:attrNameLst>
                                          <p:attrName>ppt_h</p:attrName>
                                        </p:attrNameLst>
                                      </p:cBhvr>
                                      <p:tavLst>
                                        <p:tav tm="0">
                                          <p:val>
                                            <p:fltVal val="0"/>
                                          </p:val>
                                        </p:tav>
                                        <p:tav tm="100000">
                                          <p:val>
                                            <p:strVal val="#ppt_h"/>
                                          </p:val>
                                        </p:tav>
                                      </p:tavLst>
                                    </p:anim>
                                  </p:childTnLst>
                                </p:cTn>
                              </p:par>
                            </p:childTnLst>
                          </p:cTn>
                        </p:par>
                        <p:par>
                          <p:cTn id="19" fill="hold">
                            <p:stCondLst>
                              <p:cond delay="900"/>
                            </p:stCondLst>
                            <p:childTnLst>
                              <p:par>
                                <p:cTn id="20" presetID="23" presetClass="entr" presetSubtype="16" fill="hold" grpId="0" nodeType="afterEffect">
                                  <p:stCondLst>
                                    <p:cond delay="0"/>
                                  </p:stCondLst>
                                  <p:childTnLst>
                                    <p:set>
                                      <p:cBhvr>
                                        <p:cTn id="21" dur="1" fill="hold">
                                          <p:stCondLst>
                                            <p:cond delay="0"/>
                                          </p:stCondLst>
                                        </p:cTn>
                                        <p:tgtEl>
                                          <p:spTgt spid="70"/>
                                        </p:tgtEl>
                                        <p:attrNameLst>
                                          <p:attrName>style.visibility</p:attrName>
                                        </p:attrNameLst>
                                      </p:cBhvr>
                                      <p:to>
                                        <p:strVal val="visible"/>
                                      </p:to>
                                    </p:set>
                                    <p:anim calcmode="lin" valueType="num">
                                      <p:cBhvr>
                                        <p:cTn id="22" dur="500" fill="hold"/>
                                        <p:tgtEl>
                                          <p:spTgt spid="70"/>
                                        </p:tgtEl>
                                        <p:attrNameLst>
                                          <p:attrName>ppt_w</p:attrName>
                                        </p:attrNameLst>
                                      </p:cBhvr>
                                      <p:tavLst>
                                        <p:tav tm="0">
                                          <p:val>
                                            <p:fltVal val="0"/>
                                          </p:val>
                                        </p:tav>
                                        <p:tav tm="100000">
                                          <p:val>
                                            <p:strVal val="#ppt_w"/>
                                          </p:val>
                                        </p:tav>
                                      </p:tavLst>
                                    </p:anim>
                                    <p:anim calcmode="lin" valueType="num">
                                      <p:cBhvr>
                                        <p:cTn id="23" dur="500" fill="hold"/>
                                        <p:tgtEl>
                                          <p:spTgt spid="70"/>
                                        </p:tgtEl>
                                        <p:attrNameLst>
                                          <p:attrName>ppt_h</p:attrName>
                                        </p:attrNameLst>
                                      </p:cBhvr>
                                      <p:tavLst>
                                        <p:tav tm="0">
                                          <p:val>
                                            <p:fltVal val="0"/>
                                          </p:val>
                                        </p:tav>
                                        <p:tav tm="100000">
                                          <p:val>
                                            <p:strVal val="#ppt_h"/>
                                          </p:val>
                                        </p:tav>
                                      </p:tavLst>
                                    </p:anim>
                                  </p:childTnLst>
                                </p:cTn>
                              </p:par>
                            </p:childTnLst>
                          </p:cTn>
                        </p:par>
                        <p:par>
                          <p:cTn id="24" fill="hold">
                            <p:stCondLst>
                              <p:cond delay="1400"/>
                            </p:stCondLst>
                            <p:childTnLst>
                              <p:par>
                                <p:cTn id="25" presetID="23" presetClass="entr" presetSubtype="16" fill="hold" grpId="0" nodeType="after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p:cTn id="27" dur="500" fill="hold"/>
                                        <p:tgtEl>
                                          <p:spTgt spid="74"/>
                                        </p:tgtEl>
                                        <p:attrNameLst>
                                          <p:attrName>ppt_w</p:attrName>
                                        </p:attrNameLst>
                                      </p:cBhvr>
                                      <p:tavLst>
                                        <p:tav tm="0">
                                          <p:val>
                                            <p:fltVal val="0"/>
                                          </p:val>
                                        </p:tav>
                                        <p:tav tm="100000">
                                          <p:val>
                                            <p:strVal val="#ppt_w"/>
                                          </p:val>
                                        </p:tav>
                                      </p:tavLst>
                                    </p:anim>
                                    <p:anim calcmode="lin" valueType="num">
                                      <p:cBhvr>
                                        <p:cTn id="28" dur="500" fill="hold"/>
                                        <p:tgtEl>
                                          <p:spTgt spid="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0" grpId="0" animBg="1"/>
      <p:bldP spid="67" grpId="0" animBg="1"/>
      <p:bldP spid="40" grpId="0" animBg="1"/>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rgbClr val="002060"/>
                </a:solidFill>
                <a:latin typeface="Arial"/>
                <a:ea typeface="Montserrat Black"/>
                <a:cs typeface="Arial"/>
                <a:sym typeface="Montserrat Black"/>
              </a:rPr>
              <a:t>Risp. </a:t>
            </a:r>
            <a:r>
              <a:rPr lang="it-IT" sz="2000" b="1" err="1">
                <a:solidFill>
                  <a:srgbClr val="002060"/>
                </a:solidFill>
                <a:latin typeface="Arial"/>
                <a:ea typeface="Montserrat Black"/>
                <a:cs typeface="Arial"/>
                <a:sym typeface="Montserrat Black"/>
              </a:rPr>
              <a:t>Interp</a:t>
            </a:r>
            <a:r>
              <a:rPr lang="it-IT" sz="2000" b="1">
                <a:solidFill>
                  <a:srgbClr val="002060"/>
                </a:solidFill>
                <a:latin typeface="Arial"/>
                <a:ea typeface="Montserrat Black"/>
                <a:cs typeface="Arial"/>
                <a:sym typeface="Montserrat Black"/>
              </a:rPr>
              <a:t>. </a:t>
            </a:r>
          </a:p>
          <a:p>
            <a:pPr algn="ctr">
              <a:lnSpc>
                <a:spcPct val="102777"/>
              </a:lnSpc>
              <a:buClr>
                <a:srgbClr val="000000"/>
              </a:buClr>
              <a:buSzPts val="5400"/>
            </a:pPr>
            <a:r>
              <a:rPr lang="it-IT" sz="2000" b="1">
                <a:solidFill>
                  <a:srgbClr val="002060"/>
                </a:solidFill>
                <a:latin typeface="Arial"/>
                <a:ea typeface="Montserrat Black"/>
                <a:cs typeface="Arial"/>
                <a:sym typeface="Montserrat Black"/>
              </a:rPr>
              <a:t>n. 778 del 2021</a:t>
            </a:r>
            <a:endParaRPr sz="2000" b="1">
              <a:solidFill>
                <a:srgbClr val="002060"/>
              </a:solidFill>
              <a:latin typeface="Arial"/>
              <a:ea typeface="Montserrat Black"/>
              <a:cs typeface="Arial"/>
              <a:sym typeface="Montserrat Black"/>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600255" y="4390173"/>
            <a:ext cx="3455106" cy="1015663"/>
          </a:xfrm>
          <a:prstGeom prst="rect">
            <a:avLst/>
          </a:prstGeom>
          <a:noFill/>
        </p:spPr>
        <p:txBody>
          <a:bodyPr wrap="square" lIns="91440" tIns="45720" rIns="91440" bIns="45720" anchor="t">
            <a:spAutoFit/>
          </a:bodyPr>
          <a:lstStyle/>
          <a:p>
            <a:pPr algn="ctr" fontAlgn="base"/>
            <a:r>
              <a:rPr lang="it-IT" sz="2000" b="1">
                <a:solidFill>
                  <a:srgbClr val="002060"/>
                </a:solidFill>
                <a:latin typeface="Arial"/>
                <a:cs typeface="Arial"/>
              </a:rPr>
              <a:t>IMMATRICOLAZIONE DI VEICOLI EXTRA UE – OBBLIGHI IVA</a:t>
            </a: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pic>
        <p:nvPicPr>
          <p:cNvPr id="6" name="Elemento grafico 5" descr="Autobus con riempimento a tinta unita">
            <a:extLst>
              <a:ext uri="{FF2B5EF4-FFF2-40B4-BE49-F238E27FC236}">
                <a16:creationId xmlns:a16="http://schemas.microsoft.com/office/drawing/2014/main" id="{A0A70612-6381-43CE-B1EC-85F2403F53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92639" y="2514026"/>
            <a:ext cx="1330675" cy="1330675"/>
          </a:xfrm>
          <a:prstGeom prst="rect">
            <a:avLst/>
          </a:prstGeom>
        </p:spPr>
      </p:pic>
      <p:sp>
        <p:nvSpPr>
          <p:cNvPr id="27" name="CasellaDiTesto 26">
            <a:extLst>
              <a:ext uri="{FF2B5EF4-FFF2-40B4-BE49-F238E27FC236}">
                <a16:creationId xmlns:a16="http://schemas.microsoft.com/office/drawing/2014/main" id="{41C1D2CD-3EDE-409A-A458-BFDEE4E5599C}"/>
              </a:ext>
            </a:extLst>
          </p:cNvPr>
          <p:cNvSpPr txBox="1"/>
          <p:nvPr/>
        </p:nvSpPr>
        <p:spPr>
          <a:xfrm>
            <a:off x="4043933" y="1525592"/>
            <a:ext cx="13411272" cy="6370975"/>
          </a:xfrm>
          <a:prstGeom prst="rect">
            <a:avLst/>
          </a:prstGeom>
          <a:noFill/>
        </p:spPr>
        <p:txBody>
          <a:bodyPr wrap="square" lIns="91440" tIns="45720" rIns="91440" bIns="45720" anchor="t">
            <a:spAutoFit/>
          </a:bodyPr>
          <a:lstStyle/>
          <a:p>
            <a:pPr algn="just"/>
            <a:endParaRPr lang="it-IT" sz="2400" dirty="0">
              <a:latin typeface="Arial"/>
              <a:cs typeface="Arial"/>
            </a:endParaRPr>
          </a:p>
          <a:p>
            <a:pPr algn="just"/>
            <a:r>
              <a:rPr lang="it-IT" sz="2400" dirty="0">
                <a:latin typeface="Arial"/>
                <a:cs typeface="Arial"/>
              </a:rPr>
              <a:t>Ai fini dell’immatricolazione di veicoli di provenienza extra-Ue, l’importatore deve presentare alla Motorizzazione Civile la </a:t>
            </a:r>
            <a:r>
              <a:rPr lang="it-IT" sz="2400" b="1" dirty="0">
                <a:latin typeface="Arial"/>
                <a:cs typeface="Arial"/>
              </a:rPr>
              <a:t>documentazione doganale attestante l'assolvimento dell’IVA o</a:t>
            </a:r>
            <a:r>
              <a:rPr lang="it-IT" sz="2400" dirty="0">
                <a:latin typeface="Arial"/>
                <a:cs typeface="Arial"/>
              </a:rPr>
              <a:t>, nel caso sia un esportatore abituale, l’applicazione della </a:t>
            </a:r>
            <a:r>
              <a:rPr lang="it-IT" sz="2400" b="1" dirty="0">
                <a:latin typeface="Arial"/>
                <a:cs typeface="Arial"/>
              </a:rPr>
              <a:t>sospensione da imposta</a:t>
            </a:r>
            <a:r>
              <a:rPr lang="it-IT" sz="2400" dirty="0">
                <a:latin typeface="Arial"/>
                <a:cs typeface="Arial"/>
              </a:rPr>
              <a:t>. L’Agenzia chiarisce che l'imposta non può essere assolta tramite "</a:t>
            </a:r>
            <a:r>
              <a:rPr lang="it-IT" sz="2400" i="1" dirty="0">
                <a:latin typeface="Arial"/>
                <a:cs typeface="Arial"/>
              </a:rPr>
              <a:t>F24 immatricolazione auto UE</a:t>
            </a:r>
            <a:r>
              <a:rPr lang="it-IT" sz="2400" dirty="0">
                <a:latin typeface="Arial"/>
                <a:cs typeface="Arial"/>
              </a:rPr>
              <a:t>" - valida soltanto per gli acquisti intracomunitari - nemmeno laddove il veicolo arrivi da paesi SEE (Spazio Economico Europeo).</a:t>
            </a:r>
          </a:p>
          <a:p>
            <a:pPr algn="just"/>
            <a:endParaRPr lang="it-IT" sz="2400" dirty="0">
              <a:latin typeface="Arial"/>
              <a:cs typeface="Arial"/>
            </a:endParaRPr>
          </a:p>
          <a:p>
            <a:pPr algn="just"/>
            <a:r>
              <a:rPr lang="it-IT" sz="2400" dirty="0">
                <a:latin typeface="Arial"/>
                <a:cs typeface="Arial"/>
              </a:rPr>
              <a:t>Nel caso in cui il veicolo sia stato introdotto in un </a:t>
            </a:r>
            <a:r>
              <a:rPr lang="it-IT" sz="2400" b="1" dirty="0">
                <a:latin typeface="Arial"/>
                <a:cs typeface="Arial"/>
              </a:rPr>
              <a:t>deposito IVA</a:t>
            </a:r>
            <a:r>
              <a:rPr lang="it-IT" sz="2400" dirty="0">
                <a:latin typeface="Arial"/>
                <a:cs typeface="Arial"/>
              </a:rPr>
              <a:t>, </a:t>
            </a:r>
            <a:r>
              <a:rPr lang="it-IT" sz="2400" dirty="0">
                <a:effectLst/>
                <a:latin typeface="Arial"/>
                <a:ea typeface="Calibri" panose="020F0502020204030204" pitchFamily="34" charset="0"/>
                <a:cs typeface="Arial"/>
                <a:sym typeface="Wingdings" panose="05000000000000000000" pitchFamily="2" charset="2"/>
              </a:rPr>
              <a:t>ai fini dell’immatricolazione successiva all’estrazione dal deposito, occorrerà presentare:</a:t>
            </a:r>
          </a:p>
          <a:p>
            <a:pPr algn="just"/>
            <a:endParaRPr lang="it-IT" sz="2400" dirty="0">
              <a:effectLst/>
              <a:latin typeface="Arial"/>
              <a:ea typeface="Calibri" panose="020F0502020204030204" pitchFamily="34" charset="0"/>
              <a:cs typeface="Arial"/>
            </a:endParaRPr>
          </a:p>
          <a:p>
            <a:pPr marL="342900" indent="-342900" algn="just">
              <a:buFont typeface="Wingdings" panose="05000000000000000000" pitchFamily="2" charset="2"/>
              <a:buChar char="q"/>
            </a:pPr>
            <a:r>
              <a:rPr lang="it-IT" sz="2400" b="1" dirty="0">
                <a:latin typeface="Arial"/>
                <a:ea typeface="Calibri" panose="020F0502020204030204" pitchFamily="34" charset="0"/>
                <a:cs typeface="Arial"/>
                <a:sym typeface="Wingdings" panose="05000000000000000000" pitchFamily="2" charset="2"/>
              </a:rPr>
              <a:t>l</a:t>
            </a:r>
            <a:r>
              <a:rPr lang="it-IT" sz="2400" b="1" dirty="0">
                <a:effectLst/>
                <a:latin typeface="Arial"/>
                <a:ea typeface="Calibri" panose="020F0502020204030204" pitchFamily="34" charset="0"/>
                <a:cs typeface="Arial"/>
                <a:sym typeface="Wingdings" panose="05000000000000000000" pitchFamily="2" charset="2"/>
              </a:rPr>
              <a:t>’autofattura</a:t>
            </a:r>
            <a:r>
              <a:rPr lang="it-IT" sz="2400" dirty="0">
                <a:effectLst/>
                <a:latin typeface="Arial"/>
                <a:ea typeface="Calibri" panose="020F0502020204030204" pitchFamily="34" charset="0"/>
                <a:cs typeface="Arial"/>
                <a:sym typeface="Wingdings" panose="05000000000000000000" pitchFamily="2" charset="2"/>
              </a:rPr>
              <a:t> o la fattura integrata</a:t>
            </a:r>
            <a:r>
              <a:rPr lang="it-IT" sz="2400" dirty="0">
                <a:latin typeface="Arial"/>
                <a:ea typeface="Calibri" panose="020F0502020204030204" pitchFamily="34" charset="0"/>
                <a:cs typeface="Arial"/>
                <a:sym typeface="Wingdings" panose="05000000000000000000" pitchFamily="2" charset="2"/>
              </a:rPr>
              <a:t> e </a:t>
            </a:r>
            <a:r>
              <a:rPr lang="it-IT" sz="2400" dirty="0">
                <a:effectLst/>
                <a:latin typeface="Arial"/>
                <a:ea typeface="Calibri" panose="020F0502020204030204" pitchFamily="34" charset="0"/>
                <a:cs typeface="Arial"/>
                <a:sym typeface="Wingdings" panose="05000000000000000000" pitchFamily="2" charset="2"/>
              </a:rPr>
              <a:t>la documentazione relativa all'estrazione, attestante la produzione della </a:t>
            </a:r>
            <a:r>
              <a:rPr lang="it-IT" sz="2400" b="1" dirty="0">
                <a:effectLst/>
                <a:latin typeface="Arial"/>
                <a:ea typeface="Calibri" panose="020F0502020204030204" pitchFamily="34" charset="0"/>
                <a:cs typeface="Arial"/>
                <a:sym typeface="Wingdings" panose="05000000000000000000" pitchFamily="2" charset="2"/>
              </a:rPr>
              <a:t>garanzia</a:t>
            </a:r>
            <a:r>
              <a:rPr lang="it-IT" sz="2400" dirty="0">
                <a:latin typeface="Arial"/>
                <a:ea typeface="Calibri" panose="020F0502020204030204" pitchFamily="34" charset="0"/>
                <a:cs typeface="Arial"/>
                <a:sym typeface="Wingdings" panose="05000000000000000000" pitchFamily="2" charset="2"/>
              </a:rPr>
              <a:t> per i soggetti che assolvono tramite reverse </a:t>
            </a:r>
            <a:r>
              <a:rPr lang="it-IT" sz="2400" dirty="0" err="1">
                <a:latin typeface="Arial"/>
                <a:ea typeface="Calibri" panose="020F0502020204030204" pitchFamily="34" charset="0"/>
                <a:cs typeface="Arial"/>
                <a:sym typeface="Wingdings" panose="05000000000000000000" pitchFamily="2" charset="2"/>
              </a:rPr>
              <a:t>charge</a:t>
            </a:r>
            <a:r>
              <a:rPr lang="it-IT" sz="2400" dirty="0">
                <a:latin typeface="Arial"/>
                <a:ea typeface="Calibri" panose="020F0502020204030204" pitchFamily="34" charset="0"/>
                <a:cs typeface="Arial"/>
                <a:sym typeface="Wingdings" panose="05000000000000000000" pitchFamily="2" charset="2"/>
              </a:rPr>
              <a:t>.</a:t>
            </a:r>
          </a:p>
          <a:p>
            <a:pPr marL="342900" indent="-342900" algn="just">
              <a:buFont typeface="Wingdings" panose="05000000000000000000" pitchFamily="2" charset="2"/>
              <a:buChar char="q"/>
            </a:pPr>
            <a:endParaRPr lang="it-IT" sz="2400" dirty="0">
              <a:highlight>
                <a:srgbClr val="FFFF00"/>
              </a:highlight>
              <a:latin typeface="Arial"/>
              <a:ea typeface="Calibri" panose="020F0502020204030204" pitchFamily="34" charset="0"/>
              <a:cs typeface="Arial"/>
            </a:endParaRPr>
          </a:p>
          <a:p>
            <a:pPr algn="just"/>
            <a:r>
              <a:rPr lang="it-IT" sz="2400" dirty="0">
                <a:latin typeface="Arial"/>
                <a:ea typeface="Calibri" panose="020F0502020204030204" pitchFamily="34" charset="0"/>
                <a:cs typeface="Arial"/>
                <a:sym typeface="Wingdings" panose="05000000000000000000" pitchFamily="2" charset="2"/>
              </a:rPr>
              <a:t>Ovvero</a:t>
            </a:r>
          </a:p>
          <a:p>
            <a:pPr algn="just"/>
            <a:endParaRPr lang="it-IT" sz="2400" dirty="0">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Wingdings" panose="05000000000000000000" pitchFamily="2" charset="2"/>
              <a:buChar char="q"/>
            </a:pPr>
            <a:r>
              <a:rPr lang="it-IT" sz="2400" dirty="0">
                <a:latin typeface="Arial"/>
                <a:ea typeface="Calibri" panose="020F0502020204030204" pitchFamily="34" charset="0"/>
                <a:cs typeface="Arial"/>
                <a:sym typeface="Wingdings" panose="05000000000000000000" pitchFamily="2" charset="2"/>
              </a:rPr>
              <a:t>la documentazione attestante l'avvenuto versamento dell'IVA con </a:t>
            </a:r>
            <a:r>
              <a:rPr lang="it-IT" sz="2400" b="1" dirty="0">
                <a:latin typeface="Arial"/>
                <a:ea typeface="Calibri" panose="020F0502020204030204" pitchFamily="34" charset="0"/>
                <a:cs typeface="Arial"/>
                <a:sym typeface="Wingdings" panose="05000000000000000000" pitchFamily="2" charset="2"/>
              </a:rPr>
              <a:t>F24 Elide, </a:t>
            </a:r>
            <a:r>
              <a:rPr lang="it-IT" sz="2400" dirty="0">
                <a:latin typeface="Arial"/>
                <a:ea typeface="Calibri" panose="020F0502020204030204" pitchFamily="34" charset="0"/>
                <a:cs typeface="Arial"/>
                <a:sym typeface="Wingdings" panose="05000000000000000000" pitchFamily="2" charset="2"/>
              </a:rPr>
              <a:t>in tutti gli altri casi.</a:t>
            </a:r>
            <a:endParaRPr lang="it-IT" sz="2400" dirty="0">
              <a:latin typeface="Arial" panose="020B0604020202020204" pitchFamily="34" charset="0"/>
              <a:cs typeface="Arial" panose="020B0604020202020204" pitchFamily="34" charset="0"/>
            </a:endParaRP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dirty="0">
                <a:solidFill>
                  <a:schemeClr val="bg1"/>
                </a:solidFill>
                <a:latin typeface="Arial" panose="020B0604020202020204" pitchFamily="34" charset="0"/>
                <a:cs typeface="Arial" panose="020B0604020202020204" pitchFamily="34" charset="0"/>
              </a:rPr>
              <a:t>IVA</a:t>
            </a:r>
            <a:endParaRPr lang="en-US" sz="4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71532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456702" y="1276566"/>
            <a:ext cx="3315387"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200" b="1">
                <a:solidFill>
                  <a:srgbClr val="002060"/>
                </a:solidFill>
                <a:latin typeface="Arial"/>
                <a:ea typeface="Montserrat Black"/>
                <a:cs typeface="Arial"/>
                <a:sym typeface="Montserrat Black"/>
              </a:rPr>
              <a:t>Cass. n. 34445 del 2021</a:t>
            </a:r>
            <a:endParaRPr sz="2200" b="1">
              <a:solidFill>
                <a:srgbClr val="002060"/>
              </a:solidFill>
              <a:latin typeface="Arial"/>
              <a:ea typeface="Montserrat Black"/>
              <a:cs typeface="Arial"/>
              <a:sym typeface="Montserrat Black"/>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468344" y="4345925"/>
            <a:ext cx="3455106" cy="1323439"/>
          </a:xfrm>
          <a:prstGeom prst="rect">
            <a:avLst/>
          </a:prstGeom>
          <a:noFill/>
        </p:spPr>
        <p:txBody>
          <a:bodyPr wrap="square" lIns="91440" tIns="45720" rIns="91440" bIns="45720" anchor="t">
            <a:spAutoFit/>
          </a:bodyPr>
          <a:lstStyle/>
          <a:p>
            <a:pPr algn="ctr" fontAlgn="base"/>
            <a:r>
              <a:rPr lang="it-IT" sz="2000" b="1">
                <a:solidFill>
                  <a:srgbClr val="002060"/>
                </a:solidFill>
                <a:latin typeface="Arial"/>
                <a:cs typeface="Arial"/>
              </a:rPr>
              <a:t>DISTINZIONE TRA CREDITO NON SPETTANTE E </a:t>
            </a:r>
          </a:p>
          <a:p>
            <a:pPr algn="ctr" fontAlgn="base"/>
            <a:r>
              <a:rPr lang="it-IT" sz="2000" b="1">
                <a:solidFill>
                  <a:srgbClr val="002060"/>
                </a:solidFill>
                <a:latin typeface="Arial"/>
                <a:cs typeface="Arial"/>
              </a:rPr>
              <a:t>CREDITO INESISTENTE</a:t>
            </a: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34910" y="179075"/>
            <a:ext cx="8874916" cy="646331"/>
          </a:xfrm>
          <a:prstGeom prst="rect">
            <a:avLst/>
          </a:prstGeom>
          <a:noFill/>
        </p:spPr>
        <p:txBody>
          <a:bodyPr wrap="square" rtlCol="0">
            <a:spAutoFit/>
          </a:bodyPr>
          <a:lstStyle/>
          <a:p>
            <a:r>
              <a:rPr lang="en-US" sz="3600" b="1" kern="0">
                <a:solidFill>
                  <a:schemeClr val="bg1"/>
                </a:solidFill>
                <a:latin typeface="Arial" panose="020B0604020202020204" pitchFamily="34" charset="0"/>
                <a:cs typeface="Arial" panose="020B0604020202020204" pitchFamily="34" charset="0"/>
              </a:rPr>
              <a:t>CREDITI D’IMPOSTA INESISTENTI</a:t>
            </a:r>
            <a:endParaRPr lang="en-US" sz="4000" b="1" kern="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CasellaDiTesto 18">
            <a:extLst>
              <a:ext uri="{FF2B5EF4-FFF2-40B4-BE49-F238E27FC236}">
                <a16:creationId xmlns:a16="http://schemas.microsoft.com/office/drawing/2014/main" id="{5526D1C6-61D0-4F04-B96C-2E15DD23F5E6}"/>
              </a:ext>
            </a:extLst>
          </p:cNvPr>
          <p:cNvSpPr txBox="1"/>
          <p:nvPr/>
        </p:nvSpPr>
        <p:spPr>
          <a:xfrm>
            <a:off x="4011696" y="2197797"/>
            <a:ext cx="13599209" cy="1885516"/>
          </a:xfrm>
          <a:prstGeom prst="rect">
            <a:avLst/>
          </a:prstGeom>
          <a:noFill/>
        </p:spPr>
        <p:txBody>
          <a:bodyPr wrap="square" lIns="91440" tIns="45720" rIns="91440" bIns="45720" anchor="t">
            <a:spAutoFit/>
          </a:bodyPr>
          <a:lstStyle/>
          <a:p>
            <a:pPr algn="just">
              <a:lnSpc>
                <a:spcPct val="107000"/>
              </a:lnSpc>
              <a:spcAft>
                <a:spcPts val="800"/>
              </a:spcAft>
            </a:pPr>
            <a:r>
              <a:rPr lang="it-IT" sz="2200" dirty="0">
                <a:solidFill>
                  <a:schemeClr val="bg2">
                    <a:lumMod val="50000"/>
                  </a:schemeClr>
                </a:solidFill>
                <a:effectLst/>
                <a:latin typeface="Arial"/>
                <a:ea typeface="Calibri" panose="020F0502020204030204" pitchFamily="34" charset="0"/>
                <a:cs typeface="Times New Roman"/>
              </a:rPr>
              <a:t>La Corte di Cassazione con la sentenza</a:t>
            </a:r>
            <a:r>
              <a:rPr lang="it-IT" sz="2200" dirty="0">
                <a:solidFill>
                  <a:schemeClr val="bg2">
                    <a:lumMod val="50000"/>
                  </a:schemeClr>
                </a:solidFill>
                <a:latin typeface="Arial"/>
                <a:ea typeface="Calibri" panose="020F0502020204030204" pitchFamily="34" charset="0"/>
                <a:cs typeface="Times New Roman"/>
              </a:rPr>
              <a:t> in</a:t>
            </a:r>
            <a:r>
              <a:rPr lang="it-IT" sz="2200" dirty="0">
                <a:solidFill>
                  <a:schemeClr val="bg2">
                    <a:lumMod val="50000"/>
                  </a:schemeClr>
                </a:solidFill>
                <a:effectLst/>
                <a:latin typeface="Arial"/>
                <a:ea typeface="Calibri" panose="020F0502020204030204" pitchFamily="34" charset="0"/>
                <a:cs typeface="Times New Roman"/>
              </a:rPr>
              <a:t> commento interviene, </a:t>
            </a:r>
            <a:r>
              <a:rPr lang="it-IT" sz="2200" b="1" dirty="0">
                <a:solidFill>
                  <a:schemeClr val="bg2">
                    <a:lumMod val="50000"/>
                  </a:schemeClr>
                </a:solidFill>
                <a:effectLst/>
                <a:latin typeface="Arial"/>
                <a:ea typeface="Calibri" panose="020F0502020204030204" pitchFamily="34" charset="0"/>
                <a:cs typeface="Times New Roman"/>
              </a:rPr>
              <a:t>mutando il proprio orientamento</a:t>
            </a:r>
            <a:r>
              <a:rPr lang="it-IT" sz="2200" dirty="0">
                <a:solidFill>
                  <a:schemeClr val="bg2">
                    <a:lumMod val="50000"/>
                  </a:schemeClr>
                </a:solidFill>
                <a:effectLst/>
                <a:latin typeface="Arial"/>
                <a:ea typeface="Calibri" panose="020F0502020204030204" pitchFamily="34" charset="0"/>
                <a:cs typeface="Times New Roman"/>
              </a:rPr>
              <a:t>, </a:t>
            </a:r>
            <a:r>
              <a:rPr lang="it-IT" sz="2200" dirty="0">
                <a:solidFill>
                  <a:schemeClr val="bg2">
                    <a:lumMod val="50000"/>
                  </a:schemeClr>
                </a:solidFill>
                <a:latin typeface="Arial"/>
                <a:ea typeface="Calibri" panose="020F0502020204030204" pitchFamily="34" charset="0"/>
                <a:cs typeface="Times New Roman"/>
              </a:rPr>
              <a:t>sulla </a:t>
            </a:r>
            <a:r>
              <a:rPr lang="it-IT" sz="2200" dirty="0">
                <a:solidFill>
                  <a:schemeClr val="bg2">
                    <a:lumMod val="50000"/>
                  </a:schemeClr>
                </a:solidFill>
                <a:effectLst/>
                <a:latin typeface="Arial"/>
                <a:ea typeface="Calibri" panose="020F0502020204030204" pitchFamily="34" charset="0"/>
                <a:cs typeface="Times New Roman"/>
              </a:rPr>
              <a:t>questione circa la distinzione tra le nozioni di credito “inesistente” e credito “non spettante”. </a:t>
            </a:r>
            <a:r>
              <a:rPr lang="it-IT" sz="2200" dirty="0">
                <a:solidFill>
                  <a:schemeClr val="bg2">
                    <a:lumMod val="50000"/>
                  </a:schemeClr>
                </a:solidFill>
                <a:latin typeface="Arial"/>
                <a:ea typeface="Calibri" panose="020F0502020204030204" pitchFamily="34" charset="0"/>
                <a:cs typeface="Times New Roman"/>
              </a:rPr>
              <a:t>In</a:t>
            </a:r>
            <a:r>
              <a:rPr lang="it-IT" sz="2200" dirty="0">
                <a:solidFill>
                  <a:schemeClr val="bg2">
                    <a:lumMod val="50000"/>
                  </a:schemeClr>
                </a:solidFill>
                <a:effectLst/>
                <a:latin typeface="Arial"/>
                <a:ea typeface="Calibri" panose="020F0502020204030204" pitchFamily="34" charset="0"/>
                <a:cs typeface="Times New Roman"/>
              </a:rPr>
              <a:t> precedenti pronunce, la Corte </a:t>
            </a:r>
            <a:r>
              <a:rPr lang="it-IT" sz="2200" dirty="0">
                <a:solidFill>
                  <a:schemeClr val="bg2">
                    <a:lumMod val="50000"/>
                  </a:schemeClr>
                </a:solidFill>
                <a:latin typeface="Arial"/>
                <a:ea typeface="Calibri" panose="020F0502020204030204" pitchFamily="34" charset="0"/>
                <a:cs typeface="Times New Roman"/>
              </a:rPr>
              <a:t>era, talvolta, arrivata a privare</a:t>
            </a:r>
            <a:r>
              <a:rPr lang="it-IT" sz="2200" dirty="0">
                <a:solidFill>
                  <a:schemeClr val="bg2">
                    <a:lumMod val="50000"/>
                  </a:schemeClr>
                </a:solidFill>
                <a:effectLst/>
                <a:latin typeface="Arial"/>
                <a:ea typeface="Calibri" panose="020F0502020204030204" pitchFamily="34" charset="0"/>
                <a:cs typeface="Times New Roman"/>
              </a:rPr>
              <a:t> di senso la distinzione tra le due fattispecie (cfr., tra le altre, </a:t>
            </a:r>
            <a:r>
              <a:rPr lang="it-IT" sz="2200" dirty="0" err="1">
                <a:solidFill>
                  <a:schemeClr val="bg2">
                    <a:lumMod val="50000"/>
                  </a:schemeClr>
                </a:solidFill>
                <a:effectLst/>
                <a:latin typeface="Arial"/>
                <a:ea typeface="Calibri" panose="020F0502020204030204" pitchFamily="34" charset="0"/>
                <a:cs typeface="Times New Roman"/>
              </a:rPr>
              <a:t>sent</a:t>
            </a:r>
            <a:r>
              <a:rPr lang="it-IT" sz="2200" dirty="0">
                <a:solidFill>
                  <a:schemeClr val="bg2">
                    <a:lumMod val="50000"/>
                  </a:schemeClr>
                </a:solidFill>
                <a:effectLst/>
                <a:latin typeface="Arial"/>
                <a:ea typeface="Calibri" panose="020F0502020204030204" pitchFamily="34" charset="0"/>
                <a:cs typeface="Times New Roman"/>
              </a:rPr>
              <a:t>. </a:t>
            </a:r>
            <a:r>
              <a:rPr lang="it-IT" sz="2200" dirty="0" err="1">
                <a:solidFill>
                  <a:schemeClr val="bg2">
                    <a:lumMod val="50000"/>
                  </a:schemeClr>
                </a:solidFill>
                <a:effectLst/>
                <a:latin typeface="Arial"/>
                <a:ea typeface="Calibri" panose="020F0502020204030204" pitchFamily="34" charset="0"/>
                <a:cs typeface="Times New Roman"/>
              </a:rPr>
              <a:t>nn</a:t>
            </a:r>
            <a:r>
              <a:rPr lang="it-IT" sz="2200" dirty="0">
                <a:solidFill>
                  <a:schemeClr val="bg2">
                    <a:lumMod val="50000"/>
                  </a:schemeClr>
                </a:solidFill>
                <a:latin typeface="Arial"/>
                <a:ea typeface="Calibri" panose="020F0502020204030204" pitchFamily="34" charset="0"/>
                <a:cs typeface="Times New Roman"/>
              </a:rPr>
              <a:t>. </a:t>
            </a:r>
            <a:r>
              <a:rPr lang="it-IT" sz="2200" dirty="0">
                <a:solidFill>
                  <a:schemeClr val="bg2">
                    <a:lumMod val="50000"/>
                  </a:schemeClr>
                </a:solidFill>
                <a:effectLst/>
                <a:latin typeface="Arial"/>
                <a:ea typeface="Calibri" panose="020F0502020204030204" pitchFamily="34" charset="0"/>
                <a:cs typeface="Times New Roman"/>
              </a:rPr>
              <a:t>24093/2020 e 354/2021). La distinzione, si ricorda, rileva invece sotto diversi aspetti che riconnettono un trattamento più gravoso alla prima fattispecie:</a:t>
            </a:r>
          </a:p>
        </p:txBody>
      </p:sp>
      <p:graphicFrame>
        <p:nvGraphicFramePr>
          <p:cNvPr id="3" name="Tabella 2">
            <a:extLst>
              <a:ext uri="{FF2B5EF4-FFF2-40B4-BE49-F238E27FC236}">
                <a16:creationId xmlns:a16="http://schemas.microsoft.com/office/drawing/2014/main" id="{FF08DFC2-C4BA-4B9B-8D25-635E0A5AAFDC}"/>
              </a:ext>
            </a:extLst>
          </p:cNvPr>
          <p:cNvGraphicFramePr>
            <a:graphicFrameLocks noGrp="1"/>
          </p:cNvGraphicFramePr>
          <p:nvPr>
            <p:extLst>
              <p:ext uri="{D42A27DB-BD31-4B8C-83A1-F6EECF244321}">
                <p14:modId xmlns:p14="http://schemas.microsoft.com/office/powerpoint/2010/main" val="1020011575"/>
              </p:ext>
            </p:extLst>
          </p:nvPr>
        </p:nvGraphicFramePr>
        <p:xfrm>
          <a:off x="4006141" y="4322646"/>
          <a:ext cx="13641282" cy="4013265"/>
        </p:xfrm>
        <a:graphic>
          <a:graphicData uri="http://schemas.openxmlformats.org/drawingml/2006/table">
            <a:tbl>
              <a:tblPr firstRow="1" firstCol="1" bandRow="1">
                <a:tableStyleId>{5C22544A-7EE6-4342-B048-85BDC9FD1C3A}</a:tableStyleId>
              </a:tblPr>
              <a:tblGrid>
                <a:gridCol w="1619453">
                  <a:extLst>
                    <a:ext uri="{9D8B030D-6E8A-4147-A177-3AD203B41FA5}">
                      <a16:colId xmlns:a16="http://schemas.microsoft.com/office/drawing/2014/main" val="1211799116"/>
                    </a:ext>
                  </a:extLst>
                </a:gridCol>
                <a:gridCol w="3503692">
                  <a:extLst>
                    <a:ext uri="{9D8B030D-6E8A-4147-A177-3AD203B41FA5}">
                      <a16:colId xmlns:a16="http://schemas.microsoft.com/office/drawing/2014/main" val="1052900183"/>
                    </a:ext>
                  </a:extLst>
                </a:gridCol>
                <a:gridCol w="4073684">
                  <a:extLst>
                    <a:ext uri="{9D8B030D-6E8A-4147-A177-3AD203B41FA5}">
                      <a16:colId xmlns:a16="http://schemas.microsoft.com/office/drawing/2014/main" val="2104524145"/>
                    </a:ext>
                  </a:extLst>
                </a:gridCol>
                <a:gridCol w="4444453">
                  <a:extLst>
                    <a:ext uri="{9D8B030D-6E8A-4147-A177-3AD203B41FA5}">
                      <a16:colId xmlns:a16="http://schemas.microsoft.com/office/drawing/2014/main" val="1452660351"/>
                    </a:ext>
                  </a:extLst>
                </a:gridCol>
              </a:tblGrid>
              <a:tr h="0">
                <a:tc>
                  <a:txBody>
                    <a:bodyPr/>
                    <a:lstStyle/>
                    <a:p>
                      <a:pPr algn="just">
                        <a:lnSpc>
                          <a:spcPct val="107000"/>
                        </a:lnSpc>
                        <a:spcAft>
                          <a:spcPts val="800"/>
                        </a:spcAft>
                      </a:pPr>
                      <a:r>
                        <a:rPr lang="it-IT" sz="2000">
                          <a:effectLst/>
                          <a:latin typeface="Arial" panose="020B0604020202020204" pitchFamily="34" charset="0"/>
                          <a:cs typeface="Arial" panose="020B0604020202020204" pitchFamily="34" charset="0"/>
                        </a:rPr>
                        <a:t> </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50000"/>
                      </a:schemeClr>
                    </a:solidFill>
                  </a:tcPr>
                </a:tc>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Termini accertamento</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50000"/>
                      </a:schemeClr>
                    </a:solidFill>
                  </a:tcPr>
                </a:tc>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Sanzione tributaria</a:t>
                      </a:r>
                    </a:p>
                  </a:txBody>
                  <a:tcPr marL="137160" marR="137160" marT="137160" marB="137160" anchor="ctr">
                    <a:solidFill>
                      <a:schemeClr val="tx2">
                        <a:lumMod val="50000"/>
                      </a:schemeClr>
                    </a:solidFill>
                  </a:tcPr>
                </a:tc>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Trattamento </a:t>
                      </a:r>
                      <a:r>
                        <a:rPr lang="it-IT" sz="2000" err="1">
                          <a:effectLst/>
                          <a:latin typeface="Arial" panose="020B0604020202020204" pitchFamily="34" charset="0"/>
                          <a:cs typeface="Arial" panose="020B0604020202020204" pitchFamily="34" charset="0"/>
                        </a:rPr>
                        <a:t>penal</a:t>
                      </a:r>
                      <a:r>
                        <a:rPr lang="it-IT" sz="2000">
                          <a:effectLst/>
                          <a:latin typeface="Arial" panose="020B0604020202020204" pitchFamily="34" charset="0"/>
                          <a:cs typeface="Arial" panose="020B0604020202020204" pitchFamily="34" charset="0"/>
                        </a:rPr>
                        <a:t>-tributario</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50000"/>
                      </a:schemeClr>
                    </a:solidFill>
                  </a:tcPr>
                </a:tc>
                <a:extLst>
                  <a:ext uri="{0D108BD9-81ED-4DB2-BD59-A6C34878D82A}">
                    <a16:rowId xmlns:a16="http://schemas.microsoft.com/office/drawing/2014/main" val="190639634"/>
                  </a:ext>
                </a:extLst>
              </a:tr>
              <a:tr h="0">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Credito non spettante</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50000"/>
                      </a:schemeClr>
                    </a:solidFill>
                  </a:tcPr>
                </a:tc>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Termine ordinario </a:t>
                      </a:r>
                      <a:r>
                        <a:rPr lang="it-IT" sz="2000" b="1">
                          <a:effectLst/>
                          <a:latin typeface="Arial" panose="020B0604020202020204" pitchFamily="34" charset="0"/>
                          <a:cs typeface="Arial" panose="020B0604020202020204" pitchFamily="34" charset="0"/>
                        </a:rPr>
                        <a:t>quadriennale</a:t>
                      </a:r>
                    </a:p>
                  </a:txBody>
                  <a:tcPr marL="137160" marR="137160" marT="137160" marB="137160" anchor="ctr">
                    <a:solidFill>
                      <a:schemeClr val="tx2">
                        <a:lumMod val="75000"/>
                      </a:schemeClr>
                    </a:solidFill>
                  </a:tcPr>
                </a:tc>
                <a:tc>
                  <a:txBody>
                    <a:bodyPr/>
                    <a:lstStyle/>
                    <a:p>
                      <a:pPr algn="ctr">
                        <a:lnSpc>
                          <a:spcPct val="107000"/>
                        </a:lnSpc>
                        <a:spcAft>
                          <a:spcPts val="800"/>
                        </a:spcAft>
                      </a:pPr>
                      <a:r>
                        <a:rPr lang="it-IT" sz="2000" b="1">
                          <a:effectLst/>
                          <a:latin typeface="Arial" panose="020B0604020202020204" pitchFamily="34" charset="0"/>
                          <a:cs typeface="Arial" panose="020B0604020202020204" pitchFamily="34" charset="0"/>
                        </a:rPr>
                        <a:t>30% </a:t>
                      </a:r>
                    </a:p>
                    <a:p>
                      <a:pPr algn="ctr">
                        <a:lnSpc>
                          <a:spcPct val="107000"/>
                        </a:lnSpc>
                        <a:spcAft>
                          <a:spcPts val="800"/>
                        </a:spcAft>
                      </a:pPr>
                      <a:r>
                        <a:rPr lang="it-IT" sz="2000" b="0">
                          <a:effectLst/>
                          <a:latin typeface="Arial" panose="020B0604020202020204" pitchFamily="34" charset="0"/>
                          <a:cs typeface="Arial" panose="020B0604020202020204" pitchFamily="34" charset="0"/>
                        </a:rPr>
                        <a:t>dell’ammontare</a:t>
                      </a:r>
                      <a:r>
                        <a:rPr lang="it-IT" sz="2000" b="1">
                          <a:effectLst/>
                          <a:latin typeface="Arial" panose="020B0604020202020204" pitchFamily="34" charset="0"/>
                          <a:cs typeface="Arial" panose="020B0604020202020204" pitchFamily="34" charset="0"/>
                        </a:rPr>
                        <a:t> </a:t>
                      </a:r>
                      <a:r>
                        <a:rPr lang="it-IT" sz="2000">
                          <a:effectLst/>
                          <a:latin typeface="Arial" panose="020B0604020202020204" pitchFamily="34" charset="0"/>
                          <a:cs typeface="Arial" panose="020B0604020202020204" pitchFamily="34" charset="0"/>
                        </a:rPr>
                        <a:t>del credito compensato</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75000"/>
                      </a:schemeClr>
                    </a:solidFill>
                  </a:tcPr>
                </a:tc>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il pagamento integrale del debito tributario, prima dell’avvio del dibattimento, costituisce </a:t>
                      </a:r>
                      <a:r>
                        <a:rPr lang="it-IT" sz="2000" b="1">
                          <a:effectLst/>
                          <a:latin typeface="Arial" panose="020B0604020202020204" pitchFamily="34" charset="0"/>
                          <a:cs typeface="Arial" panose="020B0604020202020204" pitchFamily="34" charset="0"/>
                        </a:rPr>
                        <a:t>causa di non punibilità</a:t>
                      </a:r>
                    </a:p>
                  </a:txBody>
                  <a:tcPr marL="137160" marR="137160" marT="137160" marB="137160" anchor="ctr">
                    <a:solidFill>
                      <a:schemeClr val="tx2">
                        <a:lumMod val="75000"/>
                      </a:schemeClr>
                    </a:solidFill>
                  </a:tcPr>
                </a:tc>
                <a:extLst>
                  <a:ext uri="{0D108BD9-81ED-4DB2-BD59-A6C34878D82A}">
                    <a16:rowId xmlns:a16="http://schemas.microsoft.com/office/drawing/2014/main" val="4284820017"/>
                  </a:ext>
                </a:extLst>
              </a:tr>
              <a:tr h="0">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Credito inesistente</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50000"/>
                      </a:schemeClr>
                    </a:solidFill>
                  </a:tcPr>
                </a:tc>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fino al 31 dicembre </a:t>
                      </a:r>
                      <a:r>
                        <a:rPr lang="it-IT" sz="2000" b="0" dirty="0">
                          <a:effectLst/>
                          <a:latin typeface="Arial" panose="020B0604020202020204" pitchFamily="34" charset="0"/>
                          <a:cs typeface="Arial" panose="020B0604020202020204" pitchFamily="34" charset="0"/>
                        </a:rPr>
                        <a:t>dell’</a:t>
                      </a:r>
                      <a:r>
                        <a:rPr lang="it-IT" sz="2000" b="1" dirty="0">
                          <a:effectLst/>
                          <a:latin typeface="Arial" panose="020B0604020202020204" pitchFamily="34" charset="0"/>
                          <a:cs typeface="Arial" panose="020B0604020202020204" pitchFamily="34" charset="0"/>
                        </a:rPr>
                        <a:t>ottavo anno successivo </a:t>
                      </a:r>
                      <a:r>
                        <a:rPr lang="it-IT" sz="2000" dirty="0">
                          <a:effectLst/>
                          <a:latin typeface="Arial" panose="020B0604020202020204" pitchFamily="34" charset="0"/>
                          <a:cs typeface="Arial" panose="020B0604020202020204" pitchFamily="34" charset="0"/>
                        </a:rPr>
                        <a:t>a quello di utilizzo del credito</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90000"/>
                      </a:schemeClr>
                    </a:solidFill>
                  </a:tcPr>
                </a:tc>
                <a:tc>
                  <a:txBody>
                    <a:bodyPr/>
                    <a:lstStyle/>
                    <a:p>
                      <a:pPr algn="ctr">
                        <a:lnSpc>
                          <a:spcPct val="107000"/>
                        </a:lnSpc>
                        <a:spcAft>
                          <a:spcPts val="800"/>
                        </a:spcAft>
                      </a:pPr>
                      <a:r>
                        <a:rPr lang="it-IT" sz="2000">
                          <a:effectLst/>
                          <a:latin typeface="Arial" panose="020B0604020202020204" pitchFamily="34" charset="0"/>
                          <a:cs typeface="Arial" panose="020B0604020202020204" pitchFamily="34" charset="0"/>
                        </a:rPr>
                        <a:t>varia </a:t>
                      </a:r>
                      <a:r>
                        <a:rPr lang="it-IT" sz="2000" b="1">
                          <a:effectLst/>
                          <a:latin typeface="Arial" panose="020B0604020202020204" pitchFamily="34" charset="0"/>
                          <a:cs typeface="Arial" panose="020B0604020202020204" pitchFamily="34" charset="0"/>
                        </a:rPr>
                        <a:t>dal 100% al 200% </a:t>
                      </a:r>
                      <a:r>
                        <a:rPr lang="it-IT" sz="2000">
                          <a:effectLst/>
                          <a:latin typeface="Arial" panose="020B0604020202020204" pitchFamily="34" charset="0"/>
                          <a:cs typeface="Arial" panose="020B0604020202020204" pitchFamily="34" charset="0"/>
                        </a:rPr>
                        <a:t>dell’ammontare del credito compensato e in nessun caso risulta ammessa la definizione agevolata</a:t>
                      </a:r>
                      <a:endParaRPr lang="it-IT" sz="200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chemeClr val="tx2">
                        <a:lumMod val="90000"/>
                      </a:schemeClr>
                    </a:solidFill>
                  </a:tcPr>
                </a:tc>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Il pagamento prima del dibattimento, costituisce </a:t>
                      </a:r>
                      <a:r>
                        <a:rPr lang="it-IT" sz="2000" b="1" dirty="0">
                          <a:effectLst/>
                          <a:latin typeface="Arial" panose="020B0604020202020204" pitchFamily="34" charset="0"/>
                          <a:cs typeface="Arial" panose="020B0604020202020204" pitchFamily="34" charset="0"/>
                        </a:rPr>
                        <a:t>mera circostanza attenuante</a:t>
                      </a:r>
                      <a:r>
                        <a:rPr lang="it-IT" sz="2000" dirty="0">
                          <a:effectLst/>
                          <a:latin typeface="Arial" panose="020B0604020202020204" pitchFamily="34" charset="0"/>
                          <a:cs typeface="Arial" panose="020B0604020202020204" pitchFamily="34" charset="0"/>
                        </a:rPr>
                        <a:t> della pena</a:t>
                      </a:r>
                    </a:p>
                  </a:txBody>
                  <a:tcPr marL="137160" marR="137160" marT="137160" marB="137160" anchor="ctr">
                    <a:solidFill>
                      <a:schemeClr val="tx2">
                        <a:lumMod val="90000"/>
                      </a:schemeClr>
                    </a:solidFill>
                  </a:tcPr>
                </a:tc>
                <a:extLst>
                  <a:ext uri="{0D108BD9-81ED-4DB2-BD59-A6C34878D82A}">
                    <a16:rowId xmlns:a16="http://schemas.microsoft.com/office/drawing/2014/main" val="709930347"/>
                  </a:ext>
                </a:extLst>
              </a:tr>
            </a:tbl>
          </a:graphicData>
        </a:graphic>
      </p:graphicFrame>
      <p:sp>
        <p:nvSpPr>
          <p:cNvPr id="24" name="Diverso da 23">
            <a:extLst>
              <a:ext uri="{FF2B5EF4-FFF2-40B4-BE49-F238E27FC236}">
                <a16:creationId xmlns:a16="http://schemas.microsoft.com/office/drawing/2014/main" id="{FECA6366-1782-41A8-80D1-31D53026BA95}"/>
              </a:ext>
            </a:extLst>
          </p:cNvPr>
          <p:cNvSpPr/>
          <p:nvPr/>
        </p:nvSpPr>
        <p:spPr>
          <a:xfrm>
            <a:off x="1673839" y="2686023"/>
            <a:ext cx="1325275" cy="914400"/>
          </a:xfrm>
          <a:prstGeom prst="mathNotEqual">
            <a:avLst/>
          </a:prstGeom>
          <a:solidFill>
            <a:schemeClr val="bg1"/>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5" name="CasellaDiTesto 24">
            <a:extLst>
              <a:ext uri="{FF2B5EF4-FFF2-40B4-BE49-F238E27FC236}">
                <a16:creationId xmlns:a16="http://schemas.microsoft.com/office/drawing/2014/main" id="{EE9DFAAF-278E-46AE-991A-51F47E8ED15C}"/>
              </a:ext>
            </a:extLst>
          </p:cNvPr>
          <p:cNvSpPr txBox="1"/>
          <p:nvPr/>
        </p:nvSpPr>
        <p:spPr>
          <a:xfrm>
            <a:off x="16553133" y="8573865"/>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1/2</a:t>
            </a:r>
          </a:p>
        </p:txBody>
      </p:sp>
    </p:spTree>
    <p:extLst>
      <p:ext uri="{BB962C8B-B14F-4D97-AF65-F5344CB8AC3E}">
        <p14:creationId xmlns:p14="http://schemas.microsoft.com/office/powerpoint/2010/main" val="41342263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750"/>
                                        <p:tgtEl>
                                          <p:spTgt spid="23"/>
                                        </p:tgtEl>
                                      </p:cBhvr>
                                    </p:animEffect>
                                    <p:anim calcmode="lin" valueType="num">
                                      <p:cBhvr>
                                        <p:cTn id="21" dur="750" fill="hold"/>
                                        <p:tgtEl>
                                          <p:spTgt spid="23"/>
                                        </p:tgtEl>
                                        <p:attrNameLst>
                                          <p:attrName>ppt_x</p:attrName>
                                        </p:attrNameLst>
                                      </p:cBhvr>
                                      <p:tavLst>
                                        <p:tav tm="0">
                                          <p:val>
                                            <p:strVal val="#ppt_x"/>
                                          </p:val>
                                        </p:tav>
                                        <p:tav tm="100000">
                                          <p:val>
                                            <p:strVal val="#ppt_x"/>
                                          </p:val>
                                        </p:tav>
                                      </p:tavLst>
                                    </p:anim>
                                    <p:anim calcmode="lin" valueType="num">
                                      <p:cBhvr>
                                        <p:cTn id="22" dur="7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7" grpId="0"/>
    </p:bldLst>
  </p:timing>
</p:sld>
</file>

<file path=ppt/theme/theme1.xml><?xml version="1.0" encoding="utf-8"?>
<a:theme xmlns:a="http://schemas.openxmlformats.org/drawingml/2006/main" name="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2BDCC9415E5144A33C0E60C284198B" ma:contentTypeVersion="2" ma:contentTypeDescription="Create a new document." ma:contentTypeScope="" ma:versionID="6b99fe5bd3cb7967087159ca10573a93">
  <xsd:schema xmlns:xsd="http://www.w3.org/2001/XMLSchema" xmlns:xs="http://www.w3.org/2001/XMLSchema" xmlns:p="http://schemas.microsoft.com/office/2006/metadata/properties" xmlns:ns2="d670f02e-9924-4676-924a-808d4ba837cb" targetNamespace="http://schemas.microsoft.com/office/2006/metadata/properties" ma:root="true" ma:fieldsID="23e2786ef89e29d0973940d4e2424b60" ns2:_="">
    <xsd:import namespace="d670f02e-9924-4676-924a-808d4ba837c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70f02e-9924-4676-924a-808d4ba837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E63107-0C83-4AEA-BBB2-3C9B7990CD5B}">
  <ds:schemaRefs>
    <ds:schemaRef ds:uri="d670f02e-9924-4676-924a-808d4ba837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838787E-778F-4A0A-A9F5-265C90C224A8}">
  <ds:schemaRefs>
    <ds:schemaRef ds:uri="http://schemas.microsoft.com/sharepoint/v3/contenttype/forms"/>
  </ds:schemaRefs>
</ds:datastoreItem>
</file>

<file path=customXml/itemProps3.xml><?xml version="1.0" encoding="utf-8"?>
<ds:datastoreItem xmlns:ds="http://schemas.openxmlformats.org/officeDocument/2006/customXml" ds:itemID="{71F1A988-FC59-4DEA-BB0A-C832119AD078}">
  <ds:schemaRefs>
    <ds:schemaRef ds:uri="http://purl.org/dc/elements/1.1/"/>
    <ds:schemaRef ds:uri="http://schemas.microsoft.com/office/2006/metadata/properties"/>
    <ds:schemaRef ds:uri="d670f02e-9924-4676-924a-808d4ba837cb"/>
    <ds:schemaRef ds:uri="http://schemas.openxmlformats.org/package/2006/metadata/core-properties"/>
    <ds:schemaRef ds:uri="http://schemas.microsoft.com/office/2006/documentManagement/types"/>
    <ds:schemaRef ds:uri="http://purl.org/dc/dcmitype/"/>
    <ds:schemaRef ds:uri="http://www.w3.org/XML/1998/namespac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67</TotalTime>
  <Words>3782</Words>
  <Application>Microsoft Office PowerPoint</Application>
  <PresentationFormat>Personalizzato</PresentationFormat>
  <Paragraphs>284</Paragraphs>
  <Slides>23</Slides>
  <Notes>0</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23</vt:i4>
      </vt:variant>
    </vt:vector>
  </HeadingPairs>
  <TitlesOfParts>
    <vt:vector size="34" baseType="lpstr">
      <vt:lpstr>Arial</vt:lpstr>
      <vt:lpstr>Calibri</vt:lpstr>
      <vt:lpstr>Calibri Light</vt:lpstr>
      <vt:lpstr>Lato</vt:lpstr>
      <vt:lpstr>Lato Black</vt:lpstr>
      <vt:lpstr>Poppins Light</vt:lpstr>
      <vt:lpstr>Times New Roman</vt:lpstr>
      <vt:lpstr>Wingdings</vt:lpstr>
      <vt:lpstr>Тема Office</vt:lpstr>
      <vt:lpstr>Tema di Office</vt:lpstr>
      <vt:lpstr>1_Тема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Confindustria</dc:creator>
  <cp:lastModifiedBy>Musco Emma</cp:lastModifiedBy>
  <cp:revision>9</cp:revision>
  <dcterms:created xsi:type="dcterms:W3CDTF">2017-06-12T02:35:05Z</dcterms:created>
  <dcterms:modified xsi:type="dcterms:W3CDTF">2021-11-22T16:36:34Z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0x010100E22BDCC9415E5144A33C0E60C284198B</vt:lpwstr>
  </property>
</Properties>
</file>