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00" r:id="rId2"/>
  </p:sldMasterIdLst>
  <p:notesMasterIdLst>
    <p:notesMasterId r:id="rId22"/>
  </p:notesMasterIdLst>
  <p:handoutMasterIdLst>
    <p:handoutMasterId r:id="rId23"/>
  </p:handoutMasterIdLst>
  <p:sldIdLst>
    <p:sldId id="257" r:id="rId3"/>
    <p:sldId id="450" r:id="rId4"/>
    <p:sldId id="511" r:id="rId5"/>
    <p:sldId id="490" r:id="rId6"/>
    <p:sldId id="528" r:id="rId7"/>
    <p:sldId id="546" r:id="rId8"/>
    <p:sldId id="545" r:id="rId9"/>
    <p:sldId id="550" r:id="rId10"/>
    <p:sldId id="551" r:id="rId11"/>
    <p:sldId id="491" r:id="rId12"/>
    <p:sldId id="526" r:id="rId13"/>
    <p:sldId id="535" r:id="rId14"/>
    <p:sldId id="505" r:id="rId15"/>
    <p:sldId id="547" r:id="rId16"/>
    <p:sldId id="554" r:id="rId17"/>
    <p:sldId id="540" r:id="rId18"/>
    <p:sldId id="541" r:id="rId19"/>
    <p:sldId id="552" r:id="rId20"/>
    <p:sldId id="553" r:id="rId21"/>
  </p:sldIdLst>
  <p:sldSz cx="18288000" cy="10288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1" userDrawn="1">
          <p15:clr>
            <a:srgbClr val="A4A3A4"/>
          </p15:clr>
        </p15:guide>
        <p15:guide id="2" pos="576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Екатерина Никифорова" initials="ЕН" lastIdx="1" clrIdx="0">
    <p:extLst>
      <p:ext uri="{19B8F6BF-5375-455C-9EA6-DF929625EA0E}">
        <p15:presenceInfo xmlns:p15="http://schemas.microsoft.com/office/powerpoint/2012/main" userId="bdd64cff3da5a857" providerId="Windows Live"/>
      </p:ext>
    </p:extLst>
  </p:cmAuthor>
  <p:cmAuthor id="2" name="Musco Emma" initials="ME" lastIdx="3" clrIdx="1">
    <p:extLst>
      <p:ext uri="{19B8F6BF-5375-455C-9EA6-DF929625EA0E}">
        <p15:presenceInfo xmlns:p15="http://schemas.microsoft.com/office/powerpoint/2012/main" userId="S::EMusco@confindustriaservizi.onmicrosoft.com::b716abda-d766-4537-803a-facd82502f9f" providerId="AD"/>
      </p:ext>
    </p:extLst>
  </p:cmAuthor>
  <p:cmAuthor id="3" name="Musco Emma" initials="ME [2]" lastIdx="1" clrIdx="2">
    <p:extLst>
      <p:ext uri="{19B8F6BF-5375-455C-9EA6-DF929625EA0E}">
        <p15:presenceInfo xmlns:p15="http://schemas.microsoft.com/office/powerpoint/2012/main" userId="S::EMusco@confindustria.it::b716abda-d766-4537-803a-facd82502f9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A82890"/>
    <a:srgbClr val="FFF6CF"/>
    <a:srgbClr val="FFD6C4"/>
    <a:srgbClr val="E7C4DD"/>
    <a:srgbClr val="0F3BC7"/>
    <a:srgbClr val="11CF67"/>
    <a:srgbClr val="FFFFFF"/>
    <a:srgbClr val="002060"/>
    <a:srgbClr val="2388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19" autoAdjust="0"/>
    <p:restoredTop sz="94674"/>
  </p:normalViewPr>
  <p:slideViewPr>
    <p:cSldViewPr snapToGrid="0">
      <p:cViewPr varScale="1">
        <p:scale>
          <a:sx n="82" d="100"/>
          <a:sy n="82" d="100"/>
        </p:scale>
        <p:origin x="1008" y="192"/>
      </p:cViewPr>
      <p:guideLst>
        <p:guide orient="horz" pos="3241"/>
        <p:guide pos="5761"/>
      </p:guideLst>
    </p:cSldViewPr>
  </p:slideViewPr>
  <p:notesTextViewPr>
    <p:cViewPr>
      <p:scale>
        <a:sx n="1" d="1"/>
        <a:sy n="1" d="1"/>
      </p:scale>
      <p:origin x="0" y="0"/>
    </p:cViewPr>
  </p:notesTextViewPr>
  <p:notesViewPr>
    <p:cSldViewPr snapToGrid="0">
      <p:cViewPr varScale="1">
        <p:scale>
          <a:sx n="85" d="100"/>
          <a:sy n="85" d="100"/>
        </p:scale>
        <p:origin x="388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839900-99E6-44E3-BDE5-953722B371D4}" type="datetimeFigureOut">
              <a:rPr lang="ru-RU" smtClean="0"/>
              <a:t>25.07.2021</a:t>
            </a:fld>
            <a:endParaRPr lang="ru-RU" dirty="0"/>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6F11F3D-688C-441E-A040-C4529FFCEAEE}" type="slidenum">
              <a:rPr lang="ru-RU" smtClean="0"/>
              <a:t>‹N›</a:t>
            </a:fld>
            <a:endParaRPr lang="ru-RU" dirty="0"/>
          </a:p>
        </p:txBody>
      </p:sp>
    </p:spTree>
    <p:extLst>
      <p:ext uri="{BB962C8B-B14F-4D97-AF65-F5344CB8AC3E}">
        <p14:creationId xmlns:p14="http://schemas.microsoft.com/office/powerpoint/2010/main" val="3755029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12FC01-303A-4CCF-B2E2-70326DD83554}" type="datetimeFigureOut">
              <a:rPr lang="ru-RU" smtClean="0"/>
              <a:t>25.07.2021</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AE1D-7471-4465-8690-2563671710D2}" type="slidenum">
              <a:rPr lang="ru-RU" smtClean="0"/>
              <a:t>‹N›</a:t>
            </a:fld>
            <a:endParaRPr lang="ru-RU" dirty="0"/>
          </a:p>
        </p:txBody>
      </p:sp>
    </p:spTree>
    <p:extLst>
      <p:ext uri="{BB962C8B-B14F-4D97-AF65-F5344CB8AC3E}">
        <p14:creationId xmlns:p14="http://schemas.microsoft.com/office/powerpoint/2010/main" val="33118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638AE1D-7471-4465-8690-2563671710D2}" type="slidenum">
              <a:rPr lang="ru-RU" smtClean="0"/>
              <a:t>11</a:t>
            </a:fld>
            <a:endParaRPr lang="ru-RU" dirty="0"/>
          </a:p>
        </p:txBody>
      </p:sp>
    </p:spTree>
    <p:extLst>
      <p:ext uri="{BB962C8B-B14F-4D97-AF65-F5344CB8AC3E}">
        <p14:creationId xmlns:p14="http://schemas.microsoft.com/office/powerpoint/2010/main" val="646230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Два объекта">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36294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D5A5D3-D6F3-3844-8CEB-E5D5EB5A4D07}"/>
              </a:ext>
            </a:extLst>
          </p:cNvPr>
          <p:cNvSpPr>
            <a:spLocks noGrp="1"/>
          </p:cNvSpPr>
          <p:nvPr>
            <p:ph type="title"/>
          </p:nvPr>
        </p:nvSpPr>
        <p:spPr>
          <a:xfrm>
            <a:off x="1259684" y="685910"/>
            <a:ext cx="5898356" cy="2400671"/>
          </a:xfrm>
        </p:spPr>
        <p:txBody>
          <a:bodyPr anchor="b"/>
          <a:lstStyle>
            <a:lvl1pPr>
              <a:defRPr sz="3600"/>
            </a:lvl1pPr>
          </a:lstStyle>
          <a:p>
            <a:r>
              <a:rPr lang="it-IT"/>
              <a:t>Fare clic per modificare lo stile del titolo</a:t>
            </a:r>
          </a:p>
        </p:txBody>
      </p:sp>
      <p:sp>
        <p:nvSpPr>
          <p:cNvPr id="3" name="Segnaposto contenuto 2">
            <a:extLst>
              <a:ext uri="{FF2B5EF4-FFF2-40B4-BE49-F238E27FC236}">
                <a16:creationId xmlns:a16="http://schemas.microsoft.com/office/drawing/2014/main" id="{EE2ED06B-EEC8-7944-BC50-3C796A3C9066}"/>
              </a:ext>
            </a:extLst>
          </p:cNvPr>
          <p:cNvSpPr>
            <a:spLocks noGrp="1"/>
          </p:cNvSpPr>
          <p:nvPr>
            <p:ph idx="1"/>
          </p:nvPr>
        </p:nvSpPr>
        <p:spPr>
          <a:xfrm>
            <a:off x="7774783" y="1481368"/>
            <a:ext cx="9258300" cy="7311566"/>
          </a:xfrm>
        </p:spPr>
        <p:txBody>
          <a:bodyPr/>
          <a:lstStyle>
            <a:lvl1pPr>
              <a:defRPr sz="3600"/>
            </a:lvl1pPr>
            <a:lvl2pPr>
              <a:defRPr sz="3150"/>
            </a:lvl2pPr>
            <a:lvl3pPr>
              <a:defRPr sz="2700"/>
            </a:lvl3pPr>
            <a:lvl4pPr>
              <a:defRPr sz="2250"/>
            </a:lvl4pPr>
            <a:lvl5pPr>
              <a:defRPr sz="2250"/>
            </a:lvl5pPr>
            <a:lvl6pPr>
              <a:defRPr sz="2250"/>
            </a:lvl6pPr>
            <a:lvl7pPr>
              <a:defRPr sz="2250"/>
            </a:lvl7pPr>
            <a:lvl8pPr>
              <a:defRPr sz="2250"/>
            </a:lvl8pPr>
            <a:lvl9pPr>
              <a:defRPr sz="225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1C20829-A0DC-5641-BDD9-118BC5EF9879}"/>
              </a:ext>
            </a:extLst>
          </p:cNvPr>
          <p:cNvSpPr>
            <a:spLocks noGrp="1"/>
          </p:cNvSpPr>
          <p:nvPr>
            <p:ph type="body" sz="half" idx="2"/>
          </p:nvPr>
        </p:nvSpPr>
        <p:spPr>
          <a:xfrm>
            <a:off x="1259684" y="3086580"/>
            <a:ext cx="5898356" cy="5718265"/>
          </a:xfrm>
        </p:spPr>
        <p:txBody>
          <a:bodyPr/>
          <a:lstStyle>
            <a:lvl1pPr marL="0" indent="0">
              <a:buNone/>
              <a:defRPr sz="1800"/>
            </a:lvl1pPr>
            <a:lvl2pPr marL="514437" indent="0">
              <a:buNone/>
              <a:defRPr sz="1575"/>
            </a:lvl2pPr>
            <a:lvl3pPr marL="1028872" indent="0">
              <a:buNone/>
              <a:defRPr sz="1351"/>
            </a:lvl3pPr>
            <a:lvl4pPr marL="1543307" indent="0">
              <a:buNone/>
              <a:defRPr sz="1125"/>
            </a:lvl4pPr>
            <a:lvl5pPr marL="2057742" indent="0">
              <a:buNone/>
              <a:defRPr sz="1125"/>
            </a:lvl5pPr>
            <a:lvl6pPr marL="2572179" indent="0">
              <a:buNone/>
              <a:defRPr sz="1125"/>
            </a:lvl6pPr>
            <a:lvl7pPr marL="3086614" indent="0">
              <a:buNone/>
              <a:defRPr sz="1125"/>
            </a:lvl7pPr>
            <a:lvl8pPr marL="3601051" indent="0">
              <a:buNone/>
              <a:defRPr sz="1125"/>
            </a:lvl8pPr>
            <a:lvl9pPr marL="4115486" indent="0">
              <a:buNone/>
              <a:defRPr sz="1125"/>
            </a:lvl9pPr>
          </a:lstStyle>
          <a:p>
            <a:pPr lvl="0"/>
            <a:r>
              <a:rPr lang="it-IT"/>
              <a:t>Modifica gli stili del testo dello schema</a:t>
            </a:r>
          </a:p>
        </p:txBody>
      </p:sp>
      <p:sp>
        <p:nvSpPr>
          <p:cNvPr id="5" name="Segnaposto data 4">
            <a:extLst>
              <a:ext uri="{FF2B5EF4-FFF2-40B4-BE49-F238E27FC236}">
                <a16:creationId xmlns:a16="http://schemas.microsoft.com/office/drawing/2014/main" id="{4FB5D36D-63BB-E144-9C83-143536B49E2C}"/>
              </a:ext>
            </a:extLst>
          </p:cNvPr>
          <p:cNvSpPr>
            <a:spLocks noGrp="1"/>
          </p:cNvSpPr>
          <p:nvPr>
            <p:ph type="dt" sz="half" idx="10"/>
          </p:nvPr>
        </p:nvSpPr>
        <p:spPr/>
        <p:txBody>
          <a:bodyPr/>
          <a:lstStyle/>
          <a:p>
            <a:fld id="{0F9DC6B9-EBA0-B146-ADC0-A6AC714ECF06}" type="datetimeFigureOut">
              <a:rPr lang="it-IT" smtClean="0"/>
              <a:t>25/07/21</a:t>
            </a:fld>
            <a:endParaRPr lang="it-IT"/>
          </a:p>
        </p:txBody>
      </p:sp>
      <p:sp>
        <p:nvSpPr>
          <p:cNvPr id="6" name="Segnaposto piè di pagina 5">
            <a:extLst>
              <a:ext uri="{FF2B5EF4-FFF2-40B4-BE49-F238E27FC236}">
                <a16:creationId xmlns:a16="http://schemas.microsoft.com/office/drawing/2014/main" id="{7883806F-8F44-5546-879A-FF99A779E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2CD6F17-27B1-FD4B-B64B-BE6A8D252934}"/>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4111639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941948-2A69-7147-AB81-E81DECA6D22A}"/>
              </a:ext>
            </a:extLst>
          </p:cNvPr>
          <p:cNvSpPr>
            <a:spLocks noGrp="1"/>
          </p:cNvSpPr>
          <p:nvPr>
            <p:ph type="title"/>
          </p:nvPr>
        </p:nvSpPr>
        <p:spPr>
          <a:xfrm>
            <a:off x="1259684" y="685910"/>
            <a:ext cx="5898356" cy="2400671"/>
          </a:xfrm>
        </p:spPr>
        <p:txBody>
          <a:bodyPr anchor="b"/>
          <a:lstStyle>
            <a:lvl1pPr>
              <a:defRPr sz="3600"/>
            </a:lvl1pPr>
          </a:lstStyle>
          <a:p>
            <a:r>
              <a:rPr lang="it-IT"/>
              <a:t>Fare clic per modificare lo stile del titolo</a:t>
            </a:r>
          </a:p>
        </p:txBody>
      </p:sp>
      <p:sp>
        <p:nvSpPr>
          <p:cNvPr id="3" name="Segnaposto immagine 2">
            <a:extLst>
              <a:ext uri="{FF2B5EF4-FFF2-40B4-BE49-F238E27FC236}">
                <a16:creationId xmlns:a16="http://schemas.microsoft.com/office/drawing/2014/main" id="{4A1F5E16-3A2A-2A44-8304-10D17E472FC3}"/>
              </a:ext>
            </a:extLst>
          </p:cNvPr>
          <p:cNvSpPr>
            <a:spLocks noGrp="1"/>
          </p:cNvSpPr>
          <p:nvPr>
            <p:ph type="pic" idx="1"/>
          </p:nvPr>
        </p:nvSpPr>
        <p:spPr>
          <a:xfrm>
            <a:off x="7774783" y="1481368"/>
            <a:ext cx="9258300" cy="7311566"/>
          </a:xfrm>
        </p:spPr>
        <p:txBody>
          <a:bodyPr/>
          <a:lstStyle>
            <a:lvl1pPr marL="0" indent="0">
              <a:buNone/>
              <a:defRPr sz="3600"/>
            </a:lvl1pPr>
            <a:lvl2pPr marL="514437" indent="0">
              <a:buNone/>
              <a:defRPr sz="3150"/>
            </a:lvl2pPr>
            <a:lvl3pPr marL="1028872" indent="0">
              <a:buNone/>
              <a:defRPr sz="2700"/>
            </a:lvl3pPr>
            <a:lvl4pPr marL="1543307" indent="0">
              <a:buNone/>
              <a:defRPr sz="2250"/>
            </a:lvl4pPr>
            <a:lvl5pPr marL="2057742" indent="0">
              <a:buNone/>
              <a:defRPr sz="2250"/>
            </a:lvl5pPr>
            <a:lvl6pPr marL="2572179" indent="0">
              <a:buNone/>
              <a:defRPr sz="2250"/>
            </a:lvl6pPr>
            <a:lvl7pPr marL="3086614" indent="0">
              <a:buNone/>
              <a:defRPr sz="2250"/>
            </a:lvl7pPr>
            <a:lvl8pPr marL="3601051" indent="0">
              <a:buNone/>
              <a:defRPr sz="2250"/>
            </a:lvl8pPr>
            <a:lvl9pPr marL="4115486" indent="0">
              <a:buNone/>
              <a:defRPr sz="2250"/>
            </a:lvl9pPr>
          </a:lstStyle>
          <a:p>
            <a:endParaRPr lang="it-IT"/>
          </a:p>
        </p:txBody>
      </p:sp>
      <p:sp>
        <p:nvSpPr>
          <p:cNvPr id="4" name="Segnaposto testo 3">
            <a:extLst>
              <a:ext uri="{FF2B5EF4-FFF2-40B4-BE49-F238E27FC236}">
                <a16:creationId xmlns:a16="http://schemas.microsoft.com/office/drawing/2014/main" id="{DEB7244A-3C67-F34C-B0D1-42F7C86233AF}"/>
              </a:ext>
            </a:extLst>
          </p:cNvPr>
          <p:cNvSpPr>
            <a:spLocks noGrp="1"/>
          </p:cNvSpPr>
          <p:nvPr>
            <p:ph type="body" sz="half" idx="2"/>
          </p:nvPr>
        </p:nvSpPr>
        <p:spPr>
          <a:xfrm>
            <a:off x="1259684" y="3086580"/>
            <a:ext cx="5898356" cy="5718265"/>
          </a:xfrm>
        </p:spPr>
        <p:txBody>
          <a:bodyPr/>
          <a:lstStyle>
            <a:lvl1pPr marL="0" indent="0">
              <a:buNone/>
              <a:defRPr sz="1800"/>
            </a:lvl1pPr>
            <a:lvl2pPr marL="514437" indent="0">
              <a:buNone/>
              <a:defRPr sz="1575"/>
            </a:lvl2pPr>
            <a:lvl3pPr marL="1028872" indent="0">
              <a:buNone/>
              <a:defRPr sz="1351"/>
            </a:lvl3pPr>
            <a:lvl4pPr marL="1543307" indent="0">
              <a:buNone/>
              <a:defRPr sz="1125"/>
            </a:lvl4pPr>
            <a:lvl5pPr marL="2057742" indent="0">
              <a:buNone/>
              <a:defRPr sz="1125"/>
            </a:lvl5pPr>
            <a:lvl6pPr marL="2572179" indent="0">
              <a:buNone/>
              <a:defRPr sz="1125"/>
            </a:lvl6pPr>
            <a:lvl7pPr marL="3086614" indent="0">
              <a:buNone/>
              <a:defRPr sz="1125"/>
            </a:lvl7pPr>
            <a:lvl8pPr marL="3601051" indent="0">
              <a:buNone/>
              <a:defRPr sz="1125"/>
            </a:lvl8pPr>
            <a:lvl9pPr marL="4115486" indent="0">
              <a:buNone/>
              <a:defRPr sz="1125"/>
            </a:lvl9pPr>
          </a:lstStyle>
          <a:p>
            <a:pPr lvl="0"/>
            <a:r>
              <a:rPr lang="it-IT"/>
              <a:t>Modifica gli stili del testo dello schema</a:t>
            </a:r>
          </a:p>
        </p:txBody>
      </p:sp>
      <p:sp>
        <p:nvSpPr>
          <p:cNvPr id="5" name="Segnaposto data 4">
            <a:extLst>
              <a:ext uri="{FF2B5EF4-FFF2-40B4-BE49-F238E27FC236}">
                <a16:creationId xmlns:a16="http://schemas.microsoft.com/office/drawing/2014/main" id="{32791E92-56D8-FA4F-A93C-9BDEFC24C828}"/>
              </a:ext>
            </a:extLst>
          </p:cNvPr>
          <p:cNvSpPr>
            <a:spLocks noGrp="1"/>
          </p:cNvSpPr>
          <p:nvPr>
            <p:ph type="dt" sz="half" idx="10"/>
          </p:nvPr>
        </p:nvSpPr>
        <p:spPr/>
        <p:txBody>
          <a:bodyPr/>
          <a:lstStyle/>
          <a:p>
            <a:fld id="{0F9DC6B9-EBA0-B146-ADC0-A6AC714ECF06}" type="datetimeFigureOut">
              <a:rPr lang="it-IT" smtClean="0"/>
              <a:t>25/07/21</a:t>
            </a:fld>
            <a:endParaRPr lang="it-IT"/>
          </a:p>
        </p:txBody>
      </p:sp>
      <p:sp>
        <p:nvSpPr>
          <p:cNvPr id="6" name="Segnaposto piè di pagina 5">
            <a:extLst>
              <a:ext uri="{FF2B5EF4-FFF2-40B4-BE49-F238E27FC236}">
                <a16:creationId xmlns:a16="http://schemas.microsoft.com/office/drawing/2014/main" id="{68107D02-5664-E942-BEE9-071D9B835DE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5FB122D-0C92-E543-B774-F745CA53D409}"/>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7428244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841B51-0660-8843-B5EF-2EB852C5CB0B}"/>
              </a:ext>
            </a:extLst>
          </p:cNvPr>
          <p:cNvSpPr>
            <a:spLocks noGrp="1"/>
          </p:cNvSpPr>
          <p:nvPr>
            <p:ph type="title"/>
          </p:nvPr>
        </p:nvSpPr>
        <p:spPr/>
        <p:txBody>
          <a:bodyPr/>
          <a:lstStyle/>
          <a:p>
            <a:r>
              <a:rPr lang="it-IT"/>
              <a:t>Fare clic per modificare lo stile del titolo</a:t>
            </a:r>
          </a:p>
        </p:txBody>
      </p:sp>
      <p:sp>
        <p:nvSpPr>
          <p:cNvPr id="3" name="Segnaposto testo verticale 2">
            <a:extLst>
              <a:ext uri="{FF2B5EF4-FFF2-40B4-BE49-F238E27FC236}">
                <a16:creationId xmlns:a16="http://schemas.microsoft.com/office/drawing/2014/main" id="{9CFC9CC6-418E-054C-918D-31AC6840EF9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0F385DC-CC86-DD40-BEEA-EF8CCBAE36E2}"/>
              </a:ext>
            </a:extLst>
          </p:cNvPr>
          <p:cNvSpPr>
            <a:spLocks noGrp="1"/>
          </p:cNvSpPr>
          <p:nvPr>
            <p:ph type="dt" sz="half" idx="10"/>
          </p:nvPr>
        </p:nvSpPr>
        <p:spPr/>
        <p:txBody>
          <a:bodyPr/>
          <a:lstStyle/>
          <a:p>
            <a:fld id="{0F9DC6B9-EBA0-B146-ADC0-A6AC714ECF06}" type="datetimeFigureOut">
              <a:rPr lang="it-IT" smtClean="0"/>
              <a:t>25/07/21</a:t>
            </a:fld>
            <a:endParaRPr lang="it-IT"/>
          </a:p>
        </p:txBody>
      </p:sp>
      <p:sp>
        <p:nvSpPr>
          <p:cNvPr id="5" name="Segnaposto piè di pagina 4">
            <a:extLst>
              <a:ext uri="{FF2B5EF4-FFF2-40B4-BE49-F238E27FC236}">
                <a16:creationId xmlns:a16="http://schemas.microsoft.com/office/drawing/2014/main" id="{E802B4C5-D4B2-7146-A4C4-1A75E663390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1996E0A-23DE-7D47-A79B-8613EA297402}"/>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41399102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0431626-939F-C84C-8A5A-B6154D117511}"/>
              </a:ext>
            </a:extLst>
          </p:cNvPr>
          <p:cNvSpPr>
            <a:spLocks noGrp="1"/>
          </p:cNvSpPr>
          <p:nvPr>
            <p:ph type="title" orient="vert"/>
          </p:nvPr>
        </p:nvSpPr>
        <p:spPr>
          <a:xfrm>
            <a:off x="13087352" y="547776"/>
            <a:ext cx="3943350" cy="8719103"/>
          </a:xfrm>
        </p:spPr>
        <p:txBody>
          <a:bodyPr vert="eaVert"/>
          <a:lstStyle/>
          <a:p>
            <a:r>
              <a:rPr lang="it-IT"/>
              <a:t>Fare clic per modificare lo stile del titolo</a:t>
            </a:r>
          </a:p>
        </p:txBody>
      </p:sp>
      <p:sp>
        <p:nvSpPr>
          <p:cNvPr id="3" name="Segnaposto testo verticale 2">
            <a:extLst>
              <a:ext uri="{FF2B5EF4-FFF2-40B4-BE49-F238E27FC236}">
                <a16:creationId xmlns:a16="http://schemas.microsoft.com/office/drawing/2014/main" id="{25B65DD7-3280-2247-8DB0-6B6E71C8CC28}"/>
              </a:ext>
            </a:extLst>
          </p:cNvPr>
          <p:cNvSpPr>
            <a:spLocks noGrp="1"/>
          </p:cNvSpPr>
          <p:nvPr>
            <p:ph type="body" orient="vert" idx="1"/>
          </p:nvPr>
        </p:nvSpPr>
        <p:spPr>
          <a:xfrm>
            <a:off x="1257303" y="547776"/>
            <a:ext cx="11601450" cy="8719103"/>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C02EAF-003B-274D-9275-FE459EDACDA5}"/>
              </a:ext>
            </a:extLst>
          </p:cNvPr>
          <p:cNvSpPr>
            <a:spLocks noGrp="1"/>
          </p:cNvSpPr>
          <p:nvPr>
            <p:ph type="dt" sz="half" idx="10"/>
          </p:nvPr>
        </p:nvSpPr>
        <p:spPr/>
        <p:txBody>
          <a:bodyPr/>
          <a:lstStyle/>
          <a:p>
            <a:fld id="{0F9DC6B9-EBA0-B146-ADC0-A6AC714ECF06}" type="datetimeFigureOut">
              <a:rPr lang="it-IT" smtClean="0"/>
              <a:t>25/07/21</a:t>
            </a:fld>
            <a:endParaRPr lang="it-IT"/>
          </a:p>
        </p:txBody>
      </p:sp>
      <p:sp>
        <p:nvSpPr>
          <p:cNvPr id="5" name="Segnaposto piè di pagina 4">
            <a:extLst>
              <a:ext uri="{FF2B5EF4-FFF2-40B4-BE49-F238E27FC236}">
                <a16:creationId xmlns:a16="http://schemas.microsoft.com/office/drawing/2014/main" id="{4F6E0B2B-D801-CC40-89D6-549AC8D128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3F12A7-9596-B748-8EDD-20CBF50BBD14}"/>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40727260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4" name="Рисунок 3">
            <a:extLst>
              <a:ext uri="{FF2B5EF4-FFF2-40B4-BE49-F238E27FC236}">
                <a16:creationId xmlns:a16="http://schemas.microsoft.com/office/drawing/2014/main" id="{D93942AE-C264-4C3E-A0D8-D8A04C8814BA}"/>
              </a:ext>
            </a:extLst>
          </p:cNvPr>
          <p:cNvSpPr>
            <a:spLocks noGrp="1"/>
          </p:cNvSpPr>
          <p:nvPr>
            <p:ph type="pic" sz="quarter" idx="11"/>
          </p:nvPr>
        </p:nvSpPr>
        <p:spPr>
          <a:xfrm>
            <a:off x="12397565" y="0"/>
            <a:ext cx="5890437" cy="10288588"/>
          </a:xfrm>
          <a:prstGeom prst="rect">
            <a:avLst/>
          </a:prstGeom>
        </p:spPr>
        <p:txBody>
          <a:bodyPr/>
          <a:lstStyle/>
          <a:p>
            <a:endParaRPr lang="ru-RU" dirty="0"/>
          </a:p>
        </p:txBody>
      </p:sp>
    </p:spTree>
    <p:extLst>
      <p:ext uri="{BB962C8B-B14F-4D97-AF65-F5344CB8AC3E}">
        <p14:creationId xmlns:p14="http://schemas.microsoft.com/office/powerpoint/2010/main" val="28665461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grpSp>
        <p:nvGrpSpPr>
          <p:cNvPr id="7" name="Gruppo 6">
            <a:extLst>
              <a:ext uri="{FF2B5EF4-FFF2-40B4-BE49-F238E27FC236}">
                <a16:creationId xmlns:a16="http://schemas.microsoft.com/office/drawing/2014/main" id="{B805455C-437E-2244-843F-2AA453C9D30E}"/>
              </a:ext>
            </a:extLst>
          </p:cNvPr>
          <p:cNvGrpSpPr/>
          <p:nvPr userDrawn="1"/>
        </p:nvGrpSpPr>
        <p:grpSpPr>
          <a:xfrm>
            <a:off x="-4667241" y="-169868"/>
            <a:ext cx="13692489" cy="10716787"/>
            <a:chOff x="-1774567" y="-19829"/>
            <a:chExt cx="6662903" cy="6910907"/>
          </a:xfrm>
        </p:grpSpPr>
        <p:sp>
          <p:nvSpPr>
            <p:cNvPr id="8" name="Figura a mano libera 7">
              <a:extLst>
                <a:ext uri="{FF2B5EF4-FFF2-40B4-BE49-F238E27FC236}">
                  <a16:creationId xmlns:a16="http://schemas.microsoft.com/office/drawing/2014/main" id="{56CB6777-68A9-4341-A137-A30058777420}"/>
                </a:ext>
              </a:extLst>
            </p:cNvPr>
            <p:cNvSpPr/>
            <p:nvPr/>
          </p:nvSpPr>
          <p:spPr>
            <a:xfrm flipH="1">
              <a:off x="-1262750" y="-13888"/>
              <a:ext cx="6151086" cy="6904965"/>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gradFill flip="none" rotWithShape="1">
              <a:gsLst>
                <a:gs pos="0">
                  <a:srgbClr val="00A2C0">
                    <a:alpha val="3000"/>
                    <a:lumMod val="96000"/>
                    <a:lumOff val="4000"/>
                  </a:srgb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dirty="0"/>
                <a:t> </a:t>
              </a:r>
            </a:p>
          </p:txBody>
        </p:sp>
        <p:grpSp>
          <p:nvGrpSpPr>
            <p:cNvPr id="9" name="Gruppo 8">
              <a:extLst>
                <a:ext uri="{FF2B5EF4-FFF2-40B4-BE49-F238E27FC236}">
                  <a16:creationId xmlns:a16="http://schemas.microsoft.com/office/drawing/2014/main" id="{318EE216-BDEF-A24A-A663-999CDFAA32BE}"/>
                </a:ext>
              </a:extLst>
            </p:cNvPr>
            <p:cNvGrpSpPr/>
            <p:nvPr/>
          </p:nvGrpSpPr>
          <p:grpSpPr>
            <a:xfrm>
              <a:off x="-1774567" y="-19829"/>
              <a:ext cx="6662903" cy="6910907"/>
              <a:chOff x="-1774567" y="-19829"/>
              <a:chExt cx="6662903" cy="6910907"/>
            </a:xfrm>
          </p:grpSpPr>
          <p:sp>
            <p:nvSpPr>
              <p:cNvPr id="11" name="Figura a mano libera 10">
                <a:extLst>
                  <a:ext uri="{FF2B5EF4-FFF2-40B4-BE49-F238E27FC236}">
                    <a16:creationId xmlns:a16="http://schemas.microsoft.com/office/drawing/2014/main" id="{FE1177DF-9242-324E-AEA8-11803486B08A}"/>
                  </a:ext>
                </a:extLst>
              </p:cNvPr>
              <p:cNvSpPr/>
              <p:nvPr/>
            </p:nvSpPr>
            <p:spPr>
              <a:xfrm>
                <a:off x="-1300580"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solidFill>
                <a:srgbClr val="53C1E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dirty="0"/>
                  <a:t> </a:t>
                </a:r>
              </a:p>
            </p:txBody>
          </p:sp>
          <p:sp>
            <p:nvSpPr>
              <p:cNvPr id="12" name="Figura a mano libera 11">
                <a:extLst>
                  <a:ext uri="{FF2B5EF4-FFF2-40B4-BE49-F238E27FC236}">
                    <a16:creationId xmlns:a16="http://schemas.microsoft.com/office/drawing/2014/main" id="{3998410A-EF9E-EA4C-87D0-D5AA30B3BD67}"/>
                  </a:ext>
                </a:extLst>
              </p:cNvPr>
              <p:cNvSpPr/>
              <p:nvPr/>
            </p:nvSpPr>
            <p:spPr>
              <a:xfrm flipH="1">
                <a:off x="-1774567" y="-13887"/>
                <a:ext cx="6046720" cy="6887208"/>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solidFill>
                <a:srgbClr val="0092C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dirty="0"/>
                  <a:t> </a:t>
                </a:r>
              </a:p>
            </p:txBody>
          </p:sp>
        </p:grpSp>
        <p:sp>
          <p:nvSpPr>
            <p:cNvPr id="10" name="Figura a mano libera 9">
              <a:extLst>
                <a:ext uri="{FF2B5EF4-FFF2-40B4-BE49-F238E27FC236}">
                  <a16:creationId xmlns:a16="http://schemas.microsoft.com/office/drawing/2014/main" id="{66D2DEA4-F7F5-9D42-9352-A08D5C9CD633}"/>
                </a:ext>
              </a:extLst>
            </p:cNvPr>
            <p:cNvSpPr/>
            <p:nvPr/>
          </p:nvSpPr>
          <p:spPr>
            <a:xfrm>
              <a:off x="-1774567"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gradFill flip="none" rotWithShape="1">
              <a:gsLst>
                <a:gs pos="0">
                  <a:schemeClr val="accent1">
                    <a:alpha val="0"/>
                    <a:lumMod val="86000"/>
                    <a:lumOff val="14000"/>
                  </a:scheme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dirty="0"/>
                <a:t> </a:t>
              </a:r>
            </a:p>
          </p:txBody>
        </p:sp>
      </p:grpSp>
    </p:spTree>
    <p:extLst>
      <p:ext uri="{BB962C8B-B14F-4D97-AF65-F5344CB8AC3E}">
        <p14:creationId xmlns:p14="http://schemas.microsoft.com/office/powerpoint/2010/main" val="32024324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490E1A-2852-5845-BC32-2ECD1AF1DE85}"/>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F480F220-E815-764F-923F-C56E17C75C7F}"/>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8178F79-79A3-484C-9368-322BBD953AF9}"/>
              </a:ext>
            </a:extLst>
          </p:cNvPr>
          <p:cNvSpPr>
            <a:spLocks noGrp="1"/>
          </p:cNvSpPr>
          <p:nvPr>
            <p:ph type="dt" sz="half" idx="10"/>
          </p:nvPr>
        </p:nvSpPr>
        <p:spPr/>
        <p:txBody>
          <a:bodyPr/>
          <a:lstStyle/>
          <a:p>
            <a:fld id="{0F9DC6B9-EBA0-B146-ADC0-A6AC714ECF06}" type="datetimeFigureOut">
              <a:rPr lang="it-IT" smtClean="0"/>
              <a:t>25/07/21</a:t>
            </a:fld>
            <a:endParaRPr lang="it-IT"/>
          </a:p>
        </p:txBody>
      </p:sp>
      <p:sp>
        <p:nvSpPr>
          <p:cNvPr id="5" name="Segnaposto piè di pagina 4">
            <a:extLst>
              <a:ext uri="{FF2B5EF4-FFF2-40B4-BE49-F238E27FC236}">
                <a16:creationId xmlns:a16="http://schemas.microsoft.com/office/drawing/2014/main" id="{598D64C9-2B59-B942-B2F7-73B109A42C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37D81AD-6BF9-5B41-858E-F223A006D753}"/>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6440364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AE5720-BE48-8040-B575-7ADB372EECD1}"/>
              </a:ext>
            </a:extLst>
          </p:cNvPr>
          <p:cNvSpPr>
            <a:spLocks noGrp="1"/>
          </p:cNvSpPr>
          <p:nvPr>
            <p:ph type="title"/>
          </p:nvPr>
        </p:nvSpPr>
        <p:spPr>
          <a:xfrm>
            <a:off x="1247776" y="2565005"/>
            <a:ext cx="15773400" cy="4279766"/>
          </a:xfrm>
        </p:spPr>
        <p:txBody>
          <a:bodyPr anchor="b"/>
          <a:lstStyle>
            <a:lvl1pPr>
              <a:defRPr sz="6751"/>
            </a:lvl1pPr>
          </a:lstStyle>
          <a:p>
            <a:r>
              <a:rPr lang="it-IT"/>
              <a:t>Fare clic per modificare lo stile del titolo</a:t>
            </a:r>
          </a:p>
        </p:txBody>
      </p:sp>
      <p:sp>
        <p:nvSpPr>
          <p:cNvPr id="3" name="Segnaposto testo 2">
            <a:extLst>
              <a:ext uri="{FF2B5EF4-FFF2-40B4-BE49-F238E27FC236}">
                <a16:creationId xmlns:a16="http://schemas.microsoft.com/office/drawing/2014/main" id="{3F4B0907-DDD4-574E-B0D7-BDFDC9D485D9}"/>
              </a:ext>
            </a:extLst>
          </p:cNvPr>
          <p:cNvSpPr>
            <a:spLocks noGrp="1"/>
          </p:cNvSpPr>
          <p:nvPr>
            <p:ph type="body" idx="1"/>
          </p:nvPr>
        </p:nvSpPr>
        <p:spPr>
          <a:xfrm>
            <a:off x="1247776" y="6885259"/>
            <a:ext cx="15773400" cy="2250628"/>
          </a:xfrm>
        </p:spPr>
        <p:txBody>
          <a:bodyPr/>
          <a:lstStyle>
            <a:lvl1pPr marL="0" indent="0">
              <a:buNone/>
              <a:defRPr sz="2700">
                <a:solidFill>
                  <a:schemeClr val="tx1">
                    <a:tint val="75000"/>
                  </a:schemeClr>
                </a:solidFill>
              </a:defRPr>
            </a:lvl1pPr>
            <a:lvl2pPr marL="514437" indent="0">
              <a:buNone/>
              <a:defRPr sz="2250">
                <a:solidFill>
                  <a:schemeClr val="tx1">
                    <a:tint val="75000"/>
                  </a:schemeClr>
                </a:solidFill>
              </a:defRPr>
            </a:lvl2pPr>
            <a:lvl3pPr marL="1028872" indent="0">
              <a:buNone/>
              <a:defRPr sz="2025">
                <a:solidFill>
                  <a:schemeClr val="tx1">
                    <a:tint val="75000"/>
                  </a:schemeClr>
                </a:solidFill>
              </a:defRPr>
            </a:lvl3pPr>
            <a:lvl4pPr marL="1543307" indent="0">
              <a:buNone/>
              <a:defRPr sz="1800">
                <a:solidFill>
                  <a:schemeClr val="tx1">
                    <a:tint val="75000"/>
                  </a:schemeClr>
                </a:solidFill>
              </a:defRPr>
            </a:lvl4pPr>
            <a:lvl5pPr marL="2057742" indent="0">
              <a:buNone/>
              <a:defRPr sz="1800">
                <a:solidFill>
                  <a:schemeClr val="tx1">
                    <a:tint val="75000"/>
                  </a:schemeClr>
                </a:solidFill>
              </a:defRPr>
            </a:lvl5pPr>
            <a:lvl6pPr marL="2572179" indent="0">
              <a:buNone/>
              <a:defRPr sz="1800">
                <a:solidFill>
                  <a:schemeClr val="tx1">
                    <a:tint val="75000"/>
                  </a:schemeClr>
                </a:solidFill>
              </a:defRPr>
            </a:lvl6pPr>
            <a:lvl7pPr marL="3086614" indent="0">
              <a:buNone/>
              <a:defRPr sz="1800">
                <a:solidFill>
                  <a:schemeClr val="tx1">
                    <a:tint val="75000"/>
                  </a:schemeClr>
                </a:solidFill>
              </a:defRPr>
            </a:lvl7pPr>
            <a:lvl8pPr marL="3601051" indent="0">
              <a:buNone/>
              <a:defRPr sz="1800">
                <a:solidFill>
                  <a:schemeClr val="tx1">
                    <a:tint val="75000"/>
                  </a:schemeClr>
                </a:solidFill>
              </a:defRPr>
            </a:lvl8pPr>
            <a:lvl9pPr marL="4115486" indent="0">
              <a:buNone/>
              <a:defRPr sz="18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54D5E3A4-8682-9940-B881-59858BE4CDA1}"/>
              </a:ext>
            </a:extLst>
          </p:cNvPr>
          <p:cNvSpPr>
            <a:spLocks noGrp="1"/>
          </p:cNvSpPr>
          <p:nvPr>
            <p:ph type="dt" sz="half" idx="10"/>
          </p:nvPr>
        </p:nvSpPr>
        <p:spPr/>
        <p:txBody>
          <a:bodyPr/>
          <a:lstStyle/>
          <a:p>
            <a:fld id="{0F9DC6B9-EBA0-B146-ADC0-A6AC714ECF06}" type="datetimeFigureOut">
              <a:rPr lang="it-IT" smtClean="0"/>
              <a:t>25/07/21</a:t>
            </a:fld>
            <a:endParaRPr lang="it-IT"/>
          </a:p>
        </p:txBody>
      </p:sp>
      <p:sp>
        <p:nvSpPr>
          <p:cNvPr id="5" name="Segnaposto piè di pagina 4">
            <a:extLst>
              <a:ext uri="{FF2B5EF4-FFF2-40B4-BE49-F238E27FC236}">
                <a16:creationId xmlns:a16="http://schemas.microsoft.com/office/drawing/2014/main" id="{5584591B-9660-D648-9D19-AA525269C3C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9E895F-88F1-1A44-8C6F-05B870E25557}"/>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20570307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5DDAAB-7036-1340-8A0E-B61BAC9FE6DA}"/>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5740D1CE-0098-034F-8D40-5790A811938A}"/>
              </a:ext>
            </a:extLst>
          </p:cNvPr>
          <p:cNvSpPr>
            <a:spLocks noGrp="1"/>
          </p:cNvSpPr>
          <p:nvPr>
            <p:ph sz="half" idx="1"/>
          </p:nvPr>
        </p:nvSpPr>
        <p:spPr>
          <a:xfrm>
            <a:off x="1257300" y="2738861"/>
            <a:ext cx="7772400" cy="652801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8A2C276-4290-EA40-9B52-6BC9DA0EB086}"/>
              </a:ext>
            </a:extLst>
          </p:cNvPr>
          <p:cNvSpPr>
            <a:spLocks noGrp="1"/>
          </p:cNvSpPr>
          <p:nvPr>
            <p:ph sz="half" idx="2"/>
          </p:nvPr>
        </p:nvSpPr>
        <p:spPr>
          <a:xfrm>
            <a:off x="9258302" y="2738861"/>
            <a:ext cx="7772400" cy="652801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60B8FD6-0686-F64C-B60F-F71F5D2AF9D0}"/>
              </a:ext>
            </a:extLst>
          </p:cNvPr>
          <p:cNvSpPr>
            <a:spLocks noGrp="1"/>
          </p:cNvSpPr>
          <p:nvPr>
            <p:ph type="dt" sz="half" idx="10"/>
          </p:nvPr>
        </p:nvSpPr>
        <p:spPr/>
        <p:txBody>
          <a:bodyPr/>
          <a:lstStyle/>
          <a:p>
            <a:fld id="{0F9DC6B9-EBA0-B146-ADC0-A6AC714ECF06}" type="datetimeFigureOut">
              <a:rPr lang="it-IT" smtClean="0"/>
              <a:t>25/07/21</a:t>
            </a:fld>
            <a:endParaRPr lang="it-IT"/>
          </a:p>
        </p:txBody>
      </p:sp>
      <p:sp>
        <p:nvSpPr>
          <p:cNvPr id="6" name="Segnaposto piè di pagina 5">
            <a:extLst>
              <a:ext uri="{FF2B5EF4-FFF2-40B4-BE49-F238E27FC236}">
                <a16:creationId xmlns:a16="http://schemas.microsoft.com/office/drawing/2014/main" id="{C4BE7F9F-BAC4-894E-888E-6079FA5C07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464362-D10E-FA48-B589-AE4DE2681A1C}"/>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5033735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CFBD33-DEEB-8240-BC4B-B64930852467}"/>
              </a:ext>
            </a:extLst>
          </p:cNvPr>
          <p:cNvSpPr>
            <a:spLocks noGrp="1"/>
          </p:cNvSpPr>
          <p:nvPr>
            <p:ph type="title"/>
          </p:nvPr>
        </p:nvSpPr>
        <p:spPr>
          <a:xfrm>
            <a:off x="1259682" y="547779"/>
            <a:ext cx="15773400" cy="1988651"/>
          </a:xfrm>
        </p:spPr>
        <p:txBody>
          <a:bodyPr/>
          <a:lstStyle/>
          <a:p>
            <a:r>
              <a:rPr lang="it-IT"/>
              <a:t>Fare clic per modificare lo stile del titolo</a:t>
            </a:r>
          </a:p>
        </p:txBody>
      </p:sp>
      <p:sp>
        <p:nvSpPr>
          <p:cNvPr id="3" name="Segnaposto testo 2">
            <a:extLst>
              <a:ext uri="{FF2B5EF4-FFF2-40B4-BE49-F238E27FC236}">
                <a16:creationId xmlns:a16="http://schemas.microsoft.com/office/drawing/2014/main" id="{BE0A02E9-BC87-F348-B940-F2C8B4CE600C}"/>
              </a:ext>
            </a:extLst>
          </p:cNvPr>
          <p:cNvSpPr>
            <a:spLocks noGrp="1"/>
          </p:cNvSpPr>
          <p:nvPr>
            <p:ph type="body" idx="1"/>
          </p:nvPr>
        </p:nvSpPr>
        <p:spPr>
          <a:xfrm>
            <a:off x="1259684" y="2522138"/>
            <a:ext cx="7736680" cy="1236059"/>
          </a:xfrm>
        </p:spPr>
        <p:txBody>
          <a:bodyPr anchor="b"/>
          <a:lstStyle>
            <a:lvl1pPr marL="0" indent="0">
              <a:buNone/>
              <a:defRPr sz="2700" b="1"/>
            </a:lvl1pPr>
            <a:lvl2pPr marL="514437" indent="0">
              <a:buNone/>
              <a:defRPr sz="2250" b="1"/>
            </a:lvl2pPr>
            <a:lvl3pPr marL="1028872" indent="0">
              <a:buNone/>
              <a:defRPr sz="2025" b="1"/>
            </a:lvl3pPr>
            <a:lvl4pPr marL="1543307" indent="0">
              <a:buNone/>
              <a:defRPr sz="1800" b="1"/>
            </a:lvl4pPr>
            <a:lvl5pPr marL="2057742" indent="0">
              <a:buNone/>
              <a:defRPr sz="1800" b="1"/>
            </a:lvl5pPr>
            <a:lvl6pPr marL="2572179" indent="0">
              <a:buNone/>
              <a:defRPr sz="1800" b="1"/>
            </a:lvl6pPr>
            <a:lvl7pPr marL="3086614" indent="0">
              <a:buNone/>
              <a:defRPr sz="1800" b="1"/>
            </a:lvl7pPr>
            <a:lvl8pPr marL="3601051" indent="0">
              <a:buNone/>
              <a:defRPr sz="1800" b="1"/>
            </a:lvl8pPr>
            <a:lvl9pPr marL="4115486" indent="0">
              <a:buNone/>
              <a:defRPr sz="18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F7342083-6739-EC4A-875E-9733C4726805}"/>
              </a:ext>
            </a:extLst>
          </p:cNvPr>
          <p:cNvSpPr>
            <a:spLocks noGrp="1"/>
          </p:cNvSpPr>
          <p:nvPr>
            <p:ph sz="half" idx="2"/>
          </p:nvPr>
        </p:nvSpPr>
        <p:spPr>
          <a:xfrm>
            <a:off x="1259684" y="3758197"/>
            <a:ext cx="7736680" cy="552773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632ABEC-266B-D144-BEB2-AB067F5F07D3}"/>
              </a:ext>
            </a:extLst>
          </p:cNvPr>
          <p:cNvSpPr>
            <a:spLocks noGrp="1"/>
          </p:cNvSpPr>
          <p:nvPr>
            <p:ph type="body" sz="quarter" idx="3"/>
          </p:nvPr>
        </p:nvSpPr>
        <p:spPr>
          <a:xfrm>
            <a:off x="9258300" y="2522138"/>
            <a:ext cx="7774783" cy="1236059"/>
          </a:xfrm>
        </p:spPr>
        <p:txBody>
          <a:bodyPr anchor="b"/>
          <a:lstStyle>
            <a:lvl1pPr marL="0" indent="0">
              <a:buNone/>
              <a:defRPr sz="2700" b="1"/>
            </a:lvl1pPr>
            <a:lvl2pPr marL="514437" indent="0">
              <a:buNone/>
              <a:defRPr sz="2250" b="1"/>
            </a:lvl2pPr>
            <a:lvl3pPr marL="1028872" indent="0">
              <a:buNone/>
              <a:defRPr sz="2025" b="1"/>
            </a:lvl3pPr>
            <a:lvl4pPr marL="1543307" indent="0">
              <a:buNone/>
              <a:defRPr sz="1800" b="1"/>
            </a:lvl4pPr>
            <a:lvl5pPr marL="2057742" indent="0">
              <a:buNone/>
              <a:defRPr sz="1800" b="1"/>
            </a:lvl5pPr>
            <a:lvl6pPr marL="2572179" indent="0">
              <a:buNone/>
              <a:defRPr sz="1800" b="1"/>
            </a:lvl6pPr>
            <a:lvl7pPr marL="3086614" indent="0">
              <a:buNone/>
              <a:defRPr sz="1800" b="1"/>
            </a:lvl7pPr>
            <a:lvl8pPr marL="3601051" indent="0">
              <a:buNone/>
              <a:defRPr sz="1800" b="1"/>
            </a:lvl8pPr>
            <a:lvl9pPr marL="4115486" indent="0">
              <a:buNone/>
              <a:defRPr sz="18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7CE877C2-03BD-334E-BB29-5B1102DD9F89}"/>
              </a:ext>
            </a:extLst>
          </p:cNvPr>
          <p:cNvSpPr>
            <a:spLocks noGrp="1"/>
          </p:cNvSpPr>
          <p:nvPr>
            <p:ph sz="quarter" idx="4"/>
          </p:nvPr>
        </p:nvSpPr>
        <p:spPr>
          <a:xfrm>
            <a:off x="9258300" y="3758197"/>
            <a:ext cx="7774783" cy="552773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96952F5-2309-6F4B-87F0-9B116F8C2879}"/>
              </a:ext>
            </a:extLst>
          </p:cNvPr>
          <p:cNvSpPr>
            <a:spLocks noGrp="1"/>
          </p:cNvSpPr>
          <p:nvPr>
            <p:ph type="dt" sz="half" idx="10"/>
          </p:nvPr>
        </p:nvSpPr>
        <p:spPr/>
        <p:txBody>
          <a:bodyPr/>
          <a:lstStyle/>
          <a:p>
            <a:fld id="{0F9DC6B9-EBA0-B146-ADC0-A6AC714ECF06}" type="datetimeFigureOut">
              <a:rPr lang="it-IT" smtClean="0"/>
              <a:t>25/07/21</a:t>
            </a:fld>
            <a:endParaRPr lang="it-IT"/>
          </a:p>
        </p:txBody>
      </p:sp>
      <p:sp>
        <p:nvSpPr>
          <p:cNvPr id="8" name="Segnaposto piè di pagina 7">
            <a:extLst>
              <a:ext uri="{FF2B5EF4-FFF2-40B4-BE49-F238E27FC236}">
                <a16:creationId xmlns:a16="http://schemas.microsoft.com/office/drawing/2014/main" id="{24E784EB-A3F0-6648-B561-F3FF6B6FA99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EF5905D-6AF5-5C48-82AA-910E46352DA8}"/>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3612251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81F4CB-CDA7-BE4C-940F-DDAFC3A66E82}"/>
              </a:ext>
            </a:extLst>
          </p:cNvPr>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id="{ED9D573A-7A40-AF4F-ACA7-C220B36C8B85}"/>
              </a:ext>
            </a:extLst>
          </p:cNvPr>
          <p:cNvSpPr>
            <a:spLocks noGrp="1"/>
          </p:cNvSpPr>
          <p:nvPr>
            <p:ph type="dt" sz="half" idx="10"/>
          </p:nvPr>
        </p:nvSpPr>
        <p:spPr/>
        <p:txBody>
          <a:bodyPr/>
          <a:lstStyle/>
          <a:p>
            <a:fld id="{0F9DC6B9-EBA0-B146-ADC0-A6AC714ECF06}" type="datetimeFigureOut">
              <a:rPr lang="it-IT" smtClean="0"/>
              <a:t>25/07/21</a:t>
            </a:fld>
            <a:endParaRPr lang="it-IT"/>
          </a:p>
        </p:txBody>
      </p:sp>
      <p:sp>
        <p:nvSpPr>
          <p:cNvPr id="4" name="Segnaposto piè di pagina 3">
            <a:extLst>
              <a:ext uri="{FF2B5EF4-FFF2-40B4-BE49-F238E27FC236}">
                <a16:creationId xmlns:a16="http://schemas.microsoft.com/office/drawing/2014/main" id="{909A189E-5FAE-8544-A4F3-0746B39BD73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89C7444-FD0B-844E-A817-3C4B6CEBF8A2}"/>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15794073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956CD2-5512-2A4F-AE58-0D41E50AD123}"/>
              </a:ext>
            </a:extLst>
          </p:cNvPr>
          <p:cNvSpPr>
            <a:spLocks noGrp="1"/>
          </p:cNvSpPr>
          <p:nvPr>
            <p:ph type="dt" sz="half" idx="10"/>
          </p:nvPr>
        </p:nvSpPr>
        <p:spPr/>
        <p:txBody>
          <a:bodyPr/>
          <a:lstStyle/>
          <a:p>
            <a:fld id="{0F9DC6B9-EBA0-B146-ADC0-A6AC714ECF06}" type="datetimeFigureOut">
              <a:rPr lang="it-IT" smtClean="0"/>
              <a:t>25/07/21</a:t>
            </a:fld>
            <a:endParaRPr lang="it-IT"/>
          </a:p>
        </p:txBody>
      </p:sp>
      <p:sp>
        <p:nvSpPr>
          <p:cNvPr id="3" name="Segnaposto piè di pagina 2">
            <a:extLst>
              <a:ext uri="{FF2B5EF4-FFF2-40B4-BE49-F238E27FC236}">
                <a16:creationId xmlns:a16="http://schemas.microsoft.com/office/drawing/2014/main" id="{0CD778FB-97DD-2C4A-951A-D3B4FD7F84E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280E500-66C4-AA40-9FC3-992A59537D89}"/>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1045300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62000"/>
          </a:schemeClr>
        </a:solidFill>
        <a:effectLst/>
      </p:bgPr>
    </p:bg>
    <p:spTree>
      <p:nvGrpSpPr>
        <p:cNvPr id="1" name=""/>
        <p:cNvGrpSpPr/>
        <p:nvPr/>
      </p:nvGrpSpPr>
      <p:grpSpPr>
        <a:xfrm>
          <a:off x="0" y="0"/>
          <a:ext cx="0" cy="0"/>
          <a:chOff x="0" y="0"/>
          <a:chExt cx="0" cy="0"/>
        </a:xfrm>
      </p:grpSpPr>
      <p:sp>
        <p:nvSpPr>
          <p:cNvPr id="14" name="Прямоугольник 13">
            <a:extLst>
              <a:ext uri="{FF2B5EF4-FFF2-40B4-BE49-F238E27FC236}">
                <a16:creationId xmlns:a16="http://schemas.microsoft.com/office/drawing/2014/main" id="{7C94B9DF-6F65-4D47-A24D-482A59D2D0C7}"/>
              </a:ext>
            </a:extLst>
          </p:cNvPr>
          <p:cNvSpPr/>
          <p:nvPr userDrawn="1"/>
        </p:nvSpPr>
        <p:spPr>
          <a:xfrm>
            <a:off x="3024300" y="9722578"/>
            <a:ext cx="375424" cy="246221"/>
          </a:xfrm>
          <a:prstGeom prst="rect">
            <a:avLst/>
          </a:prstGeom>
        </p:spPr>
        <p:txBody>
          <a:bodyPr wrap="none">
            <a:spAutoFit/>
          </a:bodyPr>
          <a:lstStyle/>
          <a:p>
            <a:pPr algn="ctr"/>
            <a:fld id="{149B6D55-4680-4DC5-B665-330CCBA60EFE}" type="slidenum">
              <a:rPr lang="ru-RU" sz="1000" b="1" baseline="0" smtClean="0">
                <a:solidFill>
                  <a:schemeClr val="tx1">
                    <a:lumMod val="75000"/>
                    <a:lumOff val="25000"/>
                  </a:schemeClr>
                </a:solidFill>
                <a:latin typeface="+mj-lt"/>
                <a:ea typeface="Karla" pitchFamily="2" charset="0"/>
                <a:cs typeface="Poppins Light" panose="02000000000000000000" pitchFamily="2" charset="0"/>
              </a:rPr>
              <a:pPr algn="ctr"/>
              <a:t>‹N›</a:t>
            </a:fld>
            <a:endParaRPr lang="ru-RU" sz="1400" b="1" baseline="0" dirty="0">
              <a:solidFill>
                <a:schemeClr val="tx1">
                  <a:lumMod val="75000"/>
                  <a:lumOff val="25000"/>
                </a:schemeClr>
              </a:solidFill>
              <a:latin typeface="+mj-lt"/>
              <a:ea typeface="Karla" pitchFamily="2" charset="0"/>
              <a:cs typeface="Poppins Light" panose="02000000000000000000" pitchFamily="2" charset="0"/>
            </a:endParaRPr>
          </a:p>
        </p:txBody>
      </p:sp>
      <p:sp>
        <p:nvSpPr>
          <p:cNvPr id="16" name="Подзаголовок 2">
            <a:extLst>
              <a:ext uri="{FF2B5EF4-FFF2-40B4-BE49-F238E27FC236}">
                <a16:creationId xmlns:a16="http://schemas.microsoft.com/office/drawing/2014/main" id="{3F424659-6B2D-4DDC-9DA4-0964DA3A3C26}"/>
              </a:ext>
            </a:extLst>
          </p:cNvPr>
          <p:cNvSpPr txBox="1">
            <a:spLocks/>
          </p:cNvSpPr>
          <p:nvPr userDrawn="1"/>
        </p:nvSpPr>
        <p:spPr>
          <a:xfrm>
            <a:off x="1136733" y="9670220"/>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1000" b="1" dirty="0">
                <a:solidFill>
                  <a:schemeClr val="tx1">
                    <a:lumMod val="75000"/>
                    <a:lumOff val="25000"/>
                  </a:schemeClr>
                </a:solidFill>
                <a:latin typeface="+mj-lt"/>
                <a:ea typeface="Karla" pitchFamily="2" charset="0"/>
                <a:cs typeface="Poppins Light" panose="02000000000000000000" pitchFamily="2" charset="0"/>
              </a:rPr>
              <a:t>COMPANY</a:t>
            </a:r>
            <a:r>
              <a:rPr lang="en-US" sz="1000" b="1" baseline="0" dirty="0">
                <a:solidFill>
                  <a:schemeClr val="tx1">
                    <a:lumMod val="75000"/>
                    <a:lumOff val="25000"/>
                  </a:schemeClr>
                </a:solidFill>
                <a:latin typeface="+mj-lt"/>
                <a:ea typeface="Karla" pitchFamily="2" charset="0"/>
                <a:cs typeface="Poppins Light" panose="02000000000000000000" pitchFamily="2" charset="0"/>
              </a:rPr>
              <a:t> PRESENTATION    </a:t>
            </a:r>
            <a:r>
              <a:rPr lang="en-US" sz="1000" baseline="0" dirty="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rPr>
              <a:t>|</a:t>
            </a:r>
            <a:endParaRPr lang="en-US" sz="1000" dirty="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endParaRPr>
          </a:p>
        </p:txBody>
      </p:sp>
      <p:sp>
        <p:nvSpPr>
          <p:cNvPr id="17" name="Подзаголовок 2">
            <a:extLst>
              <a:ext uri="{FF2B5EF4-FFF2-40B4-BE49-F238E27FC236}">
                <a16:creationId xmlns:a16="http://schemas.microsoft.com/office/drawing/2014/main" id="{E07DBB85-5FBC-49EF-B395-F96DBFAFD961}"/>
              </a:ext>
            </a:extLst>
          </p:cNvPr>
          <p:cNvSpPr txBox="1">
            <a:spLocks/>
          </p:cNvSpPr>
          <p:nvPr userDrawn="1"/>
        </p:nvSpPr>
        <p:spPr>
          <a:xfrm>
            <a:off x="13795183" y="9555091"/>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50000"/>
              </a:lnSpc>
              <a:spcBef>
                <a:spcPts val="0"/>
              </a:spcBef>
              <a:buNone/>
            </a:pPr>
            <a:r>
              <a:rPr lang="en-US" sz="1400" b="0" dirty="0">
                <a:solidFill>
                  <a:schemeClr val="bg2">
                    <a:lumMod val="75000"/>
                  </a:schemeClr>
                </a:solidFill>
                <a:latin typeface="+mj-lt"/>
                <a:ea typeface="Karla" pitchFamily="2" charset="0"/>
                <a:cs typeface="Poppins Light" panose="02000000000000000000" pitchFamily="2" charset="0"/>
              </a:rPr>
              <a:t>www.yourdomain.com</a:t>
            </a:r>
          </a:p>
        </p:txBody>
      </p:sp>
    </p:spTree>
    <p:extLst>
      <p:ext uri="{BB962C8B-B14F-4D97-AF65-F5344CB8AC3E}">
        <p14:creationId xmlns:p14="http://schemas.microsoft.com/office/powerpoint/2010/main" val="1037232684"/>
      </p:ext>
    </p:extLst>
  </p:cSld>
  <p:clrMap bg1="lt1" tx1="dk1" bg2="lt2" tx2="dk2" accent1="accent1" accent2="accent2" accent3="accent3" accent4="accent4" accent5="accent5" accent6="accent6" hlink="hlink" folHlink="folHlink"/>
  <p:sldLayoutIdLst>
    <p:sldLayoutId id="2147483664" r:id="rId1"/>
    <p:sldLayoutId id="2147483699" r:id="rId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1371645" rtl="0" eaLnBrk="1" latinLnBrk="0" hangingPunct="1">
        <a:lnSpc>
          <a:spcPct val="90000"/>
        </a:lnSpc>
        <a:spcBef>
          <a:spcPct val="0"/>
        </a:spcBef>
        <a:buNone/>
        <a:defRPr sz="6601" kern="1200">
          <a:solidFill>
            <a:schemeClr val="tx1"/>
          </a:solidFill>
          <a:latin typeface="+mj-lt"/>
          <a:ea typeface="+mj-ea"/>
          <a:cs typeface="+mj-cs"/>
        </a:defRPr>
      </a:lvl1pPr>
    </p:titleStyle>
    <p:bodyStyle>
      <a:lvl1pPr marL="342911" indent="-342911" algn="l" defTabSz="1371645"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34" indent="-342911" algn="l" defTabSz="1371645" rtl="0" eaLnBrk="1" latinLnBrk="0" hangingPunct="1">
        <a:lnSpc>
          <a:spcPct val="90000"/>
        </a:lnSpc>
        <a:spcBef>
          <a:spcPts val="751"/>
        </a:spcBef>
        <a:buFont typeface="Arial" panose="020B0604020202020204" pitchFamily="34" charset="0"/>
        <a:buChar char="•"/>
        <a:defRPr sz="3600" kern="1200">
          <a:solidFill>
            <a:schemeClr val="tx1"/>
          </a:solidFill>
          <a:latin typeface="+mn-lt"/>
          <a:ea typeface="+mn-ea"/>
          <a:cs typeface="+mn-cs"/>
        </a:defRPr>
      </a:lvl2pPr>
      <a:lvl3pPr marL="1714557" indent="-342911" algn="l" defTabSz="1371645" rtl="0" eaLnBrk="1" latinLnBrk="0" hangingPunct="1">
        <a:lnSpc>
          <a:spcPct val="90000"/>
        </a:lnSpc>
        <a:spcBef>
          <a:spcPts val="751"/>
        </a:spcBef>
        <a:buFont typeface="Arial" panose="020B0604020202020204" pitchFamily="34" charset="0"/>
        <a:buChar char="•"/>
        <a:defRPr sz="3000" kern="1200">
          <a:solidFill>
            <a:schemeClr val="tx1"/>
          </a:solidFill>
          <a:latin typeface="+mn-lt"/>
          <a:ea typeface="+mn-ea"/>
          <a:cs typeface="+mn-cs"/>
        </a:defRPr>
      </a:lvl3pPr>
      <a:lvl4pPr marL="2400380"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4pPr>
      <a:lvl5pPr marL="3086203"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5pPr>
      <a:lvl6pPr marL="3772025"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6pPr>
      <a:lvl7pPr marL="4457849"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7pPr>
      <a:lvl8pPr marL="5143671"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8pPr>
      <a:lvl9pPr marL="5829494"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45" rtl="0" eaLnBrk="1" latinLnBrk="0" hangingPunct="1">
        <a:defRPr sz="2700" kern="1200">
          <a:solidFill>
            <a:schemeClr val="tx1"/>
          </a:solidFill>
          <a:latin typeface="+mn-lt"/>
          <a:ea typeface="+mn-ea"/>
          <a:cs typeface="+mn-cs"/>
        </a:defRPr>
      </a:lvl1pPr>
      <a:lvl2pPr marL="685823" algn="l" defTabSz="1371645" rtl="0" eaLnBrk="1" latinLnBrk="0" hangingPunct="1">
        <a:defRPr sz="2700" kern="1200">
          <a:solidFill>
            <a:schemeClr val="tx1"/>
          </a:solidFill>
          <a:latin typeface="+mn-lt"/>
          <a:ea typeface="+mn-ea"/>
          <a:cs typeface="+mn-cs"/>
        </a:defRPr>
      </a:lvl2pPr>
      <a:lvl3pPr marL="1371645" algn="l" defTabSz="1371645" rtl="0" eaLnBrk="1" latinLnBrk="0" hangingPunct="1">
        <a:defRPr sz="2700" kern="1200">
          <a:solidFill>
            <a:schemeClr val="tx1"/>
          </a:solidFill>
          <a:latin typeface="+mn-lt"/>
          <a:ea typeface="+mn-ea"/>
          <a:cs typeface="+mn-cs"/>
        </a:defRPr>
      </a:lvl3pPr>
      <a:lvl4pPr marL="2057469" algn="l" defTabSz="1371645" rtl="0" eaLnBrk="1" latinLnBrk="0" hangingPunct="1">
        <a:defRPr sz="2700" kern="1200">
          <a:solidFill>
            <a:schemeClr val="tx1"/>
          </a:solidFill>
          <a:latin typeface="+mn-lt"/>
          <a:ea typeface="+mn-ea"/>
          <a:cs typeface="+mn-cs"/>
        </a:defRPr>
      </a:lvl4pPr>
      <a:lvl5pPr marL="2743291" algn="l" defTabSz="1371645" rtl="0" eaLnBrk="1" latinLnBrk="0" hangingPunct="1">
        <a:defRPr sz="2700" kern="1200">
          <a:solidFill>
            <a:schemeClr val="tx1"/>
          </a:solidFill>
          <a:latin typeface="+mn-lt"/>
          <a:ea typeface="+mn-ea"/>
          <a:cs typeface="+mn-cs"/>
        </a:defRPr>
      </a:lvl5pPr>
      <a:lvl6pPr marL="3429114" algn="l" defTabSz="1371645" rtl="0" eaLnBrk="1" latinLnBrk="0" hangingPunct="1">
        <a:defRPr sz="2700" kern="1200">
          <a:solidFill>
            <a:schemeClr val="tx1"/>
          </a:solidFill>
          <a:latin typeface="+mn-lt"/>
          <a:ea typeface="+mn-ea"/>
          <a:cs typeface="+mn-cs"/>
        </a:defRPr>
      </a:lvl6pPr>
      <a:lvl7pPr marL="4114936" algn="l" defTabSz="1371645" rtl="0" eaLnBrk="1" latinLnBrk="0" hangingPunct="1">
        <a:defRPr sz="2700" kern="1200">
          <a:solidFill>
            <a:schemeClr val="tx1"/>
          </a:solidFill>
          <a:latin typeface="+mn-lt"/>
          <a:ea typeface="+mn-ea"/>
          <a:cs typeface="+mn-cs"/>
        </a:defRPr>
      </a:lvl7pPr>
      <a:lvl8pPr marL="4800760" algn="l" defTabSz="1371645" rtl="0" eaLnBrk="1" latinLnBrk="0" hangingPunct="1">
        <a:defRPr sz="2700" kern="1200">
          <a:solidFill>
            <a:schemeClr val="tx1"/>
          </a:solidFill>
          <a:latin typeface="+mn-lt"/>
          <a:ea typeface="+mn-ea"/>
          <a:cs typeface="+mn-cs"/>
        </a:defRPr>
      </a:lvl8pPr>
      <a:lvl9pPr marL="5486583" algn="l" defTabSz="1371645" rtl="0" eaLnBrk="1" latinLnBrk="0" hangingPunct="1">
        <a:defRPr sz="27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1" userDrawn="1">
          <p15:clr>
            <a:srgbClr val="F26B43"/>
          </p15:clr>
        </p15:guide>
        <p15:guide id="2" pos="576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2881BC5-797D-9F4A-A370-F327EB546612}"/>
              </a:ext>
            </a:extLst>
          </p:cNvPr>
          <p:cNvSpPr>
            <a:spLocks noGrp="1"/>
          </p:cNvSpPr>
          <p:nvPr>
            <p:ph type="title"/>
          </p:nvPr>
        </p:nvSpPr>
        <p:spPr>
          <a:xfrm>
            <a:off x="1257300" y="547779"/>
            <a:ext cx="15773400" cy="1988651"/>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a:extLst>
              <a:ext uri="{FF2B5EF4-FFF2-40B4-BE49-F238E27FC236}">
                <a16:creationId xmlns:a16="http://schemas.microsoft.com/office/drawing/2014/main" id="{245EDEE9-8735-E942-9804-C412614DCC98}"/>
              </a:ext>
            </a:extLst>
          </p:cNvPr>
          <p:cNvSpPr>
            <a:spLocks noGrp="1"/>
          </p:cNvSpPr>
          <p:nvPr>
            <p:ph type="body" idx="1"/>
          </p:nvPr>
        </p:nvSpPr>
        <p:spPr>
          <a:xfrm>
            <a:off x="1257300" y="2738861"/>
            <a:ext cx="15773400" cy="6528015"/>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479B3AF-41E6-8248-AE17-06C73BCA1A8B}"/>
              </a:ext>
            </a:extLst>
          </p:cNvPr>
          <p:cNvSpPr>
            <a:spLocks noGrp="1"/>
          </p:cNvSpPr>
          <p:nvPr>
            <p:ph type="dt" sz="half" idx="2"/>
          </p:nvPr>
        </p:nvSpPr>
        <p:spPr>
          <a:xfrm>
            <a:off x="1257300" y="9535999"/>
            <a:ext cx="4114800" cy="547772"/>
          </a:xfrm>
          <a:prstGeom prst="rect">
            <a:avLst/>
          </a:prstGeom>
        </p:spPr>
        <p:txBody>
          <a:bodyPr vert="horz" lIns="91440" tIns="45720" rIns="91440" bIns="45720" rtlCol="0" anchor="ctr"/>
          <a:lstStyle>
            <a:lvl1pPr algn="l">
              <a:defRPr sz="1351">
                <a:solidFill>
                  <a:schemeClr val="tx1">
                    <a:tint val="75000"/>
                  </a:schemeClr>
                </a:solidFill>
              </a:defRPr>
            </a:lvl1pPr>
          </a:lstStyle>
          <a:p>
            <a:fld id="{0F9DC6B9-EBA0-B146-ADC0-A6AC714ECF06}" type="datetimeFigureOut">
              <a:rPr lang="it-IT" smtClean="0"/>
              <a:t>25/07/21</a:t>
            </a:fld>
            <a:endParaRPr lang="it-IT"/>
          </a:p>
        </p:txBody>
      </p:sp>
      <p:sp>
        <p:nvSpPr>
          <p:cNvPr id="5" name="Segnaposto piè di pagina 4">
            <a:extLst>
              <a:ext uri="{FF2B5EF4-FFF2-40B4-BE49-F238E27FC236}">
                <a16:creationId xmlns:a16="http://schemas.microsoft.com/office/drawing/2014/main" id="{28B60D40-0ED9-D245-8079-DDF3B52BDE46}"/>
              </a:ext>
            </a:extLst>
          </p:cNvPr>
          <p:cNvSpPr>
            <a:spLocks noGrp="1"/>
          </p:cNvSpPr>
          <p:nvPr>
            <p:ph type="ftr" sz="quarter" idx="3"/>
          </p:nvPr>
        </p:nvSpPr>
        <p:spPr>
          <a:xfrm>
            <a:off x="6057900" y="9535999"/>
            <a:ext cx="6172200" cy="547772"/>
          </a:xfrm>
          <a:prstGeom prst="rect">
            <a:avLst/>
          </a:prstGeom>
        </p:spPr>
        <p:txBody>
          <a:bodyPr vert="horz" lIns="91440" tIns="45720" rIns="91440" bIns="45720" rtlCol="0" anchor="ctr"/>
          <a:lstStyle>
            <a:lvl1pPr algn="ctr">
              <a:defRPr sz="1351">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1BECB59-893A-CF4E-83A1-22B6FF8C7773}"/>
              </a:ext>
            </a:extLst>
          </p:cNvPr>
          <p:cNvSpPr>
            <a:spLocks noGrp="1"/>
          </p:cNvSpPr>
          <p:nvPr>
            <p:ph type="sldNum" sz="quarter" idx="4"/>
          </p:nvPr>
        </p:nvSpPr>
        <p:spPr>
          <a:xfrm>
            <a:off x="12915901" y="9535999"/>
            <a:ext cx="4114800" cy="547772"/>
          </a:xfrm>
          <a:prstGeom prst="rect">
            <a:avLst/>
          </a:prstGeom>
        </p:spPr>
        <p:txBody>
          <a:bodyPr vert="horz" lIns="91440" tIns="45720" rIns="91440" bIns="45720" rtlCol="0" anchor="ctr"/>
          <a:lstStyle>
            <a:lvl1pPr algn="r">
              <a:defRPr sz="1351">
                <a:solidFill>
                  <a:schemeClr val="tx1">
                    <a:tint val="75000"/>
                  </a:schemeClr>
                </a:solidFill>
              </a:defRPr>
            </a:lvl1pPr>
          </a:lstStyle>
          <a:p>
            <a:fld id="{2B8196E9-C9B8-494E-B8F3-081598438571}" type="slidenum">
              <a:rPr lang="it-IT" smtClean="0"/>
              <a:t>‹N›</a:t>
            </a:fld>
            <a:endParaRPr lang="it-IT"/>
          </a:p>
        </p:txBody>
      </p:sp>
    </p:spTree>
    <p:extLst>
      <p:ext uri="{BB962C8B-B14F-4D97-AF65-F5344CB8AC3E}">
        <p14:creationId xmlns:p14="http://schemas.microsoft.com/office/powerpoint/2010/main" val="414464852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1028872" rtl="0" eaLnBrk="1" latinLnBrk="0" hangingPunct="1">
        <a:lnSpc>
          <a:spcPct val="90000"/>
        </a:lnSpc>
        <a:spcBef>
          <a:spcPct val="0"/>
        </a:spcBef>
        <a:buNone/>
        <a:defRPr sz="4952" kern="1200">
          <a:solidFill>
            <a:schemeClr val="tx1"/>
          </a:solidFill>
          <a:latin typeface="+mj-lt"/>
          <a:ea typeface="+mj-ea"/>
          <a:cs typeface="+mj-cs"/>
        </a:defRPr>
      </a:lvl1pPr>
    </p:titleStyle>
    <p:bodyStyle>
      <a:lvl1pPr marL="257217" indent="-257217" algn="l" defTabSz="1028872" rtl="0" eaLnBrk="1" latinLnBrk="0" hangingPunct="1">
        <a:lnSpc>
          <a:spcPct val="90000"/>
        </a:lnSpc>
        <a:spcBef>
          <a:spcPts val="1125"/>
        </a:spcBef>
        <a:buFont typeface="Arial" panose="020B0604020202020204" pitchFamily="34" charset="0"/>
        <a:buChar char="•"/>
        <a:defRPr sz="3150" kern="1200">
          <a:solidFill>
            <a:schemeClr val="tx1"/>
          </a:solidFill>
          <a:latin typeface="+mn-lt"/>
          <a:ea typeface="+mn-ea"/>
          <a:cs typeface="+mn-cs"/>
        </a:defRPr>
      </a:lvl1pPr>
      <a:lvl2pPr marL="771653" indent="-257217" algn="l" defTabSz="1028872" rtl="0" eaLnBrk="1" latinLnBrk="0"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6089" indent="-257217" algn="l" defTabSz="1028872" rtl="0" eaLnBrk="1" latinLnBrk="0"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525"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960"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9396"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832"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8267"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2704"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p:bodyStyle>
    <p:otherStyle>
      <a:defPPr>
        <a:defRPr lang="it-IT"/>
      </a:defPPr>
      <a:lvl1pPr marL="0" algn="l" defTabSz="1028872" rtl="0" eaLnBrk="1" latinLnBrk="0" hangingPunct="1">
        <a:defRPr sz="2025" kern="1200">
          <a:solidFill>
            <a:schemeClr val="tx1"/>
          </a:solidFill>
          <a:latin typeface="+mn-lt"/>
          <a:ea typeface="+mn-ea"/>
          <a:cs typeface="+mn-cs"/>
        </a:defRPr>
      </a:lvl1pPr>
      <a:lvl2pPr marL="514437" algn="l" defTabSz="1028872" rtl="0" eaLnBrk="1" latinLnBrk="0" hangingPunct="1">
        <a:defRPr sz="2025" kern="1200">
          <a:solidFill>
            <a:schemeClr val="tx1"/>
          </a:solidFill>
          <a:latin typeface="+mn-lt"/>
          <a:ea typeface="+mn-ea"/>
          <a:cs typeface="+mn-cs"/>
        </a:defRPr>
      </a:lvl2pPr>
      <a:lvl3pPr marL="1028872" algn="l" defTabSz="1028872" rtl="0" eaLnBrk="1" latinLnBrk="0" hangingPunct="1">
        <a:defRPr sz="2025" kern="1200">
          <a:solidFill>
            <a:schemeClr val="tx1"/>
          </a:solidFill>
          <a:latin typeface="+mn-lt"/>
          <a:ea typeface="+mn-ea"/>
          <a:cs typeface="+mn-cs"/>
        </a:defRPr>
      </a:lvl3pPr>
      <a:lvl4pPr marL="1543307" algn="l" defTabSz="1028872" rtl="0" eaLnBrk="1" latinLnBrk="0" hangingPunct="1">
        <a:defRPr sz="2025" kern="1200">
          <a:solidFill>
            <a:schemeClr val="tx1"/>
          </a:solidFill>
          <a:latin typeface="+mn-lt"/>
          <a:ea typeface="+mn-ea"/>
          <a:cs typeface="+mn-cs"/>
        </a:defRPr>
      </a:lvl4pPr>
      <a:lvl5pPr marL="2057742" algn="l" defTabSz="1028872" rtl="0" eaLnBrk="1" latinLnBrk="0" hangingPunct="1">
        <a:defRPr sz="2025" kern="1200">
          <a:solidFill>
            <a:schemeClr val="tx1"/>
          </a:solidFill>
          <a:latin typeface="+mn-lt"/>
          <a:ea typeface="+mn-ea"/>
          <a:cs typeface="+mn-cs"/>
        </a:defRPr>
      </a:lvl5pPr>
      <a:lvl6pPr marL="2572179" algn="l" defTabSz="1028872" rtl="0" eaLnBrk="1" latinLnBrk="0" hangingPunct="1">
        <a:defRPr sz="2025" kern="1200">
          <a:solidFill>
            <a:schemeClr val="tx1"/>
          </a:solidFill>
          <a:latin typeface="+mn-lt"/>
          <a:ea typeface="+mn-ea"/>
          <a:cs typeface="+mn-cs"/>
        </a:defRPr>
      </a:lvl6pPr>
      <a:lvl7pPr marL="3086614" algn="l" defTabSz="1028872" rtl="0" eaLnBrk="1" latinLnBrk="0" hangingPunct="1">
        <a:defRPr sz="2025" kern="1200">
          <a:solidFill>
            <a:schemeClr val="tx1"/>
          </a:solidFill>
          <a:latin typeface="+mn-lt"/>
          <a:ea typeface="+mn-ea"/>
          <a:cs typeface="+mn-cs"/>
        </a:defRPr>
      </a:lvl7pPr>
      <a:lvl8pPr marL="3601051" algn="l" defTabSz="1028872" rtl="0" eaLnBrk="1" latinLnBrk="0" hangingPunct="1">
        <a:defRPr sz="2025" kern="1200">
          <a:solidFill>
            <a:schemeClr val="tx1"/>
          </a:solidFill>
          <a:latin typeface="+mn-lt"/>
          <a:ea typeface="+mn-ea"/>
          <a:cs typeface="+mn-cs"/>
        </a:defRPr>
      </a:lvl8pPr>
      <a:lvl9pPr marL="4115486" algn="l" defTabSz="1028872" rtl="0" eaLnBrk="1" latinLnBrk="0" hangingPunct="1">
        <a:defRPr sz="20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28.svg"/><Relationship Id="rId13" Type="http://schemas.openxmlformats.org/officeDocument/2006/relationships/image" Target="../media/image32.svg"/><Relationship Id="rId3" Type="http://schemas.openxmlformats.org/officeDocument/2006/relationships/image" Target="../media/image1.png"/><Relationship Id="rId7" Type="http://schemas.openxmlformats.org/officeDocument/2006/relationships/image" Target="../media/image27.png"/><Relationship Id="rId12" Type="http://schemas.openxmlformats.org/officeDocument/2006/relationships/image" Target="../media/image31.png"/><Relationship Id="rId2" Type="http://schemas.openxmlformats.org/officeDocument/2006/relationships/notesSlide" Target="../notesSlides/notesSlide1.xml"/><Relationship Id="rId16" Type="http://schemas.openxmlformats.org/officeDocument/2006/relationships/hyperlink" Target="https://www.gazzettaufficiale.it/eli/gu/2021/07/24/176/so/25/sg/pdf" TargetMode="External"/><Relationship Id="rId1" Type="http://schemas.openxmlformats.org/officeDocument/2006/relationships/slideLayout" Target="../slideLayouts/slideLayout1.xml"/><Relationship Id="rId6" Type="http://schemas.openxmlformats.org/officeDocument/2006/relationships/image" Target="../media/image26.svg"/><Relationship Id="rId11" Type="http://schemas.openxmlformats.org/officeDocument/2006/relationships/image" Target="../media/image30.svg"/><Relationship Id="rId5" Type="http://schemas.openxmlformats.org/officeDocument/2006/relationships/image" Target="../media/image25.png"/><Relationship Id="rId15" Type="http://schemas.openxmlformats.org/officeDocument/2006/relationships/image" Target="../media/image34.svg"/><Relationship Id="rId10" Type="http://schemas.openxmlformats.org/officeDocument/2006/relationships/image" Target="../media/image29.png"/><Relationship Id="rId4" Type="http://schemas.openxmlformats.org/officeDocument/2006/relationships/hyperlink" Target="https://www.camera.it/leg18/1132?shadow_primapagina=12794" TargetMode="External"/><Relationship Id="rId9" Type="http://schemas.openxmlformats.org/officeDocument/2006/relationships/hyperlink" Target="https://www.camera.it/temiap/documentazione/temi/pdf/1285629.pdf?_1627039089722" TargetMode="External"/><Relationship Id="rId14" Type="http://schemas.openxmlformats.org/officeDocument/2006/relationships/image" Target="../media/image33.png"/></Relationships>
</file>

<file path=ppt/slides/_rels/slide1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6.svg"/></Relationships>
</file>

<file path=ppt/slides/_rels/slide13.xml.rels><?xml version="1.0" encoding="UTF-8" standalone="yes"?>
<Relationships xmlns="http://schemas.openxmlformats.org/package/2006/relationships"><Relationship Id="rId8" Type="http://schemas.openxmlformats.org/officeDocument/2006/relationships/image" Target="../media/image40.svg"/><Relationship Id="rId3" Type="http://schemas.openxmlformats.org/officeDocument/2006/relationships/image" Target="../media/image1.png"/><Relationship Id="rId7" Type="http://schemas.openxmlformats.org/officeDocument/2006/relationships/image" Target="../media/image39.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hyperlink" Target="https://www.agenziaentrateriscossione.gov.it/export/.files/it/Faq-Covid-19.pdf" TargetMode="External"/><Relationship Id="rId5" Type="http://schemas.openxmlformats.org/officeDocument/2006/relationships/image" Target="../media/image38.svg"/><Relationship Id="rId4" Type="http://schemas.openxmlformats.org/officeDocument/2006/relationships/image" Target="../media/image37.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42.svg"/><Relationship Id="rId5" Type="http://schemas.openxmlformats.org/officeDocument/2006/relationships/image" Target="../media/image41.png"/><Relationship Id="rId4" Type="http://schemas.openxmlformats.org/officeDocument/2006/relationships/hyperlink" Target="https://www.agenziaentrate.gov.it/portale/web/guest/-/provvedimento-del-15-giugno-2021" TargetMode="External"/></Relationships>
</file>

<file path=ppt/slides/_rels/slide15.xml.rels><?xml version="1.0" encoding="UTF-8" standalone="yes"?>
<Relationships xmlns="http://schemas.openxmlformats.org/package/2006/relationships"><Relationship Id="rId8" Type="http://schemas.openxmlformats.org/officeDocument/2006/relationships/image" Target="../media/image46.svg"/><Relationship Id="rId3" Type="http://schemas.openxmlformats.org/officeDocument/2006/relationships/image" Target="../media/image1.png"/><Relationship Id="rId7" Type="http://schemas.openxmlformats.org/officeDocument/2006/relationships/image" Target="../media/image45.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44.svg"/><Relationship Id="rId5" Type="http://schemas.openxmlformats.org/officeDocument/2006/relationships/image" Target="../media/image43.png"/><Relationship Id="rId4" Type="http://schemas.openxmlformats.org/officeDocument/2006/relationships/hyperlink" Target="https://www.agenziaentrate.gov.it/portale/documents/20143/0/Risoluzione_48_19.07.2021.pdf/c0e5850c-2394-c44d-f747-cf88aa7c00fb"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8.svg"/><Relationship Id="rId2" Type="http://schemas.openxmlformats.org/officeDocument/2006/relationships/image" Target="../media/image47.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3.sv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1.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4.sv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6.sv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8.sv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hyperlink" Target="https://www.agenziaentrate.gov.it/portale/provvedimento-del-15-luglio-2021"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hyperlink" Target="https://www.gazzettaufficiale.it/eli/id/2020/08/24/20A04603/s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18000">
              <a:schemeClr val="accent5">
                <a:lumMod val="75000"/>
              </a:schemeClr>
            </a:gs>
            <a:gs pos="54000">
              <a:schemeClr val="accent1">
                <a:lumMod val="75000"/>
              </a:schemeClr>
            </a:gs>
            <a:gs pos="100000">
              <a:srgbClr val="10374B">
                <a:lumMod val="95000"/>
                <a:lumOff val="5000"/>
              </a:srgb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A81956FC-7CC2-1049-A501-BE69B77766B2}"/>
              </a:ext>
            </a:extLst>
          </p:cNvPr>
          <p:cNvPicPr>
            <a:picLocks noChangeAspect="1"/>
          </p:cNvPicPr>
          <p:nvPr/>
        </p:nvPicPr>
        <p:blipFill>
          <a:blip r:embed="rId2"/>
          <a:stretch>
            <a:fillRect/>
          </a:stretch>
        </p:blipFill>
        <p:spPr>
          <a:xfrm>
            <a:off x="7641599" y="2158589"/>
            <a:ext cx="3004802" cy="1488701"/>
          </a:xfrm>
          <a:prstGeom prst="rect">
            <a:avLst/>
          </a:prstGeom>
        </p:spPr>
      </p:pic>
      <p:sp>
        <p:nvSpPr>
          <p:cNvPr id="4" name="CasellaDiTesto 3">
            <a:extLst>
              <a:ext uri="{FF2B5EF4-FFF2-40B4-BE49-F238E27FC236}">
                <a16:creationId xmlns:a16="http://schemas.microsoft.com/office/drawing/2014/main" id="{C57712A7-B567-EE48-B870-29EFA68F4E1B}"/>
              </a:ext>
            </a:extLst>
          </p:cNvPr>
          <p:cNvSpPr txBox="1"/>
          <p:nvPr/>
        </p:nvSpPr>
        <p:spPr>
          <a:xfrm>
            <a:off x="4589025" y="5351912"/>
            <a:ext cx="10391895" cy="1077218"/>
          </a:xfrm>
          <a:prstGeom prst="rect">
            <a:avLst/>
          </a:prstGeom>
          <a:noFill/>
        </p:spPr>
        <p:txBody>
          <a:bodyPr wrap="square" rtlCol="0">
            <a:spAutoFit/>
          </a:bodyPr>
          <a:lstStyle/>
          <a:p>
            <a:pPr algn="ctr"/>
            <a:r>
              <a:rPr lang="it-IT" sz="3200" b="1" dirty="0">
                <a:solidFill>
                  <a:schemeClr val="bg1"/>
                </a:solidFill>
                <a:latin typeface="Arial" panose="020B0604020202020204" pitchFamily="34" charset="0"/>
                <a:cs typeface="Arial" panose="020B0604020202020204" pitchFamily="34" charset="0"/>
              </a:rPr>
              <a:t>NEWSLETTER </a:t>
            </a:r>
          </a:p>
          <a:p>
            <a:pPr algn="ctr"/>
            <a:r>
              <a:rPr lang="it-IT" sz="3200" b="1" dirty="0">
                <a:solidFill>
                  <a:schemeClr val="bg1"/>
                </a:solidFill>
                <a:latin typeface="Arial" panose="020B0604020202020204" pitchFamily="34" charset="0"/>
                <a:cs typeface="Arial" panose="020B0604020202020204" pitchFamily="34" charset="0"/>
              </a:rPr>
              <a:t>DELL’AREA POLITICHE FISCALI</a:t>
            </a:r>
            <a:endParaRPr lang="it-IT" sz="6600" b="1" dirty="0">
              <a:solidFill>
                <a:schemeClr val="bg1"/>
              </a:solidFill>
              <a:latin typeface="Arial" panose="020B0604020202020204" pitchFamily="34" charset="0"/>
              <a:cs typeface="Arial" panose="020B0604020202020204" pitchFamily="34" charset="0"/>
            </a:endParaRPr>
          </a:p>
        </p:txBody>
      </p:sp>
      <p:sp>
        <p:nvSpPr>
          <p:cNvPr id="5" name="CasellaDiTesto 4">
            <a:extLst>
              <a:ext uri="{FF2B5EF4-FFF2-40B4-BE49-F238E27FC236}">
                <a16:creationId xmlns:a16="http://schemas.microsoft.com/office/drawing/2014/main" id="{EFA1B08A-E537-4978-A0BD-9183397FD18A}"/>
              </a:ext>
            </a:extLst>
          </p:cNvPr>
          <p:cNvSpPr txBox="1"/>
          <p:nvPr/>
        </p:nvSpPr>
        <p:spPr>
          <a:xfrm>
            <a:off x="12862560" y="9161466"/>
            <a:ext cx="5760720" cy="584775"/>
          </a:xfrm>
          <a:prstGeom prst="rect">
            <a:avLst/>
          </a:prstGeom>
          <a:noFill/>
        </p:spPr>
        <p:txBody>
          <a:bodyPr wrap="square" rtlCol="0">
            <a:spAutoFit/>
          </a:bodyPr>
          <a:lstStyle/>
          <a:p>
            <a:pPr algn="ctr"/>
            <a:r>
              <a:rPr lang="it-IT" sz="3200" b="1" dirty="0">
                <a:solidFill>
                  <a:schemeClr val="bg1"/>
                </a:solidFill>
                <a:latin typeface="Arial" panose="020B0604020202020204" pitchFamily="34" charset="0"/>
                <a:cs typeface="Arial" panose="020B0604020202020204" pitchFamily="34" charset="0"/>
              </a:rPr>
              <a:t>12-23 luglio 2021</a:t>
            </a:r>
          </a:p>
        </p:txBody>
      </p:sp>
    </p:spTree>
    <p:extLst>
      <p:ext uri="{BB962C8B-B14F-4D97-AF65-F5344CB8AC3E}">
        <p14:creationId xmlns:p14="http://schemas.microsoft.com/office/powerpoint/2010/main" val="36449871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Effect transition="in" filter="fade">
                                      <p:cBhvr>
                                        <p:cTn id="15" dur="1000"/>
                                        <p:tgtEl>
                                          <p:spTgt spid="4"/>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fltVal val="0"/>
                                          </p:val>
                                        </p:tav>
                                        <p:tav tm="100000">
                                          <p:val>
                                            <p:strVal val="#ppt_w"/>
                                          </p:val>
                                        </p:tav>
                                      </p:tavLst>
                                    </p:anim>
                                    <p:anim calcmode="lin" valueType="num">
                                      <p:cBhvr>
                                        <p:cTn id="20" dur="1000" fill="hold"/>
                                        <p:tgtEl>
                                          <p:spTgt spid="5"/>
                                        </p:tgtEl>
                                        <p:attrNameLst>
                                          <p:attrName>ppt_h</p:attrName>
                                        </p:attrNameLst>
                                      </p:cBhvr>
                                      <p:tavLst>
                                        <p:tav tm="0">
                                          <p:val>
                                            <p:fltVal val="0"/>
                                          </p:val>
                                        </p:tav>
                                        <p:tav tm="100000">
                                          <p:val>
                                            <p:strVal val="#ppt_h"/>
                                          </p:val>
                                        </p:tav>
                                      </p:tavLst>
                                    </p:anim>
                                    <p:animEffect transition="in" filter="fade">
                                      <p:cBhvr>
                                        <p:cTn id="2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17" name="Elemento grafico 16" descr="Tempio greco contorno">
            <a:extLst>
              <a:ext uri="{FF2B5EF4-FFF2-40B4-BE49-F238E27FC236}">
                <a16:creationId xmlns:a16="http://schemas.microsoft.com/office/drawing/2014/main" id="{711CFFE1-8F35-4DE2-831A-9E85DB745D54}"/>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63139" y="1177115"/>
            <a:ext cx="7463172" cy="7463172"/>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1780979" y="-1850726"/>
            <a:ext cx="2696409" cy="5861958"/>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Oval 10">
            <a:extLst>
              <a:ext uri="{FF2B5EF4-FFF2-40B4-BE49-F238E27FC236}">
                <a16:creationId xmlns:a16="http://schemas.microsoft.com/office/drawing/2014/main" id="{E53408B7-AAA1-4509-8B32-C08D8B9DED79}"/>
              </a:ext>
            </a:extLst>
          </p:cNvPr>
          <p:cNvSpPr/>
          <p:nvPr/>
        </p:nvSpPr>
        <p:spPr>
          <a:xfrm>
            <a:off x="9313419" y="1940673"/>
            <a:ext cx="5310928" cy="5310928"/>
          </a:xfrm>
          <a:prstGeom prst="ellipse">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600" dirty="0">
              <a:latin typeface="Arial" panose="020B0604020202020204" pitchFamily="34" charset="0"/>
              <a:cs typeface="Arial" panose="020B0604020202020204" pitchFamily="34" charset="0"/>
            </a:endParaRPr>
          </a:p>
        </p:txBody>
      </p:sp>
      <p:sp>
        <p:nvSpPr>
          <p:cNvPr id="7" name="Oval 10">
            <a:extLst>
              <a:ext uri="{FF2B5EF4-FFF2-40B4-BE49-F238E27FC236}">
                <a16:creationId xmlns:a16="http://schemas.microsoft.com/office/drawing/2014/main" id="{02E08069-BCA7-9243-901A-D435F014E30F}"/>
              </a:ext>
            </a:extLst>
          </p:cNvPr>
          <p:cNvSpPr/>
          <p:nvPr/>
        </p:nvSpPr>
        <p:spPr>
          <a:xfrm>
            <a:off x="8844541" y="2144473"/>
            <a:ext cx="5310928" cy="5310928"/>
          </a:xfrm>
          <a:prstGeom prst="ellipse">
            <a:avLst/>
          </a:prstGeom>
          <a:solidFill>
            <a:schemeClr val="accent2"/>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b="1" dirty="0">
                <a:latin typeface="Arial" panose="020B0604020202020204" pitchFamily="34" charset="0"/>
                <a:cs typeface="Arial" panose="020B0604020202020204" pitchFamily="34" charset="0"/>
              </a:rPr>
              <a:t>FOCUS LEGISLATIVO</a:t>
            </a:r>
            <a:r>
              <a:rPr lang="it-IT" sz="3600" dirty="0">
                <a:latin typeface="Arial" panose="020B0604020202020204" pitchFamily="34" charset="0"/>
                <a:cs typeface="Arial" panose="020B0604020202020204" pitchFamily="34" charset="0"/>
              </a:rPr>
              <a:t> </a:t>
            </a:r>
            <a:endParaRPr lang="ru-RU" sz="3600" dirty="0">
              <a:latin typeface="Arial" panose="020B0604020202020204" pitchFamily="34" charset="0"/>
              <a:cs typeface="Arial" panose="020B0604020202020204" pitchFamily="34" charset="0"/>
            </a:endParaRPr>
          </a:p>
        </p:txBody>
      </p:sp>
      <p:sp>
        <p:nvSpPr>
          <p:cNvPr id="8" name="Rettangolo 7">
            <a:extLst>
              <a:ext uri="{FF2B5EF4-FFF2-40B4-BE49-F238E27FC236}">
                <a16:creationId xmlns:a16="http://schemas.microsoft.com/office/drawing/2014/main" id="{4100F1B4-A96B-4826-8A09-FE4EA8467469}"/>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10" name="Gruppo 9">
            <a:extLst>
              <a:ext uri="{FF2B5EF4-FFF2-40B4-BE49-F238E27FC236}">
                <a16:creationId xmlns:a16="http://schemas.microsoft.com/office/drawing/2014/main" id="{475EA8E4-2FA9-4D10-9E4B-82C0B831532F}"/>
              </a:ext>
            </a:extLst>
          </p:cNvPr>
          <p:cNvGrpSpPr/>
          <p:nvPr/>
        </p:nvGrpSpPr>
        <p:grpSpPr>
          <a:xfrm>
            <a:off x="1" y="9097706"/>
            <a:ext cx="18287999" cy="1177858"/>
            <a:chOff x="-121141" y="6091519"/>
            <a:chExt cx="12462637" cy="894504"/>
          </a:xfrm>
        </p:grpSpPr>
        <p:sp>
          <p:nvSpPr>
            <p:cNvPr id="11" name="Rettangolo 10">
              <a:extLst>
                <a:ext uri="{FF2B5EF4-FFF2-40B4-BE49-F238E27FC236}">
                  <a16:creationId xmlns:a16="http://schemas.microsoft.com/office/drawing/2014/main" id="{928D4CEA-604E-4D1C-9A3D-4B8F6BD6CE0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2" name="Immagine 11">
              <a:extLst>
                <a:ext uri="{FF2B5EF4-FFF2-40B4-BE49-F238E27FC236}">
                  <a16:creationId xmlns:a16="http://schemas.microsoft.com/office/drawing/2014/main" id="{8DD14678-3267-42DF-8D60-9661039A3767}"/>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4" name="CasellaDiTesto 13">
            <a:extLst>
              <a:ext uri="{FF2B5EF4-FFF2-40B4-BE49-F238E27FC236}">
                <a16:creationId xmlns:a16="http://schemas.microsoft.com/office/drawing/2014/main" id="{E0FB6239-FBA6-4789-AC19-19357AB740DC}"/>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1745539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Oval 35">
            <a:extLst>
              <a:ext uri="{FF2B5EF4-FFF2-40B4-BE49-F238E27FC236}">
                <a16:creationId xmlns:a16="http://schemas.microsoft.com/office/drawing/2014/main" id="{A985DC4A-22C8-CD45-B558-EF8A44965034}"/>
              </a:ext>
            </a:extLst>
          </p:cNvPr>
          <p:cNvSpPr/>
          <p:nvPr/>
        </p:nvSpPr>
        <p:spPr>
          <a:xfrm>
            <a:off x="891912" y="6972485"/>
            <a:ext cx="1950350" cy="1786295"/>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1" name="Oval 35">
            <a:extLst>
              <a:ext uri="{FF2B5EF4-FFF2-40B4-BE49-F238E27FC236}">
                <a16:creationId xmlns:a16="http://schemas.microsoft.com/office/drawing/2014/main" id="{6418D3F2-61AA-7743-A2E6-01C8D47B7AB6}"/>
              </a:ext>
            </a:extLst>
          </p:cNvPr>
          <p:cNvSpPr/>
          <p:nvPr/>
        </p:nvSpPr>
        <p:spPr>
          <a:xfrm>
            <a:off x="891912" y="1332081"/>
            <a:ext cx="1950350" cy="1786295"/>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1" name="Oval 35">
            <a:extLst>
              <a:ext uri="{FF2B5EF4-FFF2-40B4-BE49-F238E27FC236}">
                <a16:creationId xmlns:a16="http://schemas.microsoft.com/office/drawing/2014/main" id="{24633817-4681-463C-8C99-4ECC32D6E4F2}"/>
              </a:ext>
            </a:extLst>
          </p:cNvPr>
          <p:cNvSpPr/>
          <p:nvPr/>
        </p:nvSpPr>
        <p:spPr>
          <a:xfrm>
            <a:off x="891912" y="4123407"/>
            <a:ext cx="1950350" cy="1786295"/>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35" name="Group 34">
            <a:extLst>
              <a:ext uri="{FF2B5EF4-FFF2-40B4-BE49-F238E27FC236}">
                <a16:creationId xmlns:a16="http://schemas.microsoft.com/office/drawing/2014/main" id="{01462CBD-66A4-48E5-A3C4-CF85DEA19325}"/>
              </a:ext>
            </a:extLst>
          </p:cNvPr>
          <p:cNvGrpSpPr/>
          <p:nvPr/>
        </p:nvGrpSpPr>
        <p:grpSpPr>
          <a:xfrm rot="6919056">
            <a:off x="-6758303" y="303210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20" name="Rettangolo 19">
            <a:extLst>
              <a:ext uri="{FF2B5EF4-FFF2-40B4-BE49-F238E27FC236}">
                <a16:creationId xmlns:a16="http://schemas.microsoft.com/office/drawing/2014/main" id="{5318F7CE-1726-4893-8D0E-36030289B356}"/>
              </a:ext>
            </a:extLst>
          </p:cNvPr>
          <p:cNvSpPr/>
          <p:nvPr/>
        </p:nvSpPr>
        <p:spPr>
          <a:xfrm>
            <a:off x="-8481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21" name="Gruppo 20">
            <a:extLst>
              <a:ext uri="{FF2B5EF4-FFF2-40B4-BE49-F238E27FC236}">
                <a16:creationId xmlns:a16="http://schemas.microsoft.com/office/drawing/2014/main" id="{39A91B1B-FF74-44BD-A0A3-064034E3DF57}"/>
              </a:ext>
            </a:extLst>
          </p:cNvPr>
          <p:cNvGrpSpPr/>
          <p:nvPr/>
        </p:nvGrpSpPr>
        <p:grpSpPr>
          <a:xfrm>
            <a:off x="1" y="9104605"/>
            <a:ext cx="18287999" cy="1177858"/>
            <a:chOff x="-121141" y="6091519"/>
            <a:chExt cx="12462637" cy="894504"/>
          </a:xfrm>
        </p:grpSpPr>
        <p:sp>
          <p:nvSpPr>
            <p:cNvPr id="23" name="Rettangolo 22">
              <a:extLst>
                <a:ext uri="{FF2B5EF4-FFF2-40B4-BE49-F238E27FC236}">
                  <a16:creationId xmlns:a16="http://schemas.microsoft.com/office/drawing/2014/main" id="{0370BA49-6AD6-4F53-B2D6-19A264B28F78}"/>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24" name="Immagine 23">
              <a:extLst>
                <a:ext uri="{FF2B5EF4-FFF2-40B4-BE49-F238E27FC236}">
                  <a16:creationId xmlns:a16="http://schemas.microsoft.com/office/drawing/2014/main" id="{B49BD3EA-FC73-4F99-BDA0-B09DDD809167}"/>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2504605" y="240784"/>
            <a:ext cx="13553458" cy="1015663"/>
          </a:xfrm>
          <a:prstGeom prst="rect">
            <a:avLst/>
          </a:prstGeom>
          <a:noFill/>
        </p:spPr>
        <p:txBody>
          <a:bodyPr wrap="square" rtlCol="0">
            <a:spAutoFit/>
          </a:bodyPr>
          <a:lstStyle/>
          <a:p>
            <a:pPr lvl="0" algn="ctr">
              <a:buClr>
                <a:srgbClr val="000000"/>
              </a:buClr>
              <a:buSzPts val="1600"/>
            </a:pPr>
            <a:r>
              <a:rPr lang="it-IT" sz="2800" b="1" dirty="0">
                <a:solidFill>
                  <a:schemeClr val="bg1"/>
                </a:solidFill>
                <a:latin typeface="Arial" panose="020B0604020202020204" pitchFamily="34" charset="0"/>
                <a:ea typeface="Karla"/>
                <a:cs typeface="Arial" panose="020B0604020202020204" pitchFamily="34" charset="0"/>
                <a:sym typeface="Karla"/>
              </a:rPr>
              <a:t>PROVVEDIMENTI IN DISCUSSIONE</a:t>
            </a:r>
          </a:p>
          <a:p>
            <a:pPr lvl="0"/>
            <a:endParaRPr lang="it-IT" sz="3200" dirty="0">
              <a:solidFill>
                <a:schemeClr val="accent2">
                  <a:lumMod val="75000"/>
                </a:schemeClr>
              </a:solidFill>
              <a:ea typeface="Montserrat Black"/>
              <a:cs typeface="Montserrat Black"/>
              <a:sym typeface="Montserrat Black"/>
            </a:endParaRPr>
          </a:p>
        </p:txBody>
      </p:sp>
      <p:sp>
        <p:nvSpPr>
          <p:cNvPr id="2" name="CasellaDiTesto 1">
            <a:extLst>
              <a:ext uri="{FF2B5EF4-FFF2-40B4-BE49-F238E27FC236}">
                <a16:creationId xmlns:a16="http://schemas.microsoft.com/office/drawing/2014/main" id="{DF0A2952-4DD9-4ED3-A4E2-89BBBF9B20AA}"/>
              </a:ext>
            </a:extLst>
          </p:cNvPr>
          <p:cNvSpPr txBox="1"/>
          <p:nvPr/>
        </p:nvSpPr>
        <p:spPr>
          <a:xfrm>
            <a:off x="3334698" y="3971488"/>
            <a:ext cx="7222766" cy="738664"/>
          </a:xfrm>
          <a:prstGeom prst="rect">
            <a:avLst/>
          </a:prstGeom>
          <a:noFill/>
        </p:spPr>
        <p:txBody>
          <a:bodyPr wrap="square" rtlCol="0">
            <a:spAutoFit/>
          </a:bodyPr>
          <a:lstStyle/>
          <a:p>
            <a:pPr rtl="0" fontAlgn="base"/>
            <a:r>
              <a:rPr lang="it-IT" sz="2400" b="1" i="0" dirty="0">
                <a:solidFill>
                  <a:schemeClr val="accent2">
                    <a:lumMod val="75000"/>
                  </a:schemeClr>
                </a:solidFill>
                <a:effectLst/>
                <a:latin typeface="Arial" panose="020B0604020202020204" pitchFamily="34" charset="0"/>
                <a:cs typeface="Arial" panose="020B0604020202020204" pitchFamily="34" charset="0"/>
              </a:rPr>
              <a:t>DL SEMPLIFICAZIONI E GOVERNANCE - PNRR </a:t>
            </a:r>
            <a:r>
              <a:rPr lang="it-IT" sz="2400" b="0" i="0" dirty="0">
                <a:solidFill>
                  <a:schemeClr val="tx2">
                    <a:lumMod val="10000"/>
                  </a:schemeClr>
                </a:solidFill>
                <a:effectLst/>
                <a:latin typeface="Arial" panose="020B0604020202020204" pitchFamily="34" charset="0"/>
                <a:cs typeface="Arial" panose="020B0604020202020204" pitchFamily="34" charset="0"/>
              </a:rPr>
              <a:t> </a:t>
            </a:r>
          </a:p>
          <a:p>
            <a:r>
              <a:rPr lang="it-IT" dirty="0">
                <a:solidFill>
                  <a:schemeClr val="tx2">
                    <a:lumMod val="10000"/>
                  </a:schemeClr>
                </a:solidFill>
                <a:latin typeface="Arial" panose="020B0604020202020204" pitchFamily="34" charset="0"/>
                <a:cs typeface="Arial" panose="020B0604020202020204" pitchFamily="34" charset="0"/>
              </a:rPr>
              <a:t>(</a:t>
            </a:r>
            <a:r>
              <a:rPr lang="it-IT" b="0" i="0" dirty="0">
                <a:solidFill>
                  <a:schemeClr val="tx2">
                    <a:lumMod val="10000"/>
                  </a:schemeClr>
                </a:solidFill>
                <a:effectLst/>
                <a:latin typeface="Arial" panose="020B0604020202020204" pitchFamily="34" charset="0"/>
                <a:cs typeface="Arial" panose="020B0604020202020204" pitchFamily="34" charset="0"/>
              </a:rPr>
              <a:t>decreto-legge 31 maggio 2021, n. 77</a:t>
            </a:r>
            <a:r>
              <a:rPr lang="it-IT" dirty="0">
                <a:solidFill>
                  <a:schemeClr val="tx2">
                    <a:lumMod val="10000"/>
                  </a:schemeClr>
                </a:solidFill>
                <a:latin typeface="Arial" panose="020B0604020202020204" pitchFamily="34" charset="0"/>
                <a:cs typeface="Arial" panose="020B0604020202020204" pitchFamily="34" charset="0"/>
              </a:rPr>
              <a:t>)</a:t>
            </a:r>
          </a:p>
        </p:txBody>
      </p:sp>
      <p:sp>
        <p:nvSpPr>
          <p:cNvPr id="43" name="CasellaDiTesto 42">
            <a:extLst>
              <a:ext uri="{FF2B5EF4-FFF2-40B4-BE49-F238E27FC236}">
                <a16:creationId xmlns:a16="http://schemas.microsoft.com/office/drawing/2014/main" id="{B83C674E-7EBF-41DD-92C1-96FCB1E98959}"/>
              </a:ext>
            </a:extLst>
          </p:cNvPr>
          <p:cNvSpPr txBox="1"/>
          <p:nvPr/>
        </p:nvSpPr>
        <p:spPr>
          <a:xfrm>
            <a:off x="3413972" y="4667643"/>
            <a:ext cx="7848388" cy="1015663"/>
          </a:xfrm>
          <a:prstGeom prst="rect">
            <a:avLst/>
          </a:prstGeom>
          <a:noFill/>
        </p:spPr>
        <p:txBody>
          <a:bodyPr wrap="square">
            <a:spAutoFit/>
          </a:bodyPr>
          <a:lstStyle/>
          <a:p>
            <a:pPr rtl="0" fontAlgn="base"/>
            <a:r>
              <a:rPr lang="it-IT" sz="2000" b="1" i="0" dirty="0">
                <a:solidFill>
                  <a:schemeClr val="tx2">
                    <a:lumMod val="10000"/>
                  </a:schemeClr>
                </a:solidFill>
                <a:effectLst/>
                <a:latin typeface="Arial" panose="020B0604020202020204" pitchFamily="34" charset="0"/>
                <a:cs typeface="Arial" panose="020B0604020202020204" pitchFamily="34" charset="0"/>
              </a:rPr>
              <a:t>Modifiche alla disciplina del Superbonus: </a:t>
            </a:r>
          </a:p>
          <a:p>
            <a:pPr marL="285750" indent="-285750" rtl="0" fontAlgn="base">
              <a:buFont typeface="Wingdings" panose="05000000000000000000" pitchFamily="2" charset="2"/>
              <a:buChar char="§"/>
            </a:pPr>
            <a:r>
              <a:rPr lang="it-IT" sz="2000" i="0" dirty="0">
                <a:solidFill>
                  <a:schemeClr val="tx2">
                    <a:lumMod val="10000"/>
                  </a:schemeClr>
                </a:solidFill>
                <a:effectLst/>
                <a:latin typeface="Arial" panose="020B0604020202020204" pitchFamily="34" charset="0"/>
                <a:cs typeface="Arial" panose="020B0604020202020204" pitchFamily="34" charset="0"/>
              </a:rPr>
              <a:t>No decadenza dal beneficio per violazioni meramente formali </a:t>
            </a:r>
          </a:p>
          <a:p>
            <a:pPr marL="285750" indent="-285750" rtl="0" fontAlgn="base">
              <a:buFont typeface="Wingdings" panose="05000000000000000000" pitchFamily="2" charset="2"/>
              <a:buChar char="§"/>
            </a:pPr>
            <a:r>
              <a:rPr lang="it-IT" sz="2000" i="0" dirty="0">
                <a:solidFill>
                  <a:schemeClr val="tx2">
                    <a:lumMod val="10000"/>
                  </a:schemeClr>
                </a:solidFill>
                <a:effectLst/>
                <a:latin typeface="Arial" panose="020B0604020202020204" pitchFamily="34" charset="0"/>
                <a:cs typeface="Arial" panose="020B0604020202020204" pitchFamily="34" charset="0"/>
              </a:rPr>
              <a:t>Semplificazioni nell’utilizzo della CILA</a:t>
            </a:r>
          </a:p>
        </p:txBody>
      </p:sp>
      <p:sp>
        <p:nvSpPr>
          <p:cNvPr id="73" name="CasellaDiTesto 72">
            <a:extLst>
              <a:ext uri="{FF2B5EF4-FFF2-40B4-BE49-F238E27FC236}">
                <a16:creationId xmlns:a16="http://schemas.microsoft.com/office/drawing/2014/main" id="{CCCA267D-8344-429C-B3B7-2057D56CAA7B}"/>
              </a:ext>
            </a:extLst>
          </p:cNvPr>
          <p:cNvSpPr txBox="1"/>
          <p:nvPr/>
        </p:nvSpPr>
        <p:spPr>
          <a:xfrm>
            <a:off x="14661508" y="7340090"/>
            <a:ext cx="3042385" cy="1015663"/>
          </a:xfrm>
          <a:prstGeom prst="rect">
            <a:avLst/>
          </a:prstGeom>
          <a:noFill/>
        </p:spPr>
        <p:txBody>
          <a:bodyPr wrap="square">
            <a:spAutoFit/>
          </a:bodyPr>
          <a:lstStyle/>
          <a:p>
            <a:r>
              <a:rPr lang="it-IT" b="1" dirty="0">
                <a:solidFill>
                  <a:schemeClr val="tx2">
                    <a:lumMod val="10000"/>
                  </a:schemeClr>
                </a:solidFill>
                <a:latin typeface="Arial" panose="020B0604020202020204" pitchFamily="34" charset="0"/>
                <a:cs typeface="Arial" panose="020B0604020202020204" pitchFamily="34" charset="0"/>
              </a:rPr>
              <a:t>Vai all’audizione </a:t>
            </a:r>
          </a:p>
          <a:p>
            <a:pPr algn="l" rtl="0" fontAlgn="base"/>
            <a:r>
              <a:rPr lang="it-IT" sz="1400" b="0" i="0" u="sng" strike="noStrike" dirty="0">
                <a:solidFill>
                  <a:srgbClr val="0563C1"/>
                </a:solidFill>
                <a:effectLst/>
                <a:latin typeface="Arial" panose="020B0604020202020204" pitchFamily="34" charset="0"/>
                <a:hlinkClick r:id="rId4"/>
              </a:rPr>
              <a:t>https://www.camera.it/leg18/1132?shadow_primapagina=12794</a:t>
            </a:r>
            <a:r>
              <a:rPr lang="it-IT" sz="1400" b="0" i="0" dirty="0">
                <a:solidFill>
                  <a:srgbClr val="000000"/>
                </a:solidFill>
                <a:effectLst/>
                <a:latin typeface="Arial" panose="020B0604020202020204" pitchFamily="34" charset="0"/>
              </a:rPr>
              <a:t> </a:t>
            </a:r>
            <a:r>
              <a:rPr lang="it-IT" sz="1200" b="0" i="0" dirty="0">
                <a:solidFill>
                  <a:srgbClr val="000000"/>
                </a:solidFill>
                <a:effectLst/>
                <a:latin typeface="Arial" panose="020B0604020202020204" pitchFamily="34" charset="0"/>
              </a:rPr>
              <a:t> </a:t>
            </a:r>
            <a:endParaRPr lang="it-IT" sz="1200" b="0" i="0" dirty="0">
              <a:solidFill>
                <a:srgbClr val="000000"/>
              </a:solidFill>
              <a:effectLst/>
              <a:latin typeface="Segoe UI" panose="020B0502040204020203" pitchFamily="34" charset="0"/>
            </a:endParaRPr>
          </a:p>
          <a:p>
            <a:pPr algn="just"/>
            <a:r>
              <a:rPr lang="it-IT" sz="1400" dirty="0">
                <a:solidFill>
                  <a:schemeClr val="bg2"/>
                </a:solidFill>
                <a:latin typeface="Arial" panose="020B0604020202020204" pitchFamily="34" charset="0"/>
                <a:cs typeface="Arial" panose="020B0604020202020204" pitchFamily="34" charset="0"/>
              </a:rPr>
              <a:t> </a:t>
            </a:r>
          </a:p>
        </p:txBody>
      </p:sp>
      <p:pic>
        <p:nvPicPr>
          <p:cNvPr id="74" name="Elemento grafico 73" descr="Radiomicrofono contorno">
            <a:extLst>
              <a:ext uri="{FF2B5EF4-FFF2-40B4-BE49-F238E27FC236}">
                <a16:creationId xmlns:a16="http://schemas.microsoft.com/office/drawing/2014/main" id="{B60734F1-CD73-4700-BD73-E015D1442B7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3670178" y="7269990"/>
            <a:ext cx="1015664" cy="1015664"/>
          </a:xfrm>
          <a:prstGeom prst="rect">
            <a:avLst/>
          </a:prstGeom>
        </p:spPr>
      </p:pic>
      <p:pic>
        <p:nvPicPr>
          <p:cNvPr id="75" name="Elemento grafico 74" descr="Documento contorno">
            <a:extLst>
              <a:ext uri="{FF2B5EF4-FFF2-40B4-BE49-F238E27FC236}">
                <a16:creationId xmlns:a16="http://schemas.microsoft.com/office/drawing/2014/main" id="{30970AFD-08EE-41FA-A60E-0BD776C8730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670177" y="1621063"/>
            <a:ext cx="897317" cy="875620"/>
          </a:xfrm>
          <a:prstGeom prst="rect">
            <a:avLst/>
          </a:prstGeom>
        </p:spPr>
      </p:pic>
      <p:sp>
        <p:nvSpPr>
          <p:cNvPr id="30" name="CasellaDiTesto 29">
            <a:extLst>
              <a:ext uri="{FF2B5EF4-FFF2-40B4-BE49-F238E27FC236}">
                <a16:creationId xmlns:a16="http://schemas.microsoft.com/office/drawing/2014/main" id="{AB850B16-AE4B-429E-AC85-182F1A1A7233}"/>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48" name="CasellaDiTesto 47">
            <a:extLst>
              <a:ext uri="{FF2B5EF4-FFF2-40B4-BE49-F238E27FC236}">
                <a16:creationId xmlns:a16="http://schemas.microsoft.com/office/drawing/2014/main" id="{4B3B3312-8ABC-4896-9107-CE3454E47F93}"/>
              </a:ext>
            </a:extLst>
          </p:cNvPr>
          <p:cNvSpPr txBox="1"/>
          <p:nvPr/>
        </p:nvSpPr>
        <p:spPr>
          <a:xfrm>
            <a:off x="3413972" y="1545418"/>
            <a:ext cx="8861600" cy="1661993"/>
          </a:xfrm>
          <a:prstGeom prst="rect">
            <a:avLst/>
          </a:prstGeom>
          <a:noFill/>
        </p:spPr>
        <p:txBody>
          <a:bodyPr wrap="square">
            <a:spAutoFit/>
          </a:bodyPr>
          <a:lstStyle/>
          <a:p>
            <a:r>
              <a:rPr lang="it-IT" sz="2400" b="1" dirty="0">
                <a:solidFill>
                  <a:schemeClr val="accent2">
                    <a:lumMod val="75000"/>
                  </a:schemeClr>
                </a:solidFill>
                <a:latin typeface="Arial" panose="020B0604020202020204" pitchFamily="34" charset="0"/>
                <a:cs typeface="Arial" panose="020B0604020202020204" pitchFamily="34" charset="0"/>
              </a:rPr>
              <a:t>DL SOSTEGNI-BIS</a:t>
            </a:r>
          </a:p>
          <a:p>
            <a:r>
              <a:rPr lang="it-IT" sz="2000" b="0" i="0" dirty="0">
                <a:solidFill>
                  <a:srgbClr val="000000"/>
                </a:solidFill>
                <a:effectLst/>
                <a:latin typeface="Arial" panose="020B0604020202020204" pitchFamily="34" charset="0"/>
              </a:rPr>
              <a:t>In data 22 luglio 2021, il DL 25 maggio 2021, n.73, recante misure urgenti connesse all'emergenza da COVID-19, per imprese, lavoro, giovani, salute e servizi territoriali, è stato </a:t>
            </a:r>
            <a:r>
              <a:rPr lang="it-IT" sz="2000" b="1" i="0" dirty="0">
                <a:solidFill>
                  <a:srgbClr val="000000"/>
                </a:solidFill>
                <a:effectLst/>
                <a:latin typeface="Arial" panose="020B0604020202020204" pitchFamily="34" charset="0"/>
              </a:rPr>
              <a:t>convertito in legge</a:t>
            </a:r>
            <a:r>
              <a:rPr lang="it-IT" sz="2000" b="0" i="0" dirty="0">
                <a:solidFill>
                  <a:srgbClr val="000000"/>
                </a:solidFill>
                <a:effectLst/>
                <a:latin typeface="Arial" panose="020B0604020202020204" pitchFamily="34" charset="0"/>
              </a:rPr>
              <a:t>. </a:t>
            </a:r>
            <a:r>
              <a:rPr lang="it-IT" sz="1800" b="0" i="0" dirty="0">
                <a:solidFill>
                  <a:srgbClr val="000000"/>
                </a:solidFill>
                <a:effectLst/>
                <a:latin typeface="Arial" panose="020B0604020202020204" pitchFamily="34" charset="0"/>
              </a:rPr>
              <a:t> </a:t>
            </a:r>
            <a:endParaRPr lang="it-IT" dirty="0"/>
          </a:p>
          <a:p>
            <a:endParaRPr lang="it-IT" dirty="0">
              <a:solidFill>
                <a:schemeClr val="tx2">
                  <a:lumMod val="10000"/>
                </a:schemeClr>
              </a:solidFill>
              <a:latin typeface="Arial" panose="020B0604020202020204" pitchFamily="34" charset="0"/>
              <a:cs typeface="Arial" panose="020B0604020202020204" pitchFamily="34" charset="0"/>
            </a:endParaRPr>
          </a:p>
        </p:txBody>
      </p:sp>
      <p:sp>
        <p:nvSpPr>
          <p:cNvPr id="52" name="CasellaDiTesto 51">
            <a:extLst>
              <a:ext uri="{FF2B5EF4-FFF2-40B4-BE49-F238E27FC236}">
                <a16:creationId xmlns:a16="http://schemas.microsoft.com/office/drawing/2014/main" id="{9D41FC25-35AC-437D-9580-CD27B2669630}"/>
              </a:ext>
            </a:extLst>
          </p:cNvPr>
          <p:cNvSpPr txBox="1"/>
          <p:nvPr/>
        </p:nvSpPr>
        <p:spPr>
          <a:xfrm>
            <a:off x="3413972" y="6543216"/>
            <a:ext cx="9978475" cy="2616101"/>
          </a:xfrm>
          <a:prstGeom prst="rect">
            <a:avLst/>
          </a:prstGeom>
          <a:noFill/>
        </p:spPr>
        <p:txBody>
          <a:bodyPr wrap="square">
            <a:spAutoFit/>
          </a:bodyPr>
          <a:lstStyle/>
          <a:p>
            <a:pPr fontAlgn="base"/>
            <a:r>
              <a:rPr lang="it-IT" sz="2400" b="1" i="0" dirty="0">
                <a:solidFill>
                  <a:schemeClr val="accent2">
                    <a:lumMod val="75000"/>
                  </a:schemeClr>
                </a:solidFill>
                <a:effectLst/>
                <a:latin typeface="Arial" panose="020B0604020202020204" pitchFamily="34" charset="0"/>
                <a:cs typeface="Arial" panose="020B0604020202020204" pitchFamily="34" charset="0"/>
              </a:rPr>
              <a:t>RIFORMA FISCALE</a:t>
            </a:r>
            <a:endParaRPr lang="it-IT" sz="2400" b="0" i="0" dirty="0">
              <a:solidFill>
                <a:srgbClr val="000000"/>
              </a:solidFill>
              <a:effectLst/>
              <a:latin typeface="Arial" panose="020B0604020202020204" pitchFamily="34" charset="0"/>
            </a:endParaRPr>
          </a:p>
          <a:p>
            <a:pPr algn="l" rtl="0" fontAlgn="base"/>
            <a:r>
              <a:rPr lang="it-IT" sz="2000" b="0" i="0" dirty="0">
                <a:solidFill>
                  <a:srgbClr val="000000"/>
                </a:solidFill>
                <a:effectLst/>
                <a:latin typeface="Arial" panose="020B0604020202020204" pitchFamily="34" charset="0"/>
              </a:rPr>
              <a:t>In data 22 luglio 2021, le Commissioni riunite Finanze di Senato e Camera hanno svolto </a:t>
            </a:r>
            <a:r>
              <a:rPr lang="it-IT" sz="2000" b="1" i="0" dirty="0">
                <a:solidFill>
                  <a:srgbClr val="000000"/>
                </a:solidFill>
                <a:effectLst/>
                <a:latin typeface="Arial" panose="020B0604020202020204" pitchFamily="34" charset="0"/>
              </a:rPr>
              <a:t>l'audizione</a:t>
            </a:r>
            <a:r>
              <a:rPr lang="it-IT" sz="2000" b="0" i="0" dirty="0">
                <a:solidFill>
                  <a:srgbClr val="000000"/>
                </a:solidFill>
                <a:effectLst/>
                <a:latin typeface="Arial" panose="020B0604020202020204" pitchFamily="34" charset="0"/>
              </a:rPr>
              <a:t> </a:t>
            </a:r>
            <a:r>
              <a:rPr lang="it-IT" sz="2000" b="1" i="0" dirty="0">
                <a:solidFill>
                  <a:srgbClr val="000000"/>
                </a:solidFill>
                <a:effectLst/>
                <a:latin typeface="Arial" panose="020B0604020202020204" pitchFamily="34" charset="0"/>
              </a:rPr>
              <a:t>del Ministro dell'Economia e delle Finanze, Daniele Franco</a:t>
            </a:r>
            <a:r>
              <a:rPr lang="it-IT" sz="2000" b="0" i="0" dirty="0">
                <a:solidFill>
                  <a:srgbClr val="000000"/>
                </a:solidFill>
                <a:effectLst/>
                <a:latin typeface="Arial" panose="020B0604020202020204" pitchFamily="34" charset="0"/>
              </a:rPr>
              <a:t>, sulle tematiche relative alla riforma fiscale.    </a:t>
            </a:r>
            <a:endParaRPr lang="it-IT" sz="2000" b="0" i="0" dirty="0">
              <a:solidFill>
                <a:srgbClr val="000000"/>
              </a:solidFill>
              <a:effectLst/>
              <a:latin typeface="Segoe UI" panose="020B0502040204020203" pitchFamily="34" charset="0"/>
            </a:endParaRPr>
          </a:p>
          <a:p>
            <a:pPr algn="l" rtl="0" fontAlgn="base"/>
            <a:r>
              <a:rPr lang="it-IT" sz="2000" b="0" i="0" dirty="0">
                <a:solidFill>
                  <a:srgbClr val="000000"/>
                </a:solidFill>
                <a:effectLst/>
                <a:latin typeface="Arial" panose="020B0604020202020204" pitchFamily="34" charset="0"/>
              </a:rPr>
              <a:t>L’intervento si pone in continuità con l’indagine conoscitiva svolta dalle Commissioni parlamentari sulla riforma del sistema fiscale, cui ha preso parte anche Confindustria e all’esito della quale è stato approvato un ampio documento di proposte.  </a:t>
            </a:r>
            <a:endParaRPr lang="it-IT" sz="2000" b="0" i="0" dirty="0">
              <a:solidFill>
                <a:srgbClr val="000000"/>
              </a:solidFill>
              <a:effectLst/>
              <a:latin typeface="Segoe UI" panose="020B0502040204020203" pitchFamily="34" charset="0"/>
            </a:endParaRPr>
          </a:p>
          <a:p>
            <a:pPr algn="l" rtl="0" fontAlgn="base"/>
            <a:r>
              <a:rPr lang="it-IT" sz="2000" b="0" i="0" dirty="0">
                <a:solidFill>
                  <a:srgbClr val="000000"/>
                </a:solidFill>
                <a:effectLst/>
                <a:latin typeface="Arial" panose="020B0604020202020204" pitchFamily="34" charset="0"/>
              </a:rPr>
              <a:t> </a:t>
            </a:r>
            <a:endParaRPr lang="it-IT" sz="2000" b="0" i="0" dirty="0">
              <a:solidFill>
                <a:srgbClr val="000000"/>
              </a:solidFill>
              <a:effectLst/>
              <a:latin typeface="Segoe UI" panose="020B0502040204020203" pitchFamily="34" charset="0"/>
            </a:endParaRPr>
          </a:p>
        </p:txBody>
      </p:sp>
      <p:sp>
        <p:nvSpPr>
          <p:cNvPr id="53" name="CasellaDiTesto 52">
            <a:extLst>
              <a:ext uri="{FF2B5EF4-FFF2-40B4-BE49-F238E27FC236}">
                <a16:creationId xmlns:a16="http://schemas.microsoft.com/office/drawing/2014/main" id="{A2D7FD6F-9EDE-42B0-B229-63CD6494D1C2}"/>
              </a:ext>
            </a:extLst>
          </p:cNvPr>
          <p:cNvSpPr txBox="1"/>
          <p:nvPr/>
        </p:nvSpPr>
        <p:spPr>
          <a:xfrm>
            <a:off x="14553398" y="4349514"/>
            <a:ext cx="2966824" cy="1231106"/>
          </a:xfrm>
          <a:prstGeom prst="rect">
            <a:avLst/>
          </a:prstGeom>
          <a:noFill/>
        </p:spPr>
        <p:txBody>
          <a:bodyPr wrap="square" rtlCol="0">
            <a:spAutoFit/>
          </a:bodyPr>
          <a:lstStyle/>
          <a:p>
            <a:r>
              <a:rPr lang="it-IT" b="1" dirty="0">
                <a:latin typeface="Arial" panose="020B0604020202020204" pitchFamily="34" charset="0"/>
                <a:cs typeface="Arial" panose="020B0604020202020204" pitchFamily="34" charset="0"/>
              </a:rPr>
              <a:t>Vai al provvedimento</a:t>
            </a:r>
          </a:p>
          <a:p>
            <a:endParaRPr lang="it-IT" sz="1400" b="1" dirty="0">
              <a:latin typeface="Arial" panose="020B0604020202020204" pitchFamily="34" charset="0"/>
              <a:cs typeface="Arial" panose="020B0604020202020204" pitchFamily="34" charset="0"/>
            </a:endParaRPr>
          </a:p>
          <a:p>
            <a:r>
              <a:rPr lang="it-IT" sz="1400" dirty="0">
                <a:latin typeface="Arial" panose="020B0604020202020204" pitchFamily="34" charset="0"/>
                <a:cs typeface="Arial" panose="020B0604020202020204" pitchFamily="34" charset="0"/>
                <a:hlinkClick r:id="rId9"/>
              </a:rPr>
              <a:t>https://www.camera.it/temiap/documentazione/temi/pdf/1285629.pdf?_1627039089722</a:t>
            </a:r>
            <a:r>
              <a:rPr lang="it-IT" sz="1400" dirty="0">
                <a:latin typeface="Arial" panose="020B0604020202020204" pitchFamily="34" charset="0"/>
                <a:cs typeface="Arial" panose="020B0604020202020204" pitchFamily="34" charset="0"/>
              </a:rPr>
              <a:t> </a:t>
            </a:r>
          </a:p>
        </p:txBody>
      </p:sp>
      <p:pic>
        <p:nvPicPr>
          <p:cNvPr id="55" name="Elemento grafico 54" descr="Documento contorno">
            <a:extLst>
              <a:ext uri="{FF2B5EF4-FFF2-40B4-BE49-F238E27FC236}">
                <a16:creationId xmlns:a16="http://schemas.microsoft.com/office/drawing/2014/main" id="{6120CE9E-78E5-40AA-8F39-F71328EFA23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670177" y="4496479"/>
            <a:ext cx="897317" cy="875620"/>
          </a:xfrm>
          <a:prstGeom prst="rect">
            <a:avLst/>
          </a:prstGeom>
        </p:spPr>
      </p:pic>
      <p:sp>
        <p:nvSpPr>
          <p:cNvPr id="38" name="Oval 10">
            <a:extLst>
              <a:ext uri="{FF2B5EF4-FFF2-40B4-BE49-F238E27FC236}">
                <a16:creationId xmlns:a16="http://schemas.microsoft.com/office/drawing/2014/main" id="{A40F2403-C298-9D48-B92E-859C2FED05D4}"/>
              </a:ext>
            </a:extLst>
          </p:cNvPr>
          <p:cNvSpPr/>
          <p:nvPr/>
        </p:nvSpPr>
        <p:spPr>
          <a:xfrm>
            <a:off x="1278446" y="1510961"/>
            <a:ext cx="1429029" cy="1429029"/>
          </a:xfrm>
          <a:prstGeom prst="ellipse">
            <a:avLst/>
          </a:prstGeom>
          <a:solidFill>
            <a:schemeClr val="accent2"/>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600" dirty="0">
              <a:latin typeface="Arial" panose="020B0604020202020204" pitchFamily="34" charset="0"/>
              <a:cs typeface="Arial" panose="020B0604020202020204" pitchFamily="34" charset="0"/>
            </a:endParaRPr>
          </a:p>
        </p:txBody>
      </p:sp>
      <p:sp>
        <p:nvSpPr>
          <p:cNvPr id="39" name="Oval 10">
            <a:extLst>
              <a:ext uri="{FF2B5EF4-FFF2-40B4-BE49-F238E27FC236}">
                <a16:creationId xmlns:a16="http://schemas.microsoft.com/office/drawing/2014/main" id="{AB694B04-2A1B-A541-B444-8213ACBA03B8}"/>
              </a:ext>
            </a:extLst>
          </p:cNvPr>
          <p:cNvSpPr/>
          <p:nvPr/>
        </p:nvSpPr>
        <p:spPr>
          <a:xfrm>
            <a:off x="1234722" y="4273689"/>
            <a:ext cx="1429029" cy="1429029"/>
          </a:xfrm>
          <a:prstGeom prst="ellipse">
            <a:avLst/>
          </a:prstGeom>
          <a:solidFill>
            <a:schemeClr val="accent2"/>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600" dirty="0">
              <a:latin typeface="Arial" panose="020B0604020202020204" pitchFamily="34" charset="0"/>
              <a:cs typeface="Arial" panose="020B0604020202020204" pitchFamily="34" charset="0"/>
            </a:endParaRPr>
          </a:p>
        </p:txBody>
      </p:sp>
      <p:sp>
        <p:nvSpPr>
          <p:cNvPr id="40" name="Oval 10">
            <a:extLst>
              <a:ext uri="{FF2B5EF4-FFF2-40B4-BE49-F238E27FC236}">
                <a16:creationId xmlns:a16="http://schemas.microsoft.com/office/drawing/2014/main" id="{8BFE1F19-ED64-AC43-8D44-61D790F2C170}"/>
              </a:ext>
            </a:extLst>
          </p:cNvPr>
          <p:cNvSpPr/>
          <p:nvPr/>
        </p:nvSpPr>
        <p:spPr>
          <a:xfrm>
            <a:off x="1234722" y="7173756"/>
            <a:ext cx="1429029" cy="1429029"/>
          </a:xfrm>
          <a:prstGeom prst="ellipse">
            <a:avLst/>
          </a:prstGeom>
          <a:solidFill>
            <a:schemeClr val="accent2"/>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600" dirty="0">
              <a:latin typeface="Arial" panose="020B0604020202020204" pitchFamily="34" charset="0"/>
              <a:cs typeface="Arial" panose="020B0604020202020204" pitchFamily="34" charset="0"/>
            </a:endParaRPr>
          </a:p>
        </p:txBody>
      </p:sp>
      <p:pic>
        <p:nvPicPr>
          <p:cNvPr id="50" name="Elemento grafico 49" descr="Monete contorno">
            <a:extLst>
              <a:ext uri="{FF2B5EF4-FFF2-40B4-BE49-F238E27FC236}">
                <a16:creationId xmlns:a16="http://schemas.microsoft.com/office/drawing/2014/main" id="{44530B0F-E496-419A-9C9A-866E77FB692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559110" y="1731376"/>
            <a:ext cx="945495" cy="945495"/>
          </a:xfrm>
          <a:prstGeom prst="rect">
            <a:avLst/>
          </a:prstGeom>
        </p:spPr>
      </p:pic>
      <p:pic>
        <p:nvPicPr>
          <p:cNvPr id="8" name="Elemento grafico 7" descr="Home con riempimento a tinta unita">
            <a:extLst>
              <a:ext uri="{FF2B5EF4-FFF2-40B4-BE49-F238E27FC236}">
                <a16:creationId xmlns:a16="http://schemas.microsoft.com/office/drawing/2014/main" id="{7FC6847C-91EB-4686-B899-10E80C235F6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522981" y="4465702"/>
            <a:ext cx="914400" cy="914400"/>
          </a:xfrm>
          <a:prstGeom prst="rect">
            <a:avLst/>
          </a:prstGeom>
        </p:spPr>
      </p:pic>
      <p:pic>
        <p:nvPicPr>
          <p:cNvPr id="12" name="Elemento grafico 11" descr="Firma con riempimento a tinta unita">
            <a:extLst>
              <a:ext uri="{FF2B5EF4-FFF2-40B4-BE49-F238E27FC236}">
                <a16:creationId xmlns:a16="http://schemas.microsoft.com/office/drawing/2014/main" id="{938E693F-3BDB-401A-8135-526E3E895C20}"/>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463895" y="7420491"/>
            <a:ext cx="914400" cy="914400"/>
          </a:xfrm>
          <a:prstGeom prst="rect">
            <a:avLst/>
          </a:prstGeom>
        </p:spPr>
      </p:pic>
      <p:sp>
        <p:nvSpPr>
          <p:cNvPr id="32" name="CasellaDiTesto 31">
            <a:extLst>
              <a:ext uri="{FF2B5EF4-FFF2-40B4-BE49-F238E27FC236}">
                <a16:creationId xmlns:a16="http://schemas.microsoft.com/office/drawing/2014/main" id="{14872592-78B3-9349-B565-B0A9A0C7CFA7}"/>
              </a:ext>
            </a:extLst>
          </p:cNvPr>
          <p:cNvSpPr txBox="1"/>
          <p:nvPr/>
        </p:nvSpPr>
        <p:spPr>
          <a:xfrm>
            <a:off x="14661508" y="1640225"/>
            <a:ext cx="2966824" cy="1015663"/>
          </a:xfrm>
          <a:prstGeom prst="rect">
            <a:avLst/>
          </a:prstGeom>
          <a:noFill/>
        </p:spPr>
        <p:txBody>
          <a:bodyPr wrap="square" rtlCol="0">
            <a:spAutoFit/>
          </a:bodyPr>
          <a:lstStyle/>
          <a:p>
            <a:r>
              <a:rPr lang="it-IT" b="1" dirty="0">
                <a:latin typeface="Arial" panose="020B0604020202020204" pitchFamily="34" charset="0"/>
                <a:cs typeface="Arial" panose="020B0604020202020204" pitchFamily="34" charset="0"/>
              </a:rPr>
              <a:t>Vai al provvedimento</a:t>
            </a:r>
          </a:p>
          <a:p>
            <a:endParaRPr lang="it-IT" sz="1400" b="1" dirty="0">
              <a:latin typeface="Arial" panose="020B0604020202020204" pitchFamily="34" charset="0"/>
              <a:cs typeface="Arial" panose="020B0604020202020204" pitchFamily="34" charset="0"/>
            </a:endParaRPr>
          </a:p>
          <a:p>
            <a:r>
              <a:rPr lang="it-IT" sz="1400" dirty="0">
                <a:latin typeface="Arial" panose="020B0604020202020204" pitchFamily="34" charset="0"/>
                <a:cs typeface="Arial" panose="020B0604020202020204" pitchFamily="34" charset="0"/>
                <a:hlinkClick r:id="rId16"/>
              </a:rPr>
              <a:t>https://www.gazzettaufficiale.it/eli/gu/2021/07/24/176/so/25/sg/pdf</a:t>
            </a:r>
            <a:endParaRPr lang="it-IT"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659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up)">
                                      <p:cBhvr>
                                        <p:cTn id="12" dur="500"/>
                                        <p:tgtEl>
                                          <p:spTgt spid="31"/>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wipe(up)">
                                      <p:cBhvr>
                                        <p:cTn id="15" dur="500"/>
                                        <p:tgtEl>
                                          <p:spTgt spid="38"/>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wipe(up)">
                                      <p:cBhvr>
                                        <p:cTn id="18" dur="500"/>
                                        <p:tgtEl>
                                          <p:spTgt spid="39"/>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animEffect transition="in" filter="wipe(up)">
                                      <p:cBhvr>
                                        <p:cTn id="21" dur="500"/>
                                        <p:tgtEl>
                                          <p:spTgt spid="4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41"/>
                                        </p:tgtEl>
                                        <p:attrNameLst>
                                          <p:attrName>style.visibility</p:attrName>
                                        </p:attrNameLst>
                                      </p:cBhvr>
                                      <p:to>
                                        <p:strVal val="visible"/>
                                      </p:to>
                                    </p:set>
                                    <p:animEffect transition="in" filter="wipe(up)">
                                      <p:cBhvr>
                                        <p:cTn id="26" dur="500"/>
                                        <p:tgtEl>
                                          <p:spTgt spid="4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wipe(up)">
                                      <p:cBhvr>
                                        <p:cTn id="31"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1" grpId="0" animBg="1"/>
      <p:bldP spid="31" grpId="0" animBg="1"/>
      <p:bldP spid="7" grpId="0"/>
      <p:bldP spid="38" grpId="0" animBg="1"/>
      <p:bldP spid="39" grpId="0" animBg="1"/>
      <p:bldP spid="4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2151496" y="-972386"/>
            <a:ext cx="3098044" cy="5002233"/>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Rettangolo 9">
            <a:extLst>
              <a:ext uri="{FF2B5EF4-FFF2-40B4-BE49-F238E27FC236}">
                <a16:creationId xmlns:a16="http://schemas.microsoft.com/office/drawing/2014/main" id="{E801FD19-B447-48A0-AE06-3CC940B27B1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11" name="Gruppo 10">
            <a:extLst>
              <a:ext uri="{FF2B5EF4-FFF2-40B4-BE49-F238E27FC236}">
                <a16:creationId xmlns:a16="http://schemas.microsoft.com/office/drawing/2014/main" id="{91C4E341-E67A-49B6-B978-62FFE62BF238}"/>
              </a:ext>
            </a:extLst>
          </p:cNvPr>
          <p:cNvGrpSpPr/>
          <p:nvPr/>
        </p:nvGrpSpPr>
        <p:grpSpPr>
          <a:xfrm>
            <a:off x="1" y="9097706"/>
            <a:ext cx="18287999" cy="1177858"/>
            <a:chOff x="-121141" y="6091519"/>
            <a:chExt cx="12462637" cy="894504"/>
          </a:xfrm>
        </p:grpSpPr>
        <p:sp>
          <p:nvSpPr>
            <p:cNvPr id="12" name="Rettangolo 11">
              <a:extLst>
                <a:ext uri="{FF2B5EF4-FFF2-40B4-BE49-F238E27FC236}">
                  <a16:creationId xmlns:a16="http://schemas.microsoft.com/office/drawing/2014/main" id="{28F544EC-E3E3-48E8-8C30-F90248C8505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3" name="Immagine 12">
              <a:extLst>
                <a:ext uri="{FF2B5EF4-FFF2-40B4-BE49-F238E27FC236}">
                  <a16:creationId xmlns:a16="http://schemas.microsoft.com/office/drawing/2014/main" id="{BCA1E016-14C3-4395-82C6-E10E25094D76}"/>
                </a:ext>
              </a:extLst>
            </p:cNvPr>
            <p:cNvPicPr>
              <a:picLocks noChangeAspect="1"/>
            </p:cNvPicPr>
            <p:nvPr/>
          </p:nvPicPr>
          <p:blipFill>
            <a:blip r:embed="rId2"/>
            <a:stretch>
              <a:fillRect/>
            </a:stretch>
          </p:blipFill>
          <p:spPr>
            <a:xfrm>
              <a:off x="10821871" y="6236454"/>
              <a:ext cx="1083094" cy="536609"/>
            </a:xfrm>
            <a:prstGeom prst="rect">
              <a:avLst/>
            </a:prstGeom>
          </p:spPr>
        </p:pic>
      </p:grpSp>
      <p:pic>
        <p:nvPicPr>
          <p:cNvPr id="15" name="Elemento grafico 14" descr="Post-it con riempimento a tinta unita">
            <a:extLst>
              <a:ext uri="{FF2B5EF4-FFF2-40B4-BE49-F238E27FC236}">
                <a16:creationId xmlns:a16="http://schemas.microsoft.com/office/drawing/2014/main" id="{A4BA3EC9-F1E2-4BE5-8E54-BE97B7A7BF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02567" y="1335348"/>
            <a:ext cx="7299004" cy="7299004"/>
          </a:xfrm>
          <a:prstGeom prst="rect">
            <a:avLst/>
          </a:prstGeom>
          <a:effectLst>
            <a:outerShdw blurRad="63500" sx="1000" sy="1000" algn="ctr" rotWithShape="0">
              <a:prstClr val="black">
                <a:alpha val="0"/>
              </a:prstClr>
            </a:outerShdw>
          </a:effectLst>
        </p:spPr>
      </p:pic>
      <p:sp>
        <p:nvSpPr>
          <p:cNvPr id="16" name="Oval 16">
            <a:extLst>
              <a:ext uri="{FF2B5EF4-FFF2-40B4-BE49-F238E27FC236}">
                <a16:creationId xmlns:a16="http://schemas.microsoft.com/office/drawing/2014/main" id="{89D9F083-5E5C-451C-B7D0-D699C55D04DD}"/>
              </a:ext>
            </a:extLst>
          </p:cNvPr>
          <p:cNvSpPr/>
          <p:nvPr/>
        </p:nvSpPr>
        <p:spPr>
          <a:xfrm>
            <a:off x="8659031" y="2217511"/>
            <a:ext cx="5400267" cy="5396755"/>
          </a:xfrm>
          <a:prstGeom prst="ellipse">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7" name="Oval 16">
            <a:extLst>
              <a:ext uri="{FF2B5EF4-FFF2-40B4-BE49-F238E27FC236}">
                <a16:creationId xmlns:a16="http://schemas.microsoft.com/office/drawing/2014/main" id="{C88FFD58-DF8D-442A-A4A6-809CBF3D192A}"/>
              </a:ext>
            </a:extLst>
          </p:cNvPr>
          <p:cNvSpPr/>
          <p:nvPr/>
        </p:nvSpPr>
        <p:spPr>
          <a:xfrm>
            <a:off x="8698180" y="2352769"/>
            <a:ext cx="5024382" cy="5021114"/>
          </a:xfrm>
          <a:prstGeom prst="ellipse">
            <a:avLst/>
          </a:prstGeom>
          <a:solidFill>
            <a:schemeClr val="accent5"/>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4000" b="1" dirty="0">
                <a:solidFill>
                  <a:srgbClr val="FFFFFF"/>
                </a:solidFill>
                <a:latin typeface="Arial" panose="020B0604020202020204" pitchFamily="34" charset="0"/>
                <a:cs typeface="Arial" panose="020B0604020202020204" pitchFamily="34" charset="0"/>
              </a:rPr>
              <a:t>NEWS </a:t>
            </a:r>
          </a:p>
        </p:txBody>
      </p:sp>
      <p:sp>
        <p:nvSpPr>
          <p:cNvPr id="18" name="CasellaDiTesto 17">
            <a:extLst>
              <a:ext uri="{FF2B5EF4-FFF2-40B4-BE49-F238E27FC236}">
                <a16:creationId xmlns:a16="http://schemas.microsoft.com/office/drawing/2014/main" id="{A7F382C6-3A1A-4E64-9CEA-A0057D39F602}"/>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12722168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Oval 35">
            <a:extLst>
              <a:ext uri="{FF2B5EF4-FFF2-40B4-BE49-F238E27FC236}">
                <a16:creationId xmlns:a16="http://schemas.microsoft.com/office/drawing/2014/main" id="{795F97CB-628F-4713-B37A-20AB6B9E69AD}"/>
              </a:ext>
            </a:extLst>
          </p:cNvPr>
          <p:cNvSpPr/>
          <p:nvPr/>
        </p:nvSpPr>
        <p:spPr>
          <a:xfrm>
            <a:off x="801022" y="1335248"/>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63" name="Group 34">
            <a:extLst>
              <a:ext uri="{FF2B5EF4-FFF2-40B4-BE49-F238E27FC236}">
                <a16:creationId xmlns:a16="http://schemas.microsoft.com/office/drawing/2014/main" id="{95BCFDB4-21C8-44FE-86CB-86CB4F26A215}"/>
              </a:ext>
            </a:extLst>
          </p:cNvPr>
          <p:cNvGrpSpPr/>
          <p:nvPr/>
        </p:nvGrpSpPr>
        <p:grpSpPr>
          <a:xfrm rot="17766255">
            <a:off x="-6743195" y="3975221"/>
            <a:ext cx="15432735" cy="2005129"/>
            <a:chOff x="1974128" y="4553767"/>
            <a:chExt cx="15432735" cy="2005129"/>
          </a:xfrm>
        </p:grpSpPr>
        <p:sp>
          <p:nvSpPr>
            <p:cNvPr id="64" name="Rectangle 32">
              <a:extLst>
                <a:ext uri="{FF2B5EF4-FFF2-40B4-BE49-F238E27FC236}">
                  <a16:creationId xmlns:a16="http://schemas.microsoft.com/office/drawing/2014/main" id="{6C2BA3E1-2476-48B4-AE04-3639EC8B6C76}"/>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65" name="Rectangle 33">
              <a:extLst>
                <a:ext uri="{FF2B5EF4-FFF2-40B4-BE49-F238E27FC236}">
                  <a16:creationId xmlns:a16="http://schemas.microsoft.com/office/drawing/2014/main" id="{E13227BD-AF8E-40C7-BF3A-3A87E91E1271}"/>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66" name="Oval 9">
            <a:extLst>
              <a:ext uri="{FF2B5EF4-FFF2-40B4-BE49-F238E27FC236}">
                <a16:creationId xmlns:a16="http://schemas.microsoft.com/office/drawing/2014/main" id="{2A471D6D-A957-4BD5-A822-50BDA5A4D1C2}"/>
              </a:ext>
            </a:extLst>
          </p:cNvPr>
          <p:cNvSpPr/>
          <p:nvPr/>
        </p:nvSpPr>
        <p:spPr>
          <a:xfrm>
            <a:off x="991681" y="1520935"/>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5" name="Rettangolo 44">
            <a:extLst>
              <a:ext uri="{FF2B5EF4-FFF2-40B4-BE49-F238E27FC236}">
                <a16:creationId xmlns:a16="http://schemas.microsoft.com/office/drawing/2014/main" id="{ECFDFD6F-C703-4E27-9A22-7E5EF45B8680}"/>
              </a:ext>
            </a:extLst>
          </p:cNvPr>
          <p:cNvSpPr/>
          <p:nvPr/>
        </p:nvSpPr>
        <p:spPr>
          <a:xfrm>
            <a:off x="3616329" y="4119230"/>
            <a:ext cx="10917098" cy="2121113"/>
          </a:xfrm>
          <a:prstGeom prst="rect">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it-IT" sz="2100" b="1" dirty="0">
              <a:solidFill>
                <a:schemeClr val="bg1"/>
              </a:solidFill>
            </a:endParaRPr>
          </a:p>
          <a:p>
            <a:pPr algn="ctr" fontAlgn="base"/>
            <a:endParaRPr lang="it-IT" sz="2100" b="1" dirty="0">
              <a:solidFill>
                <a:schemeClr val="bg1"/>
              </a:solidFill>
            </a:endParaRPr>
          </a:p>
          <a:p>
            <a:pPr algn="ctr" fontAlgn="base"/>
            <a:r>
              <a:rPr lang="it-IT" sz="2100" b="1" dirty="0">
                <a:solidFill>
                  <a:schemeClr val="bg1"/>
                </a:solidFill>
              </a:rPr>
              <a:t>Il versamento delle somme dovute dovrà essere effettuato entro il mese successivo </a:t>
            </a:r>
          </a:p>
          <a:p>
            <a:pPr algn="ctr" fontAlgn="base"/>
            <a:r>
              <a:rPr lang="it-IT" sz="2100" b="1" dirty="0">
                <a:solidFill>
                  <a:schemeClr val="bg1"/>
                </a:solidFill>
              </a:rPr>
              <a:t>al termine del periodo di sospensione ossia entro il 30 settembre 2021.</a:t>
            </a:r>
            <a:r>
              <a:rPr lang="it-IT" sz="2100" dirty="0">
                <a:solidFill>
                  <a:schemeClr val="bg1"/>
                </a:solidFill>
              </a:rPr>
              <a:t> </a:t>
            </a:r>
          </a:p>
          <a:p>
            <a:pPr algn="ctr" fontAlgn="base"/>
            <a:endParaRPr lang="it-IT" sz="2100" dirty="0">
              <a:solidFill>
                <a:schemeClr val="bg1"/>
              </a:solidFill>
            </a:endParaRPr>
          </a:p>
          <a:p>
            <a:pPr algn="ctr" fontAlgn="base"/>
            <a:r>
              <a:rPr lang="it-IT" sz="2100" b="1" dirty="0">
                <a:latin typeface="Arial" panose="020B0604020202020204" pitchFamily="34" charset="0"/>
                <a:cs typeface="Arial" panose="020B0604020202020204" pitchFamily="34" charset="0"/>
              </a:rPr>
              <a:t>I pagamenti oggetto di sospensione NON dovranno essere eseguiti necessariamente in unica soluzione entro tale data. </a:t>
            </a:r>
          </a:p>
          <a:p>
            <a:pPr algn="ctr" fontAlgn="base"/>
            <a:endParaRPr lang="it-IT" sz="2100" dirty="0">
              <a:solidFill>
                <a:schemeClr val="bg1"/>
              </a:solidFill>
            </a:endParaRPr>
          </a:p>
          <a:p>
            <a:pPr algn="ctr" fontAlgn="base"/>
            <a:r>
              <a:rPr lang="it-IT" sz="2100" dirty="0">
                <a:solidFill>
                  <a:schemeClr val="bg1"/>
                </a:solidFill>
              </a:rPr>
              <a:t> </a:t>
            </a: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5" name="Google Shape;578;p86">
            <a:extLst>
              <a:ext uri="{FF2B5EF4-FFF2-40B4-BE49-F238E27FC236}">
                <a16:creationId xmlns:a16="http://schemas.microsoft.com/office/drawing/2014/main" id="{1512E9AC-4D27-4A3C-9575-48596E19ECD9}"/>
              </a:ext>
            </a:extLst>
          </p:cNvPr>
          <p:cNvSpPr txBox="1"/>
          <p:nvPr/>
        </p:nvSpPr>
        <p:spPr>
          <a:xfrm>
            <a:off x="3710765" y="1605291"/>
            <a:ext cx="10279768" cy="1879623"/>
          </a:xfrm>
          <a:prstGeom prst="rect">
            <a:avLst/>
          </a:prstGeom>
          <a:noFill/>
          <a:ln>
            <a:noFill/>
          </a:ln>
        </p:spPr>
        <p:txBody>
          <a:bodyPr spcFirstLastPara="1" wrap="square" lIns="91425" tIns="45700" rIns="91425" bIns="45700" anchor="t" anchorCtr="0">
            <a:noAutofit/>
          </a:bodyPr>
          <a:lstStyle/>
          <a:p>
            <a:pPr algn="ctr" fontAlgn="base"/>
            <a:r>
              <a:rPr lang="it-IT" sz="2100" dirty="0">
                <a:latin typeface="Arial" panose="020B0604020202020204" pitchFamily="34" charset="0"/>
                <a:cs typeface="Arial" panose="020B0604020202020204" pitchFamily="34" charset="0"/>
              </a:rPr>
              <a:t>I provvedimenti legislativi emanati nel periodo di emergenza Covid-19 </a:t>
            </a:r>
            <a:r>
              <a:rPr lang="it-IT" sz="2100" b="1" dirty="0">
                <a:latin typeface="Arial" panose="020B0604020202020204" pitchFamily="34" charset="0"/>
                <a:cs typeface="Arial" panose="020B0604020202020204" pitchFamily="34" charset="0"/>
              </a:rPr>
              <a:t>hanno differito al 31 agosto 2021  </a:t>
            </a:r>
            <a:r>
              <a:rPr lang="it-IT" sz="2100" dirty="0">
                <a:latin typeface="Arial" panose="020B0604020202020204" pitchFamily="34" charset="0"/>
                <a:cs typeface="Arial" panose="020B0604020202020204" pitchFamily="34" charset="0"/>
              </a:rPr>
              <a:t>il termine “finale” di </a:t>
            </a:r>
            <a:r>
              <a:rPr lang="it-IT" sz="2100" b="1" dirty="0">
                <a:latin typeface="Arial" panose="020B0604020202020204" pitchFamily="34" charset="0"/>
                <a:cs typeface="Arial" panose="020B0604020202020204" pitchFamily="34" charset="0"/>
              </a:rPr>
              <a:t>sospensione</a:t>
            </a:r>
            <a:r>
              <a:rPr lang="it-IT" sz="2100" dirty="0">
                <a:latin typeface="Arial" panose="020B0604020202020204" pitchFamily="34" charset="0"/>
                <a:cs typeface="Arial" panose="020B0604020202020204" pitchFamily="34" charset="0"/>
              </a:rPr>
              <a:t> del versamento di tutte le entrate tributarie e non tributarie derivanti da cartelle di pagamento, avvisi di addebito e avvisi di accertamento affidati all’Agente della riscossione. </a:t>
            </a:r>
          </a:p>
          <a:p>
            <a:pPr algn="ctr" fontAlgn="base"/>
            <a:r>
              <a:rPr lang="it-IT" sz="2100" dirty="0">
                <a:latin typeface="Arial" panose="020B0604020202020204" pitchFamily="34" charset="0"/>
                <a:cs typeface="Arial" panose="020B0604020202020204" pitchFamily="34" charset="0"/>
              </a:rPr>
              <a:t>Pertanto, i pagamenti sospesi sono </a:t>
            </a:r>
          </a:p>
          <a:p>
            <a:pPr algn="ctr" fontAlgn="base"/>
            <a:r>
              <a:rPr lang="it-IT" sz="2100" u="sng" dirty="0">
                <a:latin typeface="Arial" panose="020B0604020202020204" pitchFamily="34" charset="0"/>
                <a:cs typeface="Arial" panose="020B0604020202020204" pitchFamily="34" charset="0"/>
              </a:rPr>
              <a:t>quelli in scadenza dall’8 marzo 2020 al 31 agosto 2021.</a:t>
            </a:r>
          </a:p>
        </p:txBody>
      </p:sp>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325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630666" y="207863"/>
            <a:ext cx="6952657" cy="523220"/>
          </a:xfrm>
          <a:prstGeom prst="rect">
            <a:avLst/>
          </a:prstGeom>
          <a:noFill/>
        </p:spPr>
        <p:txBody>
          <a:bodyPr wrap="square" rtlCol="0">
            <a:spAutoFit/>
          </a:bodyPr>
          <a:lstStyle/>
          <a:p>
            <a:pPr lvl="0"/>
            <a:r>
              <a:rPr lang="it-IT" sz="2800" b="1" dirty="0">
                <a:solidFill>
                  <a:schemeClr val="bg1"/>
                </a:solidFill>
                <a:latin typeface="Arial" panose="020B0604020202020204" pitchFamily="34" charset="0"/>
                <a:ea typeface="Montserrat Black"/>
                <a:cs typeface="Arial" panose="020B0604020202020204" pitchFamily="34" charset="0"/>
                <a:sym typeface="Montserrat Black"/>
              </a:rPr>
              <a:t>SOSPENSIONE RISCOSSIONE</a:t>
            </a:r>
          </a:p>
        </p:txBody>
      </p:sp>
      <p:sp>
        <p:nvSpPr>
          <p:cNvPr id="39" name="CasellaDiTesto 38">
            <a:extLst>
              <a:ext uri="{FF2B5EF4-FFF2-40B4-BE49-F238E27FC236}">
                <a16:creationId xmlns:a16="http://schemas.microsoft.com/office/drawing/2014/main" id="{4742C12F-1948-4F39-BCCE-6F5646E4ECE3}"/>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44" name="CasellaDiTesto 43">
            <a:extLst>
              <a:ext uri="{FF2B5EF4-FFF2-40B4-BE49-F238E27FC236}">
                <a16:creationId xmlns:a16="http://schemas.microsoft.com/office/drawing/2014/main" id="{C42DDC6A-7F69-49B8-BC9B-8327CE6C12A5}"/>
              </a:ext>
            </a:extLst>
          </p:cNvPr>
          <p:cNvSpPr txBox="1"/>
          <p:nvPr/>
        </p:nvSpPr>
        <p:spPr>
          <a:xfrm>
            <a:off x="3063895" y="6768548"/>
            <a:ext cx="12726338" cy="2354491"/>
          </a:xfrm>
          <a:prstGeom prst="rect">
            <a:avLst/>
          </a:prstGeom>
          <a:noFill/>
        </p:spPr>
        <p:txBody>
          <a:bodyPr wrap="square">
            <a:spAutoFit/>
          </a:bodyPr>
          <a:lstStyle/>
          <a:p>
            <a:pPr algn="ctr" fontAlgn="base"/>
            <a:endParaRPr lang="it-IT" sz="2100" dirty="0">
              <a:latin typeface="Arial" panose="020B0604020202020204" pitchFamily="34" charset="0"/>
              <a:cs typeface="Arial" panose="020B0604020202020204" pitchFamily="34" charset="0"/>
            </a:endParaRPr>
          </a:p>
          <a:p>
            <a:pPr algn="ctr" fontAlgn="base"/>
            <a:r>
              <a:rPr lang="it-IT" sz="2100" dirty="0">
                <a:latin typeface="Arial" panose="020B0604020202020204" pitchFamily="34" charset="0"/>
                <a:cs typeface="Arial" panose="020B0604020202020204" pitchFamily="34" charset="0"/>
              </a:rPr>
              <a:t>L'Agenzia ha infatti specificato (</a:t>
            </a:r>
            <a:r>
              <a:rPr lang="it-IT" sz="2100" b="1" i="1" dirty="0" err="1">
                <a:latin typeface="Arial" panose="020B0604020202020204" pitchFamily="34" charset="0"/>
                <a:cs typeface="Arial" panose="020B0604020202020204" pitchFamily="34" charset="0"/>
              </a:rPr>
              <a:t>vd</a:t>
            </a:r>
            <a:r>
              <a:rPr lang="it-IT" sz="2100" b="1" i="1" dirty="0">
                <a:latin typeface="Arial" panose="020B0604020202020204" pitchFamily="34" charset="0"/>
                <a:cs typeface="Arial" panose="020B0604020202020204" pitchFamily="34" charset="0"/>
              </a:rPr>
              <a:t>. </a:t>
            </a:r>
            <a:r>
              <a:rPr lang="it-IT" sz="2100" b="1" i="1" dirty="0" err="1">
                <a:latin typeface="Arial" panose="020B0604020202020204" pitchFamily="34" charset="0"/>
                <a:cs typeface="Arial" panose="020B0604020202020204" pitchFamily="34" charset="0"/>
              </a:rPr>
              <a:t>Faq</a:t>
            </a:r>
            <a:r>
              <a:rPr lang="it-IT" sz="2100" b="1" i="1" dirty="0">
                <a:latin typeface="Arial" panose="020B0604020202020204" pitchFamily="34" charset="0"/>
                <a:cs typeface="Arial" panose="020B0604020202020204" pitchFamily="34" charset="0"/>
              </a:rPr>
              <a:t> n. 3</a:t>
            </a:r>
            <a:r>
              <a:rPr lang="it-IT" sz="2100" dirty="0">
                <a:latin typeface="Arial" panose="020B0604020202020204" pitchFamily="34" charset="0"/>
                <a:cs typeface="Arial" panose="020B0604020202020204" pitchFamily="34" charset="0"/>
              </a:rPr>
              <a:t>) che per le cartelle di pagamento in scadenza nel periodo di sospensione è possibile richiedere una </a:t>
            </a:r>
            <a:r>
              <a:rPr lang="it-IT" sz="2100" b="1" dirty="0">
                <a:latin typeface="Arial" panose="020B0604020202020204" pitchFamily="34" charset="0"/>
                <a:cs typeface="Arial" panose="020B0604020202020204" pitchFamily="34" charset="0"/>
              </a:rPr>
              <a:t>rateizzazione</a:t>
            </a:r>
            <a:r>
              <a:rPr lang="it-IT" sz="2100" dirty="0">
                <a:latin typeface="Arial" panose="020B0604020202020204" pitchFamily="34" charset="0"/>
                <a:cs typeface="Arial" panose="020B0604020202020204" pitchFamily="34" charset="0"/>
              </a:rPr>
              <a:t>.  </a:t>
            </a:r>
          </a:p>
          <a:p>
            <a:pPr algn="ctr" fontAlgn="base"/>
            <a:r>
              <a:rPr lang="it-IT" sz="2100" dirty="0">
                <a:latin typeface="Arial" panose="020B0604020202020204" pitchFamily="34" charset="0"/>
                <a:cs typeface="Arial" panose="020B0604020202020204" pitchFamily="34" charset="0"/>
              </a:rPr>
              <a:t> </a:t>
            </a:r>
          </a:p>
          <a:p>
            <a:pPr algn="ctr" fontAlgn="base"/>
            <a:r>
              <a:rPr lang="it-IT" sz="2100" dirty="0">
                <a:latin typeface="Arial" panose="020B0604020202020204" pitchFamily="34" charset="0"/>
                <a:cs typeface="Arial" panose="020B0604020202020204" pitchFamily="34" charset="0"/>
              </a:rPr>
              <a:t>Al fine di evitare l’attivazione di procedure di recupero da parte di Agenzia delle Entrate-Riscossione, è opportuno </a:t>
            </a:r>
            <a:r>
              <a:rPr lang="it-IT" sz="2100" u="sng" dirty="0">
                <a:latin typeface="Arial" panose="020B0604020202020204" pitchFamily="34" charset="0"/>
                <a:cs typeface="Arial" panose="020B0604020202020204" pitchFamily="34" charset="0"/>
              </a:rPr>
              <a:t>presentare la domanda entro il 30 settembre 2021.</a:t>
            </a:r>
            <a:r>
              <a:rPr lang="it-IT" sz="2100" dirty="0">
                <a:latin typeface="Arial" panose="020B0604020202020204" pitchFamily="34" charset="0"/>
                <a:cs typeface="Arial" panose="020B0604020202020204" pitchFamily="34" charset="0"/>
              </a:rPr>
              <a:t> </a:t>
            </a:r>
          </a:p>
          <a:p>
            <a:pPr algn="just" fontAlgn="base"/>
            <a:r>
              <a:rPr lang="it-IT" sz="2100" dirty="0">
                <a:latin typeface="Arial" panose="020B0604020202020204" pitchFamily="34" charset="0"/>
                <a:cs typeface="Arial" panose="020B0604020202020204" pitchFamily="34" charset="0"/>
              </a:rPr>
              <a:t> </a:t>
            </a:r>
          </a:p>
        </p:txBody>
      </p:sp>
      <p:sp>
        <p:nvSpPr>
          <p:cNvPr id="46" name="Rettangolo 45">
            <a:extLst>
              <a:ext uri="{FF2B5EF4-FFF2-40B4-BE49-F238E27FC236}">
                <a16:creationId xmlns:a16="http://schemas.microsoft.com/office/drawing/2014/main" id="{E14D996A-1D21-4ED4-8547-C05EDA78C599}"/>
              </a:ext>
            </a:extLst>
          </p:cNvPr>
          <p:cNvSpPr/>
          <p:nvPr/>
        </p:nvSpPr>
        <p:spPr>
          <a:xfrm>
            <a:off x="14094303" y="1467277"/>
            <a:ext cx="3062204" cy="1708150"/>
          </a:xfrm>
          <a:prstGeom prst="rect">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it-IT" sz="1600" dirty="0"/>
              <a:t>Per i soggetti con residenza, sede legale o la sede operativa nei comuni della c.d. “</a:t>
            </a:r>
            <a:r>
              <a:rPr lang="it-IT" sz="1600" b="1" dirty="0"/>
              <a:t>zona rossa</a:t>
            </a:r>
            <a:r>
              <a:rPr lang="it-IT" sz="1600" dirty="0"/>
              <a:t>” (allegato 1 del DPCM 1° marzo 2020), la sospensione </a:t>
            </a:r>
            <a:r>
              <a:rPr lang="it-IT" sz="1600" u="sng" dirty="0"/>
              <a:t>decorre dal 21 febbraio 2020</a:t>
            </a:r>
            <a:r>
              <a:rPr lang="it-IT" sz="1600" dirty="0"/>
              <a:t>. </a:t>
            </a:r>
          </a:p>
        </p:txBody>
      </p:sp>
      <p:pic>
        <p:nvPicPr>
          <p:cNvPr id="3" name="Elemento grafico 2" descr="Calendario giornaliero con riempimento a tinta unita">
            <a:extLst>
              <a:ext uri="{FF2B5EF4-FFF2-40B4-BE49-F238E27FC236}">
                <a16:creationId xmlns:a16="http://schemas.microsoft.com/office/drawing/2014/main" id="{C7423617-C4AD-4971-A245-041D7DB9B0D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32435" y="1851042"/>
            <a:ext cx="1421715" cy="1421715"/>
          </a:xfrm>
          <a:prstGeom prst="rect">
            <a:avLst/>
          </a:prstGeom>
        </p:spPr>
      </p:pic>
      <p:sp>
        <p:nvSpPr>
          <p:cNvPr id="60" name="Fumetto: rettangolo con angoli arrotondati 59">
            <a:extLst>
              <a:ext uri="{FF2B5EF4-FFF2-40B4-BE49-F238E27FC236}">
                <a16:creationId xmlns:a16="http://schemas.microsoft.com/office/drawing/2014/main" id="{9A283888-D8C2-4F16-BB41-5C48CD93512D}"/>
              </a:ext>
            </a:extLst>
          </p:cNvPr>
          <p:cNvSpPr/>
          <p:nvPr/>
        </p:nvSpPr>
        <p:spPr>
          <a:xfrm flipH="1">
            <a:off x="15286828" y="4598503"/>
            <a:ext cx="2458918" cy="1949673"/>
          </a:xfrm>
          <a:prstGeom prst="wedgeRoundRectCallout">
            <a:avLst>
              <a:gd name="adj1" fmla="val 39490"/>
              <a:gd name="adj2" fmla="val 75966"/>
              <a:gd name="adj3" fmla="val 16667"/>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it-IT" sz="1400" b="1" dirty="0">
                <a:solidFill>
                  <a:schemeClr val="tx1"/>
                </a:solidFill>
                <a:latin typeface="Arial" panose="020B0604020202020204" pitchFamily="34" charset="0"/>
                <a:cs typeface="Arial" panose="020B0604020202020204" pitchFamily="34" charset="0"/>
              </a:rPr>
              <a:t>FAQ</a:t>
            </a:r>
          </a:p>
          <a:p>
            <a:pPr algn="ctr" fontAlgn="base"/>
            <a:r>
              <a:rPr lang="it-IT" sz="1400" b="1" u="sng" dirty="0">
                <a:solidFill>
                  <a:schemeClr val="tx1"/>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https://www.agenziaentrateriscossione.gov.it/export/.files/it/Faq-Covid-19.pdf</a:t>
            </a:r>
            <a:r>
              <a:rPr lang="it-IT" sz="1400" b="1" dirty="0">
                <a:solidFill>
                  <a:schemeClr val="tx1"/>
                </a:solidFill>
                <a:latin typeface="Arial" panose="020B0604020202020204" pitchFamily="34" charset="0"/>
                <a:cs typeface="Arial" panose="020B0604020202020204" pitchFamily="34" charset="0"/>
              </a:rPr>
              <a:t> </a:t>
            </a:r>
          </a:p>
        </p:txBody>
      </p:sp>
      <p:pic>
        <p:nvPicPr>
          <p:cNvPr id="8" name="Elemento grafico 7" descr="Avviso con riempimento a tinta unita">
            <a:extLst>
              <a:ext uri="{FF2B5EF4-FFF2-40B4-BE49-F238E27FC236}">
                <a16:creationId xmlns:a16="http://schemas.microsoft.com/office/drawing/2014/main" id="{BFC463FA-EF91-4507-84E2-D092BFDFBE3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647290" y="4648765"/>
            <a:ext cx="1485269" cy="1485269"/>
          </a:xfrm>
          <a:prstGeom prst="rect">
            <a:avLst/>
          </a:prstGeom>
        </p:spPr>
      </p:pic>
      <p:sp>
        <p:nvSpPr>
          <p:cNvPr id="67" name="Freccia in giù 66">
            <a:extLst>
              <a:ext uri="{FF2B5EF4-FFF2-40B4-BE49-F238E27FC236}">
                <a16:creationId xmlns:a16="http://schemas.microsoft.com/office/drawing/2014/main" id="{E7BE5BCF-7679-41E2-973A-870E78597F3D}"/>
              </a:ext>
            </a:extLst>
          </p:cNvPr>
          <p:cNvSpPr/>
          <p:nvPr/>
        </p:nvSpPr>
        <p:spPr>
          <a:xfrm>
            <a:off x="4553324" y="5812644"/>
            <a:ext cx="1096547" cy="1177858"/>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972840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750"/>
                                        <p:tgtEl>
                                          <p:spTgt spid="25"/>
                                        </p:tgtEl>
                                      </p:cBhvr>
                                    </p:animEffect>
                                    <p:anim calcmode="lin" valueType="num">
                                      <p:cBhvr>
                                        <p:cTn id="11" dur="750" fill="hold"/>
                                        <p:tgtEl>
                                          <p:spTgt spid="25"/>
                                        </p:tgtEl>
                                        <p:attrNameLst>
                                          <p:attrName>ppt_x</p:attrName>
                                        </p:attrNameLst>
                                      </p:cBhvr>
                                      <p:tavLst>
                                        <p:tav tm="0">
                                          <p:val>
                                            <p:strVal val="#ppt_x"/>
                                          </p:val>
                                        </p:tav>
                                        <p:tav tm="100000">
                                          <p:val>
                                            <p:strVal val="#ppt_x"/>
                                          </p:val>
                                        </p:tav>
                                      </p:tavLst>
                                    </p:anim>
                                    <p:anim calcmode="lin" valueType="num">
                                      <p:cBhvr>
                                        <p:cTn id="12" dur="75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2"/>
                                        </p:tgtEl>
                                        <p:attrNameLst>
                                          <p:attrName>style.visibility</p:attrName>
                                        </p:attrNameLst>
                                      </p:cBhvr>
                                      <p:to>
                                        <p:strVal val="visible"/>
                                      </p:to>
                                    </p:set>
                                    <p:animEffect transition="in" filter="wipe(up)">
                                      <p:cBhvr>
                                        <p:cTn id="17" dur="500"/>
                                        <p:tgtEl>
                                          <p:spTgt spid="62"/>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66"/>
                                        </p:tgtEl>
                                        <p:attrNameLst>
                                          <p:attrName>style.visibility</p:attrName>
                                        </p:attrNameLst>
                                      </p:cBhvr>
                                      <p:to>
                                        <p:strVal val="visible"/>
                                      </p:to>
                                    </p:set>
                                    <p:animEffect transition="in" filter="wipe(up)">
                                      <p:cBhvr>
                                        <p:cTn id="20"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6" grpId="0" animBg="1"/>
      <p:bldP spid="25"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4847814" y="6200841"/>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48363">
            <a:off x="9411084" y="2704880"/>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10" name="Oval 9">
            <a:extLst>
              <a:ext uri="{FF2B5EF4-FFF2-40B4-BE49-F238E27FC236}">
                <a16:creationId xmlns:a16="http://schemas.microsoft.com/office/drawing/2014/main" id="{7416D99C-6EA2-4903-9964-F96929784E55}"/>
              </a:ext>
            </a:extLst>
          </p:cNvPr>
          <p:cNvSpPr/>
          <p:nvPr/>
        </p:nvSpPr>
        <p:spPr>
          <a:xfrm>
            <a:off x="15135819" y="6433654"/>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0"/>
            <a:endParaRPr lang="it-IT" sz="2400" b="1" dirty="0">
              <a:solidFill>
                <a:schemeClr val="bg1"/>
              </a:solidFill>
              <a:latin typeface="Arial" panose="020B0604020202020204" pitchFamily="34" charset="0"/>
              <a:ea typeface="Montserrat Black"/>
              <a:cs typeface="Arial" panose="020B0604020202020204" pitchFamily="34" charset="0"/>
              <a:sym typeface="Montserrat Black"/>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4" name="CasellaDiTesto 23">
            <a:extLst>
              <a:ext uri="{FF2B5EF4-FFF2-40B4-BE49-F238E27FC236}">
                <a16:creationId xmlns:a16="http://schemas.microsoft.com/office/drawing/2014/main" id="{4E851A4A-CFBF-4ED2-86DB-6CD3696B7E0E}"/>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3" name="CasellaDiTesto 22">
            <a:extLst>
              <a:ext uri="{FF2B5EF4-FFF2-40B4-BE49-F238E27FC236}">
                <a16:creationId xmlns:a16="http://schemas.microsoft.com/office/drawing/2014/main" id="{E83317B7-8A42-42F9-8DF1-47EBE886C939}"/>
              </a:ext>
            </a:extLst>
          </p:cNvPr>
          <p:cNvSpPr txBox="1"/>
          <p:nvPr/>
        </p:nvSpPr>
        <p:spPr>
          <a:xfrm>
            <a:off x="585070" y="3647332"/>
            <a:ext cx="11812403" cy="5262979"/>
          </a:xfrm>
          <a:prstGeom prst="rect">
            <a:avLst/>
          </a:prstGeom>
          <a:noFill/>
        </p:spPr>
        <p:txBody>
          <a:bodyPr wrap="square">
            <a:spAutoFit/>
          </a:bodyPr>
          <a:lstStyle/>
          <a:p>
            <a:pPr algn="just" rtl="0" fontAlgn="base"/>
            <a:r>
              <a:rPr lang="it-IT" sz="2100" b="0" i="0" dirty="0">
                <a:solidFill>
                  <a:srgbClr val="000000"/>
                </a:solidFill>
                <a:effectLst/>
                <a:latin typeface="Arial" panose="020B0604020202020204" pitchFamily="34" charset="0"/>
                <a:cs typeface="Arial" panose="020B0604020202020204" pitchFamily="34" charset="0"/>
              </a:rPr>
              <a:t>I contribuenti interessati potranno inviare il </a:t>
            </a:r>
            <a:r>
              <a:rPr lang="it-IT" sz="2100" b="1" i="0" dirty="0">
                <a:solidFill>
                  <a:srgbClr val="000000"/>
                </a:solidFill>
                <a:effectLst/>
                <a:latin typeface="Arial" panose="020B0604020202020204" pitchFamily="34" charset="0"/>
                <a:cs typeface="Arial" panose="020B0604020202020204" pitchFamily="34" charset="0"/>
              </a:rPr>
              <a:t>modello approvato con il provvedimento dello scorso 15 giugno</a:t>
            </a:r>
            <a:r>
              <a:rPr lang="it-IT" sz="2100" b="1" i="0" dirty="0">
                <a:solidFill>
                  <a:srgbClr val="ED7D31"/>
                </a:solidFill>
                <a:effectLst/>
                <a:latin typeface="Arial" panose="020B0604020202020204" pitchFamily="34" charset="0"/>
                <a:cs typeface="Arial" panose="020B0604020202020204" pitchFamily="34" charset="0"/>
              </a:rPr>
              <a:t> </a:t>
            </a:r>
            <a:r>
              <a:rPr lang="it-IT" sz="2100" b="0" i="0" dirty="0">
                <a:solidFill>
                  <a:srgbClr val="000000"/>
                </a:solidFill>
                <a:effectLst/>
                <a:latin typeface="Arial" panose="020B0604020202020204" pitchFamily="34" charset="0"/>
                <a:cs typeface="Arial" panose="020B0604020202020204" pitchFamily="34" charset="0"/>
              </a:rPr>
              <a:t>all’Agenzia delle Entrate, utilizzando esclusivamente i canali telematici </a:t>
            </a:r>
            <a:r>
              <a:rPr lang="it-IT" sz="2100" b="0" i="1" dirty="0">
                <a:solidFill>
                  <a:srgbClr val="000000"/>
                </a:solidFill>
                <a:effectLst/>
                <a:latin typeface="Arial" panose="020B0604020202020204" pitchFamily="34" charset="0"/>
                <a:cs typeface="Arial" panose="020B0604020202020204" pitchFamily="34" charset="0"/>
              </a:rPr>
              <a:t>Entratel</a:t>
            </a:r>
            <a:r>
              <a:rPr lang="it-IT" sz="2100" b="0" i="0" dirty="0">
                <a:solidFill>
                  <a:srgbClr val="000000"/>
                </a:solidFill>
                <a:effectLst/>
                <a:latin typeface="Arial" panose="020B0604020202020204" pitchFamily="34" charset="0"/>
                <a:cs typeface="Arial" panose="020B0604020202020204" pitchFamily="34" charset="0"/>
              </a:rPr>
              <a:t> o </a:t>
            </a:r>
            <a:r>
              <a:rPr lang="it-IT" sz="2100" b="0" i="1" dirty="0">
                <a:solidFill>
                  <a:srgbClr val="000000"/>
                </a:solidFill>
                <a:effectLst/>
                <a:latin typeface="Arial" panose="020B0604020202020204" pitchFamily="34" charset="0"/>
                <a:cs typeface="Arial" panose="020B0604020202020204" pitchFamily="34" charset="0"/>
              </a:rPr>
              <a:t>Fisconline</a:t>
            </a:r>
            <a:r>
              <a:rPr lang="it-IT" sz="2100" b="0" i="0" dirty="0">
                <a:solidFill>
                  <a:srgbClr val="000000"/>
                </a:solidFill>
                <a:effectLst/>
                <a:latin typeface="Arial" panose="020B0604020202020204" pitchFamily="34" charset="0"/>
                <a:cs typeface="Arial" panose="020B0604020202020204" pitchFamily="34" charset="0"/>
              </a:rPr>
              <a:t> e il </a:t>
            </a:r>
            <a:r>
              <a:rPr lang="it-IT" sz="2100" b="0" i="1" dirty="0">
                <a:solidFill>
                  <a:srgbClr val="000000"/>
                </a:solidFill>
                <a:effectLst/>
                <a:latin typeface="Arial" panose="020B0604020202020204" pitchFamily="34" charset="0"/>
                <a:cs typeface="Arial" panose="020B0604020202020204" pitchFamily="34" charset="0"/>
              </a:rPr>
              <a:t>software</a:t>
            </a:r>
            <a:r>
              <a:rPr lang="it-IT" sz="2100" b="0" i="0" dirty="0">
                <a:solidFill>
                  <a:srgbClr val="000000"/>
                </a:solidFill>
                <a:effectLst/>
                <a:latin typeface="Arial" panose="020B0604020202020204" pitchFamily="34" charset="0"/>
                <a:cs typeface="Arial" panose="020B0604020202020204" pitchFamily="34" charset="0"/>
              </a:rPr>
              <a:t> gratuito </a:t>
            </a:r>
            <a:r>
              <a:rPr lang="it-IT" sz="2100" b="0" i="1" dirty="0">
                <a:solidFill>
                  <a:srgbClr val="000000"/>
                </a:solidFill>
                <a:effectLst/>
                <a:latin typeface="Arial" panose="020B0604020202020204" pitchFamily="34" charset="0"/>
                <a:cs typeface="Arial" panose="020B0604020202020204" pitchFamily="34" charset="0"/>
              </a:rPr>
              <a:t>“</a:t>
            </a:r>
            <a:r>
              <a:rPr lang="it-IT" sz="2100" b="0" i="1" dirty="0" err="1">
                <a:solidFill>
                  <a:srgbClr val="000000"/>
                </a:solidFill>
                <a:effectLst/>
                <a:latin typeface="Arial" panose="020B0604020202020204" pitchFamily="34" charset="0"/>
                <a:cs typeface="Arial" panose="020B0604020202020204" pitchFamily="34" charset="0"/>
              </a:rPr>
              <a:t>dichiarazionenautica</a:t>
            </a:r>
            <a:r>
              <a:rPr lang="it-IT" sz="2100" b="0" i="1" dirty="0">
                <a:solidFill>
                  <a:srgbClr val="000000"/>
                </a:solidFill>
                <a:effectLst/>
                <a:latin typeface="Arial" panose="020B0604020202020204" pitchFamily="34" charset="0"/>
                <a:cs typeface="Arial" panose="020B0604020202020204" pitchFamily="34" charset="0"/>
              </a:rPr>
              <a:t>”</a:t>
            </a:r>
            <a:r>
              <a:rPr lang="it-IT" sz="2100" b="0" i="0" dirty="0">
                <a:solidFill>
                  <a:srgbClr val="000000"/>
                </a:solidFill>
                <a:effectLst/>
                <a:latin typeface="Arial" panose="020B0604020202020204" pitchFamily="34" charset="0"/>
                <a:cs typeface="Arial" panose="020B0604020202020204" pitchFamily="34" charset="0"/>
              </a:rPr>
              <a:t>, che presenta la funzionalità di predisposizione del </a:t>
            </a:r>
            <a:r>
              <a:rPr lang="it-IT" sz="2100" b="0" i="1" dirty="0">
                <a:solidFill>
                  <a:srgbClr val="000000"/>
                </a:solidFill>
                <a:effectLst/>
                <a:latin typeface="Arial" panose="020B0604020202020204" pitchFamily="34" charset="0"/>
                <a:cs typeface="Arial" panose="020B0604020202020204" pitchFamily="34" charset="0"/>
              </a:rPr>
              <a:t>file</a:t>
            </a:r>
            <a:r>
              <a:rPr lang="it-IT" sz="2100" b="0" i="0" dirty="0">
                <a:solidFill>
                  <a:srgbClr val="000000"/>
                </a:solidFill>
                <a:effectLst/>
                <a:latin typeface="Arial" panose="020B0604020202020204" pitchFamily="34" charset="0"/>
                <a:cs typeface="Arial" panose="020B0604020202020204" pitchFamily="34" charset="0"/>
              </a:rPr>
              <a:t> contenente i dati della dichiarazione da trasmettere in via telematica.</a:t>
            </a:r>
          </a:p>
          <a:p>
            <a:pPr algn="just" rtl="0" fontAlgn="base"/>
            <a:r>
              <a:rPr lang="it-IT" sz="2100" b="0" i="0" dirty="0">
                <a:solidFill>
                  <a:srgbClr val="000000"/>
                </a:solidFill>
                <a:effectLst/>
                <a:latin typeface="Arial" panose="020B0604020202020204" pitchFamily="34" charset="0"/>
                <a:cs typeface="Arial" panose="020B0604020202020204" pitchFamily="34" charset="0"/>
              </a:rPr>
              <a:t>  </a:t>
            </a:r>
            <a:br>
              <a:rPr lang="it-IT" sz="2100" b="0" i="0" dirty="0">
                <a:solidFill>
                  <a:srgbClr val="000000"/>
                </a:solidFill>
                <a:effectLst/>
                <a:latin typeface="Arial" panose="020B0604020202020204" pitchFamily="34" charset="0"/>
                <a:cs typeface="Arial" panose="020B0604020202020204" pitchFamily="34" charset="0"/>
              </a:rPr>
            </a:br>
            <a:r>
              <a:rPr lang="it-IT" sz="2100" b="0" i="0" dirty="0">
                <a:solidFill>
                  <a:srgbClr val="000000"/>
                </a:solidFill>
                <a:effectLst/>
                <a:latin typeface="Arial" panose="020B0604020202020204" pitchFamily="34" charset="0"/>
                <a:cs typeface="Arial" panose="020B0604020202020204" pitchFamily="34" charset="0"/>
              </a:rPr>
              <a:t>La dichiarazione, che deve includere informazioni specifiche come i dati identificativi dell’imbarcazione o quelli del contratto relativo ai servizi di locazione, può essere presentata direttamente dal dichiarante oppure tramite un incaricato.  </a:t>
            </a:r>
          </a:p>
          <a:p>
            <a:pPr algn="just" rtl="0" fontAlgn="base"/>
            <a:r>
              <a:rPr lang="it-IT" sz="2100" b="0" i="0" dirty="0">
                <a:solidFill>
                  <a:srgbClr val="000000"/>
                </a:solidFill>
                <a:effectLst/>
                <a:latin typeface="Arial" panose="020B0604020202020204" pitchFamily="34" charset="0"/>
                <a:cs typeface="Arial" panose="020B0604020202020204" pitchFamily="34" charset="0"/>
              </a:rPr>
              <a:t> </a:t>
            </a:r>
          </a:p>
          <a:p>
            <a:pPr algn="just" rtl="0" fontAlgn="base"/>
            <a:r>
              <a:rPr lang="it-IT" sz="2100" b="0" i="0" dirty="0">
                <a:solidFill>
                  <a:srgbClr val="000000"/>
                </a:solidFill>
                <a:effectLst/>
                <a:latin typeface="Arial" panose="020B0604020202020204" pitchFamily="34" charset="0"/>
                <a:cs typeface="Arial" panose="020B0604020202020204" pitchFamily="34" charset="0"/>
              </a:rPr>
              <a:t>Una volta avvenuta la ricezione, l’Agenzia rilascerà una </a:t>
            </a:r>
            <a:r>
              <a:rPr lang="it-IT" sz="2100" b="1" i="0" dirty="0">
                <a:solidFill>
                  <a:srgbClr val="000000"/>
                </a:solidFill>
                <a:effectLst/>
                <a:latin typeface="Arial" panose="020B0604020202020204" pitchFamily="34" charset="0"/>
                <a:cs typeface="Arial" panose="020B0604020202020204" pitchFamily="34" charset="0"/>
              </a:rPr>
              <a:t>ricevuta telematica</a:t>
            </a:r>
            <a:r>
              <a:rPr lang="it-IT" sz="2100" b="0" i="0" dirty="0">
                <a:solidFill>
                  <a:srgbClr val="000000"/>
                </a:solidFill>
                <a:effectLst/>
                <a:latin typeface="Arial" panose="020B0604020202020204" pitchFamily="34" charset="0"/>
                <a:cs typeface="Arial" panose="020B0604020202020204" pitchFamily="34" charset="0"/>
              </a:rPr>
              <a:t> con indicazione del numero di protocollo.</a:t>
            </a:r>
          </a:p>
          <a:p>
            <a:pPr algn="just" rtl="0" fontAlgn="base"/>
            <a:r>
              <a:rPr lang="it-IT" sz="2100" b="0" i="0" dirty="0">
                <a:solidFill>
                  <a:srgbClr val="000000"/>
                </a:solidFill>
                <a:effectLst/>
                <a:latin typeface="Arial" panose="020B0604020202020204" pitchFamily="34" charset="0"/>
                <a:cs typeface="Arial" panose="020B0604020202020204" pitchFamily="34" charset="0"/>
              </a:rPr>
              <a:t> </a:t>
            </a:r>
            <a:br>
              <a:rPr lang="it-IT" sz="2100" b="0" i="0" dirty="0">
                <a:solidFill>
                  <a:srgbClr val="000000"/>
                </a:solidFill>
                <a:effectLst/>
                <a:latin typeface="Arial" panose="020B0604020202020204" pitchFamily="34" charset="0"/>
                <a:cs typeface="Arial" panose="020B0604020202020204" pitchFamily="34" charset="0"/>
              </a:rPr>
            </a:br>
            <a:r>
              <a:rPr lang="it-IT" sz="2100" b="0" i="0" dirty="0">
                <a:solidFill>
                  <a:srgbClr val="000000"/>
                </a:solidFill>
                <a:effectLst/>
                <a:latin typeface="Arial" panose="020B0604020202020204" pitchFamily="34" charset="0"/>
                <a:cs typeface="Arial" panose="020B0604020202020204" pitchFamily="34" charset="0"/>
              </a:rPr>
              <a:t>I </a:t>
            </a:r>
            <a:r>
              <a:rPr lang="it-IT" sz="2100" b="1" i="0" dirty="0">
                <a:solidFill>
                  <a:srgbClr val="000000"/>
                </a:solidFill>
                <a:effectLst/>
                <a:latin typeface="Arial" panose="020B0604020202020204" pitchFamily="34" charset="0"/>
                <a:cs typeface="Arial" panose="020B0604020202020204" pitchFamily="34" charset="0"/>
              </a:rPr>
              <a:t>dati </a:t>
            </a:r>
            <a:r>
              <a:rPr lang="it-IT" sz="2100" b="0" i="0" dirty="0">
                <a:solidFill>
                  <a:srgbClr val="000000"/>
                </a:solidFill>
                <a:effectLst/>
                <a:latin typeface="Arial" panose="020B0604020202020204" pitchFamily="34" charset="0"/>
                <a:cs typeface="Arial" panose="020B0604020202020204" pitchFamily="34" charset="0"/>
              </a:rPr>
              <a:t>delle dichiarazioni saranno resi </a:t>
            </a:r>
            <a:r>
              <a:rPr lang="it-IT" sz="2100" b="1" i="0" dirty="0">
                <a:solidFill>
                  <a:srgbClr val="000000"/>
                </a:solidFill>
                <a:effectLst/>
                <a:latin typeface="Arial" panose="020B0604020202020204" pitchFamily="34" charset="0"/>
                <a:cs typeface="Arial" panose="020B0604020202020204" pitchFamily="34" charset="0"/>
              </a:rPr>
              <a:t>disponibili </a:t>
            </a:r>
            <a:r>
              <a:rPr lang="it-IT" sz="2100" b="0" i="0" dirty="0">
                <a:solidFill>
                  <a:srgbClr val="000000"/>
                </a:solidFill>
                <a:effectLst/>
                <a:latin typeface="Arial" panose="020B0604020202020204" pitchFamily="34" charset="0"/>
                <a:cs typeface="Arial" panose="020B0604020202020204" pitchFamily="34" charset="0"/>
              </a:rPr>
              <a:t>nell’area riservata del sito dell’Agenzia delle Entrate sia </a:t>
            </a:r>
            <a:r>
              <a:rPr lang="it-IT" sz="2100" b="1" i="0" dirty="0">
                <a:solidFill>
                  <a:srgbClr val="000000"/>
                </a:solidFill>
                <a:effectLst/>
                <a:latin typeface="Arial" panose="020B0604020202020204" pitchFamily="34" charset="0"/>
                <a:cs typeface="Arial" panose="020B0604020202020204" pitchFamily="34" charset="0"/>
              </a:rPr>
              <a:t>al dichiarante che, per la parte necessaria, al soggetto indicato nella dichiarazione come parte contraente (cedente/prestatore).</a:t>
            </a:r>
            <a:r>
              <a:rPr lang="it-IT" sz="2100" b="0" i="0" dirty="0">
                <a:solidFill>
                  <a:srgbClr val="000000"/>
                </a:solidFill>
                <a:effectLst/>
                <a:latin typeface="Arial" panose="020B0604020202020204" pitchFamily="34" charset="0"/>
                <a:cs typeface="Arial" panose="020B0604020202020204" pitchFamily="34" charset="0"/>
              </a:rPr>
              <a:t> </a:t>
            </a:r>
          </a:p>
        </p:txBody>
      </p:sp>
      <p:sp>
        <p:nvSpPr>
          <p:cNvPr id="25" name="CasellaDiTesto 24">
            <a:extLst>
              <a:ext uri="{FF2B5EF4-FFF2-40B4-BE49-F238E27FC236}">
                <a16:creationId xmlns:a16="http://schemas.microsoft.com/office/drawing/2014/main" id="{06191D1A-9730-4D25-85CF-258125C01646}"/>
              </a:ext>
            </a:extLst>
          </p:cNvPr>
          <p:cNvSpPr txBox="1"/>
          <p:nvPr/>
        </p:nvSpPr>
        <p:spPr>
          <a:xfrm>
            <a:off x="657213" y="1379403"/>
            <a:ext cx="12251480" cy="2462213"/>
          </a:xfrm>
          <a:prstGeom prst="rect">
            <a:avLst/>
          </a:prstGeom>
          <a:noFill/>
        </p:spPr>
        <p:txBody>
          <a:bodyPr wrap="square">
            <a:spAutoFit/>
          </a:bodyPr>
          <a:lstStyle/>
          <a:p>
            <a:pPr algn="just" rtl="0" fontAlgn="base"/>
            <a:r>
              <a:rPr lang="it-IT" sz="2200" b="0" i="0" dirty="0">
                <a:solidFill>
                  <a:srgbClr val="000000"/>
                </a:solidFill>
                <a:effectLst/>
                <a:latin typeface="Arial" panose="020B0604020202020204" pitchFamily="34" charset="0"/>
                <a:cs typeface="Arial" panose="020B0604020202020204" pitchFamily="34" charset="0"/>
              </a:rPr>
              <a:t>Si segnala che è disponibile sul sito dell’Agenzia delle Entrate il software </a:t>
            </a:r>
            <a:r>
              <a:rPr lang="it-IT" sz="2200" b="1" i="0" dirty="0">
                <a:solidFill>
                  <a:srgbClr val="000000"/>
                </a:solidFill>
                <a:effectLst/>
                <a:latin typeface="Arial" panose="020B0604020202020204" pitchFamily="34" charset="0"/>
                <a:cs typeface="Arial" panose="020B0604020202020204" pitchFamily="34" charset="0"/>
              </a:rPr>
              <a:t>“</a:t>
            </a:r>
            <a:r>
              <a:rPr lang="it-IT" sz="2200" b="1" i="0" dirty="0" err="1">
                <a:solidFill>
                  <a:schemeClr val="accent5">
                    <a:lumMod val="75000"/>
                  </a:schemeClr>
                </a:solidFill>
                <a:effectLst/>
                <a:latin typeface="Arial" panose="020B0604020202020204" pitchFamily="34" charset="0"/>
                <a:cs typeface="Arial" panose="020B0604020202020204" pitchFamily="34" charset="0"/>
              </a:rPr>
              <a:t>Dichiarazionenautica</a:t>
            </a:r>
            <a:r>
              <a:rPr lang="it-IT" sz="2200" b="1" i="0" dirty="0">
                <a:solidFill>
                  <a:srgbClr val="000000"/>
                </a:solidFill>
                <a:effectLst/>
                <a:latin typeface="Arial" panose="020B0604020202020204" pitchFamily="34" charset="0"/>
                <a:cs typeface="Arial" panose="020B0604020202020204" pitchFamily="34" charset="0"/>
              </a:rPr>
              <a:t>”</a:t>
            </a:r>
            <a:r>
              <a:rPr lang="it-IT" sz="2200" b="0" i="0" dirty="0">
                <a:solidFill>
                  <a:srgbClr val="000000"/>
                </a:solidFill>
                <a:effectLst/>
                <a:latin typeface="Arial" panose="020B0604020202020204" pitchFamily="34" charset="0"/>
                <a:cs typeface="Arial" panose="020B0604020202020204" pitchFamily="34" charset="0"/>
              </a:rPr>
              <a:t> l’applicativo che consente la compilazione della dichiarazione per beneficiare della non imponibilità IVA:  </a:t>
            </a:r>
          </a:p>
          <a:p>
            <a:pPr marL="342900" indent="-342900" algn="just" rtl="0" fontAlgn="base">
              <a:buFont typeface="Wingdings" panose="05000000000000000000" pitchFamily="2" charset="2"/>
              <a:buChar char="q"/>
            </a:pPr>
            <a:r>
              <a:rPr lang="it-IT" sz="2200" b="0" i="0" dirty="0">
                <a:solidFill>
                  <a:srgbClr val="000000"/>
                </a:solidFill>
                <a:effectLst/>
                <a:latin typeface="Arial" panose="020B0604020202020204" pitchFamily="34" charset="0"/>
                <a:cs typeface="Arial" panose="020B0604020202020204" pitchFamily="34" charset="0"/>
              </a:rPr>
              <a:t>sui servizi di locazione, anche finanziaria, noleggio e simili, non a breve termine, nel territorio della Ue, di imbarcazioni da diporto  </a:t>
            </a:r>
          </a:p>
          <a:p>
            <a:pPr marL="342900" indent="-342900" algn="just" rtl="0" fontAlgn="base">
              <a:buFont typeface="Wingdings" panose="05000000000000000000" pitchFamily="2" charset="2"/>
              <a:buChar char="q"/>
            </a:pPr>
            <a:r>
              <a:rPr lang="it-IT" sz="2200" b="0" i="0" dirty="0">
                <a:solidFill>
                  <a:srgbClr val="000000"/>
                </a:solidFill>
                <a:effectLst/>
                <a:latin typeface="Arial" panose="020B0604020202020204" pitchFamily="34" charset="0"/>
                <a:cs typeface="Arial" panose="020B0604020202020204" pitchFamily="34" charset="0"/>
              </a:rPr>
              <a:t>e della navigazione in alto mare.  </a:t>
            </a:r>
          </a:p>
          <a:p>
            <a:pPr algn="just" rtl="0" fontAlgn="base"/>
            <a:r>
              <a:rPr lang="it-IT" sz="2200" b="0" i="0" dirty="0">
                <a:solidFill>
                  <a:srgbClr val="000000"/>
                </a:solidFill>
                <a:effectLst/>
                <a:latin typeface="Arial" panose="020B0604020202020204" pitchFamily="34" charset="0"/>
                <a:cs typeface="Arial" panose="020B0604020202020204" pitchFamily="34" charset="0"/>
              </a:rPr>
              <a:t> </a:t>
            </a:r>
          </a:p>
        </p:txBody>
      </p:sp>
      <p:sp>
        <p:nvSpPr>
          <p:cNvPr id="12" name="Rettangolo 11">
            <a:extLst>
              <a:ext uri="{FF2B5EF4-FFF2-40B4-BE49-F238E27FC236}">
                <a16:creationId xmlns:a16="http://schemas.microsoft.com/office/drawing/2014/main" id="{25825E23-E0E7-4D8B-BFC8-EDEA2E4EE569}"/>
              </a:ext>
            </a:extLst>
          </p:cNvPr>
          <p:cNvSpPr/>
          <p:nvPr/>
        </p:nvSpPr>
        <p:spPr>
          <a:xfrm>
            <a:off x="13482833" y="1213816"/>
            <a:ext cx="3853672" cy="2365288"/>
          </a:xfrm>
          <a:prstGeom prst="rect">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it-IT" b="1" i="0" dirty="0">
                <a:solidFill>
                  <a:schemeClr val="bg1"/>
                </a:solidFill>
                <a:effectLst/>
                <a:latin typeface="Arial" panose="020B0604020202020204" pitchFamily="34" charset="0"/>
              </a:rPr>
              <a:t>Il software permette di gestire in un’unica dichiarazione i due quadri delle nuove dichiarazioni previste dall’ultima legge di bilancio (articolo 1, commi da 708 a 712, legge n. 178/2020). </a:t>
            </a:r>
            <a:endParaRPr lang="it-IT" b="1" i="0" dirty="0">
              <a:solidFill>
                <a:schemeClr val="bg1"/>
              </a:solidFill>
              <a:effectLst/>
              <a:latin typeface="Segoe UI" panose="020B0502040204020203" pitchFamily="34" charset="0"/>
            </a:endParaRPr>
          </a:p>
        </p:txBody>
      </p:sp>
      <p:sp>
        <p:nvSpPr>
          <p:cNvPr id="11" name="Rettangolo con angoli arrotondati 10">
            <a:extLst>
              <a:ext uri="{FF2B5EF4-FFF2-40B4-BE49-F238E27FC236}">
                <a16:creationId xmlns:a16="http://schemas.microsoft.com/office/drawing/2014/main" id="{0D2959B7-7C1F-4487-9A0C-09EA02DAF98E}"/>
              </a:ext>
            </a:extLst>
          </p:cNvPr>
          <p:cNvSpPr/>
          <p:nvPr/>
        </p:nvSpPr>
        <p:spPr>
          <a:xfrm>
            <a:off x="12580912" y="3971334"/>
            <a:ext cx="3189490" cy="1749020"/>
          </a:xfrm>
          <a:prstGeom prst="round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39" name="CasellaDiTesto 38">
            <a:extLst>
              <a:ext uri="{FF2B5EF4-FFF2-40B4-BE49-F238E27FC236}">
                <a16:creationId xmlns:a16="http://schemas.microsoft.com/office/drawing/2014/main" id="{D4689D21-328A-4AB3-A8AD-1DC601A37DEB}"/>
              </a:ext>
            </a:extLst>
          </p:cNvPr>
          <p:cNvSpPr txBox="1"/>
          <p:nvPr/>
        </p:nvSpPr>
        <p:spPr>
          <a:xfrm>
            <a:off x="12827066" y="4173713"/>
            <a:ext cx="2710640" cy="1323439"/>
          </a:xfrm>
          <a:prstGeom prst="rect">
            <a:avLst/>
          </a:prstGeom>
          <a:noFill/>
        </p:spPr>
        <p:txBody>
          <a:bodyPr wrap="square">
            <a:spAutoFit/>
          </a:bodyPr>
          <a:lstStyle/>
          <a:p>
            <a:pPr lvl="0" algn="ctr">
              <a:buClr>
                <a:srgbClr val="000000"/>
              </a:buClr>
              <a:buSzPts val="1600"/>
            </a:pPr>
            <a:r>
              <a:rPr lang="it-IT" sz="1600" b="1" dirty="0">
                <a:solidFill>
                  <a:schemeClr val="tx2">
                    <a:lumMod val="10000"/>
                  </a:schemeClr>
                </a:solidFill>
                <a:latin typeface="Arial" panose="020B0604020202020204" pitchFamily="34" charset="0"/>
                <a:ea typeface="Karla"/>
                <a:cs typeface="Arial" panose="020B0604020202020204" pitchFamily="34" charset="0"/>
                <a:sym typeface="Karla"/>
              </a:rPr>
              <a:t>PROVV. N. 151377/2021</a:t>
            </a:r>
          </a:p>
          <a:p>
            <a:pPr lvl="0" algn="ctr">
              <a:buClr>
                <a:srgbClr val="000000"/>
              </a:buClr>
              <a:buSzPts val="1600"/>
            </a:pPr>
            <a:r>
              <a:rPr lang="it-IT" sz="1600" b="1" dirty="0">
                <a:solidFill>
                  <a:schemeClr val="tx2">
                    <a:lumMod val="10000"/>
                  </a:schemeClr>
                </a:solidFill>
                <a:latin typeface="Arial" panose="020B0604020202020204" pitchFamily="34" charset="0"/>
                <a:ea typeface="Karla"/>
                <a:cs typeface="Arial" panose="020B0604020202020204" pitchFamily="34" charset="0"/>
                <a:sym typeface="Karla"/>
                <a:hlinkClick r:id="rId4"/>
              </a:rPr>
              <a:t>https://www.agenziaentrate.gov.it/portale/web/guest/-/provvedimento-del-15-giugno-2021</a:t>
            </a:r>
            <a:endParaRPr lang="it-IT" sz="1600" b="1" dirty="0">
              <a:solidFill>
                <a:schemeClr val="tx2">
                  <a:lumMod val="10000"/>
                </a:schemeClr>
              </a:solidFill>
              <a:latin typeface="Arial" panose="020B0604020202020204" pitchFamily="34" charset="0"/>
              <a:ea typeface="Karla"/>
              <a:cs typeface="Arial" panose="020B0604020202020204" pitchFamily="34" charset="0"/>
              <a:sym typeface="Karla"/>
            </a:endParaRPr>
          </a:p>
        </p:txBody>
      </p:sp>
      <p:sp>
        <p:nvSpPr>
          <p:cNvPr id="13" name="CasellaDiTesto 12">
            <a:extLst>
              <a:ext uri="{FF2B5EF4-FFF2-40B4-BE49-F238E27FC236}">
                <a16:creationId xmlns:a16="http://schemas.microsoft.com/office/drawing/2014/main" id="{13D154A8-EBE8-4E20-A4DB-D7938777F3FB}"/>
              </a:ext>
            </a:extLst>
          </p:cNvPr>
          <p:cNvSpPr txBox="1"/>
          <p:nvPr/>
        </p:nvSpPr>
        <p:spPr>
          <a:xfrm>
            <a:off x="640577" y="191762"/>
            <a:ext cx="6829848" cy="584775"/>
          </a:xfrm>
          <a:prstGeom prst="rect">
            <a:avLst/>
          </a:prstGeom>
          <a:noFill/>
        </p:spPr>
        <p:txBody>
          <a:bodyPr wrap="square" rtlCol="0">
            <a:spAutoFit/>
          </a:bodyPr>
          <a:lstStyle/>
          <a:p>
            <a:r>
              <a:rPr lang="it-IT" sz="3200" b="1" dirty="0">
                <a:solidFill>
                  <a:schemeClr val="bg1"/>
                </a:solidFill>
                <a:latin typeface="Arial" panose="020B0604020202020204" pitchFamily="34" charset="0"/>
                <a:cs typeface="Arial" panose="020B0604020202020204" pitchFamily="34" charset="0"/>
              </a:rPr>
              <a:t>DICHIARAZIONE NAUTICA</a:t>
            </a:r>
          </a:p>
        </p:txBody>
      </p:sp>
      <p:pic>
        <p:nvPicPr>
          <p:cNvPr id="15" name="Elemento grafico 14" descr="Rimorchiatore con riempimento a tinta unita">
            <a:extLst>
              <a:ext uri="{FF2B5EF4-FFF2-40B4-BE49-F238E27FC236}">
                <a16:creationId xmlns:a16="http://schemas.microsoft.com/office/drawing/2014/main" id="{8A7574F3-E077-44FD-AF7E-70C6F534231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568186" y="6756074"/>
            <a:ext cx="1456509" cy="1456509"/>
          </a:xfrm>
          <a:prstGeom prst="rect">
            <a:avLst/>
          </a:prstGeom>
        </p:spPr>
      </p:pic>
    </p:spTree>
    <p:extLst>
      <p:ext uri="{BB962C8B-B14F-4D97-AF65-F5344CB8AC3E}">
        <p14:creationId xmlns:p14="http://schemas.microsoft.com/office/powerpoint/2010/main" val="19938915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736697" y="5837246"/>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48363">
            <a:off x="-6774693" y="2933479"/>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10" name="Oval 9">
            <a:extLst>
              <a:ext uri="{FF2B5EF4-FFF2-40B4-BE49-F238E27FC236}">
                <a16:creationId xmlns:a16="http://schemas.microsoft.com/office/drawing/2014/main" id="{7416D99C-6EA2-4903-9964-F96929784E55}"/>
              </a:ext>
            </a:extLst>
          </p:cNvPr>
          <p:cNvSpPr/>
          <p:nvPr/>
        </p:nvSpPr>
        <p:spPr>
          <a:xfrm>
            <a:off x="760405" y="6026974"/>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lvl="0"/>
            <a:endParaRPr lang="it-IT" sz="2400" b="1" dirty="0">
              <a:solidFill>
                <a:schemeClr val="bg1"/>
              </a:solidFill>
              <a:latin typeface="Arial" panose="020B0604020202020204" pitchFamily="34" charset="0"/>
              <a:ea typeface="Montserrat Black"/>
              <a:cs typeface="Arial" panose="020B0604020202020204" pitchFamily="34" charset="0"/>
              <a:sym typeface="Montserrat Black"/>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4" name="CasellaDiTesto 23">
            <a:extLst>
              <a:ext uri="{FF2B5EF4-FFF2-40B4-BE49-F238E27FC236}">
                <a16:creationId xmlns:a16="http://schemas.microsoft.com/office/drawing/2014/main" id="{4E851A4A-CFBF-4ED2-86DB-6CD3696B7E0E}"/>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3" name="CasellaDiTesto 12">
            <a:extLst>
              <a:ext uri="{FF2B5EF4-FFF2-40B4-BE49-F238E27FC236}">
                <a16:creationId xmlns:a16="http://schemas.microsoft.com/office/drawing/2014/main" id="{13D154A8-EBE8-4E20-A4DB-D7938777F3FB}"/>
              </a:ext>
            </a:extLst>
          </p:cNvPr>
          <p:cNvSpPr txBox="1"/>
          <p:nvPr/>
        </p:nvSpPr>
        <p:spPr>
          <a:xfrm>
            <a:off x="640576" y="191762"/>
            <a:ext cx="7573783" cy="584775"/>
          </a:xfrm>
          <a:prstGeom prst="rect">
            <a:avLst/>
          </a:prstGeom>
          <a:noFill/>
        </p:spPr>
        <p:txBody>
          <a:bodyPr wrap="square" rtlCol="0">
            <a:spAutoFit/>
          </a:bodyPr>
          <a:lstStyle/>
          <a:p>
            <a:r>
              <a:rPr lang="it-IT" sz="3200" b="1" dirty="0">
                <a:solidFill>
                  <a:schemeClr val="bg1"/>
                </a:solidFill>
                <a:latin typeface="Arial" panose="020B0604020202020204" pitchFamily="34" charset="0"/>
                <a:cs typeface="Arial" panose="020B0604020202020204" pitchFamily="34" charset="0"/>
              </a:rPr>
              <a:t>CONTRIBUTO A FONDO PERDUTO</a:t>
            </a:r>
          </a:p>
        </p:txBody>
      </p:sp>
      <p:sp>
        <p:nvSpPr>
          <p:cNvPr id="21" name="CasellaDiTesto 20">
            <a:extLst>
              <a:ext uri="{FF2B5EF4-FFF2-40B4-BE49-F238E27FC236}">
                <a16:creationId xmlns:a16="http://schemas.microsoft.com/office/drawing/2014/main" id="{A085C13D-525B-4536-82F4-12305D995FD7}"/>
              </a:ext>
            </a:extLst>
          </p:cNvPr>
          <p:cNvSpPr txBox="1"/>
          <p:nvPr/>
        </p:nvSpPr>
        <p:spPr>
          <a:xfrm>
            <a:off x="17819863" y="3793077"/>
            <a:ext cx="2883644" cy="369332"/>
          </a:xfrm>
          <a:prstGeom prst="rect">
            <a:avLst/>
          </a:prstGeom>
          <a:noFill/>
        </p:spPr>
        <p:txBody>
          <a:bodyPr wrap="square">
            <a:spAutoFit/>
          </a:bodyPr>
          <a:lstStyle/>
          <a:p>
            <a:pPr algn="l" rtl="0" fontAlgn="base"/>
            <a:r>
              <a:rPr lang="it-IT" sz="1800" b="0" i="0" dirty="0">
                <a:solidFill>
                  <a:srgbClr val="000000"/>
                </a:solidFill>
                <a:effectLst/>
                <a:latin typeface="Arial" panose="020B0604020202020204" pitchFamily="34" charset="0"/>
              </a:rPr>
              <a:t>  </a:t>
            </a:r>
            <a:endParaRPr lang="it-IT" b="0" i="0" dirty="0">
              <a:solidFill>
                <a:srgbClr val="000000"/>
              </a:solidFill>
              <a:effectLst/>
              <a:latin typeface="Segoe UI" panose="020B0502040204020203" pitchFamily="34" charset="0"/>
            </a:endParaRPr>
          </a:p>
        </p:txBody>
      </p:sp>
      <p:sp>
        <p:nvSpPr>
          <p:cNvPr id="26" name="CasellaDiTesto 25">
            <a:extLst>
              <a:ext uri="{FF2B5EF4-FFF2-40B4-BE49-F238E27FC236}">
                <a16:creationId xmlns:a16="http://schemas.microsoft.com/office/drawing/2014/main" id="{7E9A1DE4-4284-43C5-9B9C-BBA09D0D15E5}"/>
              </a:ext>
            </a:extLst>
          </p:cNvPr>
          <p:cNvSpPr txBox="1"/>
          <p:nvPr/>
        </p:nvSpPr>
        <p:spPr>
          <a:xfrm>
            <a:off x="4317928" y="1539583"/>
            <a:ext cx="13816082" cy="707886"/>
          </a:xfrm>
          <a:prstGeom prst="rect">
            <a:avLst/>
          </a:prstGeom>
          <a:noFill/>
        </p:spPr>
        <p:txBody>
          <a:bodyPr wrap="square">
            <a:spAutoFit/>
          </a:bodyPr>
          <a:lstStyle/>
          <a:p>
            <a:pPr rtl="0" fontAlgn="base"/>
            <a:r>
              <a:rPr lang="it-IT" sz="2000" i="0" dirty="0">
                <a:solidFill>
                  <a:srgbClr val="000000"/>
                </a:solidFill>
                <a:effectLst/>
                <a:latin typeface="Arial" panose="020B0604020202020204" pitchFamily="34" charset="0"/>
              </a:rPr>
              <a:t>Con la Risoluzione n. 48/E/2021 </a:t>
            </a:r>
            <a:r>
              <a:rPr lang="it-IT" sz="2000" dirty="0">
                <a:solidFill>
                  <a:srgbClr val="000000"/>
                </a:solidFill>
                <a:latin typeface="Segoe UI" panose="020B0502040204020203" pitchFamily="34" charset="0"/>
              </a:rPr>
              <a:t>s</a:t>
            </a:r>
            <a:r>
              <a:rPr lang="it-IT" sz="2000" b="0" i="0" dirty="0">
                <a:solidFill>
                  <a:srgbClr val="000000"/>
                </a:solidFill>
                <a:effectLst/>
                <a:latin typeface="Arial" panose="020B0604020202020204" pitchFamily="34" charset="0"/>
              </a:rPr>
              <a:t>ono stati istituiti i codici tributo da indicare in F24 per </a:t>
            </a:r>
            <a:r>
              <a:rPr lang="it-IT" sz="2000" b="1" i="0" dirty="0">
                <a:solidFill>
                  <a:srgbClr val="000000"/>
                </a:solidFill>
                <a:effectLst/>
                <a:latin typeface="Arial" panose="020B0604020202020204" pitchFamily="34" charset="0"/>
              </a:rPr>
              <a:t>l’utilizzo in compensazione</a:t>
            </a:r>
            <a:r>
              <a:rPr lang="it-IT" sz="2000" b="0" i="0" dirty="0">
                <a:solidFill>
                  <a:srgbClr val="000000"/>
                </a:solidFill>
                <a:effectLst/>
                <a:latin typeface="Arial" panose="020B0604020202020204" pitchFamily="34" charset="0"/>
              </a:rPr>
              <a:t> e la restituzione spontanea </a:t>
            </a:r>
            <a:r>
              <a:rPr lang="it-IT" sz="2000" b="1" i="0" dirty="0">
                <a:solidFill>
                  <a:srgbClr val="000000"/>
                </a:solidFill>
                <a:effectLst/>
                <a:latin typeface="Arial" panose="020B0604020202020204" pitchFamily="34" charset="0"/>
              </a:rPr>
              <a:t>del contributo a fondo perduto “alternativo” o c.d. “stagionale”.</a:t>
            </a:r>
            <a:endParaRPr lang="it-IT" sz="2000" b="0" i="0" dirty="0">
              <a:solidFill>
                <a:srgbClr val="000000"/>
              </a:solidFill>
              <a:effectLst/>
              <a:latin typeface="Segoe UI" panose="020B0502040204020203" pitchFamily="34" charset="0"/>
            </a:endParaRPr>
          </a:p>
        </p:txBody>
      </p:sp>
      <p:graphicFrame>
        <p:nvGraphicFramePr>
          <p:cNvPr id="4" name="Tabella 4">
            <a:extLst>
              <a:ext uri="{FF2B5EF4-FFF2-40B4-BE49-F238E27FC236}">
                <a16:creationId xmlns:a16="http://schemas.microsoft.com/office/drawing/2014/main" id="{BB7BC28A-DA63-4284-A5E3-F8FACDCF733E}"/>
              </a:ext>
            </a:extLst>
          </p:cNvPr>
          <p:cNvGraphicFramePr>
            <a:graphicFrameLocks noGrp="1"/>
          </p:cNvGraphicFramePr>
          <p:nvPr>
            <p:extLst>
              <p:ext uri="{D42A27DB-BD31-4B8C-83A1-F6EECF244321}">
                <p14:modId xmlns:p14="http://schemas.microsoft.com/office/powerpoint/2010/main" val="1411522796"/>
              </p:ext>
            </p:extLst>
          </p:nvPr>
        </p:nvGraphicFramePr>
        <p:xfrm>
          <a:off x="4317928" y="2661713"/>
          <a:ext cx="12957787" cy="5968569"/>
        </p:xfrm>
        <a:graphic>
          <a:graphicData uri="http://schemas.openxmlformats.org/drawingml/2006/table">
            <a:tbl>
              <a:tblPr firstRow="1" bandRow="1">
                <a:tableStyleId>{7DF18680-E054-41AD-8BC1-D1AEF772440D}</a:tableStyleId>
              </a:tblPr>
              <a:tblGrid>
                <a:gridCol w="2609452">
                  <a:extLst>
                    <a:ext uri="{9D8B030D-6E8A-4147-A177-3AD203B41FA5}">
                      <a16:colId xmlns:a16="http://schemas.microsoft.com/office/drawing/2014/main" val="2087635520"/>
                    </a:ext>
                  </a:extLst>
                </a:gridCol>
                <a:gridCol w="1416988">
                  <a:extLst>
                    <a:ext uri="{9D8B030D-6E8A-4147-A177-3AD203B41FA5}">
                      <a16:colId xmlns:a16="http://schemas.microsoft.com/office/drawing/2014/main" val="567184005"/>
                    </a:ext>
                  </a:extLst>
                </a:gridCol>
                <a:gridCol w="8931347">
                  <a:extLst>
                    <a:ext uri="{9D8B030D-6E8A-4147-A177-3AD203B41FA5}">
                      <a16:colId xmlns:a16="http://schemas.microsoft.com/office/drawing/2014/main" val="522216115"/>
                    </a:ext>
                  </a:extLst>
                </a:gridCol>
              </a:tblGrid>
              <a:tr h="718728">
                <a:tc>
                  <a:txBody>
                    <a:bodyPr/>
                    <a:lstStyle/>
                    <a:p>
                      <a:endParaRPr lang="it-IT" sz="2000" b="1" dirty="0">
                        <a:solidFill>
                          <a:schemeClr val="bg1"/>
                        </a:solidFill>
                        <a:latin typeface="Arial" panose="020B0604020202020204" pitchFamily="34" charset="0"/>
                        <a:cs typeface="Arial" panose="020B0604020202020204" pitchFamily="34" charset="0"/>
                      </a:endParaRPr>
                    </a:p>
                  </a:txBody>
                  <a:tcPr/>
                </a:tc>
                <a:tc>
                  <a:txBody>
                    <a:bodyPr/>
                    <a:lstStyle/>
                    <a:p>
                      <a:pPr algn="ctr"/>
                      <a:r>
                        <a:rPr lang="it-IT" sz="2000" dirty="0">
                          <a:latin typeface="Arial" panose="020B0604020202020204" pitchFamily="34" charset="0"/>
                          <a:cs typeface="Arial" panose="020B0604020202020204" pitchFamily="34" charset="0"/>
                        </a:rPr>
                        <a:t>CODICE TRIBUTO</a:t>
                      </a:r>
                    </a:p>
                  </a:txBody>
                  <a:tcPr/>
                </a:tc>
                <a:tc>
                  <a:txBody>
                    <a:bodyPr/>
                    <a:lstStyle/>
                    <a:p>
                      <a:pPr algn="ctr"/>
                      <a:r>
                        <a:rPr lang="it-IT" sz="2400" dirty="0">
                          <a:latin typeface="Arial" panose="020B0604020202020204" pitchFamily="34" charset="0"/>
                          <a:cs typeface="Arial" panose="020B0604020202020204" pitchFamily="34" charset="0"/>
                        </a:rPr>
                        <a:t>DENOMINAZIONE</a:t>
                      </a:r>
                    </a:p>
                  </a:txBody>
                  <a:tcPr/>
                </a:tc>
                <a:extLst>
                  <a:ext uri="{0D108BD9-81ED-4DB2-BD59-A6C34878D82A}">
                    <a16:rowId xmlns:a16="http://schemas.microsoft.com/office/drawing/2014/main" val="706022085"/>
                  </a:ext>
                </a:extLst>
              </a:tr>
              <a:tr h="1593702">
                <a:tc>
                  <a:txBody>
                    <a:bodyPr/>
                    <a:lstStyle/>
                    <a:p>
                      <a:r>
                        <a:rPr lang="it-IT" sz="2000" b="1" dirty="0">
                          <a:solidFill>
                            <a:schemeClr val="tx1"/>
                          </a:solidFill>
                          <a:latin typeface="Arial" panose="020B0604020202020204" pitchFamily="34" charset="0"/>
                          <a:cs typeface="Arial" panose="020B0604020202020204" pitchFamily="34" charset="0"/>
                        </a:rPr>
                        <a:t>UTILIZZO IN COMPENSAZIONE</a:t>
                      </a:r>
                    </a:p>
                  </a:txBody>
                  <a:tcPr anchor="ctr"/>
                </a:tc>
                <a:tc>
                  <a:txBody>
                    <a:bodyPr/>
                    <a:lstStyle/>
                    <a:p>
                      <a:r>
                        <a:rPr lang="it-IT" sz="2400" b="1" dirty="0">
                          <a:solidFill>
                            <a:srgbClr val="000000"/>
                          </a:solidFill>
                          <a:effectLst/>
                          <a:latin typeface="Arial" panose="020B0604020202020204" pitchFamily="34" charset="0"/>
                          <a:cs typeface="Arial" panose="020B0604020202020204" pitchFamily="34" charset="0"/>
                        </a:rPr>
                        <a:t>6946</a:t>
                      </a:r>
                      <a:endParaRPr lang="it-IT" sz="2400" dirty="0">
                        <a:latin typeface="Arial" panose="020B0604020202020204" pitchFamily="34" charset="0"/>
                        <a:cs typeface="Arial" panose="020B0604020202020204" pitchFamily="34" charset="0"/>
                      </a:endParaRPr>
                    </a:p>
                  </a:txBody>
                  <a:tcPr/>
                </a:tc>
                <a:tc>
                  <a:txBody>
                    <a:bodyPr/>
                    <a:lstStyle/>
                    <a:p>
                      <a:pPr marL="0" marR="0" lvl="0" indent="0" algn="l" defTabSz="1371645" rtl="0" eaLnBrk="1" fontAlgn="auto" latinLnBrk="0" hangingPunct="1">
                        <a:lnSpc>
                          <a:spcPct val="100000"/>
                        </a:lnSpc>
                        <a:spcBef>
                          <a:spcPts val="0"/>
                        </a:spcBef>
                        <a:spcAft>
                          <a:spcPts val="0"/>
                        </a:spcAft>
                        <a:buClrTx/>
                        <a:buSzTx/>
                        <a:buFontTx/>
                        <a:buNone/>
                        <a:tabLst/>
                        <a:defRPr/>
                      </a:pPr>
                      <a:r>
                        <a:rPr lang="it-IT" sz="2400" b="0" dirty="0">
                          <a:solidFill>
                            <a:srgbClr val="000000"/>
                          </a:solidFill>
                          <a:effectLst/>
                          <a:latin typeface="Arial" panose="020B0604020202020204" pitchFamily="34" charset="0"/>
                          <a:cs typeface="Arial" panose="020B0604020202020204" pitchFamily="34" charset="0"/>
                        </a:rPr>
                        <a:t>Contributo a fondo perduto Decreto Sostegni-bis stagionale – credito d’imposta da utilizzare in compensazione - art. 1, c. 5, DL n. 73 del 2021”</a:t>
                      </a:r>
                    </a:p>
                    <a:p>
                      <a:endParaRPr lang="it-IT"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33930305"/>
                  </a:ext>
                </a:extLst>
              </a:tr>
              <a:tr h="1218713">
                <a:tc rowSpan="3">
                  <a:txBody>
                    <a:bodyPr/>
                    <a:lstStyle/>
                    <a:p>
                      <a:r>
                        <a:rPr lang="it-IT" sz="2000" b="1" dirty="0">
                          <a:solidFill>
                            <a:schemeClr val="tx1"/>
                          </a:solidFill>
                          <a:latin typeface="Arial" panose="020B0604020202020204" pitchFamily="34" charset="0"/>
                          <a:cs typeface="Arial" panose="020B0604020202020204" pitchFamily="34" charset="0"/>
                        </a:rPr>
                        <a:t>RESTITUZIONE SPONTANEA</a:t>
                      </a:r>
                    </a:p>
                  </a:txBody>
                  <a:tcPr anchor="ctr"/>
                </a:tc>
                <a:tc>
                  <a:txBody>
                    <a:bodyPr/>
                    <a:lstStyle/>
                    <a:p>
                      <a:r>
                        <a:rPr lang="it-IT" sz="2400" b="1" dirty="0">
                          <a:solidFill>
                            <a:srgbClr val="000000"/>
                          </a:solidFill>
                          <a:effectLst/>
                          <a:latin typeface="Arial" panose="020B0604020202020204" pitchFamily="34" charset="0"/>
                          <a:cs typeface="Arial" panose="020B0604020202020204" pitchFamily="34" charset="0"/>
                        </a:rPr>
                        <a:t>8131</a:t>
                      </a:r>
                      <a:endParaRPr lang="it-IT" sz="2400" dirty="0">
                        <a:latin typeface="Arial" panose="020B0604020202020204" pitchFamily="34" charset="0"/>
                        <a:cs typeface="Arial" panose="020B0604020202020204" pitchFamily="34" charset="0"/>
                      </a:endParaRPr>
                    </a:p>
                  </a:txBody>
                  <a:tcPr/>
                </a:tc>
                <a:tc>
                  <a:txBody>
                    <a:bodyPr/>
                    <a:lstStyle/>
                    <a:p>
                      <a:r>
                        <a:rPr lang="it-IT" sz="2400" b="0" dirty="0">
                          <a:solidFill>
                            <a:srgbClr val="000000"/>
                          </a:solidFill>
                          <a:effectLst/>
                          <a:latin typeface="Arial" panose="020B0604020202020204" pitchFamily="34" charset="0"/>
                          <a:cs typeface="Arial" panose="020B0604020202020204" pitchFamily="34" charset="0"/>
                        </a:rPr>
                        <a:t>Contributo a fondo perduto Decreto Sostegni-bis stagionale – Restituzione spontanea - CAPITALE – art. 1, c. 5, DL n. 73 del 2021</a:t>
                      </a:r>
                      <a:endParaRPr lang="it-IT"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45381275"/>
                  </a:ext>
                </a:extLst>
              </a:tr>
              <a:tr h="1218713">
                <a:tc vMerge="1">
                  <a:txBody>
                    <a:bodyPr/>
                    <a:lstStyle/>
                    <a:p>
                      <a:endParaRPr lang="it-IT" sz="2000" b="1" dirty="0">
                        <a:solidFill>
                          <a:schemeClr val="bg1"/>
                        </a:solidFill>
                        <a:latin typeface="Arial" panose="020B0604020202020204" pitchFamily="34" charset="0"/>
                        <a:cs typeface="Arial" panose="020B0604020202020204" pitchFamily="34" charset="0"/>
                      </a:endParaRPr>
                    </a:p>
                  </a:txBody>
                  <a:tcPr/>
                </a:tc>
                <a:tc>
                  <a:txBody>
                    <a:bodyPr/>
                    <a:lstStyle/>
                    <a:p>
                      <a:r>
                        <a:rPr lang="it-IT" sz="2400" b="1" dirty="0">
                          <a:solidFill>
                            <a:srgbClr val="000000"/>
                          </a:solidFill>
                          <a:effectLst/>
                          <a:latin typeface="Arial" panose="020B0604020202020204" pitchFamily="34" charset="0"/>
                          <a:cs typeface="Arial" panose="020B0604020202020204" pitchFamily="34" charset="0"/>
                        </a:rPr>
                        <a:t>8132</a:t>
                      </a:r>
                      <a:endParaRPr lang="it-IT" sz="2400" dirty="0">
                        <a:latin typeface="Arial" panose="020B0604020202020204" pitchFamily="34" charset="0"/>
                        <a:cs typeface="Arial" panose="020B0604020202020204" pitchFamily="34" charset="0"/>
                      </a:endParaRPr>
                    </a:p>
                  </a:txBody>
                  <a:tcPr/>
                </a:tc>
                <a:tc>
                  <a:txBody>
                    <a:bodyPr/>
                    <a:lstStyle/>
                    <a:p>
                      <a:r>
                        <a:rPr lang="it-IT" sz="2400" b="0" dirty="0">
                          <a:solidFill>
                            <a:srgbClr val="000000"/>
                          </a:solidFill>
                          <a:effectLst/>
                          <a:latin typeface="Arial" panose="020B0604020202020204" pitchFamily="34" charset="0"/>
                          <a:cs typeface="Arial" panose="020B0604020202020204" pitchFamily="34" charset="0"/>
                        </a:rPr>
                        <a:t>Contributo a fondo perduto Decreto Sostegni-bis stagionale – Restituzione spontanea - INTERESSI – art. 1, c. 5, DL n. 73 del 2021</a:t>
                      </a:r>
                      <a:endParaRPr lang="it-IT"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32830566"/>
                  </a:ext>
                </a:extLst>
              </a:tr>
              <a:tr h="1218713">
                <a:tc vMerge="1">
                  <a:txBody>
                    <a:bodyPr/>
                    <a:lstStyle/>
                    <a:p>
                      <a:endParaRPr lang="it-IT" sz="2000" b="1" dirty="0">
                        <a:solidFill>
                          <a:schemeClr val="bg1"/>
                        </a:solidFill>
                        <a:latin typeface="Arial" panose="020B0604020202020204" pitchFamily="34" charset="0"/>
                        <a:cs typeface="Arial" panose="020B0604020202020204" pitchFamily="34" charset="0"/>
                      </a:endParaRPr>
                    </a:p>
                  </a:txBody>
                  <a:tcPr/>
                </a:tc>
                <a:tc>
                  <a:txBody>
                    <a:bodyPr/>
                    <a:lstStyle/>
                    <a:p>
                      <a:r>
                        <a:rPr lang="it-IT" sz="2400" b="1" dirty="0">
                          <a:solidFill>
                            <a:srgbClr val="000000"/>
                          </a:solidFill>
                          <a:effectLst/>
                          <a:latin typeface="Arial" panose="020B0604020202020204" pitchFamily="34" charset="0"/>
                          <a:cs typeface="Arial" panose="020B0604020202020204" pitchFamily="34" charset="0"/>
                        </a:rPr>
                        <a:t>8133</a:t>
                      </a:r>
                      <a:endParaRPr lang="it-IT" sz="2400" dirty="0">
                        <a:latin typeface="Arial" panose="020B0604020202020204" pitchFamily="34" charset="0"/>
                        <a:cs typeface="Arial" panose="020B0604020202020204" pitchFamily="34" charset="0"/>
                      </a:endParaRPr>
                    </a:p>
                  </a:txBody>
                  <a:tcPr/>
                </a:tc>
                <a:tc>
                  <a:txBody>
                    <a:bodyPr/>
                    <a:lstStyle/>
                    <a:p>
                      <a:r>
                        <a:rPr lang="it-IT" sz="2400" b="0" dirty="0">
                          <a:solidFill>
                            <a:srgbClr val="000000"/>
                          </a:solidFill>
                          <a:effectLst/>
                          <a:latin typeface="Arial" panose="020B0604020202020204" pitchFamily="34" charset="0"/>
                          <a:cs typeface="Arial" panose="020B0604020202020204" pitchFamily="34" charset="0"/>
                        </a:rPr>
                        <a:t>Contributo a fondo perduto Decreto Sostegni-bis stagionale – Restituzione spontanea - SANZIONE – art. 1, c. 5, DL n. 73 del 2021</a:t>
                      </a:r>
                      <a:endParaRPr lang="it-IT"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13223371"/>
                  </a:ext>
                </a:extLst>
              </a:tr>
            </a:tbl>
          </a:graphicData>
        </a:graphic>
      </p:graphicFrame>
      <p:sp>
        <p:nvSpPr>
          <p:cNvPr id="38" name="Rettangolo con angoli arrotondati 37">
            <a:extLst>
              <a:ext uri="{FF2B5EF4-FFF2-40B4-BE49-F238E27FC236}">
                <a16:creationId xmlns:a16="http://schemas.microsoft.com/office/drawing/2014/main" id="{94FDBAF4-EE95-48CB-86C8-4B46352CADC4}"/>
              </a:ext>
            </a:extLst>
          </p:cNvPr>
          <p:cNvSpPr/>
          <p:nvPr/>
        </p:nvSpPr>
        <p:spPr>
          <a:xfrm>
            <a:off x="759232" y="2534888"/>
            <a:ext cx="2955023" cy="2042835"/>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endParaRPr lang="it-IT" sz="1400" b="1" dirty="0">
              <a:solidFill>
                <a:schemeClr val="tx2">
                  <a:lumMod val="10000"/>
                </a:schemeClr>
              </a:solidFill>
              <a:latin typeface="Arial" panose="020B0604020202020204" pitchFamily="34" charset="0"/>
              <a:ea typeface="Karla"/>
              <a:cs typeface="Arial" panose="020B0604020202020204" pitchFamily="34" charset="0"/>
              <a:sym typeface="Karla"/>
            </a:endParaRPr>
          </a:p>
          <a:p>
            <a:pPr lvl="0" algn="ctr">
              <a:buClr>
                <a:srgbClr val="000000"/>
              </a:buClr>
              <a:buSzPts val="1600"/>
            </a:pPr>
            <a:r>
              <a:rPr lang="it-IT" sz="1400" b="1" dirty="0">
                <a:solidFill>
                  <a:schemeClr val="tx2">
                    <a:lumMod val="10000"/>
                  </a:schemeClr>
                </a:solidFill>
                <a:latin typeface="Arial" panose="020B0604020202020204" pitchFamily="34" charset="0"/>
                <a:ea typeface="Karla"/>
                <a:cs typeface="Arial" panose="020B0604020202020204" pitchFamily="34" charset="0"/>
                <a:sym typeface="Karla"/>
              </a:rPr>
              <a:t>VAI ALLA RISOLUZIONE</a:t>
            </a:r>
          </a:p>
          <a:p>
            <a:pPr algn="ctr" fontAlgn="base"/>
            <a:r>
              <a:rPr lang="it-IT" sz="1400" i="0" u="sng" strike="noStrike" dirty="0">
                <a:solidFill>
                  <a:schemeClr val="tx1"/>
                </a:solidFill>
                <a:effectLst/>
                <a:latin typeface="Arial" panose="020B0604020202020204" pitchFamily="34" charset="0"/>
                <a:hlinkClick r:id="rId4">
                  <a:extLst>
                    <a:ext uri="{A12FA001-AC4F-418D-AE19-62706E023703}">
                      <ahyp:hlinkClr xmlns:ahyp="http://schemas.microsoft.com/office/drawing/2018/hyperlinkcolor" val="tx"/>
                    </a:ext>
                  </a:extLst>
                </a:hlinkClick>
              </a:rPr>
              <a:t>https://www.agenziaentrate.gov.it/portale/documents/20143/0/Risoluzione_48_19.07.2021.pdf/c0e5850c-2394-c44d-f747-cf88aa7c00fb</a:t>
            </a:r>
            <a:r>
              <a:rPr lang="it-IT" sz="1400" i="0" dirty="0">
                <a:solidFill>
                  <a:schemeClr val="tx1"/>
                </a:solidFill>
                <a:effectLst/>
                <a:latin typeface="Arial" panose="020B0604020202020204" pitchFamily="34" charset="0"/>
              </a:rPr>
              <a:t> </a:t>
            </a:r>
            <a:endParaRPr lang="it-IT" sz="1200" dirty="0">
              <a:solidFill>
                <a:schemeClr val="tx1"/>
              </a:solidFill>
            </a:endParaRPr>
          </a:p>
        </p:txBody>
      </p:sp>
      <p:sp>
        <p:nvSpPr>
          <p:cNvPr id="41" name="Rettangolo con angoli arrotondati 40">
            <a:extLst>
              <a:ext uri="{FF2B5EF4-FFF2-40B4-BE49-F238E27FC236}">
                <a16:creationId xmlns:a16="http://schemas.microsoft.com/office/drawing/2014/main" id="{FD9D1A4E-F5B0-4538-820B-0FA3A6908FED}"/>
              </a:ext>
            </a:extLst>
          </p:cNvPr>
          <p:cNvSpPr/>
          <p:nvPr/>
        </p:nvSpPr>
        <p:spPr>
          <a:xfrm>
            <a:off x="1639239" y="1573420"/>
            <a:ext cx="1207984" cy="1207984"/>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Clr>
                <a:srgbClr val="000000"/>
              </a:buClr>
              <a:buSzPts val="1600"/>
            </a:pPr>
            <a:r>
              <a:rPr lang="it-IT" sz="1400" b="1" dirty="0">
                <a:solidFill>
                  <a:schemeClr val="tx2">
                    <a:lumMod val="10000"/>
                  </a:schemeClr>
                </a:solidFill>
                <a:latin typeface="Arial" panose="020B0604020202020204" pitchFamily="34" charset="0"/>
                <a:ea typeface="Karla"/>
                <a:cs typeface="Arial" panose="020B0604020202020204" pitchFamily="34" charset="0"/>
                <a:sym typeface="Karla"/>
              </a:rPr>
              <a:t> </a:t>
            </a:r>
          </a:p>
        </p:txBody>
      </p:sp>
      <p:pic>
        <p:nvPicPr>
          <p:cNvPr id="40" name="Elemento grafico 39" descr="Giornale contorno">
            <a:extLst>
              <a:ext uri="{FF2B5EF4-FFF2-40B4-BE49-F238E27FC236}">
                <a16:creationId xmlns:a16="http://schemas.microsoft.com/office/drawing/2014/main" id="{5F95F2A5-94FD-4FC2-A198-5F563DEF75E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671791" y="1647507"/>
            <a:ext cx="1207984" cy="1207984"/>
          </a:xfrm>
          <a:prstGeom prst="rect">
            <a:avLst/>
          </a:prstGeom>
        </p:spPr>
      </p:pic>
      <p:pic>
        <p:nvPicPr>
          <p:cNvPr id="6" name="Elemento grafico 5" descr="Prestito con riempimento a tinta unita">
            <a:extLst>
              <a:ext uri="{FF2B5EF4-FFF2-40B4-BE49-F238E27FC236}">
                <a16:creationId xmlns:a16="http://schemas.microsoft.com/office/drawing/2014/main" id="{C7F0D23E-2EC4-48B0-900F-EF26FE32DDD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06443" y="6393185"/>
            <a:ext cx="1642405" cy="1642405"/>
          </a:xfrm>
          <a:prstGeom prst="rect">
            <a:avLst/>
          </a:prstGeom>
        </p:spPr>
      </p:pic>
    </p:spTree>
    <p:extLst>
      <p:ext uri="{BB962C8B-B14F-4D97-AF65-F5344CB8AC3E}">
        <p14:creationId xmlns:p14="http://schemas.microsoft.com/office/powerpoint/2010/main" val="27111840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3" name="Elemento grafico 2" descr="Lente di ingrandimento con riempimento a tinta unita">
            <a:extLst>
              <a:ext uri="{FF2B5EF4-FFF2-40B4-BE49-F238E27FC236}">
                <a16:creationId xmlns:a16="http://schemas.microsoft.com/office/drawing/2014/main" id="{CF528AC3-46FD-4998-9C0B-4DAE520046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2828161" y="1616896"/>
            <a:ext cx="6966888" cy="6959316"/>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1451521" y="-1252660"/>
            <a:ext cx="2696409" cy="5861958"/>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Oval 10">
            <a:extLst>
              <a:ext uri="{FF2B5EF4-FFF2-40B4-BE49-F238E27FC236}">
                <a16:creationId xmlns:a16="http://schemas.microsoft.com/office/drawing/2014/main" id="{E53408B7-AAA1-4509-8B32-C08D8B9DED79}"/>
              </a:ext>
            </a:extLst>
          </p:cNvPr>
          <p:cNvSpPr/>
          <p:nvPr/>
        </p:nvSpPr>
        <p:spPr>
          <a:xfrm>
            <a:off x="9144000" y="2526926"/>
            <a:ext cx="5310928" cy="5310928"/>
          </a:xfrm>
          <a:prstGeom prst="ellipse">
            <a:avLst/>
          </a:prstGeom>
          <a:gradFill flip="none" rotWithShape="1">
            <a:gsLst>
              <a:gs pos="0">
                <a:srgbClr val="A82890">
                  <a:tint val="66000"/>
                  <a:satMod val="160000"/>
                </a:srgbClr>
              </a:gs>
              <a:gs pos="50000">
                <a:srgbClr val="A82890">
                  <a:tint val="44500"/>
                  <a:satMod val="160000"/>
                </a:srgbClr>
              </a:gs>
              <a:gs pos="100000">
                <a:srgbClr val="A82890">
                  <a:tint val="23500"/>
                  <a:satMod val="160000"/>
                </a:srgbClr>
              </a:gs>
            </a:gsLst>
            <a:lin ang="27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600" dirty="0">
              <a:latin typeface="Arial" panose="020B0604020202020204" pitchFamily="34" charset="0"/>
              <a:cs typeface="Arial" panose="020B0604020202020204" pitchFamily="34" charset="0"/>
            </a:endParaRPr>
          </a:p>
        </p:txBody>
      </p:sp>
      <p:sp>
        <p:nvSpPr>
          <p:cNvPr id="7" name="Oval 10">
            <a:extLst>
              <a:ext uri="{FF2B5EF4-FFF2-40B4-BE49-F238E27FC236}">
                <a16:creationId xmlns:a16="http://schemas.microsoft.com/office/drawing/2014/main" id="{02E08069-BCA7-9243-901A-D435F014E30F}"/>
              </a:ext>
            </a:extLst>
          </p:cNvPr>
          <p:cNvSpPr/>
          <p:nvPr/>
        </p:nvSpPr>
        <p:spPr>
          <a:xfrm>
            <a:off x="8837002" y="2071583"/>
            <a:ext cx="5310928" cy="5310928"/>
          </a:xfrm>
          <a:prstGeom prst="ellipse">
            <a:avLst/>
          </a:prstGeom>
          <a:solidFill>
            <a:srgbClr val="A82890"/>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latin typeface="Arial" panose="020B0604020202020204" pitchFamily="34" charset="0"/>
                <a:cs typeface="Arial" panose="020B0604020202020204" pitchFamily="34" charset="0"/>
              </a:rPr>
              <a:t>APPROFONDIMENTO MENSILE</a:t>
            </a:r>
            <a:endParaRPr lang="ru-RU" sz="2400" dirty="0">
              <a:latin typeface="Arial" panose="020B0604020202020204" pitchFamily="34" charset="0"/>
              <a:cs typeface="Arial" panose="020B0604020202020204" pitchFamily="34" charset="0"/>
            </a:endParaRPr>
          </a:p>
        </p:txBody>
      </p:sp>
      <p:sp>
        <p:nvSpPr>
          <p:cNvPr id="8" name="Rettangolo 7">
            <a:extLst>
              <a:ext uri="{FF2B5EF4-FFF2-40B4-BE49-F238E27FC236}">
                <a16:creationId xmlns:a16="http://schemas.microsoft.com/office/drawing/2014/main" id="{4100F1B4-A96B-4826-8A09-FE4EA8467469}"/>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10" name="Gruppo 9">
            <a:extLst>
              <a:ext uri="{FF2B5EF4-FFF2-40B4-BE49-F238E27FC236}">
                <a16:creationId xmlns:a16="http://schemas.microsoft.com/office/drawing/2014/main" id="{475EA8E4-2FA9-4D10-9E4B-82C0B831532F}"/>
              </a:ext>
            </a:extLst>
          </p:cNvPr>
          <p:cNvGrpSpPr/>
          <p:nvPr/>
        </p:nvGrpSpPr>
        <p:grpSpPr>
          <a:xfrm>
            <a:off x="1" y="9097706"/>
            <a:ext cx="18287999" cy="1177858"/>
            <a:chOff x="-121141" y="6091519"/>
            <a:chExt cx="12462637" cy="894504"/>
          </a:xfrm>
        </p:grpSpPr>
        <p:sp>
          <p:nvSpPr>
            <p:cNvPr id="11" name="Rettangolo 10">
              <a:extLst>
                <a:ext uri="{FF2B5EF4-FFF2-40B4-BE49-F238E27FC236}">
                  <a16:creationId xmlns:a16="http://schemas.microsoft.com/office/drawing/2014/main" id="{928D4CEA-604E-4D1C-9A3D-4B8F6BD6CE0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2" name="Immagine 11">
              <a:extLst>
                <a:ext uri="{FF2B5EF4-FFF2-40B4-BE49-F238E27FC236}">
                  <a16:creationId xmlns:a16="http://schemas.microsoft.com/office/drawing/2014/main" id="{8DD14678-3267-42DF-8D60-9661039A3767}"/>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4" name="CasellaDiTesto 13">
            <a:extLst>
              <a:ext uri="{FF2B5EF4-FFF2-40B4-BE49-F238E27FC236}">
                <a16:creationId xmlns:a16="http://schemas.microsoft.com/office/drawing/2014/main" id="{E0FB6239-FBA6-4789-AC19-19357AB740DC}"/>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6618162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670571" y="6055377"/>
            <a:ext cx="2842991" cy="2842991"/>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6940781">
            <a:off x="-5131844" y="3225050"/>
            <a:ext cx="11986076" cy="1812182"/>
            <a:chOff x="2187159" y="5485807"/>
            <a:chExt cx="11986076" cy="1812182"/>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7035559" y="637407"/>
              <a:ext cx="1313777" cy="11010577"/>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7388099" y="512853"/>
              <a:ext cx="1731771" cy="11838501"/>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10" name="Oval 9">
            <a:extLst>
              <a:ext uri="{FF2B5EF4-FFF2-40B4-BE49-F238E27FC236}">
                <a16:creationId xmlns:a16="http://schemas.microsoft.com/office/drawing/2014/main" id="{7416D99C-6EA2-4903-9964-F96929784E55}"/>
              </a:ext>
            </a:extLst>
          </p:cNvPr>
          <p:cNvSpPr/>
          <p:nvPr/>
        </p:nvSpPr>
        <p:spPr>
          <a:xfrm>
            <a:off x="651753" y="6195977"/>
            <a:ext cx="2561790" cy="2561790"/>
          </a:xfrm>
          <a:prstGeom prst="ellipse">
            <a:avLst/>
          </a:prstGeom>
          <a:solidFill>
            <a:srgbClr val="A82890"/>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latin typeface="Arial" panose="020B0604020202020204" pitchFamily="34" charset="0"/>
                <a:cs typeface="Arial" panose="020B0604020202020204" pitchFamily="34" charset="0"/>
              </a:rPr>
              <a:t>Cassazione n.17849/2021</a:t>
            </a:r>
            <a:endParaRPr lang="ru-RU" sz="2000" dirty="0"/>
          </a:p>
        </p:txBody>
      </p:sp>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algn="ctr">
              <a:lnSpc>
                <a:spcPct val="150000"/>
              </a:lnSpc>
            </a:pPr>
            <a:r>
              <a:rPr lang="en-US" sz="3600" dirty="0">
                <a:solidFill>
                  <a:schemeClr val="bg1"/>
                </a:solidFill>
                <a:latin typeface="+mj-lt"/>
                <a:ea typeface="Montserrat Black"/>
                <a:cs typeface="Montserrat Black"/>
                <a:sym typeface="Montserrat Black"/>
              </a:rPr>
              <a:t>02</a:t>
            </a:r>
            <a:endParaRPr dirty="0">
              <a:solidFill>
                <a:schemeClr val="bg1"/>
              </a:solidFill>
              <a:latin typeface="+mj-lt"/>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5" name="Google Shape;578;p86">
            <a:extLst>
              <a:ext uri="{FF2B5EF4-FFF2-40B4-BE49-F238E27FC236}">
                <a16:creationId xmlns:a16="http://schemas.microsoft.com/office/drawing/2014/main" id="{1512E9AC-4D27-4A3C-9575-48596E19ECD9}"/>
              </a:ext>
            </a:extLst>
          </p:cNvPr>
          <p:cNvSpPr txBox="1"/>
          <p:nvPr/>
        </p:nvSpPr>
        <p:spPr>
          <a:xfrm>
            <a:off x="3513562" y="1424838"/>
            <a:ext cx="12915158" cy="7451058"/>
          </a:xfrm>
          <a:prstGeom prst="rect">
            <a:avLst/>
          </a:prstGeom>
          <a:noFill/>
          <a:ln>
            <a:noFill/>
          </a:ln>
        </p:spPr>
        <p:txBody>
          <a:bodyPr spcFirstLastPara="1" wrap="square" lIns="91425" tIns="45700" rIns="91425" bIns="45700" anchor="t" anchorCtr="0">
            <a:noAutofit/>
          </a:bodyPr>
          <a:lstStyle/>
          <a:p>
            <a:pPr algn="just" fontAlgn="base"/>
            <a:r>
              <a:rPr lang="it-IT" sz="2100" dirty="0">
                <a:latin typeface="Arial" panose="020B0604020202020204" pitchFamily="34" charset="0"/>
                <a:cs typeface="Arial" panose="020B0604020202020204" pitchFamily="34" charset="0"/>
              </a:rPr>
              <a:t>La sentenza in esame affronta la tematica dell’esterovestizione, introducendo ulteriori spunti degni di nota.  </a:t>
            </a:r>
          </a:p>
          <a:p>
            <a:pPr algn="just" fontAlgn="base"/>
            <a:r>
              <a:rPr lang="it-IT" sz="2100" dirty="0">
                <a:latin typeface="Arial" panose="020B0604020202020204" pitchFamily="34" charset="0"/>
                <a:cs typeface="Arial" panose="020B0604020202020204" pitchFamily="34" charset="0"/>
              </a:rPr>
              <a:t>La vicenda riguarda una società con sede in Lussemburgo considerata – appunto – esterovestita dall’Agenzia delle Entrate con riferimento ai periodi d’imposta 2006, 2007 e 2008.  </a:t>
            </a:r>
          </a:p>
          <a:p>
            <a:pPr algn="just" fontAlgn="base"/>
            <a:r>
              <a:rPr lang="it-IT" sz="2100" dirty="0">
                <a:latin typeface="Arial" panose="020B0604020202020204" pitchFamily="34" charset="0"/>
                <a:cs typeface="Arial" panose="020B0604020202020204" pitchFamily="34" charset="0"/>
              </a:rPr>
              <a:t>Nello specifico i giudici, in applicazione di consolidati princìpi in materia, hanno ritenuto che i seguenti elementi, univoci e concordanti, fossero in grado di supportare la contestazione di esterovestizione avanzata dall’Amministrazione finanziaria: a) l’assenza di una sede effettiva; b) l’assenza di addetti alle dipendenze della società; c) la composizione dell’organo amministrativo; d) la carenza di un autonomo centro decisionale diverso da quello della controllante.  </a:t>
            </a:r>
          </a:p>
          <a:p>
            <a:pPr algn="just" fontAlgn="base"/>
            <a:r>
              <a:rPr lang="it-IT" sz="2100" dirty="0">
                <a:latin typeface="Arial" panose="020B0604020202020204" pitchFamily="34" charset="0"/>
                <a:cs typeface="Arial" panose="020B0604020202020204" pitchFamily="34" charset="0"/>
              </a:rPr>
              <a:t>In prima battuta, la Corte di Cassazione, richiamando altre pronunce (Cass. </a:t>
            </a:r>
            <a:r>
              <a:rPr lang="it-IT" sz="2100" dirty="0" err="1">
                <a:latin typeface="Arial" panose="020B0604020202020204" pitchFamily="34" charset="0"/>
                <a:cs typeface="Arial" panose="020B0604020202020204" pitchFamily="34" charset="0"/>
              </a:rPr>
              <a:t>pen</a:t>
            </a:r>
            <a:r>
              <a:rPr lang="it-IT" sz="2100" dirty="0">
                <a:latin typeface="Arial" panose="020B0604020202020204" pitchFamily="34" charset="0"/>
                <a:cs typeface="Arial" panose="020B0604020202020204" pitchFamily="34" charset="0"/>
              </a:rPr>
              <a:t>., sez. 3, n. 50151 del 13/07/2018), precisa che possono rientrare nel fenomeno dell’esterovestizione sia forme societarie del tutto apparenti, sia forme comunque dotate di una propria autonomia giuridica e operativa. Da ciò consegue – secondo i giudici – che quando l’attività economica svolta da un’impresa non residente è nascosta al fisco italiano, perché la sede fissa degli affari si trova allocata nel territorio dello Stato, ci si potrebbe trovare al cospetto non tanto di una società “schermo”, quanto di una stabile organizzazione occulta.  </a:t>
            </a:r>
          </a:p>
          <a:p>
            <a:pPr algn="just" fontAlgn="base"/>
            <a:r>
              <a:rPr lang="it-IT" sz="2100" dirty="0">
                <a:latin typeface="Arial" panose="020B0604020202020204" pitchFamily="34" charset="0"/>
                <a:cs typeface="Arial" panose="020B0604020202020204" pitchFamily="34" charset="0"/>
              </a:rPr>
              <a:t>Sempre in merito al rapporto tra i concetti di esterovestizione e stabile organizzazione, un ulteriore elemento da evidenziare è quanto affermato dai giudici di legittimità con riferimento al dedotto vizio di </a:t>
            </a:r>
            <a:r>
              <a:rPr lang="it-IT" sz="2100" i="1" dirty="0" err="1">
                <a:latin typeface="Arial" panose="020B0604020202020204" pitchFamily="34" charset="0"/>
                <a:cs typeface="Arial" panose="020B0604020202020204" pitchFamily="34" charset="0"/>
              </a:rPr>
              <a:t>ultrapetizione</a:t>
            </a:r>
            <a:r>
              <a:rPr lang="it-IT" sz="2100" dirty="0">
                <a:latin typeface="Arial" panose="020B0604020202020204" pitchFamily="34" charset="0"/>
                <a:cs typeface="Arial" panose="020B0604020202020204" pitchFamily="34" charset="0"/>
              </a:rPr>
              <a:t>, avendo la CTR considerato la contribuente come una società avente stabile organizzazione in Italia, sebbene il tema della “stabile organizzazione” non avesse mai fatto ingresso nel giudizio.   </a:t>
            </a:r>
          </a:p>
          <a:p>
            <a:pPr algn="just" fontAlgn="base"/>
            <a:r>
              <a:rPr lang="it-IT" sz="2100" dirty="0">
                <a:latin typeface="Arial" panose="020B0604020202020204" pitchFamily="34" charset="0"/>
                <a:cs typeface="Arial" panose="020B0604020202020204" pitchFamily="34" charset="0"/>
              </a:rPr>
              <a:t>Ebbene, nel rigettare il motivo, la Corte di Cassazione ha precisato che il riferimento contenuto nella sentenza di appello alla “stabile organizzazione” in Italia non costituisce una questione estranea al </a:t>
            </a:r>
            <a:r>
              <a:rPr lang="it-IT" sz="2100" i="1" dirty="0" err="1">
                <a:latin typeface="Arial" panose="020B0604020202020204" pitchFamily="34" charset="0"/>
                <a:cs typeface="Arial" panose="020B0604020202020204" pitchFamily="34" charset="0"/>
              </a:rPr>
              <a:t>thema</a:t>
            </a:r>
            <a:r>
              <a:rPr lang="it-IT" sz="2100" i="1" dirty="0">
                <a:latin typeface="Arial" panose="020B0604020202020204" pitchFamily="34" charset="0"/>
                <a:cs typeface="Arial" panose="020B0604020202020204" pitchFamily="34" charset="0"/>
              </a:rPr>
              <a:t> </a:t>
            </a:r>
            <a:r>
              <a:rPr lang="it-IT" sz="2100" i="1" dirty="0" err="1">
                <a:latin typeface="Arial" panose="020B0604020202020204" pitchFamily="34" charset="0"/>
                <a:cs typeface="Arial" panose="020B0604020202020204" pitchFamily="34" charset="0"/>
              </a:rPr>
              <a:t>decidendum</a:t>
            </a:r>
            <a:r>
              <a:rPr lang="it-IT" sz="2100" dirty="0">
                <a:latin typeface="Arial" panose="020B0604020202020204" pitchFamily="34" charset="0"/>
                <a:cs typeface="Arial" panose="020B0604020202020204" pitchFamily="34" charset="0"/>
              </a:rPr>
              <a:t>, in quanto al fine di accertare la natura artificiosa della società estera si può fare utile riferimento ai criteri indicati nell’art. 162 del TUIR.  </a:t>
            </a: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60959"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705825" y="179478"/>
            <a:ext cx="6616989" cy="584775"/>
          </a:xfrm>
          <a:prstGeom prst="rect">
            <a:avLst/>
          </a:prstGeom>
          <a:noFill/>
        </p:spPr>
        <p:txBody>
          <a:bodyPr wrap="square" rtlCol="0">
            <a:spAutoFit/>
          </a:bodyPr>
          <a:lstStyle/>
          <a:p>
            <a:r>
              <a:rPr lang="en-US" sz="3200" b="1" kern="0" dirty="0">
                <a:solidFill>
                  <a:schemeClr val="bg1"/>
                </a:solidFill>
                <a:latin typeface="Arial" panose="020B0604020202020204" pitchFamily="34" charset="0"/>
                <a:cs typeface="Arial" panose="020B0604020202020204" pitchFamily="34" charset="0"/>
              </a:rPr>
              <a:t>ESTEROVESTIZIONE</a:t>
            </a: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41774436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up)">
                                      <p:cBhvr>
                                        <p:cTn id="18" dur="500"/>
                                        <p:tgtEl>
                                          <p:spTgt spid="4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750"/>
                                        <p:tgtEl>
                                          <p:spTgt spid="25"/>
                                        </p:tgtEl>
                                      </p:cBhvr>
                                    </p:animEffect>
                                    <p:anim calcmode="lin" valueType="num">
                                      <p:cBhvr>
                                        <p:cTn id="22" dur="750" fill="hold"/>
                                        <p:tgtEl>
                                          <p:spTgt spid="25"/>
                                        </p:tgtEl>
                                        <p:attrNameLst>
                                          <p:attrName>ppt_x</p:attrName>
                                        </p:attrNameLst>
                                      </p:cBhvr>
                                      <p:tavLst>
                                        <p:tav tm="0">
                                          <p:val>
                                            <p:strVal val="#ppt_x"/>
                                          </p:val>
                                        </p:tav>
                                        <p:tav tm="100000">
                                          <p:val>
                                            <p:strVal val="#ppt_x"/>
                                          </p:val>
                                        </p:tav>
                                      </p:tavLst>
                                    </p:anim>
                                    <p:anim calcmode="lin" valueType="num">
                                      <p:cBhvr>
                                        <p:cTn id="23" dur="7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40" grpId="0"/>
      <p:bldP spid="25"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4760953" y="1210056"/>
            <a:ext cx="2842991" cy="2842991"/>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6940781">
            <a:off x="11174956" y="4063249"/>
            <a:ext cx="11986076" cy="1812182"/>
            <a:chOff x="2187159" y="5485807"/>
            <a:chExt cx="11986076" cy="1812182"/>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7035559" y="637407"/>
              <a:ext cx="1313777" cy="11010577"/>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7388099" y="512853"/>
              <a:ext cx="1731771" cy="11838501"/>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10" name="Oval 9">
            <a:extLst>
              <a:ext uri="{FF2B5EF4-FFF2-40B4-BE49-F238E27FC236}">
                <a16:creationId xmlns:a16="http://schemas.microsoft.com/office/drawing/2014/main" id="{7416D99C-6EA2-4903-9964-F96929784E55}"/>
              </a:ext>
            </a:extLst>
          </p:cNvPr>
          <p:cNvSpPr/>
          <p:nvPr/>
        </p:nvSpPr>
        <p:spPr>
          <a:xfrm>
            <a:off x="15082873" y="1364116"/>
            <a:ext cx="2561790" cy="2561790"/>
          </a:xfrm>
          <a:prstGeom prst="ellipse">
            <a:avLst/>
          </a:prstGeom>
          <a:solidFill>
            <a:srgbClr val="A82890"/>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b="1" dirty="0">
              <a:latin typeface="Arial" panose="020B0604020202020204" pitchFamily="34" charset="0"/>
              <a:cs typeface="Arial" panose="020B0604020202020204" pitchFamily="34" charset="0"/>
            </a:endParaRPr>
          </a:p>
          <a:p>
            <a:pPr algn="ctr"/>
            <a:r>
              <a:rPr lang="it-IT" sz="2000" b="1" dirty="0">
                <a:latin typeface="Arial" panose="020B0604020202020204" pitchFamily="34" charset="0"/>
                <a:cs typeface="Arial" panose="020B0604020202020204" pitchFamily="34" charset="0"/>
              </a:rPr>
              <a:t>Cassazione n.</a:t>
            </a:r>
            <a:r>
              <a:rPr lang="it-IT" sz="2000" b="1" dirty="0">
                <a:solidFill>
                  <a:schemeClr val="bg1"/>
                </a:solidFill>
                <a:latin typeface="Arial" panose="020B0604020202020204" pitchFamily="34" charset="0"/>
              </a:rPr>
              <a:t>17623/2021</a:t>
            </a:r>
            <a:r>
              <a:rPr lang="it-IT" sz="2000" b="1" dirty="0">
                <a:solidFill>
                  <a:srgbClr val="000000"/>
                </a:solidFill>
                <a:latin typeface="Arial" panose="020B0604020202020204" pitchFamily="34" charset="0"/>
              </a:rPr>
              <a:t> </a:t>
            </a:r>
            <a:endParaRPr lang="ru-RU" sz="2000" dirty="0"/>
          </a:p>
        </p:txBody>
      </p:sp>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algn="ctr">
              <a:lnSpc>
                <a:spcPct val="150000"/>
              </a:lnSpc>
            </a:pPr>
            <a:r>
              <a:rPr lang="en-US" sz="3600" dirty="0">
                <a:solidFill>
                  <a:schemeClr val="bg1"/>
                </a:solidFill>
                <a:latin typeface="+mj-lt"/>
                <a:ea typeface="Montserrat Black"/>
                <a:cs typeface="Montserrat Black"/>
                <a:sym typeface="Montserrat Black"/>
              </a:rPr>
              <a:t>02</a:t>
            </a:r>
            <a:endParaRPr dirty="0">
              <a:solidFill>
                <a:schemeClr val="bg1"/>
              </a:solidFill>
              <a:latin typeface="+mj-lt"/>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60959"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705825" y="179478"/>
            <a:ext cx="6616989" cy="584775"/>
          </a:xfrm>
          <a:prstGeom prst="rect">
            <a:avLst/>
          </a:prstGeom>
          <a:noFill/>
        </p:spPr>
        <p:txBody>
          <a:bodyPr wrap="square" rtlCol="0">
            <a:spAutoFit/>
          </a:bodyPr>
          <a:lstStyle/>
          <a:p>
            <a:r>
              <a:rPr lang="it-IT" sz="3200" b="1" dirty="0">
                <a:solidFill>
                  <a:schemeClr val="bg1"/>
                </a:solidFill>
                <a:latin typeface="Arial" panose="020B0604020202020204" pitchFamily="34" charset="0"/>
              </a:rPr>
              <a:t>IMPOSTA PUBBLICITÀ </a:t>
            </a:r>
            <a:endParaRPr lang="en-US" sz="3200" b="1" kern="0" dirty="0">
              <a:solidFill>
                <a:schemeClr val="bg1"/>
              </a:solidFill>
              <a:latin typeface="Arial" panose="020B0604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CasellaDiTesto 18">
            <a:extLst>
              <a:ext uri="{FF2B5EF4-FFF2-40B4-BE49-F238E27FC236}">
                <a16:creationId xmlns:a16="http://schemas.microsoft.com/office/drawing/2014/main" id="{043731EE-7A90-43A4-89F9-83CB701A4C92}"/>
              </a:ext>
            </a:extLst>
          </p:cNvPr>
          <p:cNvSpPr txBox="1"/>
          <p:nvPr/>
        </p:nvSpPr>
        <p:spPr>
          <a:xfrm>
            <a:off x="1811246" y="2075085"/>
            <a:ext cx="12621508" cy="5847755"/>
          </a:xfrm>
          <a:prstGeom prst="rect">
            <a:avLst/>
          </a:prstGeom>
          <a:noFill/>
        </p:spPr>
        <p:txBody>
          <a:bodyPr wrap="square">
            <a:spAutoFit/>
          </a:bodyPr>
          <a:lstStyle/>
          <a:p>
            <a:pPr algn="just" rtl="0" fontAlgn="base"/>
            <a:r>
              <a:rPr lang="it-IT" sz="2200" b="0" i="0" dirty="0">
                <a:solidFill>
                  <a:srgbClr val="000000"/>
                </a:solidFill>
                <a:effectLst/>
                <a:latin typeface="Arial" panose="020B0604020202020204" pitchFamily="34" charset="0"/>
                <a:cs typeface="Arial" panose="020B0604020202020204" pitchFamily="34" charset="0"/>
              </a:rPr>
              <a:t>La Corte di Cassazione ha ritenuto, in via generale, che, se l'impianto pubblicitario si compone di uno spazio destinato alla pubblicità e di una cornice da esso distinta e oggettivamente inidonea ad essere utilizzata per la diffusione del messaggio, l'imposta dovrà essere commisurata soltanto in relazione al predetto spazio, mentre se l'impianto è strutturato in modo tale che l'intera sua superficie è utilizzata per la pubblicità, l'imposta andrà ragguagliata alla totalità della superficie.   </a:t>
            </a:r>
          </a:p>
          <a:p>
            <a:pPr algn="just" rtl="0" fontAlgn="base"/>
            <a:r>
              <a:rPr lang="it-IT" sz="2200" b="0" i="0" dirty="0">
                <a:solidFill>
                  <a:srgbClr val="000000"/>
                </a:solidFill>
                <a:effectLst/>
                <a:latin typeface="Arial" panose="020B0604020202020204" pitchFamily="34" charset="0"/>
                <a:cs typeface="Arial" panose="020B0604020202020204" pitchFamily="34" charset="0"/>
              </a:rPr>
              <a:t>Nel caso di specie, la ricorrente aveva dedotto, in particolare, che le scritte apposte sugli erogatori di carburante (recanti l'indicazione "diesel" o "benzina"), come pure quelle rinvenute nel pannello su cui era indicato il servizio "XX self" e il listino prezzi non dovessero essere assoggettate ad imposta sulla pubblicità, come invece effettuato con gli atti impugnati, perché non assolvevano ad alcuna funzione pubblicitaria.  </a:t>
            </a:r>
          </a:p>
          <a:p>
            <a:pPr algn="just" rtl="0" fontAlgn="base"/>
            <a:r>
              <a:rPr lang="it-IT" sz="2200" b="0" i="0" dirty="0">
                <a:solidFill>
                  <a:srgbClr val="000000"/>
                </a:solidFill>
                <a:effectLst/>
                <a:latin typeface="Arial" panose="020B0604020202020204" pitchFamily="34" charset="0"/>
                <a:cs typeface="Arial" panose="020B0604020202020204" pitchFamily="34" charset="0"/>
              </a:rPr>
              <a:t>Con riferimento, poi, ai casi in cui il messaggio pubblicitario è operato mediante l'impiego del marchio commerciale, la misura dell'imposta relativa alla pubblicità deve essere calcolata, ai sensi dell'art. 7, comma 1, del d.lgs. n. 507 del 1993, sulla base delle dimensioni dell'intera superficie dell'installazione pubblicitaria, comprensiva anche della parte non coperta dal marchio, solo se quest'ultima ha, per dimensioni, forma, colore, ovvero per mancanza di separazione grafica rispetto all'altra, le caratteristiche proprie o della componente pubblicitaria aggiuntiva vera e propria ovvero quelle di una .superficie estensiva del messaggio pubblicitario.  </a:t>
            </a:r>
          </a:p>
        </p:txBody>
      </p:sp>
    </p:spTree>
    <p:extLst>
      <p:ext uri="{BB962C8B-B14F-4D97-AF65-F5344CB8AC3E}">
        <p14:creationId xmlns:p14="http://schemas.microsoft.com/office/powerpoint/2010/main" val="18106638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up)">
                                      <p:cBhvr>
                                        <p:cTn id="18"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40"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741665" y="3665031"/>
            <a:ext cx="2842991" cy="2842991"/>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6940781">
            <a:off x="-4783068" y="3409264"/>
            <a:ext cx="11986076" cy="1812182"/>
            <a:chOff x="2187159" y="5485807"/>
            <a:chExt cx="11986076" cy="1812182"/>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7035559" y="637407"/>
              <a:ext cx="1313777" cy="11010577"/>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7388099" y="512853"/>
              <a:ext cx="1731771" cy="11838501"/>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10" name="Oval 9">
            <a:extLst>
              <a:ext uri="{FF2B5EF4-FFF2-40B4-BE49-F238E27FC236}">
                <a16:creationId xmlns:a16="http://schemas.microsoft.com/office/drawing/2014/main" id="{7416D99C-6EA2-4903-9964-F96929784E55}"/>
              </a:ext>
            </a:extLst>
          </p:cNvPr>
          <p:cNvSpPr/>
          <p:nvPr/>
        </p:nvSpPr>
        <p:spPr>
          <a:xfrm>
            <a:off x="682585" y="3788611"/>
            <a:ext cx="2561790" cy="2561790"/>
          </a:xfrm>
          <a:prstGeom prst="ellipse">
            <a:avLst/>
          </a:prstGeom>
          <a:solidFill>
            <a:srgbClr val="A82890"/>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b="1" dirty="0">
              <a:solidFill>
                <a:schemeClr val="bg1"/>
              </a:solidFill>
              <a:latin typeface="Arial" panose="020B0604020202020204" pitchFamily="34" charset="0"/>
              <a:cs typeface="Arial" panose="020B0604020202020204" pitchFamily="34" charset="0"/>
            </a:endParaRPr>
          </a:p>
          <a:p>
            <a:pPr algn="ctr"/>
            <a:r>
              <a:rPr lang="it-IT" sz="2000" b="1" dirty="0">
                <a:solidFill>
                  <a:schemeClr val="bg1"/>
                </a:solidFill>
                <a:latin typeface="Arial" panose="020B0604020202020204" pitchFamily="34" charset="0"/>
                <a:cs typeface="Arial" panose="020B0604020202020204" pitchFamily="34" charset="0"/>
              </a:rPr>
              <a:t>Cassazione n.</a:t>
            </a:r>
            <a:r>
              <a:rPr lang="it-IT" sz="2000" b="1" dirty="0">
                <a:solidFill>
                  <a:schemeClr val="bg1"/>
                </a:solidFill>
                <a:latin typeface="Arial" panose="020B0604020202020204" pitchFamily="34" charset="0"/>
              </a:rPr>
              <a:t>18298/2021  </a:t>
            </a:r>
            <a:endParaRPr lang="ru-RU" sz="2000" dirty="0">
              <a:solidFill>
                <a:schemeClr val="bg1"/>
              </a:solidFill>
            </a:endParaRPr>
          </a:p>
        </p:txBody>
      </p:sp>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algn="ctr">
              <a:lnSpc>
                <a:spcPct val="150000"/>
              </a:lnSpc>
            </a:pPr>
            <a:r>
              <a:rPr lang="en-US" sz="3600" dirty="0">
                <a:solidFill>
                  <a:schemeClr val="bg1"/>
                </a:solidFill>
                <a:latin typeface="+mj-lt"/>
                <a:ea typeface="Montserrat Black"/>
                <a:cs typeface="Montserrat Black"/>
                <a:sym typeface="Montserrat Black"/>
              </a:rPr>
              <a:t>02</a:t>
            </a:r>
            <a:endParaRPr dirty="0">
              <a:solidFill>
                <a:schemeClr val="bg1"/>
              </a:solidFill>
              <a:latin typeface="+mj-lt"/>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60959"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705825" y="179478"/>
            <a:ext cx="12232935" cy="584775"/>
          </a:xfrm>
          <a:prstGeom prst="rect">
            <a:avLst/>
          </a:prstGeom>
          <a:noFill/>
        </p:spPr>
        <p:txBody>
          <a:bodyPr wrap="square" rtlCol="0">
            <a:spAutoFit/>
          </a:bodyPr>
          <a:lstStyle/>
          <a:p>
            <a:r>
              <a:rPr lang="it-IT" sz="3200" b="1" dirty="0">
                <a:solidFill>
                  <a:schemeClr val="bg1"/>
                </a:solidFill>
                <a:latin typeface="Arial" panose="020B0604020202020204" pitchFamily="34" charset="0"/>
              </a:rPr>
              <a:t>RISCOSSIONE – DEFINIZIONE AGEVOLATA DELLE LITI</a:t>
            </a:r>
            <a:endParaRPr lang="en-US" sz="3200" b="1" kern="0" dirty="0">
              <a:solidFill>
                <a:schemeClr val="bg1"/>
              </a:solidFill>
              <a:latin typeface="Arial" panose="020B0604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CasellaDiTesto 18">
            <a:extLst>
              <a:ext uri="{FF2B5EF4-FFF2-40B4-BE49-F238E27FC236}">
                <a16:creationId xmlns:a16="http://schemas.microsoft.com/office/drawing/2014/main" id="{043731EE-7A90-43A4-89F9-83CB701A4C92}"/>
              </a:ext>
            </a:extLst>
          </p:cNvPr>
          <p:cNvSpPr txBox="1"/>
          <p:nvPr/>
        </p:nvSpPr>
        <p:spPr>
          <a:xfrm>
            <a:off x="4035041" y="1796026"/>
            <a:ext cx="12786834" cy="6524863"/>
          </a:xfrm>
          <a:prstGeom prst="rect">
            <a:avLst/>
          </a:prstGeom>
          <a:noFill/>
        </p:spPr>
        <p:txBody>
          <a:bodyPr wrap="square">
            <a:spAutoFit/>
          </a:bodyPr>
          <a:lstStyle/>
          <a:p>
            <a:pPr algn="just" rtl="0" fontAlgn="base"/>
            <a:r>
              <a:rPr lang="it-IT" sz="2200" b="0" i="0" dirty="0">
                <a:solidFill>
                  <a:srgbClr val="000000"/>
                </a:solidFill>
                <a:effectLst/>
                <a:latin typeface="Arial" panose="020B0604020202020204" pitchFamily="34" charset="0"/>
                <a:cs typeface="Arial" panose="020B0604020202020204" pitchFamily="34" charset="0"/>
              </a:rPr>
              <a:t>Le Sezioni Unite della Corte di Cassazione - dirimendo un contrasto giurisprudenziale – hanno statuito che le controversie aventi ad oggetto atti di riscossione possono accedere alla definizione agevolata delle liti (ex art. 6 del DL n. 119/2018), qualora la cartella di pagamento costituisca il primo atto della pretesa impositiva in quanto non è preceduto da alcun avviso di accertamento, </a:t>
            </a:r>
          </a:p>
          <a:p>
            <a:pPr algn="just" rtl="0" fontAlgn="base"/>
            <a:r>
              <a:rPr lang="it-IT" sz="2200" b="0" i="0" dirty="0">
                <a:solidFill>
                  <a:srgbClr val="000000"/>
                </a:solidFill>
                <a:effectLst/>
                <a:latin typeface="Arial" panose="020B0604020202020204" pitchFamily="34" charset="0"/>
                <a:cs typeface="Arial" panose="020B0604020202020204" pitchFamily="34" charset="0"/>
              </a:rPr>
              <a:t>Nella sentenza in rassegna, i giudici di legittimità, in applicazione del principio sopra esposto, hanno accolto il ricorso proposto da una società contribuente contro il diniego opposto dall’Agenzia delle Entrate all’istanza di definizione agevolata della lite relativa ad una cartella di pagamento emessa a seguito di controllo automatizzato ex art. 36 bis DPR 600/1973. La risposta negativa degli uffici fiscali si fondava sul presupposto che la sanatoria </a:t>
            </a:r>
            <a:r>
              <a:rPr lang="it-IT" sz="2200" b="0" i="1" dirty="0">
                <a:solidFill>
                  <a:srgbClr val="000000"/>
                </a:solidFill>
                <a:effectLst/>
                <a:latin typeface="Arial" panose="020B0604020202020204" pitchFamily="34" charset="0"/>
                <a:cs typeface="Arial" panose="020B0604020202020204" pitchFamily="34" charset="0"/>
              </a:rPr>
              <a:t>de quo</a:t>
            </a:r>
            <a:r>
              <a:rPr lang="it-IT" sz="2200" b="0" i="0" dirty="0">
                <a:solidFill>
                  <a:srgbClr val="000000"/>
                </a:solidFill>
                <a:effectLst/>
                <a:latin typeface="Arial" panose="020B0604020202020204" pitchFamily="34" charset="0"/>
                <a:cs typeface="Arial" panose="020B0604020202020204" pitchFamily="34" charset="0"/>
              </a:rPr>
              <a:t> fosse attivabile solo per gli atti impositivi, mentre ne sarebbero stati esclusi gli atti di mera riscossione (ruolo, cartella di pagamento, avviso di liquidazione).   </a:t>
            </a:r>
          </a:p>
          <a:p>
            <a:pPr algn="just" rtl="0" fontAlgn="base"/>
            <a:r>
              <a:rPr lang="it-IT" sz="2200" b="0" i="0" dirty="0">
                <a:solidFill>
                  <a:srgbClr val="000000"/>
                </a:solidFill>
                <a:effectLst/>
                <a:latin typeface="Arial" panose="020B0604020202020204" pitchFamily="34" charset="0"/>
                <a:cs typeface="Arial" panose="020B0604020202020204" pitchFamily="34" charset="0"/>
              </a:rPr>
              <a:t>Il Collegio – aderendo all’esegesi della società contribuente - ha invece affermato che, nel caso di specie, la lite non aveva ad oggetto un atto di mera riscossione, ma un atto con il quale per la prima volta veniva contestata una nuova pretesa impositiva. Quando la cartella, pur resa nell'ambito di procedura di controllo cartolare su dichiarazione del contribuente, si ponga come atto di irrogazione della sanzione, essa configura un atto impositivo, non diversamente da come sarebbe accaduto se fosse stato impugnato un avviso di accertamento, unicamente nel suo contenuto sanzionatorio, o un atto di contestazione e, pertanto, può costituire oggetto di definizione agevolata.  </a:t>
            </a:r>
          </a:p>
        </p:txBody>
      </p:sp>
    </p:spTree>
    <p:extLst>
      <p:ext uri="{BB962C8B-B14F-4D97-AF65-F5344CB8AC3E}">
        <p14:creationId xmlns:p14="http://schemas.microsoft.com/office/powerpoint/2010/main" val="7920186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up)">
                                      <p:cBhvr>
                                        <p:cTn id="18"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40"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20" name="Straight Connector 15">
            <a:extLst>
              <a:ext uri="{FF2B5EF4-FFF2-40B4-BE49-F238E27FC236}">
                <a16:creationId xmlns:a16="http://schemas.microsoft.com/office/drawing/2014/main" id="{A8A12E8E-4BB9-4E02-8854-FC0DB200C900}"/>
              </a:ext>
            </a:extLst>
          </p:cNvPr>
          <p:cNvCxnSpPr>
            <a:cxnSpLocks/>
          </p:cNvCxnSpPr>
          <p:nvPr/>
        </p:nvCxnSpPr>
        <p:spPr>
          <a:xfrm>
            <a:off x="15741173" y="976968"/>
            <a:ext cx="0" cy="3853538"/>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a:off x="43449" y="137767"/>
            <a:ext cx="3067349" cy="3702747"/>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A6236C5C-188D-4F01-9DBB-DE2CFC112734}"/>
              </a:ext>
            </a:extLst>
          </p:cNvPr>
          <p:cNvSpPr/>
          <p:nvPr/>
        </p:nvSpPr>
        <p:spPr>
          <a:xfrm>
            <a:off x="904676" y="1535446"/>
            <a:ext cx="4193951" cy="419395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dirty="0">
              <a:latin typeface="Arial" panose="020B0604020202020204" pitchFamily="34" charset="0"/>
              <a:cs typeface="Arial" panose="020B0604020202020204" pitchFamily="34" charset="0"/>
            </a:endParaRPr>
          </a:p>
        </p:txBody>
      </p:sp>
      <p:cxnSp>
        <p:nvCxnSpPr>
          <p:cNvPr id="10" name="Straight Connector 9">
            <a:extLst>
              <a:ext uri="{FF2B5EF4-FFF2-40B4-BE49-F238E27FC236}">
                <a16:creationId xmlns:a16="http://schemas.microsoft.com/office/drawing/2014/main" id="{2B1B0E39-0AAC-474D-BF90-E3558B2685D4}"/>
              </a:ext>
            </a:extLst>
          </p:cNvPr>
          <p:cNvCxnSpPr>
            <a:cxnSpLocks/>
          </p:cNvCxnSpPr>
          <p:nvPr/>
        </p:nvCxnSpPr>
        <p:spPr>
          <a:xfrm>
            <a:off x="-1559145" y="6882495"/>
            <a:ext cx="7518722" cy="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E2B31D7A-F18D-44C8-BD4E-2E8041A71A0A}"/>
              </a:ext>
            </a:extLst>
          </p:cNvPr>
          <p:cNvSpPr/>
          <p:nvPr/>
        </p:nvSpPr>
        <p:spPr>
          <a:xfrm>
            <a:off x="5876274" y="5120769"/>
            <a:ext cx="3423841" cy="3423841"/>
          </a:xfrm>
          <a:prstGeom prst="ellipse">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b="1" dirty="0">
              <a:latin typeface="Arial" panose="020B0604020202020204" pitchFamily="34" charset="0"/>
              <a:cs typeface="Arial" panose="020B0604020202020204" pitchFamily="34" charset="0"/>
            </a:endParaRPr>
          </a:p>
        </p:txBody>
      </p:sp>
      <p:sp>
        <p:nvSpPr>
          <p:cNvPr id="19" name="Oval 10">
            <a:extLst>
              <a:ext uri="{FF2B5EF4-FFF2-40B4-BE49-F238E27FC236}">
                <a16:creationId xmlns:a16="http://schemas.microsoft.com/office/drawing/2014/main" id="{5A2C1047-766B-4E8D-9909-623C3C9C2D90}"/>
              </a:ext>
            </a:extLst>
          </p:cNvPr>
          <p:cNvSpPr/>
          <p:nvPr/>
        </p:nvSpPr>
        <p:spPr>
          <a:xfrm>
            <a:off x="13656531" y="4488340"/>
            <a:ext cx="4169283" cy="4169283"/>
          </a:xfrm>
          <a:prstGeom prst="ellipse">
            <a:avLst/>
          </a:prstGeom>
          <a:gradFill flip="none" rotWithShape="1">
            <a:gsLst>
              <a:gs pos="0">
                <a:srgbClr val="A82890">
                  <a:tint val="66000"/>
                  <a:satMod val="160000"/>
                </a:srgbClr>
              </a:gs>
              <a:gs pos="50000">
                <a:srgbClr val="A82890">
                  <a:tint val="44500"/>
                  <a:satMod val="160000"/>
                </a:srgbClr>
              </a:gs>
              <a:gs pos="100000">
                <a:srgbClr val="A82890">
                  <a:tint val="23500"/>
                  <a:satMod val="160000"/>
                </a:srgbClr>
              </a:gs>
            </a:gsLst>
            <a:lin ang="27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latin typeface="Arial" panose="020B0604020202020204" pitchFamily="34" charset="0"/>
                <a:cs typeface="Arial" panose="020B0604020202020204" pitchFamily="34" charset="0"/>
              </a:rPr>
              <a:t> </a:t>
            </a:r>
          </a:p>
          <a:p>
            <a:pPr algn="ctr"/>
            <a:endParaRPr lang="ru-RU" sz="2400" b="1" dirty="0">
              <a:latin typeface="Arial" panose="020B0604020202020204" pitchFamily="34" charset="0"/>
              <a:cs typeface="Arial" panose="020B0604020202020204" pitchFamily="34" charset="0"/>
            </a:endParaRPr>
          </a:p>
        </p:txBody>
      </p:sp>
      <p:cxnSp>
        <p:nvCxnSpPr>
          <p:cNvPr id="22" name="Straight Connector 15">
            <a:extLst>
              <a:ext uri="{FF2B5EF4-FFF2-40B4-BE49-F238E27FC236}">
                <a16:creationId xmlns:a16="http://schemas.microsoft.com/office/drawing/2014/main" id="{BCDEAEEF-8EE1-4282-9A2B-89B93644504A}"/>
              </a:ext>
            </a:extLst>
          </p:cNvPr>
          <p:cNvCxnSpPr>
            <a:cxnSpLocks/>
          </p:cNvCxnSpPr>
          <p:nvPr/>
        </p:nvCxnSpPr>
        <p:spPr>
          <a:xfrm flipH="1">
            <a:off x="11515222" y="-233235"/>
            <a:ext cx="2141309" cy="323295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 name="Oval 4">
            <a:extLst>
              <a:ext uri="{FF2B5EF4-FFF2-40B4-BE49-F238E27FC236}">
                <a16:creationId xmlns:a16="http://schemas.microsoft.com/office/drawing/2014/main" id="{18B0E644-2EB3-A14A-B036-16A9F5B825C3}"/>
              </a:ext>
            </a:extLst>
          </p:cNvPr>
          <p:cNvSpPr/>
          <p:nvPr/>
        </p:nvSpPr>
        <p:spPr>
          <a:xfrm>
            <a:off x="1097125" y="1714167"/>
            <a:ext cx="4193951" cy="4193951"/>
          </a:xfrm>
          <a:prstGeom prst="ellipse">
            <a:avLst/>
          </a:prstGeom>
          <a:solidFill>
            <a:schemeClr val="accent1"/>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latin typeface="Arial" panose="020B0604020202020204" pitchFamily="34" charset="0"/>
                <a:cs typeface="Arial" panose="020B0604020202020204" pitchFamily="34" charset="0"/>
              </a:rPr>
              <a:t>AGGIORNAMENTO PRASSI</a:t>
            </a:r>
          </a:p>
        </p:txBody>
      </p:sp>
      <p:sp>
        <p:nvSpPr>
          <p:cNvPr id="13" name="Oval 10">
            <a:extLst>
              <a:ext uri="{FF2B5EF4-FFF2-40B4-BE49-F238E27FC236}">
                <a16:creationId xmlns:a16="http://schemas.microsoft.com/office/drawing/2014/main" id="{3B4D63AF-4D89-B348-A423-3F7F9FB33180}"/>
              </a:ext>
            </a:extLst>
          </p:cNvPr>
          <p:cNvSpPr/>
          <p:nvPr/>
        </p:nvSpPr>
        <p:spPr>
          <a:xfrm>
            <a:off x="13587563" y="4488340"/>
            <a:ext cx="4027186" cy="4027186"/>
          </a:xfrm>
          <a:prstGeom prst="ellipse">
            <a:avLst/>
          </a:prstGeom>
          <a:solidFill>
            <a:srgbClr val="A82890"/>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b="1" dirty="0">
              <a:latin typeface="Arial" panose="020B0604020202020204" pitchFamily="34" charset="0"/>
              <a:cs typeface="Arial" panose="020B0604020202020204" pitchFamily="34" charset="0"/>
            </a:endParaRPr>
          </a:p>
          <a:p>
            <a:pPr algn="ctr"/>
            <a:r>
              <a:rPr lang="it-IT" sz="2000" b="1" dirty="0">
                <a:latin typeface="Arial" panose="020B0604020202020204" pitchFamily="34" charset="0"/>
                <a:cs typeface="Arial" panose="020B0604020202020204" pitchFamily="34" charset="0"/>
              </a:rPr>
              <a:t>APPROFONDIMENTO MENSILE</a:t>
            </a:r>
            <a:endParaRPr lang="ru-RU" sz="2000" b="1" dirty="0">
              <a:latin typeface="Arial" panose="020B0604020202020204" pitchFamily="34" charset="0"/>
              <a:cs typeface="Arial" panose="020B0604020202020204" pitchFamily="34" charset="0"/>
            </a:endParaRPr>
          </a:p>
          <a:p>
            <a:pPr algn="ctr"/>
            <a:endParaRPr lang="ru-RU" sz="2400" b="1" dirty="0">
              <a:latin typeface="Arial" panose="020B0604020202020204" pitchFamily="34" charset="0"/>
              <a:cs typeface="Arial" panose="020B0604020202020204" pitchFamily="34" charset="0"/>
            </a:endParaRPr>
          </a:p>
        </p:txBody>
      </p:sp>
      <p:sp>
        <p:nvSpPr>
          <p:cNvPr id="14" name="Oval 10">
            <a:extLst>
              <a:ext uri="{FF2B5EF4-FFF2-40B4-BE49-F238E27FC236}">
                <a16:creationId xmlns:a16="http://schemas.microsoft.com/office/drawing/2014/main" id="{C60140F9-B150-8E4A-B706-C59AA401C8F3}"/>
              </a:ext>
            </a:extLst>
          </p:cNvPr>
          <p:cNvSpPr/>
          <p:nvPr/>
        </p:nvSpPr>
        <p:spPr>
          <a:xfrm>
            <a:off x="5959577" y="4923316"/>
            <a:ext cx="3423841" cy="3423841"/>
          </a:xfrm>
          <a:prstGeom prst="ellipse">
            <a:avLst/>
          </a:prstGeom>
          <a:solidFill>
            <a:schemeClr val="accent2"/>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latin typeface="Arial" panose="020B0604020202020204" pitchFamily="34" charset="0"/>
                <a:cs typeface="Arial" panose="020B0604020202020204" pitchFamily="34" charset="0"/>
              </a:rPr>
              <a:t>FOCUS LEGISLATIVO </a:t>
            </a:r>
            <a:endParaRPr lang="ru-RU" sz="2400" b="1" dirty="0">
              <a:latin typeface="Arial" panose="020B0604020202020204" pitchFamily="34" charset="0"/>
              <a:cs typeface="Arial" panose="020B0604020202020204" pitchFamily="34" charset="0"/>
            </a:endParaRPr>
          </a:p>
        </p:txBody>
      </p:sp>
      <p:sp>
        <p:nvSpPr>
          <p:cNvPr id="28" name="Rettangolo 27">
            <a:extLst>
              <a:ext uri="{FF2B5EF4-FFF2-40B4-BE49-F238E27FC236}">
                <a16:creationId xmlns:a16="http://schemas.microsoft.com/office/drawing/2014/main" id="{84B763BC-59F7-4717-B681-6BB741FE49BA}"/>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29" name="Gruppo 28">
            <a:extLst>
              <a:ext uri="{FF2B5EF4-FFF2-40B4-BE49-F238E27FC236}">
                <a16:creationId xmlns:a16="http://schemas.microsoft.com/office/drawing/2014/main" id="{8798090F-A200-4F2B-AA03-CF3F9915477E}"/>
              </a:ext>
            </a:extLst>
          </p:cNvPr>
          <p:cNvGrpSpPr/>
          <p:nvPr/>
        </p:nvGrpSpPr>
        <p:grpSpPr>
          <a:xfrm>
            <a:off x="1" y="9097706"/>
            <a:ext cx="18287999" cy="1177858"/>
            <a:chOff x="-121141" y="6091519"/>
            <a:chExt cx="12462637" cy="894504"/>
          </a:xfrm>
        </p:grpSpPr>
        <p:sp>
          <p:nvSpPr>
            <p:cNvPr id="30" name="Rettangolo 29">
              <a:extLst>
                <a:ext uri="{FF2B5EF4-FFF2-40B4-BE49-F238E27FC236}">
                  <a16:creationId xmlns:a16="http://schemas.microsoft.com/office/drawing/2014/main" id="{C614F9BD-DE4C-452D-9496-325D4363FEF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31" name="Immagine 30">
              <a:extLst>
                <a:ext uri="{FF2B5EF4-FFF2-40B4-BE49-F238E27FC236}">
                  <a16:creationId xmlns:a16="http://schemas.microsoft.com/office/drawing/2014/main" id="{8D291C9F-9554-4994-BF7D-CB0F4903EEB7}"/>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17" name="Oval 16">
            <a:extLst>
              <a:ext uri="{FF2B5EF4-FFF2-40B4-BE49-F238E27FC236}">
                <a16:creationId xmlns:a16="http://schemas.microsoft.com/office/drawing/2014/main" id="{54D7C5ED-8F7A-4A39-89DB-FFA92603FDBC}"/>
              </a:ext>
            </a:extLst>
          </p:cNvPr>
          <p:cNvSpPr/>
          <p:nvPr/>
        </p:nvSpPr>
        <p:spPr>
          <a:xfrm>
            <a:off x="10332499" y="2286525"/>
            <a:ext cx="2484097" cy="2482481"/>
          </a:xfrm>
          <a:prstGeom prst="ellipse">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5" name="Oval 16">
            <a:extLst>
              <a:ext uri="{FF2B5EF4-FFF2-40B4-BE49-F238E27FC236}">
                <a16:creationId xmlns:a16="http://schemas.microsoft.com/office/drawing/2014/main" id="{F4626377-3331-4F51-9D73-F7FAE37C7284}"/>
              </a:ext>
            </a:extLst>
          </p:cNvPr>
          <p:cNvSpPr/>
          <p:nvPr/>
        </p:nvSpPr>
        <p:spPr>
          <a:xfrm>
            <a:off x="10140050" y="2198557"/>
            <a:ext cx="2484097" cy="2482481"/>
          </a:xfrm>
          <a:prstGeom prst="ellipse">
            <a:avLst/>
          </a:prstGeom>
          <a:solidFill>
            <a:schemeClr val="accent5"/>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2400" b="1" dirty="0">
                <a:solidFill>
                  <a:srgbClr val="FFFFFF"/>
                </a:solidFill>
                <a:latin typeface="Arial" panose="020B0604020202020204" pitchFamily="34" charset="0"/>
                <a:cs typeface="Arial" panose="020B0604020202020204" pitchFamily="34" charset="0"/>
              </a:rPr>
              <a:t>NEWS</a:t>
            </a: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1" name="CasellaDiTesto 20">
            <a:extLst>
              <a:ext uri="{FF2B5EF4-FFF2-40B4-BE49-F238E27FC236}">
                <a16:creationId xmlns:a16="http://schemas.microsoft.com/office/drawing/2014/main" id="{F6315EB5-8723-4AC3-B61B-89472F9A064E}"/>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23387088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down)">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up)">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up)">
                                      <p:cBhvr>
                                        <p:cTn id="28" dur="500"/>
                                        <p:tgtEl>
                                          <p:spTgt spid="2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anim calcmode="lin" valueType="num">
                                      <p:cBhvr>
                                        <p:cTn id="45" dur="1000" fill="hold"/>
                                        <p:tgtEl>
                                          <p:spTgt spid="17"/>
                                        </p:tgtEl>
                                        <p:attrNameLst>
                                          <p:attrName>ppt_x</p:attrName>
                                        </p:attrNameLst>
                                      </p:cBhvr>
                                      <p:tavLst>
                                        <p:tav tm="0">
                                          <p:val>
                                            <p:strVal val="#ppt_x"/>
                                          </p:val>
                                        </p:tav>
                                        <p:tav tm="100000">
                                          <p:val>
                                            <p:strVal val="#ppt_x"/>
                                          </p:val>
                                        </p:tav>
                                      </p:tavLst>
                                    </p:anim>
                                    <p:anim calcmode="lin" valueType="num">
                                      <p:cBhvr>
                                        <p:cTn id="4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ipe(up)">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fade">
                                      <p:cBhvr>
                                        <p:cTn id="56" dur="1000"/>
                                        <p:tgtEl>
                                          <p:spTgt spid="25"/>
                                        </p:tgtEl>
                                      </p:cBhvr>
                                    </p:animEffect>
                                    <p:anim calcmode="lin" valueType="num">
                                      <p:cBhvr>
                                        <p:cTn id="57" dur="1000" fill="hold"/>
                                        <p:tgtEl>
                                          <p:spTgt spid="25"/>
                                        </p:tgtEl>
                                        <p:attrNameLst>
                                          <p:attrName>ppt_x</p:attrName>
                                        </p:attrNameLst>
                                      </p:cBhvr>
                                      <p:tavLst>
                                        <p:tav tm="0">
                                          <p:val>
                                            <p:strVal val="#ppt_x"/>
                                          </p:val>
                                        </p:tav>
                                        <p:tav tm="100000">
                                          <p:val>
                                            <p:strVal val="#ppt_x"/>
                                          </p:val>
                                        </p:tav>
                                      </p:tavLst>
                                    </p:anim>
                                    <p:anim calcmode="lin" valueType="num">
                                      <p:cBhvr>
                                        <p:cTn id="58"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9" grpId="0" animBg="1"/>
      <p:bldP spid="12" grpId="0" animBg="1"/>
      <p:bldP spid="13" grpId="0" animBg="1"/>
      <p:bldP spid="17" grpId="0" animBg="1"/>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3">
            <a:extLst>
              <a:ext uri="{FF2B5EF4-FFF2-40B4-BE49-F238E27FC236}">
                <a16:creationId xmlns:a16="http://schemas.microsoft.com/office/drawing/2014/main" id="{0431B5C2-1888-485D-B3D6-BE1CECFD7B86}"/>
              </a:ext>
            </a:extLst>
          </p:cNvPr>
          <p:cNvSpPr/>
          <p:nvPr/>
        </p:nvSpPr>
        <p:spPr>
          <a:xfrm>
            <a:off x="-17605" y="6697415"/>
            <a:ext cx="10789298" cy="1998202"/>
          </a:xfrm>
          <a:prstGeom prst="rect">
            <a:avLst/>
          </a:prstGeom>
          <a:solidFill>
            <a:srgbClr val="A828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dirty="0">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4F24AD1E-195B-4136-AA6D-29FAF924D03F}"/>
              </a:ext>
            </a:extLst>
          </p:cNvPr>
          <p:cNvSpPr/>
          <p:nvPr/>
        </p:nvSpPr>
        <p:spPr>
          <a:xfrm>
            <a:off x="-17606" y="4929250"/>
            <a:ext cx="10789298" cy="199820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4" name="Rectangle 23">
            <a:extLst>
              <a:ext uri="{FF2B5EF4-FFF2-40B4-BE49-F238E27FC236}">
                <a16:creationId xmlns:a16="http://schemas.microsoft.com/office/drawing/2014/main" id="{2181AF0E-2E0C-4BD1-B82C-5F56BF7056E5}"/>
              </a:ext>
            </a:extLst>
          </p:cNvPr>
          <p:cNvSpPr/>
          <p:nvPr/>
        </p:nvSpPr>
        <p:spPr>
          <a:xfrm>
            <a:off x="-13252" y="3274221"/>
            <a:ext cx="11477920" cy="180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Rectangle 10">
            <a:extLst>
              <a:ext uri="{FF2B5EF4-FFF2-40B4-BE49-F238E27FC236}">
                <a16:creationId xmlns:a16="http://schemas.microsoft.com/office/drawing/2014/main" id="{3256B404-31FE-4A98-83CE-69343FC6EE95}"/>
              </a:ext>
            </a:extLst>
          </p:cNvPr>
          <p:cNvSpPr/>
          <p:nvPr/>
        </p:nvSpPr>
        <p:spPr>
          <a:xfrm>
            <a:off x="0" y="1478936"/>
            <a:ext cx="12885467"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55" name="Group 54">
            <a:extLst>
              <a:ext uri="{FF2B5EF4-FFF2-40B4-BE49-F238E27FC236}">
                <a16:creationId xmlns:a16="http://schemas.microsoft.com/office/drawing/2014/main" id="{E8C74849-0A02-416F-9F84-D1CE5AE36516}"/>
              </a:ext>
            </a:extLst>
          </p:cNvPr>
          <p:cNvGrpSpPr/>
          <p:nvPr/>
        </p:nvGrpSpPr>
        <p:grpSpPr>
          <a:xfrm>
            <a:off x="9594849" y="788953"/>
            <a:ext cx="1940472" cy="12675640"/>
            <a:chOff x="10241931" y="-809705"/>
            <a:chExt cx="1940472" cy="12675640"/>
          </a:xfrm>
        </p:grpSpPr>
        <p:sp>
          <p:nvSpPr>
            <p:cNvPr id="4" name="Rectangle 3">
              <a:extLst>
                <a:ext uri="{FF2B5EF4-FFF2-40B4-BE49-F238E27FC236}">
                  <a16:creationId xmlns:a16="http://schemas.microsoft.com/office/drawing/2014/main" id="{92172E5C-48D1-4F7B-B1BC-3F57EE5A6731}"/>
                </a:ext>
              </a:extLst>
            </p:cNvPr>
            <p:cNvSpPr/>
            <p:nvPr/>
          </p:nvSpPr>
          <p:spPr>
            <a:xfrm rot="1605208">
              <a:off x="10241931" y="-809705"/>
              <a:ext cx="1026889" cy="12366772"/>
            </a:xfrm>
            <a:prstGeom prst="rect">
              <a:avLst/>
            </a:prstGeom>
            <a:solidFill>
              <a:schemeClr val="bg1"/>
            </a:solidFill>
            <a:ln w="57150">
              <a:noFill/>
              <a:miter lim="800000"/>
            </a:ln>
            <a:effectLst>
              <a:outerShdw blurRad="800100" dist="457200" dir="5400000" sx="91000" sy="91000" algn="t" rotWithShape="0">
                <a:schemeClr val="tx1">
                  <a:lumMod val="75000"/>
                  <a:lumOff val="2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5" name="Rectangle 4">
              <a:extLst>
                <a:ext uri="{FF2B5EF4-FFF2-40B4-BE49-F238E27FC236}">
                  <a16:creationId xmlns:a16="http://schemas.microsoft.com/office/drawing/2014/main" id="{D1A932EA-09EC-4CBD-9BBB-9BC95565DCAF}"/>
                </a:ext>
              </a:extLst>
            </p:cNvPr>
            <p:cNvSpPr/>
            <p:nvPr/>
          </p:nvSpPr>
          <p:spPr>
            <a:xfrm rot="1605208">
              <a:off x="10384447" y="-452069"/>
              <a:ext cx="1797956" cy="12318004"/>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9" name="Freeform: Shape 8">
            <a:extLst>
              <a:ext uri="{FF2B5EF4-FFF2-40B4-BE49-F238E27FC236}">
                <a16:creationId xmlns:a16="http://schemas.microsoft.com/office/drawing/2014/main" id="{DF59820E-A6CC-4418-A653-6A9E6E7BF8BF}"/>
              </a:ext>
            </a:extLst>
          </p:cNvPr>
          <p:cNvSpPr/>
          <p:nvPr/>
        </p:nvSpPr>
        <p:spPr>
          <a:xfrm rot="1605208">
            <a:off x="12020845" y="933304"/>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sp>
        <p:nvSpPr>
          <p:cNvPr id="25" name="Freeform: Shape 24">
            <a:extLst>
              <a:ext uri="{FF2B5EF4-FFF2-40B4-BE49-F238E27FC236}">
                <a16:creationId xmlns:a16="http://schemas.microsoft.com/office/drawing/2014/main" id="{0C3BA5B0-6BDA-489E-B5EA-1F13267FE295}"/>
              </a:ext>
            </a:extLst>
          </p:cNvPr>
          <p:cNvSpPr/>
          <p:nvPr/>
        </p:nvSpPr>
        <p:spPr>
          <a:xfrm rot="1605208">
            <a:off x="11089313" y="2808965"/>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2"/>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5" name="Freeform: Shape 34">
            <a:extLst>
              <a:ext uri="{FF2B5EF4-FFF2-40B4-BE49-F238E27FC236}">
                <a16:creationId xmlns:a16="http://schemas.microsoft.com/office/drawing/2014/main" id="{7E84BBD6-F9F2-454F-9C9D-6922A88064D2}"/>
              </a:ext>
            </a:extLst>
          </p:cNvPr>
          <p:cNvSpPr/>
          <p:nvPr/>
        </p:nvSpPr>
        <p:spPr>
          <a:xfrm rot="1605208">
            <a:off x="10139020" y="4681079"/>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5"/>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sp>
        <p:nvSpPr>
          <p:cNvPr id="37" name="Google Shape;1644;p138">
            <a:extLst>
              <a:ext uri="{FF2B5EF4-FFF2-40B4-BE49-F238E27FC236}">
                <a16:creationId xmlns:a16="http://schemas.microsoft.com/office/drawing/2014/main" id="{F6060A18-8879-4DE4-84A9-7E553C0B2FB0}"/>
              </a:ext>
            </a:extLst>
          </p:cNvPr>
          <p:cNvSpPr txBox="1"/>
          <p:nvPr/>
        </p:nvSpPr>
        <p:spPr>
          <a:xfrm>
            <a:off x="4325785" y="5445009"/>
            <a:ext cx="4894692" cy="1692771"/>
          </a:xfrm>
          <a:prstGeom prst="rect">
            <a:avLst/>
          </a:prstGeom>
          <a:noFill/>
          <a:ln>
            <a:noFill/>
          </a:ln>
        </p:spPr>
        <p:txBody>
          <a:bodyPr spcFirstLastPara="1" wrap="square" lIns="91425" tIns="45700" rIns="91425" bIns="45700" anchor="t" anchorCtr="0">
            <a:noAutofit/>
          </a:bodyPr>
          <a:lstStyle/>
          <a:p>
            <a:pPr marL="0" marR="0" lvl="0" indent="0" rtl="0">
              <a:lnSpc>
                <a:spcPct val="150000"/>
              </a:lnSpc>
              <a:spcBef>
                <a:spcPts val="0"/>
              </a:spcBef>
              <a:spcAft>
                <a:spcPts val="0"/>
              </a:spcAft>
              <a:buClr>
                <a:srgbClr val="000000"/>
              </a:buClr>
              <a:buSzPts val="1800"/>
              <a:buFont typeface="Arial"/>
              <a:buNone/>
            </a:pPr>
            <a:endParaRPr sz="1600" b="0" i="0" u="none" strike="noStrike" cap="none" dirty="0">
              <a:solidFill>
                <a:schemeClr val="bg1"/>
              </a:solidFill>
              <a:ea typeface="Karla"/>
              <a:cs typeface="Karla"/>
              <a:sym typeface="Karla"/>
            </a:endParaRPr>
          </a:p>
        </p:txBody>
      </p:sp>
      <p:sp>
        <p:nvSpPr>
          <p:cNvPr id="40" name="Oval 39">
            <a:extLst>
              <a:ext uri="{FF2B5EF4-FFF2-40B4-BE49-F238E27FC236}">
                <a16:creationId xmlns:a16="http://schemas.microsoft.com/office/drawing/2014/main" id="{D4AE48B1-6572-4E37-B26C-BA46BE31F3BD}"/>
              </a:ext>
            </a:extLst>
          </p:cNvPr>
          <p:cNvSpPr/>
          <p:nvPr/>
        </p:nvSpPr>
        <p:spPr>
          <a:xfrm>
            <a:off x="523072" y="1657081"/>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CasellaDiTesto 30">
            <a:extLst>
              <a:ext uri="{FF2B5EF4-FFF2-40B4-BE49-F238E27FC236}">
                <a16:creationId xmlns:a16="http://schemas.microsoft.com/office/drawing/2014/main" id="{026D9913-92D2-4A8C-B7AC-B452CBC8AD86}"/>
              </a:ext>
            </a:extLst>
          </p:cNvPr>
          <p:cNvSpPr txBox="1"/>
          <p:nvPr/>
        </p:nvSpPr>
        <p:spPr>
          <a:xfrm>
            <a:off x="2597512" y="1875641"/>
            <a:ext cx="7756040" cy="1107996"/>
          </a:xfrm>
          <a:prstGeom prst="rect">
            <a:avLst/>
          </a:prstGeom>
          <a:noFill/>
        </p:spPr>
        <p:txBody>
          <a:bodyPr wrap="square">
            <a:spAutoFit/>
          </a:bodyPr>
          <a:lstStyle/>
          <a:p>
            <a:pPr algn="ctr"/>
            <a:r>
              <a:rPr lang="it-IT" sz="2400" b="1" dirty="0">
                <a:solidFill>
                  <a:schemeClr val="bg1"/>
                </a:solidFill>
                <a:latin typeface="Arial" panose="020B0604020202020204" pitchFamily="34" charset="0"/>
                <a:cs typeface="Arial" panose="020B0604020202020204" pitchFamily="34" charset="0"/>
              </a:rPr>
              <a:t>AGGIORNAMENTO PRASSI</a:t>
            </a:r>
          </a:p>
          <a:p>
            <a:pPr algn="ctr"/>
            <a:r>
              <a:rPr lang="it-IT" b="1" dirty="0">
                <a:solidFill>
                  <a:schemeClr val="bg1"/>
                </a:solidFill>
                <a:latin typeface="Arial" panose="020B0604020202020204" pitchFamily="34" charset="0"/>
                <a:cs typeface="Arial" panose="020B0604020202020204" pitchFamily="34" charset="0"/>
              </a:rPr>
              <a:t>Parliamo di: IVA, imposta di bollo, agevolazioni </a:t>
            </a:r>
          </a:p>
          <a:p>
            <a:pPr algn="ctr"/>
            <a:endParaRPr lang="ru-RU" sz="2400" dirty="0">
              <a:solidFill>
                <a:schemeClr val="bg1"/>
              </a:solidFill>
              <a:latin typeface="Arial" panose="020B0604020202020204" pitchFamily="34" charset="0"/>
              <a:cs typeface="Arial" panose="020B0604020202020204" pitchFamily="34" charset="0"/>
            </a:endParaRPr>
          </a:p>
        </p:txBody>
      </p:sp>
      <p:sp>
        <p:nvSpPr>
          <p:cNvPr id="39" name="CasellaDiTesto 38">
            <a:extLst>
              <a:ext uri="{FF2B5EF4-FFF2-40B4-BE49-F238E27FC236}">
                <a16:creationId xmlns:a16="http://schemas.microsoft.com/office/drawing/2014/main" id="{7DDB95BC-2126-4109-896F-5640EC277C40}"/>
              </a:ext>
            </a:extLst>
          </p:cNvPr>
          <p:cNvSpPr txBox="1"/>
          <p:nvPr/>
        </p:nvSpPr>
        <p:spPr>
          <a:xfrm>
            <a:off x="3486352" y="3627133"/>
            <a:ext cx="6254335" cy="830997"/>
          </a:xfrm>
          <a:prstGeom prst="rect">
            <a:avLst/>
          </a:prstGeom>
          <a:noFill/>
        </p:spPr>
        <p:txBody>
          <a:bodyPr wrap="square">
            <a:spAutoFit/>
          </a:bodyPr>
          <a:lstStyle/>
          <a:p>
            <a:pPr algn="ctr"/>
            <a:r>
              <a:rPr lang="it-IT" sz="2400" b="1" dirty="0">
                <a:solidFill>
                  <a:schemeClr val="bg1"/>
                </a:solidFill>
                <a:latin typeface="Arial" panose="020B0604020202020204" pitchFamily="34" charset="0"/>
                <a:cs typeface="Arial" panose="020B0604020202020204" pitchFamily="34" charset="0"/>
              </a:rPr>
              <a:t>FOCUS LEGISLATIVO</a:t>
            </a:r>
          </a:p>
          <a:p>
            <a:pPr algn="ctr"/>
            <a:r>
              <a:rPr lang="it-IT" b="1" dirty="0">
                <a:solidFill>
                  <a:schemeClr val="bg1"/>
                </a:solidFill>
                <a:latin typeface="Arial" panose="020B0604020202020204" pitchFamily="34" charset="0"/>
                <a:cs typeface="Arial" panose="020B0604020202020204" pitchFamily="34" charset="0"/>
              </a:rPr>
              <a:t>Provvedimenti in discussione su misure fiscali</a:t>
            </a:r>
            <a:r>
              <a:rPr lang="it-IT" sz="2400" b="1" dirty="0">
                <a:solidFill>
                  <a:schemeClr val="bg1"/>
                </a:solidFill>
                <a:latin typeface="Arial" panose="020B0604020202020204" pitchFamily="34" charset="0"/>
                <a:cs typeface="Arial" panose="020B0604020202020204" pitchFamily="34" charset="0"/>
              </a:rPr>
              <a:t> </a:t>
            </a:r>
            <a:endParaRPr lang="ru-RU" sz="2400" b="1" dirty="0">
              <a:solidFill>
                <a:schemeClr val="bg1"/>
              </a:solidFill>
              <a:latin typeface="Arial" panose="020B0604020202020204" pitchFamily="34" charset="0"/>
              <a:cs typeface="Arial" panose="020B0604020202020204" pitchFamily="34" charset="0"/>
            </a:endParaRPr>
          </a:p>
        </p:txBody>
      </p:sp>
      <p:pic>
        <p:nvPicPr>
          <p:cNvPr id="7" name="Elemento grafico 6" descr="Libro aperto contorno">
            <a:extLst>
              <a:ext uri="{FF2B5EF4-FFF2-40B4-BE49-F238E27FC236}">
                <a16:creationId xmlns:a16="http://schemas.microsoft.com/office/drawing/2014/main" id="{C6E67CD4-A2B8-4FF4-AC94-F72B82FD2F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4168" y="1816619"/>
            <a:ext cx="1031255" cy="1031255"/>
          </a:xfrm>
          <a:prstGeom prst="rect">
            <a:avLst/>
          </a:prstGeom>
        </p:spPr>
      </p:pic>
      <p:sp>
        <p:nvSpPr>
          <p:cNvPr id="38" name="Rettangolo 37">
            <a:extLst>
              <a:ext uri="{FF2B5EF4-FFF2-40B4-BE49-F238E27FC236}">
                <a16:creationId xmlns:a16="http://schemas.microsoft.com/office/drawing/2014/main" id="{C87E2298-CA94-4F74-93D1-F7565CD8BA54}"/>
              </a:ext>
            </a:extLst>
          </p:cNvPr>
          <p:cNvSpPr/>
          <p:nvPr/>
        </p:nvSpPr>
        <p:spPr>
          <a:xfrm>
            <a:off x="-23857" y="-46654"/>
            <a:ext cx="18311857" cy="830997"/>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47" name="Gruppo 46">
            <a:extLst>
              <a:ext uri="{FF2B5EF4-FFF2-40B4-BE49-F238E27FC236}">
                <a16:creationId xmlns:a16="http://schemas.microsoft.com/office/drawing/2014/main" id="{B431EA32-88A0-425B-8B30-32562762AB6D}"/>
              </a:ext>
            </a:extLst>
          </p:cNvPr>
          <p:cNvGrpSpPr/>
          <p:nvPr/>
        </p:nvGrpSpPr>
        <p:grpSpPr>
          <a:xfrm>
            <a:off x="1" y="9097706"/>
            <a:ext cx="18287999" cy="1177858"/>
            <a:chOff x="-121141" y="6091519"/>
            <a:chExt cx="12462637" cy="894504"/>
          </a:xfrm>
        </p:grpSpPr>
        <p:sp>
          <p:nvSpPr>
            <p:cNvPr id="48" name="Rettangolo 47">
              <a:extLst>
                <a:ext uri="{FF2B5EF4-FFF2-40B4-BE49-F238E27FC236}">
                  <a16:creationId xmlns:a16="http://schemas.microsoft.com/office/drawing/2014/main" id="{3016B62C-A05A-444C-A18C-6CFBB7757BDA}"/>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49" name="Immagine 48">
              <a:extLst>
                <a:ext uri="{FF2B5EF4-FFF2-40B4-BE49-F238E27FC236}">
                  <a16:creationId xmlns:a16="http://schemas.microsoft.com/office/drawing/2014/main" id="{97BBC46D-C217-46DB-98F2-31FCC1A327D6}"/>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51" name="TextBox 50">
            <a:extLst>
              <a:ext uri="{FF2B5EF4-FFF2-40B4-BE49-F238E27FC236}">
                <a16:creationId xmlns:a16="http://schemas.microsoft.com/office/drawing/2014/main" id="{44E86C8D-6D6C-4441-9881-1BF99043F8FD}"/>
              </a:ext>
            </a:extLst>
          </p:cNvPr>
          <p:cNvSpPr txBox="1"/>
          <p:nvPr/>
        </p:nvSpPr>
        <p:spPr>
          <a:xfrm>
            <a:off x="14774551" y="16077"/>
            <a:ext cx="3114168" cy="769441"/>
          </a:xfrm>
          <a:prstGeom prst="rect">
            <a:avLst/>
          </a:prstGeom>
          <a:noFill/>
        </p:spPr>
        <p:txBody>
          <a:bodyPr wrap="square" rtlCol="0">
            <a:spAutoFit/>
          </a:bodyPr>
          <a:lstStyle/>
          <a:p>
            <a:pPr algn="ctr"/>
            <a:r>
              <a:rPr lang="en-US" sz="4400" b="1" kern="0" dirty="0">
                <a:solidFill>
                  <a:schemeClr val="bg1"/>
                </a:solidFill>
                <a:latin typeface="Arial" panose="020B0604020202020204" pitchFamily="34" charset="0"/>
                <a:cs typeface="Arial" panose="020B0604020202020204" pitchFamily="34" charset="0"/>
              </a:rPr>
              <a:t>INDICE</a:t>
            </a:r>
          </a:p>
        </p:txBody>
      </p:sp>
      <p:sp>
        <p:nvSpPr>
          <p:cNvPr id="52" name="Oval 39">
            <a:extLst>
              <a:ext uri="{FF2B5EF4-FFF2-40B4-BE49-F238E27FC236}">
                <a16:creationId xmlns:a16="http://schemas.microsoft.com/office/drawing/2014/main" id="{214F468C-C57D-4AC7-B587-23F639867BE2}"/>
              </a:ext>
            </a:extLst>
          </p:cNvPr>
          <p:cNvSpPr/>
          <p:nvPr/>
        </p:nvSpPr>
        <p:spPr>
          <a:xfrm>
            <a:off x="582639" y="3393439"/>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3" name="Oval 39">
            <a:extLst>
              <a:ext uri="{FF2B5EF4-FFF2-40B4-BE49-F238E27FC236}">
                <a16:creationId xmlns:a16="http://schemas.microsoft.com/office/drawing/2014/main" id="{04F77BB6-D391-44B7-8F15-08CDE0AA7B62}"/>
              </a:ext>
            </a:extLst>
          </p:cNvPr>
          <p:cNvSpPr/>
          <p:nvPr/>
        </p:nvSpPr>
        <p:spPr>
          <a:xfrm>
            <a:off x="559115" y="5273561"/>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7" name="Elemento grafico 16" descr="Tempio greco contorno">
            <a:extLst>
              <a:ext uri="{FF2B5EF4-FFF2-40B4-BE49-F238E27FC236}">
                <a16:creationId xmlns:a16="http://schemas.microsoft.com/office/drawing/2014/main" id="{95836066-73DD-4EF4-8600-9D1C06D2FC4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61369" y="3528609"/>
            <a:ext cx="914400" cy="914400"/>
          </a:xfrm>
          <a:prstGeom prst="rect">
            <a:avLst/>
          </a:prstGeom>
        </p:spPr>
      </p:pic>
      <p:sp>
        <p:nvSpPr>
          <p:cNvPr id="59" name="CasellaDiTesto 58">
            <a:extLst>
              <a:ext uri="{FF2B5EF4-FFF2-40B4-BE49-F238E27FC236}">
                <a16:creationId xmlns:a16="http://schemas.microsoft.com/office/drawing/2014/main" id="{AE4DC659-2299-4CFC-B061-0E51C0CF2624}"/>
              </a:ext>
            </a:extLst>
          </p:cNvPr>
          <p:cNvSpPr txBox="1"/>
          <p:nvPr/>
        </p:nvSpPr>
        <p:spPr>
          <a:xfrm>
            <a:off x="10090220" y="7438527"/>
            <a:ext cx="860099" cy="523220"/>
          </a:xfrm>
          <a:prstGeom prst="rect">
            <a:avLst/>
          </a:prstGeom>
          <a:noFill/>
        </p:spPr>
        <p:txBody>
          <a:bodyPr wrap="square" rtlCol="0">
            <a:spAutoFit/>
          </a:bodyPr>
          <a:lstStyle/>
          <a:p>
            <a:pPr algn="ctr"/>
            <a:r>
              <a:rPr lang="it-IT" sz="2800" b="1" dirty="0">
                <a:solidFill>
                  <a:schemeClr val="bg1"/>
                </a:solidFill>
                <a:latin typeface="Arial" panose="020B0604020202020204" pitchFamily="34" charset="0"/>
                <a:cs typeface="Arial" panose="020B0604020202020204" pitchFamily="34" charset="0"/>
              </a:rPr>
              <a:t>17</a:t>
            </a:r>
          </a:p>
        </p:txBody>
      </p:sp>
      <p:sp>
        <p:nvSpPr>
          <p:cNvPr id="33" name="Freeform: Shape 34">
            <a:extLst>
              <a:ext uri="{FF2B5EF4-FFF2-40B4-BE49-F238E27FC236}">
                <a16:creationId xmlns:a16="http://schemas.microsoft.com/office/drawing/2014/main" id="{07F0AABA-7447-4343-B48C-3E2E2FA1EE19}"/>
              </a:ext>
            </a:extLst>
          </p:cNvPr>
          <p:cNvSpPr/>
          <p:nvPr/>
        </p:nvSpPr>
        <p:spPr>
          <a:xfrm rot="1605208">
            <a:off x="9306283" y="6322856"/>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rgbClr val="A82890"/>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sp>
        <p:nvSpPr>
          <p:cNvPr id="36" name="Oval 39">
            <a:extLst>
              <a:ext uri="{FF2B5EF4-FFF2-40B4-BE49-F238E27FC236}">
                <a16:creationId xmlns:a16="http://schemas.microsoft.com/office/drawing/2014/main" id="{4FDE5482-1130-4ED2-A83C-F0495A462714}"/>
              </a:ext>
            </a:extLst>
          </p:cNvPr>
          <p:cNvSpPr/>
          <p:nvPr/>
        </p:nvSpPr>
        <p:spPr>
          <a:xfrm>
            <a:off x="559116" y="7041726"/>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CasellaDiTesto 5">
            <a:extLst>
              <a:ext uri="{FF2B5EF4-FFF2-40B4-BE49-F238E27FC236}">
                <a16:creationId xmlns:a16="http://schemas.microsoft.com/office/drawing/2014/main" id="{17B2CC26-A93D-4507-9D6C-F89872B298B2}"/>
              </a:ext>
            </a:extLst>
          </p:cNvPr>
          <p:cNvSpPr txBox="1"/>
          <p:nvPr/>
        </p:nvSpPr>
        <p:spPr>
          <a:xfrm>
            <a:off x="4779374" y="5773357"/>
            <a:ext cx="3243302" cy="738664"/>
          </a:xfrm>
          <a:prstGeom prst="rect">
            <a:avLst/>
          </a:prstGeom>
          <a:noFill/>
        </p:spPr>
        <p:txBody>
          <a:bodyPr wrap="square" rtlCol="0">
            <a:spAutoFit/>
          </a:bodyPr>
          <a:lstStyle/>
          <a:p>
            <a:pPr algn="ctr"/>
            <a:r>
              <a:rPr lang="it-IT" sz="2400" b="1" dirty="0">
                <a:solidFill>
                  <a:schemeClr val="bg1"/>
                </a:solidFill>
                <a:latin typeface="Arial" panose="020B0604020202020204" pitchFamily="34" charset="0"/>
                <a:cs typeface="Arial" panose="020B0604020202020204" pitchFamily="34" charset="0"/>
              </a:rPr>
              <a:t>NEWS</a:t>
            </a:r>
            <a:endParaRPr lang="ru-RU" sz="2400" b="1" dirty="0">
              <a:solidFill>
                <a:schemeClr val="bg1"/>
              </a:solidFill>
              <a:latin typeface="Arial" panose="020B0604020202020204" pitchFamily="34" charset="0"/>
              <a:cs typeface="Arial" panose="020B0604020202020204" pitchFamily="34" charset="0"/>
            </a:endParaRPr>
          </a:p>
          <a:p>
            <a:endParaRPr lang="it-IT" dirty="0">
              <a:solidFill>
                <a:schemeClr val="bg1"/>
              </a:solidFill>
            </a:endParaRPr>
          </a:p>
        </p:txBody>
      </p:sp>
      <p:pic>
        <p:nvPicPr>
          <p:cNvPr id="10" name="Elemento grafico 9" descr="Post-it con riempimento a tinta unita">
            <a:extLst>
              <a:ext uri="{FF2B5EF4-FFF2-40B4-BE49-F238E27FC236}">
                <a16:creationId xmlns:a16="http://schemas.microsoft.com/office/drawing/2014/main" id="{E3E5DBA9-0D72-4A5C-924E-4935200A496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66018" y="5494171"/>
            <a:ext cx="914400" cy="914400"/>
          </a:xfrm>
          <a:prstGeom prst="rect">
            <a:avLst/>
          </a:prstGeom>
        </p:spPr>
      </p:pic>
      <p:sp>
        <p:nvSpPr>
          <p:cNvPr id="42" name="CasellaDiTesto 41">
            <a:extLst>
              <a:ext uri="{FF2B5EF4-FFF2-40B4-BE49-F238E27FC236}">
                <a16:creationId xmlns:a16="http://schemas.microsoft.com/office/drawing/2014/main" id="{31510C5C-BBCF-4122-87AE-1D1D3C34C5CA}"/>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43" name="CasellaDiTesto 42">
            <a:extLst>
              <a:ext uri="{FF2B5EF4-FFF2-40B4-BE49-F238E27FC236}">
                <a16:creationId xmlns:a16="http://schemas.microsoft.com/office/drawing/2014/main" id="{DDA141B1-636E-4BE6-B637-484F4E072324}"/>
              </a:ext>
            </a:extLst>
          </p:cNvPr>
          <p:cNvSpPr txBox="1"/>
          <p:nvPr/>
        </p:nvSpPr>
        <p:spPr>
          <a:xfrm>
            <a:off x="2502539" y="7360333"/>
            <a:ext cx="6356448" cy="1046440"/>
          </a:xfrm>
          <a:prstGeom prst="rect">
            <a:avLst/>
          </a:prstGeom>
          <a:noFill/>
        </p:spPr>
        <p:txBody>
          <a:bodyPr wrap="square" rtlCol="0">
            <a:spAutoFit/>
          </a:bodyPr>
          <a:lstStyle/>
          <a:p>
            <a:pPr algn="ctr"/>
            <a:r>
              <a:rPr lang="it-IT" sz="2400" b="1" dirty="0">
                <a:solidFill>
                  <a:schemeClr val="bg1"/>
                </a:solidFill>
                <a:latin typeface="Arial" panose="020B0604020202020204" pitchFamily="34" charset="0"/>
                <a:cs typeface="Arial" panose="020B0604020202020204" pitchFamily="34" charset="0"/>
              </a:rPr>
              <a:t>APPROFONDIMENTO MENSILE</a:t>
            </a:r>
          </a:p>
          <a:p>
            <a:pPr algn="ctr"/>
            <a:r>
              <a:rPr lang="it-IT" sz="2000" b="1" dirty="0">
                <a:solidFill>
                  <a:schemeClr val="bg1"/>
                </a:solidFill>
                <a:latin typeface="Arial" panose="020B0604020202020204" pitchFamily="34" charset="0"/>
                <a:cs typeface="Arial" panose="020B0604020202020204" pitchFamily="34" charset="0"/>
              </a:rPr>
              <a:t>Focus giurisprudenziale</a:t>
            </a:r>
            <a:endParaRPr lang="ru-RU" sz="2000" b="1" dirty="0">
              <a:solidFill>
                <a:schemeClr val="bg1"/>
              </a:solidFill>
              <a:latin typeface="Arial" panose="020B0604020202020204" pitchFamily="34" charset="0"/>
              <a:cs typeface="Arial" panose="020B0604020202020204" pitchFamily="34" charset="0"/>
            </a:endParaRPr>
          </a:p>
          <a:p>
            <a:endParaRPr lang="it-IT" dirty="0">
              <a:solidFill>
                <a:schemeClr val="bg1"/>
              </a:solidFill>
            </a:endParaRPr>
          </a:p>
        </p:txBody>
      </p:sp>
      <p:pic>
        <p:nvPicPr>
          <p:cNvPr id="12" name="Elemento grafico 11" descr="Lente di ingrandimento con riempimento a tinta unita">
            <a:extLst>
              <a:ext uri="{FF2B5EF4-FFF2-40B4-BE49-F238E27FC236}">
                <a16:creationId xmlns:a16="http://schemas.microsoft.com/office/drawing/2014/main" id="{B48A0E32-401E-465C-92FF-9F15194F5F4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09713" y="7213911"/>
            <a:ext cx="914400" cy="914400"/>
          </a:xfrm>
          <a:prstGeom prst="rect">
            <a:avLst/>
          </a:prstGeom>
        </p:spPr>
      </p:pic>
      <p:sp>
        <p:nvSpPr>
          <p:cNvPr id="41" name="CasellaDiTesto 40">
            <a:extLst>
              <a:ext uri="{FF2B5EF4-FFF2-40B4-BE49-F238E27FC236}">
                <a16:creationId xmlns:a16="http://schemas.microsoft.com/office/drawing/2014/main" id="{E7D8FA75-EC7B-48D5-9E7C-AFF0E5816549}"/>
              </a:ext>
            </a:extLst>
          </p:cNvPr>
          <p:cNvSpPr txBox="1"/>
          <p:nvPr/>
        </p:nvSpPr>
        <p:spPr>
          <a:xfrm>
            <a:off x="12745453" y="1724027"/>
            <a:ext cx="860099" cy="523220"/>
          </a:xfrm>
          <a:prstGeom prst="rect">
            <a:avLst/>
          </a:prstGeom>
          <a:noFill/>
        </p:spPr>
        <p:txBody>
          <a:bodyPr wrap="square" rtlCol="0">
            <a:spAutoFit/>
          </a:bodyPr>
          <a:lstStyle/>
          <a:p>
            <a:pPr algn="ctr"/>
            <a:r>
              <a:rPr lang="it-IT" sz="2800" b="1" dirty="0">
                <a:solidFill>
                  <a:schemeClr val="bg1"/>
                </a:solidFill>
                <a:latin typeface="Arial" panose="020B0604020202020204" pitchFamily="34" charset="0"/>
                <a:cs typeface="Arial" panose="020B0604020202020204" pitchFamily="34" charset="0"/>
              </a:rPr>
              <a:t>04</a:t>
            </a:r>
          </a:p>
        </p:txBody>
      </p:sp>
      <p:sp>
        <p:nvSpPr>
          <p:cNvPr id="44" name="CasellaDiTesto 43">
            <a:extLst>
              <a:ext uri="{FF2B5EF4-FFF2-40B4-BE49-F238E27FC236}">
                <a16:creationId xmlns:a16="http://schemas.microsoft.com/office/drawing/2014/main" id="{2C5C3AED-D635-4801-9742-9FFFCD251313}"/>
              </a:ext>
            </a:extLst>
          </p:cNvPr>
          <p:cNvSpPr txBox="1"/>
          <p:nvPr/>
        </p:nvSpPr>
        <p:spPr>
          <a:xfrm>
            <a:off x="11733436" y="3675004"/>
            <a:ext cx="860099" cy="523220"/>
          </a:xfrm>
          <a:prstGeom prst="rect">
            <a:avLst/>
          </a:prstGeom>
          <a:noFill/>
        </p:spPr>
        <p:txBody>
          <a:bodyPr wrap="square" rtlCol="0">
            <a:spAutoFit/>
          </a:bodyPr>
          <a:lstStyle/>
          <a:p>
            <a:pPr algn="ctr"/>
            <a:r>
              <a:rPr lang="it-IT" sz="2800" b="1" dirty="0">
                <a:solidFill>
                  <a:schemeClr val="bg1"/>
                </a:solidFill>
                <a:latin typeface="Arial" panose="020B0604020202020204" pitchFamily="34" charset="0"/>
                <a:cs typeface="Arial" panose="020B0604020202020204" pitchFamily="34" charset="0"/>
              </a:rPr>
              <a:t>10</a:t>
            </a:r>
          </a:p>
        </p:txBody>
      </p:sp>
      <p:sp>
        <p:nvSpPr>
          <p:cNvPr id="45" name="CasellaDiTesto 44">
            <a:extLst>
              <a:ext uri="{FF2B5EF4-FFF2-40B4-BE49-F238E27FC236}">
                <a16:creationId xmlns:a16="http://schemas.microsoft.com/office/drawing/2014/main" id="{8C5D3557-0C02-4553-9E98-0A8604429844}"/>
              </a:ext>
            </a:extLst>
          </p:cNvPr>
          <p:cNvSpPr txBox="1"/>
          <p:nvPr/>
        </p:nvSpPr>
        <p:spPr>
          <a:xfrm>
            <a:off x="10900938" y="5473924"/>
            <a:ext cx="860099" cy="523220"/>
          </a:xfrm>
          <a:prstGeom prst="rect">
            <a:avLst/>
          </a:prstGeom>
          <a:noFill/>
        </p:spPr>
        <p:txBody>
          <a:bodyPr wrap="square" rtlCol="0">
            <a:spAutoFit/>
          </a:bodyPr>
          <a:lstStyle/>
          <a:p>
            <a:pPr algn="ctr"/>
            <a:r>
              <a:rPr lang="it-IT" sz="2800" b="1" dirty="0">
                <a:solidFill>
                  <a:schemeClr val="bg1"/>
                </a:solidFill>
                <a:latin typeface="Arial" panose="020B0604020202020204" pitchFamily="34" charset="0"/>
                <a:cs typeface="Arial" panose="020B0604020202020204" pitchFamily="34" charset="0"/>
              </a:rPr>
              <a:t>12</a:t>
            </a:r>
          </a:p>
        </p:txBody>
      </p:sp>
      <p:sp>
        <p:nvSpPr>
          <p:cNvPr id="46" name="CasellaDiTesto 45">
            <a:extLst>
              <a:ext uri="{FF2B5EF4-FFF2-40B4-BE49-F238E27FC236}">
                <a16:creationId xmlns:a16="http://schemas.microsoft.com/office/drawing/2014/main" id="{45E822A7-A35D-46D8-A854-C25365F171FE}"/>
              </a:ext>
            </a:extLst>
          </p:cNvPr>
          <p:cNvSpPr txBox="1"/>
          <p:nvPr/>
        </p:nvSpPr>
        <p:spPr>
          <a:xfrm>
            <a:off x="10129050" y="7108929"/>
            <a:ext cx="860099" cy="523220"/>
          </a:xfrm>
          <a:prstGeom prst="rect">
            <a:avLst/>
          </a:prstGeom>
          <a:noFill/>
        </p:spPr>
        <p:txBody>
          <a:bodyPr wrap="square" rtlCol="0">
            <a:spAutoFit/>
          </a:bodyPr>
          <a:lstStyle/>
          <a:p>
            <a:pPr algn="ctr"/>
            <a:r>
              <a:rPr lang="it-IT" sz="2800" b="1" dirty="0">
                <a:solidFill>
                  <a:schemeClr val="bg1"/>
                </a:solidFill>
                <a:latin typeface="Arial" panose="020B0604020202020204" pitchFamily="34" charset="0"/>
                <a:cs typeface="Arial" panose="020B0604020202020204" pitchFamily="34" charset="0"/>
              </a:rPr>
              <a:t>16</a:t>
            </a:r>
          </a:p>
        </p:txBody>
      </p:sp>
    </p:spTree>
    <p:extLst>
      <p:ext uri="{BB962C8B-B14F-4D97-AF65-F5344CB8AC3E}">
        <p14:creationId xmlns:p14="http://schemas.microsoft.com/office/powerpoint/2010/main" val="9022799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up)">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left)">
                                      <p:cBhvr>
                                        <p:cTn id="23" dur="500"/>
                                        <p:tgtEl>
                                          <p:spTgt spid="25"/>
                                        </p:tgtEl>
                                      </p:cBhvr>
                                    </p:animEffect>
                                  </p:childTnLst>
                                </p:cTn>
                              </p:par>
                              <p:par>
                                <p:cTn id="24" presetID="22" presetClass="entr" presetSubtype="8" fill="hold" grpId="0" nodeType="withEffect" nodePh="1">
                                  <p:stCondLst>
                                    <p:cond delay="0"/>
                                  </p:stCondLst>
                                  <p:endCondLst>
                                    <p:cond evt="begin" delay="0">
                                      <p:tn val="24"/>
                                    </p:cond>
                                  </p:endCondLst>
                                  <p:childTnLst>
                                    <p:set>
                                      <p:cBhvr>
                                        <p:cTn id="25" dur="1" fill="hold">
                                          <p:stCondLst>
                                            <p:cond delay="0"/>
                                          </p:stCondLst>
                                        </p:cTn>
                                        <p:tgtEl>
                                          <p:spTgt spid="37"/>
                                        </p:tgtEl>
                                        <p:attrNameLst>
                                          <p:attrName>style.visibility</p:attrName>
                                        </p:attrNameLst>
                                      </p:cBhvr>
                                      <p:to>
                                        <p:strVal val="visible"/>
                                      </p:to>
                                    </p:set>
                                    <p:animEffect transition="in" filter="wipe(left)">
                                      <p:cBhvr>
                                        <p:cTn id="26" dur="500"/>
                                        <p:tgtEl>
                                          <p:spTgt spid="37"/>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wipe(left)">
                                      <p:cBhvr>
                                        <p:cTn id="29" dur="500"/>
                                        <p:tgtEl>
                                          <p:spTgt spid="4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left)">
                                      <p:cBhvr>
                                        <p:cTn id="32" dur="500"/>
                                        <p:tgtEl>
                                          <p:spTgt spid="35"/>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wipe(left)">
                                      <p:cBhvr>
                                        <p:cTn id="35" dur="500"/>
                                        <p:tgtEl>
                                          <p:spTgt spid="34"/>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wipe(left)">
                                      <p:cBhvr>
                                        <p:cTn id="38" dur="500"/>
                                        <p:tgtEl>
                                          <p:spTgt spid="52"/>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wipe(left)">
                                      <p:cBhvr>
                                        <p:cTn id="41" dur="500"/>
                                        <p:tgtEl>
                                          <p:spTgt spid="53"/>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left)">
                                      <p:cBhvr>
                                        <p:cTn id="44" dur="500"/>
                                        <p:tgtEl>
                                          <p:spTgt spid="33"/>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left)">
                                      <p:cBhvr>
                                        <p:cTn id="47" dur="500"/>
                                        <p:tgtEl>
                                          <p:spTgt spid="32"/>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wipe(left)">
                                      <p:cBhvr>
                                        <p:cTn id="5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24" grpId="0" animBg="1"/>
      <p:bldP spid="11" grpId="0" animBg="1"/>
      <p:bldP spid="9" grpId="0" animBg="1"/>
      <p:bldP spid="25" grpId="0" animBg="1"/>
      <p:bldP spid="35" grpId="0" animBg="1"/>
      <p:bldP spid="37" grpId="0"/>
      <p:bldP spid="40" grpId="0" animBg="1"/>
      <p:bldP spid="51" grpId="0"/>
      <p:bldP spid="52" grpId="0" animBg="1"/>
      <p:bldP spid="53" grpId="0" animBg="1"/>
      <p:bldP spid="33" grpId="0" animBg="1"/>
      <p:bldP spid="3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10" name="Elemento grafico 9" descr="Un libro aperto">
            <a:extLst>
              <a:ext uri="{FF2B5EF4-FFF2-40B4-BE49-F238E27FC236}">
                <a16:creationId xmlns:a16="http://schemas.microsoft.com/office/drawing/2014/main" id="{3DBD8BB1-038E-448E-AEC0-1AC9DFA5F0E1}"/>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20082" y="1436207"/>
            <a:ext cx="7872266" cy="7872266"/>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a:off x="2995376" y="-1101420"/>
            <a:ext cx="1984442" cy="424126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A6236C5C-188D-4F01-9DBB-DE2CFC112734}"/>
              </a:ext>
            </a:extLst>
          </p:cNvPr>
          <p:cNvSpPr/>
          <p:nvPr/>
        </p:nvSpPr>
        <p:spPr>
          <a:xfrm>
            <a:off x="3195652" y="2416328"/>
            <a:ext cx="5856136" cy="5856136"/>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dirty="0">
              <a:latin typeface="Arial" panose="020B0604020202020204" pitchFamily="34" charset="0"/>
              <a:cs typeface="Arial" panose="020B0604020202020204" pitchFamily="34" charset="0"/>
            </a:endParaRPr>
          </a:p>
        </p:txBody>
      </p:sp>
      <p:sp>
        <p:nvSpPr>
          <p:cNvPr id="6" name="Oval 4">
            <a:extLst>
              <a:ext uri="{FF2B5EF4-FFF2-40B4-BE49-F238E27FC236}">
                <a16:creationId xmlns:a16="http://schemas.microsoft.com/office/drawing/2014/main" id="{BB49C176-171D-2247-8ABA-91BAF6142985}"/>
              </a:ext>
            </a:extLst>
          </p:cNvPr>
          <p:cNvSpPr/>
          <p:nvPr/>
        </p:nvSpPr>
        <p:spPr>
          <a:xfrm>
            <a:off x="3395928" y="2216226"/>
            <a:ext cx="5856136" cy="5856136"/>
          </a:xfrm>
          <a:prstGeom prst="ellipse">
            <a:avLst/>
          </a:prstGeom>
          <a:solidFill>
            <a:schemeClr val="accent1"/>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dirty="0">
                <a:latin typeface="Arial" panose="020B0604020202020204" pitchFamily="34" charset="0"/>
                <a:cs typeface="Arial" panose="020B0604020202020204" pitchFamily="34" charset="0"/>
              </a:rPr>
              <a:t>AGGIORNAMENTO PRASSI</a:t>
            </a:r>
            <a:endParaRPr lang="ru-RU" sz="3200" dirty="0">
              <a:latin typeface="Arial" panose="020B0604020202020204" pitchFamily="34" charset="0"/>
              <a:cs typeface="Arial" panose="020B0604020202020204" pitchFamily="34" charset="0"/>
            </a:endParaRPr>
          </a:p>
        </p:txBody>
      </p:sp>
      <p:sp>
        <p:nvSpPr>
          <p:cNvPr id="7" name="Rettangolo 6">
            <a:extLst>
              <a:ext uri="{FF2B5EF4-FFF2-40B4-BE49-F238E27FC236}">
                <a16:creationId xmlns:a16="http://schemas.microsoft.com/office/drawing/2014/main" id="{4ACEA228-33EE-4FD7-BCDF-809E10831AD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8" name="Gruppo 7">
            <a:extLst>
              <a:ext uri="{FF2B5EF4-FFF2-40B4-BE49-F238E27FC236}">
                <a16:creationId xmlns:a16="http://schemas.microsoft.com/office/drawing/2014/main" id="{547491C7-4D1D-4D2C-9315-C52AFCD713AD}"/>
              </a:ext>
            </a:extLst>
          </p:cNvPr>
          <p:cNvGrpSpPr/>
          <p:nvPr/>
        </p:nvGrpSpPr>
        <p:grpSpPr>
          <a:xfrm>
            <a:off x="1" y="9097706"/>
            <a:ext cx="18287999" cy="1177858"/>
            <a:chOff x="-121141" y="6091519"/>
            <a:chExt cx="12462637" cy="894504"/>
          </a:xfrm>
        </p:grpSpPr>
        <p:sp>
          <p:nvSpPr>
            <p:cNvPr id="11" name="Rettangolo 10">
              <a:extLst>
                <a:ext uri="{FF2B5EF4-FFF2-40B4-BE49-F238E27FC236}">
                  <a16:creationId xmlns:a16="http://schemas.microsoft.com/office/drawing/2014/main" id="{19E04B2F-15B8-4143-931A-FF364740F3B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2" name="Immagine 11">
              <a:extLst>
                <a:ext uri="{FF2B5EF4-FFF2-40B4-BE49-F238E27FC236}">
                  <a16:creationId xmlns:a16="http://schemas.microsoft.com/office/drawing/2014/main" id="{64B468E3-FA29-46F6-A74F-C1A4FFC4E541}"/>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4" name="CasellaDiTesto 13">
            <a:extLst>
              <a:ext uri="{FF2B5EF4-FFF2-40B4-BE49-F238E27FC236}">
                <a16:creationId xmlns:a16="http://schemas.microsoft.com/office/drawing/2014/main" id="{2B1F8CE9-52C1-4852-BD7A-611D09331740}"/>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7492777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3165021" y="2392398"/>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524087" y="1397630"/>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10" name="Oval 9">
            <a:extLst>
              <a:ext uri="{FF2B5EF4-FFF2-40B4-BE49-F238E27FC236}">
                <a16:creationId xmlns:a16="http://schemas.microsoft.com/office/drawing/2014/main" id="{7416D99C-6EA2-4903-9964-F96929784E55}"/>
              </a:ext>
            </a:extLst>
          </p:cNvPr>
          <p:cNvSpPr/>
          <p:nvPr/>
        </p:nvSpPr>
        <p:spPr>
          <a:xfrm>
            <a:off x="3321327" y="2548705"/>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algn="ctr">
              <a:lnSpc>
                <a:spcPct val="150000"/>
              </a:lnSpc>
            </a:pPr>
            <a:r>
              <a:rPr lang="en-US" sz="3600" dirty="0">
                <a:solidFill>
                  <a:schemeClr val="bg1"/>
                </a:solidFill>
                <a:latin typeface="+mj-lt"/>
                <a:ea typeface="Montserrat Black"/>
                <a:cs typeface="Montserrat Black"/>
                <a:sym typeface="Montserrat Black"/>
              </a:rPr>
              <a:t>02</a:t>
            </a:r>
            <a:endParaRPr dirty="0">
              <a:solidFill>
                <a:schemeClr val="bg1"/>
              </a:solidFill>
              <a:latin typeface="+mj-lt"/>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773272" y="2422259"/>
            <a:ext cx="2202429" cy="135875"/>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dirty="0">
                <a:solidFill>
                  <a:schemeClr val="tx2">
                    <a:lumMod val="25000"/>
                  </a:schemeClr>
                </a:solidFill>
                <a:latin typeface="Arial" panose="020B0604020202020204" pitchFamily="34" charset="0"/>
                <a:ea typeface="Montserrat Black"/>
                <a:cs typeface="Arial" panose="020B0604020202020204" pitchFamily="34" charset="0"/>
                <a:sym typeface="Montserrat Black"/>
              </a:rPr>
              <a:t>Risp. </a:t>
            </a:r>
            <a:r>
              <a:rPr lang="it-IT" sz="2000" b="1" dirty="0" err="1">
                <a:solidFill>
                  <a:schemeClr val="tx2">
                    <a:lumMod val="25000"/>
                  </a:schemeClr>
                </a:solidFill>
                <a:latin typeface="Arial" panose="020B0604020202020204" pitchFamily="34" charset="0"/>
                <a:ea typeface="Montserrat Black"/>
                <a:cs typeface="Arial" panose="020B0604020202020204" pitchFamily="34" charset="0"/>
                <a:sym typeface="Montserrat Black"/>
              </a:rPr>
              <a:t>Interp</a:t>
            </a:r>
            <a:r>
              <a:rPr lang="it-IT" sz="2000" b="1" dirty="0">
                <a:solidFill>
                  <a:schemeClr val="tx2">
                    <a:lumMod val="25000"/>
                  </a:schemeClr>
                </a:solidFill>
                <a:latin typeface="Arial" panose="020B0604020202020204" pitchFamily="34" charset="0"/>
                <a:ea typeface="Montserrat Black"/>
                <a:cs typeface="Arial" panose="020B0604020202020204" pitchFamily="34" charset="0"/>
                <a:sym typeface="Montserrat Black"/>
              </a:rPr>
              <a:t>. </a:t>
            </a:r>
          </a:p>
          <a:p>
            <a:pPr algn="ctr">
              <a:lnSpc>
                <a:spcPct val="102777"/>
              </a:lnSpc>
              <a:buClr>
                <a:srgbClr val="000000"/>
              </a:buClr>
              <a:buSzPts val="5400"/>
            </a:pPr>
            <a:r>
              <a:rPr lang="it-IT" sz="2000" b="1" dirty="0">
                <a:solidFill>
                  <a:schemeClr val="tx2">
                    <a:lumMod val="25000"/>
                  </a:schemeClr>
                </a:solidFill>
                <a:latin typeface="Arial" panose="020B0604020202020204" pitchFamily="34" charset="0"/>
                <a:ea typeface="Montserrat Black"/>
                <a:cs typeface="Arial" panose="020B0604020202020204" pitchFamily="34" charset="0"/>
                <a:sym typeface="Montserrat Black"/>
              </a:rPr>
              <a:t>n. </a:t>
            </a:r>
            <a:r>
              <a:rPr lang="it-IT" sz="2000" b="1" dirty="0">
                <a:solidFill>
                  <a:schemeClr val="tx2">
                    <a:lumMod val="25000"/>
                  </a:schemeClr>
                </a:solidFill>
                <a:latin typeface="Arial" panose="020B0604020202020204" pitchFamily="34" charset="0"/>
                <a:cs typeface="Arial" panose="020B0604020202020204" pitchFamily="34" charset="0"/>
              </a:rPr>
              <a:t>472/2021</a:t>
            </a:r>
            <a:r>
              <a:rPr lang="it-IT" sz="2000" dirty="0">
                <a:solidFill>
                  <a:schemeClr val="tx2">
                    <a:lumMod val="25000"/>
                  </a:schemeClr>
                </a:solidFill>
                <a:latin typeface="Arial" panose="020B0604020202020204" pitchFamily="34" charset="0"/>
                <a:cs typeface="Arial" panose="020B0604020202020204" pitchFamily="34" charset="0"/>
              </a:rPr>
              <a:t> </a:t>
            </a:r>
            <a:endParaRPr sz="2000" b="1" dirty="0">
              <a:solidFill>
                <a:schemeClr val="tx2">
                  <a:lumMod val="25000"/>
                </a:schemeClr>
              </a:solidFill>
              <a:latin typeface="Arial" panose="020B0604020202020204" pitchFamily="34" charset="0"/>
              <a:ea typeface="Montserrat Black"/>
              <a:cs typeface="Arial" panose="020B0604020202020204" pitchFamily="34" charset="0"/>
              <a:sym typeface="Montserrat Black"/>
            </a:endParaRPr>
          </a:p>
        </p:txBody>
      </p:sp>
      <p:sp>
        <p:nvSpPr>
          <p:cNvPr id="25" name="Google Shape;578;p86">
            <a:extLst>
              <a:ext uri="{FF2B5EF4-FFF2-40B4-BE49-F238E27FC236}">
                <a16:creationId xmlns:a16="http://schemas.microsoft.com/office/drawing/2014/main" id="{1512E9AC-4D27-4A3C-9575-48596E19ECD9}"/>
              </a:ext>
            </a:extLst>
          </p:cNvPr>
          <p:cNvSpPr txBox="1"/>
          <p:nvPr/>
        </p:nvSpPr>
        <p:spPr>
          <a:xfrm>
            <a:off x="5969387" y="2519322"/>
            <a:ext cx="11563326" cy="5972751"/>
          </a:xfrm>
          <a:prstGeom prst="rect">
            <a:avLst/>
          </a:prstGeom>
          <a:noFill/>
          <a:ln>
            <a:noFill/>
          </a:ln>
        </p:spPr>
        <p:txBody>
          <a:bodyPr spcFirstLastPara="1" wrap="square" lIns="91425" tIns="45700" rIns="91425" bIns="45700" anchor="t" anchorCtr="0">
            <a:noAutofit/>
          </a:bodyPr>
          <a:lstStyle/>
          <a:p>
            <a:pPr algn="just" fontAlgn="base"/>
            <a:endParaRPr lang="it-IT" sz="2000" b="1" dirty="0">
              <a:solidFill>
                <a:schemeClr val="tx2">
                  <a:lumMod val="25000"/>
                </a:schemeClr>
              </a:solidFill>
              <a:latin typeface="Arial" panose="020B0604020202020204" pitchFamily="34" charset="0"/>
              <a:cs typeface="Arial" panose="020B0604020202020204" pitchFamily="34" charset="0"/>
            </a:endParaRPr>
          </a:p>
          <a:p>
            <a:pPr algn="just" fontAlgn="base"/>
            <a:r>
              <a:rPr lang="it-IT" sz="2000" b="1" dirty="0">
                <a:solidFill>
                  <a:schemeClr val="tx2">
                    <a:lumMod val="25000"/>
                  </a:schemeClr>
                </a:solidFill>
                <a:latin typeface="Arial" panose="020B0604020202020204" pitchFamily="34" charset="0"/>
                <a:cs typeface="Arial" panose="020B0604020202020204" pitchFamily="34" charset="0"/>
              </a:rPr>
              <a:t>Cessione di terreni agricoli - Fatture elettroniche fuori campo IVA</a:t>
            </a:r>
            <a:r>
              <a:rPr lang="it-IT" sz="2000" dirty="0">
                <a:solidFill>
                  <a:schemeClr val="tx2">
                    <a:lumMod val="25000"/>
                  </a:schemeClr>
                </a:solidFill>
                <a:latin typeface="Arial" panose="020B0604020202020204" pitchFamily="34" charset="0"/>
                <a:cs typeface="Arial" panose="020B0604020202020204" pitchFamily="34" charset="0"/>
              </a:rPr>
              <a:t> </a:t>
            </a:r>
          </a:p>
          <a:p>
            <a:pPr algn="just" fontAlgn="base"/>
            <a:endParaRPr lang="it-IT" sz="2000" dirty="0">
              <a:latin typeface="Arial" panose="020B0604020202020204" pitchFamily="34" charset="0"/>
              <a:cs typeface="Arial" panose="020B0604020202020204" pitchFamily="34" charset="0"/>
            </a:endParaRPr>
          </a:p>
          <a:p>
            <a:pPr algn="just" fontAlgn="base"/>
            <a:r>
              <a:rPr lang="it-IT" sz="2000" b="1" dirty="0">
                <a:latin typeface="Arial" panose="020B0604020202020204" pitchFamily="34" charset="0"/>
                <a:cs typeface="Arial" panose="020B0604020202020204" pitchFamily="34" charset="0"/>
              </a:rPr>
              <a:t>Le somme derivanti dalla cessione di terreni agricoli - operazioni fuori campo IVA (ex art. 2 DPR 633/72) - devono essere computate nell’ammontare del fatturato e dei corrispettivi per la determinazione del contributo a fondo perduto.  </a:t>
            </a:r>
            <a:r>
              <a:rPr lang="it-IT" sz="2000" dirty="0">
                <a:latin typeface="Arial" panose="020B0604020202020204" pitchFamily="34" charset="0"/>
                <a:cs typeface="Arial" panose="020B0604020202020204" pitchFamily="34" charset="0"/>
              </a:rPr>
              <a:t> </a:t>
            </a:r>
          </a:p>
          <a:p>
            <a:pPr algn="just" fontAlgn="base"/>
            <a:r>
              <a:rPr lang="it-IT" sz="2000" dirty="0">
                <a:latin typeface="Arial" panose="020B0604020202020204" pitchFamily="34" charset="0"/>
                <a:cs typeface="Arial" panose="020B0604020202020204" pitchFamily="34" charset="0"/>
              </a:rPr>
              <a:t> </a:t>
            </a:r>
          </a:p>
          <a:p>
            <a:pPr algn="just" fontAlgn="base"/>
            <a:r>
              <a:rPr lang="it-IT" sz="2000" dirty="0">
                <a:latin typeface="Arial" panose="020B0604020202020204" pitchFamily="34" charset="0"/>
                <a:cs typeface="Arial" panose="020B0604020202020204" pitchFamily="34" charset="0"/>
              </a:rPr>
              <a:t>È quanto chiarito dall’Agenzia in risposta all’interpello di una società immobiliare che nel 2019 aveva venduto alcuni terreni agricoli. </a:t>
            </a:r>
            <a:r>
              <a:rPr lang="it-IT" sz="2000" b="1" dirty="0">
                <a:latin typeface="Arial" panose="020B0604020202020204" pitchFamily="34" charset="0"/>
                <a:cs typeface="Arial" panose="020B0604020202020204" pitchFamily="34" charset="0"/>
              </a:rPr>
              <a:t>Nel caso di specie, il cedente aveva emesso fattura elettronica per la vendita, nonostante non vi fosse un obbligo di fatturazione,</a:t>
            </a:r>
            <a:r>
              <a:rPr lang="it-IT" sz="2000" dirty="0">
                <a:latin typeface="Arial" panose="020B0604020202020204" pitchFamily="34" charset="0"/>
                <a:cs typeface="Arial" panose="020B0604020202020204" pitchFamily="34" charset="0"/>
              </a:rPr>
              <a:t> e si chiedeva di chiarire se tali operazioni andassero incluse o meno nell'ammontare complessivo del fatturato 2019, ai fini del calcolo e della determinazione del CFP. </a:t>
            </a:r>
          </a:p>
          <a:p>
            <a:pPr algn="just" fontAlgn="base"/>
            <a:endParaRPr lang="it-IT" sz="2000" dirty="0">
              <a:latin typeface="Arial" panose="020B0604020202020204" pitchFamily="34" charset="0"/>
              <a:cs typeface="Arial" panose="020B0604020202020204" pitchFamily="34" charset="0"/>
            </a:endParaRPr>
          </a:p>
          <a:p>
            <a:pPr algn="just" fontAlgn="base"/>
            <a:r>
              <a:rPr lang="it-IT" sz="2000" dirty="0">
                <a:latin typeface="Arial" panose="020B0604020202020204" pitchFamily="34" charset="0"/>
                <a:cs typeface="Arial" panose="020B0604020202020204" pitchFamily="34" charset="0"/>
              </a:rPr>
              <a:t>Riprendendo precedenti pronunce (in particolare nella circolare 5/E/2021), l’Agenzia ha confermato che  anche le somme derivanti dalle operazioni fuori campo IVA ricadono  nella nozione di “fatturato” purché si tratti di somme che configurano ricavi o altri componenti di reddito (artt. 85 e 54 del TUIR).  </a:t>
            </a:r>
          </a:p>
          <a:p>
            <a:pPr algn="just" fontAlgn="base"/>
            <a:endParaRPr lang="it-IT" sz="2000" b="1" dirty="0">
              <a:latin typeface="Arial" panose="020B0604020202020204" pitchFamily="34" charset="0"/>
              <a:cs typeface="Arial" panose="020B0604020202020204" pitchFamily="34" charset="0"/>
            </a:endParaRPr>
          </a:p>
          <a:p>
            <a:pPr algn="just" fontAlgn="base"/>
            <a:r>
              <a:rPr lang="it-IT" sz="2000" b="1" dirty="0">
                <a:latin typeface="Arial" panose="020B0604020202020204" pitchFamily="34" charset="0"/>
                <a:cs typeface="Arial" panose="020B0604020202020204" pitchFamily="34" charset="0"/>
              </a:rPr>
              <a:t>Pertanto, per le operazioni fuori campo IVA ciò che rileva è la natura della somma percepita mentre non rileva il fatto di avvalersi o meno della facoltà di emettere fattura. </a:t>
            </a:r>
          </a:p>
          <a:p>
            <a:pPr algn="just" fontAlgn="base"/>
            <a:endParaRPr lang="it-IT" sz="2000" dirty="0">
              <a:solidFill>
                <a:schemeClr val="tx2">
                  <a:lumMod val="50000"/>
                </a:schemeClr>
              </a:solidFill>
              <a:latin typeface="Arial" panose="020B0604020202020204" pitchFamily="34" charset="0"/>
              <a:cs typeface="Arial" panose="020B0604020202020204" pitchFamily="34" charset="0"/>
            </a:endParaRPr>
          </a:p>
          <a:p>
            <a:pPr algn="just">
              <a:spcBef>
                <a:spcPts val="600"/>
              </a:spcBef>
              <a:buClr>
                <a:srgbClr val="000000"/>
              </a:buClr>
              <a:buSzPts val="1400"/>
            </a:pPr>
            <a:endParaRPr lang="en-US" sz="2000" dirty="0">
              <a:solidFill>
                <a:schemeClr val="bg1">
                  <a:lumMod val="65000"/>
                </a:schemeClr>
              </a:solidFill>
              <a:latin typeface="Arial" panose="020B0604020202020204" pitchFamily="34" charset="0"/>
              <a:ea typeface="Karla"/>
              <a:cs typeface="Arial" panose="020B0604020202020204" pitchFamily="34" charset="0"/>
              <a:sym typeface="Karla"/>
            </a:endParaRPr>
          </a:p>
        </p:txBody>
      </p:sp>
      <p:sp>
        <p:nvSpPr>
          <p:cNvPr id="14" name="CasellaDiTesto 13">
            <a:extLst>
              <a:ext uri="{FF2B5EF4-FFF2-40B4-BE49-F238E27FC236}">
                <a16:creationId xmlns:a16="http://schemas.microsoft.com/office/drawing/2014/main" id="{9688B066-04F7-47AE-98F6-3DA5EC6F10F7}"/>
              </a:ext>
            </a:extLst>
          </p:cNvPr>
          <p:cNvSpPr txBox="1"/>
          <p:nvPr/>
        </p:nvSpPr>
        <p:spPr>
          <a:xfrm>
            <a:off x="2237285" y="4748559"/>
            <a:ext cx="3455106" cy="1292662"/>
          </a:xfrm>
          <a:prstGeom prst="rect">
            <a:avLst/>
          </a:prstGeom>
          <a:noFill/>
        </p:spPr>
        <p:txBody>
          <a:bodyPr wrap="square">
            <a:spAutoFit/>
          </a:bodyPr>
          <a:lstStyle/>
          <a:p>
            <a:pPr algn="ctr" rtl="0" fontAlgn="base"/>
            <a:r>
              <a:rPr lang="it-IT" sz="2000" b="1" i="0" dirty="0">
                <a:solidFill>
                  <a:schemeClr val="tx2">
                    <a:lumMod val="25000"/>
                  </a:schemeClr>
                </a:solidFill>
                <a:effectLst/>
                <a:latin typeface="Arial" panose="020B0604020202020204" pitchFamily="34" charset="0"/>
              </a:rPr>
              <a:t>CONTRIBUTO A FONDO PERDUTO – DL SOSTEGNI (</a:t>
            </a:r>
            <a:r>
              <a:rPr lang="it-IT" sz="1800" b="1" i="0" dirty="0">
                <a:solidFill>
                  <a:schemeClr val="tx2">
                    <a:lumMod val="25000"/>
                  </a:schemeClr>
                </a:solidFill>
                <a:effectLst/>
                <a:latin typeface="Arial" panose="020B0604020202020204" pitchFamily="34" charset="0"/>
              </a:rPr>
              <a:t>Art. 1 del decreto-legge 22 marzo 2021, n. 41)</a:t>
            </a:r>
            <a:endParaRPr lang="it-IT" sz="2000" b="1" i="0" dirty="0">
              <a:solidFill>
                <a:schemeClr val="tx2">
                  <a:lumMod val="25000"/>
                </a:schemeClr>
              </a:solidFill>
              <a:effectLst/>
              <a:latin typeface="Arial" panose="020B0604020202020204" pitchFamily="34" charset="0"/>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1162037" y="179075"/>
            <a:ext cx="4789365" cy="646331"/>
          </a:xfrm>
          <a:prstGeom prst="rect">
            <a:avLst/>
          </a:prstGeom>
          <a:noFill/>
        </p:spPr>
        <p:txBody>
          <a:bodyPr wrap="square" rtlCol="0">
            <a:spAutoFit/>
          </a:bodyPr>
          <a:lstStyle/>
          <a:p>
            <a:r>
              <a:rPr lang="en-US" sz="3600" b="1" kern="0" dirty="0">
                <a:solidFill>
                  <a:schemeClr val="bg1"/>
                </a:solidFill>
                <a:latin typeface="Arial" panose="020B0604020202020204" pitchFamily="34" charset="0"/>
                <a:cs typeface="Arial" panose="020B0604020202020204" pitchFamily="34" charset="0"/>
              </a:rPr>
              <a:t>IVA</a:t>
            </a:r>
            <a:endParaRPr lang="en-US" sz="4800" b="1" kern="0" dirty="0">
              <a:solidFill>
                <a:schemeClr val="bg1"/>
              </a:solidFill>
              <a:latin typeface="Arial" panose="020B0604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649DDBD0-B64A-4027-9AE6-BFDBD36ED0D7}"/>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pic>
        <p:nvPicPr>
          <p:cNvPr id="3" name="Elemento grafico 2" descr="Agricoltura con riempimento a tinta unita">
            <a:extLst>
              <a:ext uri="{FF2B5EF4-FFF2-40B4-BE49-F238E27FC236}">
                <a16:creationId xmlns:a16="http://schemas.microsoft.com/office/drawing/2014/main" id="{9FA706D5-9AD1-489E-999C-CF7CD344439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98323" y="2753332"/>
            <a:ext cx="1337292" cy="1337292"/>
          </a:xfrm>
          <a:prstGeom prst="rect">
            <a:avLst/>
          </a:prstGeom>
        </p:spPr>
      </p:pic>
    </p:spTree>
    <p:extLst>
      <p:ext uri="{BB962C8B-B14F-4D97-AF65-F5344CB8AC3E}">
        <p14:creationId xmlns:p14="http://schemas.microsoft.com/office/powerpoint/2010/main" val="29830550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up)">
                                      <p:cBhvr>
                                        <p:cTn id="18" dur="500"/>
                                        <p:tgtEl>
                                          <p:spTgt spid="40"/>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750"/>
                                        <p:tgtEl>
                                          <p:spTgt spid="23"/>
                                        </p:tgtEl>
                                      </p:cBhvr>
                                    </p:animEffect>
                                    <p:anim calcmode="lin" valueType="num">
                                      <p:cBhvr>
                                        <p:cTn id="24" dur="750" fill="hold"/>
                                        <p:tgtEl>
                                          <p:spTgt spid="23"/>
                                        </p:tgtEl>
                                        <p:attrNameLst>
                                          <p:attrName>ppt_x</p:attrName>
                                        </p:attrNameLst>
                                      </p:cBhvr>
                                      <p:tavLst>
                                        <p:tav tm="0">
                                          <p:val>
                                            <p:strVal val="#ppt_x"/>
                                          </p:val>
                                        </p:tav>
                                        <p:tav tm="100000">
                                          <p:val>
                                            <p:strVal val="#ppt_x"/>
                                          </p:val>
                                        </p:tav>
                                      </p:tavLst>
                                    </p:anim>
                                    <p:anim calcmode="lin" valueType="num">
                                      <p:cBhvr>
                                        <p:cTn id="25" dur="750" fill="hold"/>
                                        <p:tgtEl>
                                          <p:spTgt spid="23"/>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750"/>
                                        <p:tgtEl>
                                          <p:spTgt spid="25"/>
                                        </p:tgtEl>
                                      </p:cBhvr>
                                    </p:animEffect>
                                    <p:anim calcmode="lin" valueType="num">
                                      <p:cBhvr>
                                        <p:cTn id="29" dur="750" fill="hold"/>
                                        <p:tgtEl>
                                          <p:spTgt spid="25"/>
                                        </p:tgtEl>
                                        <p:attrNameLst>
                                          <p:attrName>ppt_x</p:attrName>
                                        </p:attrNameLst>
                                      </p:cBhvr>
                                      <p:tavLst>
                                        <p:tav tm="0">
                                          <p:val>
                                            <p:strVal val="#ppt_x"/>
                                          </p:val>
                                        </p:tav>
                                        <p:tav tm="100000">
                                          <p:val>
                                            <p:strVal val="#ppt_x"/>
                                          </p:val>
                                        </p:tav>
                                      </p:tavLst>
                                    </p:anim>
                                    <p:anim calcmode="lin" valueType="num">
                                      <p:cBhvr>
                                        <p:cTn id="30" dur="7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40" grpId="0"/>
      <p:bldP spid="23" grpId="0"/>
      <p:bldP spid="2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2318466" y="1527906"/>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393554" y="645690"/>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10" name="Oval 9">
            <a:extLst>
              <a:ext uri="{FF2B5EF4-FFF2-40B4-BE49-F238E27FC236}">
                <a16:creationId xmlns:a16="http://schemas.microsoft.com/office/drawing/2014/main" id="{7416D99C-6EA2-4903-9964-F96929784E55}"/>
              </a:ext>
            </a:extLst>
          </p:cNvPr>
          <p:cNvSpPr/>
          <p:nvPr/>
        </p:nvSpPr>
        <p:spPr>
          <a:xfrm>
            <a:off x="2474772" y="1684213"/>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524087" y="1704021"/>
            <a:ext cx="1765802" cy="336685"/>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dirty="0">
                <a:solidFill>
                  <a:schemeClr val="tx2">
                    <a:lumMod val="25000"/>
                  </a:schemeClr>
                </a:solidFill>
                <a:latin typeface="Arial" panose="020B0604020202020204" pitchFamily="34" charset="0"/>
                <a:ea typeface="Montserrat Black"/>
                <a:cs typeface="Arial" panose="020B0604020202020204" pitchFamily="34" charset="0"/>
                <a:sym typeface="Montserrat Black"/>
              </a:rPr>
              <a:t>Risp. </a:t>
            </a:r>
            <a:r>
              <a:rPr lang="it-IT" sz="2000" b="1" dirty="0" err="1">
                <a:solidFill>
                  <a:schemeClr val="tx2">
                    <a:lumMod val="25000"/>
                  </a:schemeClr>
                </a:solidFill>
                <a:latin typeface="Arial" panose="020B0604020202020204" pitchFamily="34" charset="0"/>
                <a:ea typeface="Montserrat Black"/>
                <a:cs typeface="Arial" panose="020B0604020202020204" pitchFamily="34" charset="0"/>
                <a:sym typeface="Montserrat Black"/>
              </a:rPr>
              <a:t>Interp</a:t>
            </a:r>
            <a:r>
              <a:rPr lang="it-IT" sz="2000" b="1" dirty="0">
                <a:solidFill>
                  <a:schemeClr val="tx2">
                    <a:lumMod val="25000"/>
                  </a:schemeClr>
                </a:solidFill>
                <a:latin typeface="Arial" panose="020B0604020202020204" pitchFamily="34" charset="0"/>
                <a:ea typeface="Montserrat Black"/>
                <a:cs typeface="Arial" panose="020B0604020202020204" pitchFamily="34" charset="0"/>
                <a:sym typeface="Montserrat Black"/>
              </a:rPr>
              <a:t>. n. </a:t>
            </a:r>
            <a:r>
              <a:rPr lang="it-IT" sz="2000" b="1" dirty="0">
                <a:solidFill>
                  <a:schemeClr val="tx2">
                    <a:lumMod val="25000"/>
                  </a:schemeClr>
                </a:solidFill>
                <a:latin typeface="Arial" panose="020B0604020202020204" pitchFamily="34" charset="0"/>
                <a:cs typeface="Arial" panose="020B0604020202020204" pitchFamily="34" charset="0"/>
              </a:rPr>
              <a:t>495/2021</a:t>
            </a:r>
            <a:r>
              <a:rPr lang="it-IT" sz="2000" dirty="0">
                <a:solidFill>
                  <a:schemeClr val="tx2">
                    <a:lumMod val="25000"/>
                  </a:schemeClr>
                </a:solidFill>
                <a:latin typeface="Arial" panose="020B0604020202020204" pitchFamily="34" charset="0"/>
                <a:cs typeface="Arial" panose="020B0604020202020204" pitchFamily="34" charset="0"/>
              </a:rPr>
              <a:t> </a:t>
            </a:r>
            <a:endParaRPr sz="2000" b="1" dirty="0">
              <a:solidFill>
                <a:schemeClr val="tx2">
                  <a:lumMod val="25000"/>
                </a:schemeClr>
              </a:solidFill>
              <a:latin typeface="Arial" panose="020B0604020202020204" pitchFamily="34" charset="0"/>
              <a:ea typeface="Montserrat Black"/>
              <a:cs typeface="Arial" panose="020B0604020202020204" pitchFamily="34" charset="0"/>
              <a:sym typeface="Montserrat Black"/>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1162037" y="179075"/>
            <a:ext cx="4789365" cy="646331"/>
          </a:xfrm>
          <a:prstGeom prst="rect">
            <a:avLst/>
          </a:prstGeom>
          <a:noFill/>
        </p:spPr>
        <p:txBody>
          <a:bodyPr wrap="square" rtlCol="0">
            <a:spAutoFit/>
          </a:bodyPr>
          <a:lstStyle/>
          <a:p>
            <a:r>
              <a:rPr lang="en-US" sz="3600" b="1" kern="0" dirty="0">
                <a:solidFill>
                  <a:schemeClr val="bg1"/>
                </a:solidFill>
                <a:latin typeface="Arial" panose="020B0604020202020204" pitchFamily="34" charset="0"/>
                <a:cs typeface="Arial" panose="020B0604020202020204" pitchFamily="34" charset="0"/>
              </a:rPr>
              <a:t>IVA</a:t>
            </a:r>
            <a:endParaRPr lang="en-US" sz="4800" b="1" kern="0" dirty="0">
              <a:solidFill>
                <a:schemeClr val="bg1"/>
              </a:solidFill>
              <a:latin typeface="Arial" panose="020B0604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649DDBD0-B64A-4027-9AE6-BFDBD36ED0D7}"/>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1" name="CasellaDiTesto 20">
            <a:extLst>
              <a:ext uri="{FF2B5EF4-FFF2-40B4-BE49-F238E27FC236}">
                <a16:creationId xmlns:a16="http://schemas.microsoft.com/office/drawing/2014/main" id="{84F77663-773B-4E33-9FF0-A8F344B67AB7}"/>
              </a:ext>
            </a:extLst>
          </p:cNvPr>
          <p:cNvSpPr txBox="1"/>
          <p:nvPr/>
        </p:nvSpPr>
        <p:spPr>
          <a:xfrm>
            <a:off x="4541751" y="1706890"/>
            <a:ext cx="11271477" cy="707886"/>
          </a:xfrm>
          <a:prstGeom prst="rect">
            <a:avLst/>
          </a:prstGeom>
          <a:noFill/>
        </p:spPr>
        <p:txBody>
          <a:bodyPr wrap="square">
            <a:spAutoFit/>
          </a:bodyPr>
          <a:lstStyle/>
          <a:p>
            <a:r>
              <a:rPr lang="it-IT" sz="2000" b="1" i="0" dirty="0">
                <a:solidFill>
                  <a:schemeClr val="tx2">
                    <a:lumMod val="25000"/>
                  </a:schemeClr>
                </a:solidFill>
                <a:effectLst/>
                <a:latin typeface="Arial" panose="020B0604020202020204" pitchFamily="34" charset="0"/>
              </a:rPr>
              <a:t>Contratto di leasing avente ad oggetto un elicottero - detraibilità dell'IVA assolta sui canoni di locazione finanziaria e su operazioni specificamente individuate relative al velivolo</a:t>
            </a:r>
            <a:r>
              <a:rPr lang="it-IT" sz="2000" b="0" i="0" dirty="0">
                <a:solidFill>
                  <a:schemeClr val="tx2">
                    <a:lumMod val="25000"/>
                  </a:schemeClr>
                </a:solidFill>
                <a:effectLst/>
                <a:latin typeface="Arial" panose="020B0604020202020204" pitchFamily="34" charset="0"/>
              </a:rPr>
              <a:t> </a:t>
            </a:r>
            <a:endParaRPr lang="it-IT" sz="2000" dirty="0">
              <a:solidFill>
                <a:schemeClr val="tx2">
                  <a:lumMod val="25000"/>
                </a:schemeClr>
              </a:solidFill>
            </a:endParaRPr>
          </a:p>
        </p:txBody>
      </p:sp>
      <p:pic>
        <p:nvPicPr>
          <p:cNvPr id="6" name="Elemento grafico 5" descr="Elicottero con riempimento a tinta unita">
            <a:extLst>
              <a:ext uri="{FF2B5EF4-FFF2-40B4-BE49-F238E27FC236}">
                <a16:creationId xmlns:a16="http://schemas.microsoft.com/office/drawing/2014/main" id="{C375226B-C2BE-447F-8803-9975073AA26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652785" y="1861960"/>
            <a:ext cx="1468795" cy="1468795"/>
          </a:xfrm>
          <a:prstGeom prst="rect">
            <a:avLst/>
          </a:prstGeom>
        </p:spPr>
      </p:pic>
      <p:sp>
        <p:nvSpPr>
          <p:cNvPr id="2" name="CasellaDiTesto 1">
            <a:extLst>
              <a:ext uri="{FF2B5EF4-FFF2-40B4-BE49-F238E27FC236}">
                <a16:creationId xmlns:a16="http://schemas.microsoft.com/office/drawing/2014/main" id="{6224C6C5-D821-4C1C-93FF-36E1E683029C}"/>
              </a:ext>
            </a:extLst>
          </p:cNvPr>
          <p:cNvSpPr txBox="1"/>
          <p:nvPr/>
        </p:nvSpPr>
        <p:spPr>
          <a:xfrm>
            <a:off x="4450741" y="2537666"/>
            <a:ext cx="13303859" cy="6555641"/>
          </a:xfrm>
          <a:prstGeom prst="rect">
            <a:avLst/>
          </a:prstGeom>
          <a:noFill/>
        </p:spPr>
        <p:txBody>
          <a:bodyPr wrap="square" rtlCol="0">
            <a:spAutoFit/>
          </a:bodyPr>
          <a:lstStyle/>
          <a:p>
            <a:pPr algn="just" rtl="0" fontAlgn="base"/>
            <a:r>
              <a:rPr lang="it-IT" sz="2100" b="0" i="0" dirty="0">
                <a:solidFill>
                  <a:srgbClr val="000000"/>
                </a:solidFill>
                <a:effectLst/>
                <a:latin typeface="Arial" panose="020B0604020202020204" pitchFamily="34" charset="0"/>
                <a:cs typeface="Arial" panose="020B0604020202020204" pitchFamily="34" charset="0"/>
              </a:rPr>
              <a:t>L’IVA assolta sui canoni di leasing per l’acquisto di un elicottero e sulle operazioni connesse specificamente individuate (acquisto di componenti, ricambi, carburante, custodia, manutenzione, riparazione e impiego) è detraibile solo se il veicolo: </a:t>
            </a:r>
          </a:p>
          <a:p>
            <a:pPr marL="342900" indent="-342900" algn="just" rtl="0" fontAlgn="base">
              <a:buFont typeface="Wingdings" panose="05000000000000000000" pitchFamily="2" charset="2"/>
              <a:buChar char="§"/>
            </a:pPr>
            <a:r>
              <a:rPr lang="it-IT" sz="2100" b="0" i="0" dirty="0">
                <a:solidFill>
                  <a:srgbClr val="000000"/>
                </a:solidFill>
                <a:effectLst/>
                <a:latin typeface="Arial" panose="020B0604020202020204" pitchFamily="34" charset="0"/>
                <a:cs typeface="Arial" panose="020B0604020202020204" pitchFamily="34" charset="0"/>
              </a:rPr>
              <a:t>è oggetto </a:t>
            </a:r>
            <a:r>
              <a:rPr lang="it-IT" sz="2100" b="1" i="0" dirty="0">
                <a:solidFill>
                  <a:srgbClr val="000000"/>
                </a:solidFill>
                <a:effectLst/>
                <a:latin typeface="Arial" panose="020B0604020202020204" pitchFamily="34" charset="0"/>
                <a:cs typeface="Arial" panose="020B0604020202020204" pitchFamily="34" charset="0"/>
              </a:rPr>
              <a:t>dell'attività propria</a:t>
            </a:r>
            <a:r>
              <a:rPr lang="it-IT" sz="2100" b="0" i="0" dirty="0">
                <a:solidFill>
                  <a:srgbClr val="000000"/>
                </a:solidFill>
                <a:effectLst/>
                <a:latin typeface="Arial" panose="020B0604020202020204" pitchFamily="34" charset="0"/>
                <a:cs typeface="Arial" panose="020B0604020202020204" pitchFamily="34" charset="0"/>
              </a:rPr>
              <a:t> dell'impresa. Nel senso che il bene è l’oggetto delle ordinarie operazioni effettuate dall’impresa (es. vendita, locazione, etc.)  </a:t>
            </a:r>
          </a:p>
          <a:p>
            <a:pPr marL="342900" indent="-342900" algn="just" rtl="0" fontAlgn="base">
              <a:buFont typeface="Wingdings" panose="05000000000000000000" pitchFamily="2" charset="2"/>
              <a:buChar char="§"/>
            </a:pPr>
            <a:r>
              <a:rPr lang="it-IT" sz="2100" b="0" i="0" dirty="0">
                <a:solidFill>
                  <a:srgbClr val="000000"/>
                </a:solidFill>
                <a:effectLst/>
                <a:latin typeface="Arial" panose="020B0604020202020204" pitchFamily="34" charset="0"/>
                <a:cs typeface="Arial" panose="020B0604020202020204" pitchFamily="34" charset="0"/>
              </a:rPr>
              <a:t>sono destinati ad essere utilizzati esclusivamente per lo svolgimento dell</a:t>
            </a:r>
            <a:r>
              <a:rPr lang="it-IT" sz="2100" b="1" i="0" dirty="0">
                <a:solidFill>
                  <a:srgbClr val="000000"/>
                </a:solidFill>
                <a:effectLst/>
                <a:latin typeface="Arial" panose="020B0604020202020204" pitchFamily="34" charset="0"/>
                <a:cs typeface="Arial" panose="020B0604020202020204" pitchFamily="34" charset="0"/>
              </a:rPr>
              <a:t>'attività propria dell'impresa</a:t>
            </a:r>
            <a:r>
              <a:rPr lang="it-IT" sz="2100" b="0" i="0" dirty="0">
                <a:solidFill>
                  <a:srgbClr val="000000"/>
                </a:solidFill>
                <a:effectLst/>
                <a:latin typeface="Arial" panose="020B0604020202020204" pitchFamily="34" charset="0"/>
                <a:cs typeface="Arial" panose="020B0604020202020204" pitchFamily="34" charset="0"/>
              </a:rPr>
              <a:t>. Nel senso che sono serventi, funzionali o direttamente impiegati nell’attività imprenditoriale. </a:t>
            </a:r>
          </a:p>
          <a:p>
            <a:pPr algn="just" rtl="0" fontAlgn="base"/>
            <a:endParaRPr lang="it-IT" sz="2100" b="0" i="0" dirty="0">
              <a:solidFill>
                <a:srgbClr val="000000"/>
              </a:solidFill>
              <a:effectLst/>
              <a:latin typeface="Arial" panose="020B0604020202020204" pitchFamily="34" charset="0"/>
              <a:cs typeface="Arial" panose="020B0604020202020204" pitchFamily="34" charset="0"/>
            </a:endParaRPr>
          </a:p>
          <a:p>
            <a:pPr algn="just" rtl="0" fontAlgn="base"/>
            <a:r>
              <a:rPr lang="it-IT" sz="2100" b="0" i="0" dirty="0">
                <a:solidFill>
                  <a:srgbClr val="000000"/>
                </a:solidFill>
                <a:effectLst/>
                <a:latin typeface="Arial" panose="020B0604020202020204" pitchFamily="34" charset="0"/>
                <a:cs typeface="Arial" panose="020B0604020202020204" pitchFamily="34" charset="0"/>
              </a:rPr>
              <a:t>Si tratta di una deroga alla regola generale di detrazione IVA che riguarda gli acquisti - e di conseguenza anche le locazioni, contratti d’opera, di appalto e simili - di taluni beni, tra cui gli aeromobili e le relative parti di ricambio (indetraibilità oggettiva ex </a:t>
            </a:r>
            <a:r>
              <a:rPr lang="it-IT" sz="2100" b="1" i="0" dirty="0">
                <a:solidFill>
                  <a:srgbClr val="000000"/>
                </a:solidFill>
                <a:effectLst/>
                <a:latin typeface="Arial" panose="020B0604020202020204" pitchFamily="34" charset="0"/>
                <a:cs typeface="Arial" panose="020B0604020202020204" pitchFamily="34" charset="0"/>
              </a:rPr>
              <a:t>19-bis1, comma 1, lett. a) DPR 633/72)</a:t>
            </a:r>
            <a:r>
              <a:rPr lang="it-IT" sz="2100" dirty="0">
                <a:solidFill>
                  <a:srgbClr val="000000"/>
                </a:solidFill>
                <a:latin typeface="Arial" panose="020B0604020202020204" pitchFamily="34" charset="0"/>
                <a:cs typeface="Arial" panose="020B0604020202020204" pitchFamily="34" charset="0"/>
              </a:rPr>
              <a:t>.</a:t>
            </a:r>
            <a:endParaRPr lang="it-IT" sz="2100" b="0" i="0" dirty="0">
              <a:solidFill>
                <a:srgbClr val="000000"/>
              </a:solidFill>
              <a:effectLst/>
              <a:latin typeface="Arial" panose="020B0604020202020204" pitchFamily="34" charset="0"/>
              <a:cs typeface="Arial" panose="020B0604020202020204" pitchFamily="34" charset="0"/>
            </a:endParaRPr>
          </a:p>
          <a:p>
            <a:pPr algn="just" rtl="0" fontAlgn="base"/>
            <a:r>
              <a:rPr lang="it-IT" sz="2100" b="0" i="0" dirty="0">
                <a:solidFill>
                  <a:srgbClr val="000000"/>
                </a:solidFill>
                <a:effectLst/>
                <a:latin typeface="Arial" panose="020B0604020202020204" pitchFamily="34" charset="0"/>
                <a:cs typeface="Arial" panose="020B0604020202020204" pitchFamily="34" charset="0"/>
              </a:rPr>
              <a:t>Nel rispondere all’istante, l’Agenzia riprende alcuni principi generali </a:t>
            </a:r>
            <a:r>
              <a:rPr lang="it-IT" sz="2100" dirty="0">
                <a:solidFill>
                  <a:srgbClr val="000000"/>
                </a:solidFill>
                <a:latin typeface="Arial" panose="020B0604020202020204" pitchFamily="34" charset="0"/>
                <a:cs typeface="Arial" panose="020B0604020202020204" pitchFamily="34" charset="0"/>
              </a:rPr>
              <a:t>di precedenti pronunce  </a:t>
            </a:r>
            <a:r>
              <a:rPr lang="it-IT" sz="2100" b="0" i="0" dirty="0">
                <a:solidFill>
                  <a:srgbClr val="000000"/>
                </a:solidFill>
                <a:effectLst/>
                <a:latin typeface="Arial" panose="020B0604020202020204" pitchFamily="34" charset="0"/>
                <a:cs typeface="Arial" panose="020B0604020202020204" pitchFamily="34" charset="0"/>
              </a:rPr>
              <a:t>e precisa che per individuare l’attività propria dell’impresa si debba considerare quella </a:t>
            </a:r>
            <a:r>
              <a:rPr lang="it-IT" sz="2100" b="1" i="0" dirty="0">
                <a:solidFill>
                  <a:srgbClr val="000000"/>
                </a:solidFill>
                <a:effectLst/>
                <a:latin typeface="Arial" panose="020B0604020202020204" pitchFamily="34" charset="0"/>
                <a:cs typeface="Arial" panose="020B0604020202020204" pitchFamily="34" charset="0"/>
              </a:rPr>
              <a:t>effettivamente esercitata in modo sistematico</a:t>
            </a:r>
            <a:r>
              <a:rPr lang="it-IT" sz="2100" dirty="0">
                <a:solidFill>
                  <a:srgbClr val="000000"/>
                </a:solidFill>
                <a:latin typeface="Arial" panose="020B0604020202020204" pitchFamily="34" charset="0"/>
                <a:cs typeface="Arial" panose="020B0604020202020204" pitchFamily="34" charset="0"/>
              </a:rPr>
              <a:t>,</a:t>
            </a:r>
            <a:r>
              <a:rPr lang="it-IT" sz="2100" b="0" i="0" dirty="0">
                <a:solidFill>
                  <a:srgbClr val="000000"/>
                </a:solidFill>
                <a:effectLst/>
                <a:latin typeface="Arial" panose="020B0604020202020204" pitchFamily="34" charset="0"/>
                <a:cs typeface="Arial" panose="020B0604020202020204" pitchFamily="34" charset="0"/>
              </a:rPr>
              <a:t> non occasionale, mentre non sia dirimente il mero inquadramento formale (es. l’attività risultante dallo statuto o dall'atto costitutivo, codice ATECO, etc.)  </a:t>
            </a:r>
          </a:p>
          <a:p>
            <a:pPr algn="just" rtl="0" fontAlgn="base"/>
            <a:endParaRPr lang="it-IT" sz="2100" b="0" i="0" dirty="0">
              <a:solidFill>
                <a:srgbClr val="000000"/>
              </a:solidFill>
              <a:effectLst/>
              <a:latin typeface="Arial" panose="020B0604020202020204" pitchFamily="34" charset="0"/>
              <a:cs typeface="Arial" panose="020B0604020202020204" pitchFamily="34" charset="0"/>
            </a:endParaRPr>
          </a:p>
          <a:p>
            <a:pPr algn="just" rtl="0" fontAlgn="base"/>
            <a:r>
              <a:rPr lang="it-IT" sz="2100" b="0" i="0" dirty="0">
                <a:solidFill>
                  <a:srgbClr val="000000"/>
                </a:solidFill>
                <a:effectLst/>
                <a:latin typeface="Arial" panose="020B0604020202020204" pitchFamily="34" charset="0"/>
                <a:cs typeface="Arial" panose="020B0604020202020204" pitchFamily="34" charset="0"/>
              </a:rPr>
              <a:t>Infine, si chiarisce che la detrazione dell'IVA non può essere esercitata nel caso in cui tali aeromobili siano destinati al godimento personale, dei familiari o dei soci, a titolo gratuito o in cambio di un corrispettivo inferiore al valore normale. In questi casi, infatti, l’operazione effettuata dalla società non può considerarsi attività commerciale con il conseguente limite alla detrazione dell’IVA sugli acquisti. </a:t>
            </a:r>
            <a:r>
              <a:rPr lang="it-IT" sz="2100" dirty="0">
                <a:solidFill>
                  <a:srgbClr val="000000"/>
                </a:solidFill>
                <a:latin typeface="Arial" panose="020B0604020202020204" pitchFamily="34" charset="0"/>
                <a:cs typeface="Arial" panose="020B0604020202020204" pitchFamily="34" charset="0"/>
              </a:rPr>
              <a:t>(art. 4, co.5, lett. a) DPR 633/72).</a:t>
            </a:r>
          </a:p>
        </p:txBody>
      </p:sp>
    </p:spTree>
    <p:extLst>
      <p:ext uri="{BB962C8B-B14F-4D97-AF65-F5344CB8AC3E}">
        <p14:creationId xmlns:p14="http://schemas.microsoft.com/office/powerpoint/2010/main" val="3521815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fade">
                                      <p:cBhvr>
                                        <p:cTn id="20" dur="750"/>
                                        <p:tgtEl>
                                          <p:spTgt spid="23"/>
                                        </p:tgtEl>
                                      </p:cBhvr>
                                    </p:animEffect>
                                    <p:anim calcmode="lin" valueType="num">
                                      <p:cBhvr>
                                        <p:cTn id="21" dur="750" fill="hold"/>
                                        <p:tgtEl>
                                          <p:spTgt spid="23"/>
                                        </p:tgtEl>
                                        <p:attrNameLst>
                                          <p:attrName>ppt_x</p:attrName>
                                        </p:attrNameLst>
                                      </p:cBhvr>
                                      <p:tavLst>
                                        <p:tav tm="0">
                                          <p:val>
                                            <p:strVal val="#ppt_x"/>
                                          </p:val>
                                        </p:tav>
                                        <p:tav tm="100000">
                                          <p:val>
                                            <p:strVal val="#ppt_x"/>
                                          </p:val>
                                        </p:tav>
                                      </p:tavLst>
                                    </p:anim>
                                    <p:anim calcmode="lin" valueType="num">
                                      <p:cBhvr>
                                        <p:cTn id="22" dur="75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2518482" y="1860637"/>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3857" y="871861"/>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10" name="Oval 9">
            <a:extLst>
              <a:ext uri="{FF2B5EF4-FFF2-40B4-BE49-F238E27FC236}">
                <a16:creationId xmlns:a16="http://schemas.microsoft.com/office/drawing/2014/main" id="{7416D99C-6EA2-4903-9964-F96929784E55}"/>
              </a:ext>
            </a:extLst>
          </p:cNvPr>
          <p:cNvSpPr/>
          <p:nvPr/>
        </p:nvSpPr>
        <p:spPr>
          <a:xfrm>
            <a:off x="2674788" y="2016944"/>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2">
                  <a:lumMod val="25000"/>
                </a:schemeClr>
              </a:solidFill>
            </a:endParaRPr>
          </a:p>
        </p:txBody>
      </p:sp>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algn="ctr">
              <a:lnSpc>
                <a:spcPct val="150000"/>
              </a:lnSpc>
            </a:pPr>
            <a:r>
              <a:rPr lang="en-US" sz="3600" dirty="0">
                <a:solidFill>
                  <a:schemeClr val="bg1"/>
                </a:solidFill>
                <a:latin typeface="+mj-lt"/>
                <a:ea typeface="Montserrat Black"/>
                <a:cs typeface="Montserrat Black"/>
                <a:sym typeface="Montserrat Black"/>
              </a:rPr>
              <a:t>02</a:t>
            </a:r>
            <a:endParaRPr dirty="0">
              <a:solidFill>
                <a:schemeClr val="bg1"/>
              </a:solidFill>
              <a:latin typeface="+mj-lt"/>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471483" y="2264706"/>
            <a:ext cx="1765802" cy="336685"/>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sz="2000" b="1" dirty="0">
                <a:solidFill>
                  <a:schemeClr val="tx2">
                    <a:lumMod val="25000"/>
                  </a:schemeClr>
                </a:solidFill>
                <a:latin typeface="Arial" panose="020B0604020202020204" pitchFamily="34" charset="0"/>
                <a:ea typeface="Montserrat Black"/>
                <a:cs typeface="Arial" panose="020B0604020202020204" pitchFamily="34" charset="0"/>
                <a:sym typeface="Montserrat Black"/>
              </a:rPr>
              <a:t>Risp. </a:t>
            </a:r>
            <a:r>
              <a:rPr lang="it-IT" sz="2000" b="1" dirty="0" err="1">
                <a:solidFill>
                  <a:schemeClr val="tx2">
                    <a:lumMod val="25000"/>
                  </a:schemeClr>
                </a:solidFill>
                <a:latin typeface="Arial" panose="020B0604020202020204" pitchFamily="34" charset="0"/>
                <a:ea typeface="Montserrat Black"/>
                <a:cs typeface="Arial" panose="020B0604020202020204" pitchFamily="34" charset="0"/>
                <a:sym typeface="Montserrat Black"/>
              </a:rPr>
              <a:t>Interp</a:t>
            </a:r>
            <a:r>
              <a:rPr lang="it-IT" sz="2000" b="1" dirty="0">
                <a:solidFill>
                  <a:schemeClr val="tx2">
                    <a:lumMod val="25000"/>
                  </a:schemeClr>
                </a:solidFill>
                <a:latin typeface="Arial" panose="020B0604020202020204" pitchFamily="34" charset="0"/>
                <a:ea typeface="Montserrat Black"/>
                <a:cs typeface="Arial" panose="020B0604020202020204" pitchFamily="34" charset="0"/>
                <a:sym typeface="Montserrat Black"/>
              </a:rPr>
              <a:t>. n. </a:t>
            </a:r>
            <a:r>
              <a:rPr lang="it-IT" sz="2000" b="1" dirty="0">
                <a:solidFill>
                  <a:schemeClr val="tx2">
                    <a:lumMod val="25000"/>
                  </a:schemeClr>
                </a:solidFill>
                <a:latin typeface="Arial" panose="020B0604020202020204" pitchFamily="34" charset="0"/>
                <a:cs typeface="Arial" panose="020B0604020202020204" pitchFamily="34" charset="0"/>
              </a:rPr>
              <a:t>491/2021</a:t>
            </a:r>
            <a:r>
              <a:rPr lang="it-IT" sz="2000" dirty="0">
                <a:solidFill>
                  <a:schemeClr val="tx2">
                    <a:lumMod val="25000"/>
                  </a:schemeClr>
                </a:solidFill>
                <a:latin typeface="Arial" panose="020B0604020202020204" pitchFamily="34" charset="0"/>
                <a:cs typeface="Arial" panose="020B0604020202020204" pitchFamily="34" charset="0"/>
              </a:rPr>
              <a:t> </a:t>
            </a:r>
            <a:endParaRPr sz="2000" b="1" dirty="0">
              <a:solidFill>
                <a:schemeClr val="tx2">
                  <a:lumMod val="25000"/>
                </a:schemeClr>
              </a:solidFill>
              <a:latin typeface="Arial" panose="020B0604020202020204" pitchFamily="34" charset="0"/>
              <a:ea typeface="Montserrat Black"/>
              <a:cs typeface="Arial" panose="020B0604020202020204" pitchFamily="34" charset="0"/>
              <a:sym typeface="Montserrat Black"/>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1162037" y="179075"/>
            <a:ext cx="4789365" cy="646331"/>
          </a:xfrm>
          <a:prstGeom prst="rect">
            <a:avLst/>
          </a:prstGeom>
          <a:noFill/>
        </p:spPr>
        <p:txBody>
          <a:bodyPr wrap="square" rtlCol="0">
            <a:spAutoFit/>
          </a:bodyPr>
          <a:lstStyle/>
          <a:p>
            <a:r>
              <a:rPr lang="en-US" sz="3600" b="1" kern="0" dirty="0">
                <a:solidFill>
                  <a:schemeClr val="bg1"/>
                </a:solidFill>
                <a:latin typeface="Arial" panose="020B0604020202020204" pitchFamily="34" charset="0"/>
                <a:cs typeface="Arial" panose="020B0604020202020204" pitchFamily="34" charset="0"/>
              </a:rPr>
              <a:t>IMPOSTA DI BOLLO</a:t>
            </a:r>
            <a:endParaRPr lang="en-US" sz="4800" b="1" kern="0" dirty="0">
              <a:solidFill>
                <a:schemeClr val="bg1"/>
              </a:solidFill>
              <a:latin typeface="Arial" panose="020B0604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649DDBD0-B64A-4027-9AE6-BFDBD36ED0D7}"/>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pic>
        <p:nvPicPr>
          <p:cNvPr id="4" name="Elemento grafico 3" descr="Ricevuta con riempimento a tinta unita">
            <a:extLst>
              <a:ext uri="{FF2B5EF4-FFF2-40B4-BE49-F238E27FC236}">
                <a16:creationId xmlns:a16="http://schemas.microsoft.com/office/drawing/2014/main" id="{A4C8BA41-F919-4FD5-AAA3-8EB05DA3ADB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38052" y="2352472"/>
            <a:ext cx="1119715" cy="1119715"/>
          </a:xfrm>
          <a:prstGeom prst="rect">
            <a:avLst/>
          </a:prstGeom>
        </p:spPr>
      </p:pic>
      <p:sp>
        <p:nvSpPr>
          <p:cNvPr id="19" name="CasellaDiTesto 18">
            <a:extLst>
              <a:ext uri="{FF2B5EF4-FFF2-40B4-BE49-F238E27FC236}">
                <a16:creationId xmlns:a16="http://schemas.microsoft.com/office/drawing/2014/main" id="{A4CAFA10-0B42-494E-BB06-C469E2EBFD8E}"/>
              </a:ext>
            </a:extLst>
          </p:cNvPr>
          <p:cNvSpPr txBox="1"/>
          <p:nvPr/>
        </p:nvSpPr>
        <p:spPr>
          <a:xfrm>
            <a:off x="5339943" y="2071289"/>
            <a:ext cx="12307480" cy="707886"/>
          </a:xfrm>
          <a:prstGeom prst="rect">
            <a:avLst/>
          </a:prstGeom>
          <a:noFill/>
        </p:spPr>
        <p:txBody>
          <a:bodyPr wrap="square">
            <a:spAutoFit/>
          </a:bodyPr>
          <a:lstStyle/>
          <a:p>
            <a:pPr algn="just"/>
            <a:r>
              <a:rPr lang="it-IT" sz="2000" b="1" dirty="0">
                <a:solidFill>
                  <a:schemeClr val="tx2">
                    <a:lumMod val="25000"/>
                  </a:schemeClr>
                </a:solidFill>
                <a:latin typeface="Arial" panose="020B0604020202020204" pitchFamily="34" charset="0"/>
                <a:cs typeface="Arial" panose="020B0604020202020204" pitchFamily="34" charset="0"/>
              </a:rPr>
              <a:t>Imposta di bollo sulle fatture elettroniche recanti l'addebito di corrispettivi imponibili ai fini IVA </a:t>
            </a:r>
          </a:p>
          <a:p>
            <a:pPr algn="just"/>
            <a:r>
              <a:rPr lang="it-IT" sz="2000" b="1" dirty="0">
                <a:solidFill>
                  <a:schemeClr val="tx2">
                    <a:lumMod val="25000"/>
                  </a:schemeClr>
                </a:solidFill>
                <a:latin typeface="Arial" panose="020B0604020202020204" pitchFamily="34" charset="0"/>
                <a:cs typeface="Arial" panose="020B0604020202020204" pitchFamily="34" charset="0"/>
              </a:rPr>
              <a:t>e di somme fuori campo IVA riguardanti spese anticipate (ex articolo 15 del d.P.R. n. 633 del 1972). </a:t>
            </a:r>
          </a:p>
        </p:txBody>
      </p:sp>
      <p:sp>
        <p:nvSpPr>
          <p:cNvPr id="21" name="CasellaDiTesto 20">
            <a:extLst>
              <a:ext uri="{FF2B5EF4-FFF2-40B4-BE49-F238E27FC236}">
                <a16:creationId xmlns:a16="http://schemas.microsoft.com/office/drawing/2014/main" id="{9EAC0FD2-5BCF-4559-944C-790B4470B5F4}"/>
              </a:ext>
            </a:extLst>
          </p:cNvPr>
          <p:cNvSpPr txBox="1"/>
          <p:nvPr/>
        </p:nvSpPr>
        <p:spPr>
          <a:xfrm>
            <a:off x="5339943" y="2878581"/>
            <a:ext cx="11729856" cy="5940088"/>
          </a:xfrm>
          <a:prstGeom prst="rect">
            <a:avLst/>
          </a:prstGeom>
          <a:noFill/>
        </p:spPr>
        <p:txBody>
          <a:bodyPr wrap="square">
            <a:spAutoFit/>
          </a:bodyPr>
          <a:lstStyle/>
          <a:p>
            <a:pPr algn="just" rtl="0" fontAlgn="base"/>
            <a:r>
              <a:rPr lang="it-IT" sz="2000" b="0" i="0" dirty="0">
                <a:solidFill>
                  <a:srgbClr val="000000"/>
                </a:solidFill>
                <a:effectLst/>
                <a:latin typeface="Arial" panose="020B0604020202020204" pitchFamily="34" charset="0"/>
                <a:cs typeface="Arial" panose="020B0604020202020204" pitchFamily="34" charset="0"/>
              </a:rPr>
              <a:t>Nel caso in cui un soggetto emetta un’unica fattura elettronica nel quale sono addebitate sia somme imponibili ai fini IVA, sia spese anticipate in nome e per conto del cliente, che sono invece escluse dal campo IVA, queste ultime devono essere assoggettate all’imposta di bollo in misura pari a 2,00 euro sempre che, tali somme, superino l’importo di 77,47 euro.   </a:t>
            </a:r>
          </a:p>
          <a:p>
            <a:pPr algn="just" rtl="0" fontAlgn="base"/>
            <a:r>
              <a:rPr lang="it-IT" sz="2000" b="0" i="0" dirty="0">
                <a:solidFill>
                  <a:srgbClr val="000000"/>
                </a:solidFill>
                <a:effectLst/>
                <a:latin typeface="Arial" panose="020B0604020202020204" pitchFamily="34" charset="0"/>
                <a:cs typeface="Arial" panose="020B0604020202020204" pitchFamily="34" charset="0"/>
              </a:rPr>
              <a:t>L’Agenzia risponde negativamente al notaio istante che, invece, riteneva di poter esentare da bollo anche le spese anticipate per il cliente, ritenendole “funzionali”, quindi accessorie, all’operazione principale soggetta a IVA, risultando così “attratte” nel principio di alternatività IVA-bollo. </a:t>
            </a:r>
          </a:p>
          <a:p>
            <a:pPr algn="just" rtl="0" fontAlgn="base"/>
            <a:r>
              <a:rPr lang="it-IT" sz="2000" b="0" i="0" dirty="0">
                <a:solidFill>
                  <a:srgbClr val="000000"/>
                </a:solidFill>
                <a:effectLst/>
                <a:latin typeface="Arial" panose="020B0604020202020204" pitchFamily="34" charset="0"/>
                <a:cs typeface="Arial" panose="020B0604020202020204" pitchFamily="34" charset="0"/>
              </a:rPr>
              <a:t> </a:t>
            </a:r>
          </a:p>
          <a:p>
            <a:pPr algn="just" rtl="0" fontAlgn="base"/>
            <a:r>
              <a:rPr lang="it-IT" sz="2000" b="0" i="0" dirty="0">
                <a:solidFill>
                  <a:srgbClr val="000000"/>
                </a:solidFill>
                <a:effectLst/>
                <a:latin typeface="Arial" panose="020B0604020202020204" pitchFamily="34" charset="0"/>
                <a:cs typeface="Arial" panose="020B0604020202020204" pitchFamily="34" charset="0"/>
              </a:rPr>
              <a:t>L’Agenzia, inoltre, ha ricordato che sono </a:t>
            </a:r>
            <a:r>
              <a:rPr lang="it-IT" sz="2000" b="1" i="0" dirty="0">
                <a:solidFill>
                  <a:srgbClr val="000000"/>
                </a:solidFill>
                <a:effectLst/>
                <a:latin typeface="Arial" panose="020B0604020202020204" pitchFamily="34" charset="0"/>
                <a:cs typeface="Arial" panose="020B0604020202020204" pitchFamily="34" charset="0"/>
              </a:rPr>
              <a:t>in ogni caso esenti da bollo le somme anticipate dal professionista che riguardino tributi dovuti dal medesimo cliente</a:t>
            </a:r>
            <a:r>
              <a:rPr lang="it-IT" sz="2000" b="0" i="0" dirty="0">
                <a:solidFill>
                  <a:srgbClr val="000000"/>
                </a:solidFill>
                <a:effectLst/>
                <a:latin typeface="Arial" panose="020B0604020202020204" pitchFamily="34" charset="0"/>
                <a:cs typeface="Arial" panose="020B0604020202020204" pitchFamily="34" charset="0"/>
              </a:rPr>
              <a:t> (es. imposte, tasse, concessioni governative, diritti di cancelleria, marche da bollo, contributo unificato). In tali casi, infatti, si applica l’esenzione dall'imposta di bollo degli atti relativi alla riscossione ed al rimborso dei tributi, dei contributi e delle entrate extra tributarie dello Stato (art. 5, Tabella B allegata al DPR n. 642/1972). </a:t>
            </a:r>
          </a:p>
          <a:p>
            <a:pPr algn="just" rtl="0" fontAlgn="base"/>
            <a:r>
              <a:rPr lang="it-IT" sz="2000" b="0" i="0" dirty="0">
                <a:solidFill>
                  <a:srgbClr val="000000"/>
                </a:solidFill>
                <a:effectLst/>
                <a:latin typeface="Arial" panose="020B0604020202020204" pitchFamily="34" charset="0"/>
                <a:cs typeface="Arial" panose="020B0604020202020204" pitchFamily="34" charset="0"/>
              </a:rPr>
              <a:t> </a:t>
            </a:r>
          </a:p>
          <a:p>
            <a:pPr algn="just" rtl="0" fontAlgn="base"/>
            <a:r>
              <a:rPr lang="it-IT" sz="2000" b="0" i="0" dirty="0">
                <a:solidFill>
                  <a:srgbClr val="000000"/>
                </a:solidFill>
                <a:effectLst/>
                <a:latin typeface="Arial" panose="020B0604020202020204" pitchFamily="34" charset="0"/>
                <a:cs typeface="Arial" panose="020B0604020202020204" pitchFamily="34" charset="0"/>
              </a:rPr>
              <a:t>Infine, l’Agenzia ha specificato che nei casi in cui le fatture siano da assoggettare all'imposta di bollo, questa andrà </a:t>
            </a:r>
            <a:r>
              <a:rPr lang="it-IT" sz="2000" b="1" i="0" dirty="0">
                <a:solidFill>
                  <a:srgbClr val="000000"/>
                </a:solidFill>
                <a:effectLst/>
                <a:latin typeface="Arial" panose="020B0604020202020204" pitchFamily="34" charset="0"/>
                <a:cs typeface="Arial" panose="020B0604020202020204" pitchFamily="34" charset="0"/>
              </a:rPr>
              <a:t>assolta al</a:t>
            </a:r>
            <a:r>
              <a:rPr lang="it-IT" sz="2000" b="0" i="0" dirty="0">
                <a:solidFill>
                  <a:srgbClr val="000000"/>
                </a:solidFill>
                <a:effectLst/>
                <a:latin typeface="Arial" panose="020B0604020202020204" pitchFamily="34" charset="0"/>
                <a:cs typeface="Arial" panose="020B0604020202020204" pitchFamily="34" charset="0"/>
              </a:rPr>
              <a:t> </a:t>
            </a:r>
            <a:r>
              <a:rPr lang="it-IT" sz="2000" b="1" i="0" dirty="0">
                <a:solidFill>
                  <a:srgbClr val="000000"/>
                </a:solidFill>
                <a:effectLst/>
                <a:latin typeface="Arial" panose="020B0604020202020204" pitchFamily="34" charset="0"/>
                <a:cs typeface="Arial" panose="020B0604020202020204" pitchFamily="34" charset="0"/>
              </a:rPr>
              <a:t>momento dell’emissione della fattura elettronica</a:t>
            </a:r>
            <a:r>
              <a:rPr lang="it-IT" sz="2000" b="0" i="0" dirty="0">
                <a:solidFill>
                  <a:srgbClr val="000000"/>
                </a:solidFill>
                <a:effectLst/>
                <a:latin typeface="Arial" panose="020B0604020202020204" pitchFamily="34" charset="0"/>
                <a:cs typeface="Arial" panose="020B0604020202020204" pitchFamily="34" charset="0"/>
              </a:rPr>
              <a:t>, poiché solo in quel momento sarà possibile verificare l’eventuale superamento della soglia di 77,47 euro. Si rammenta che il versamento di tale imposta è trimestrale e scade entro la fine del secondo mese successivo al periodo di riferimento.  </a:t>
            </a:r>
          </a:p>
        </p:txBody>
      </p:sp>
    </p:spTree>
    <p:extLst>
      <p:ext uri="{BB962C8B-B14F-4D97-AF65-F5344CB8AC3E}">
        <p14:creationId xmlns:p14="http://schemas.microsoft.com/office/powerpoint/2010/main" val="10762139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up)">
                                      <p:cBhvr>
                                        <p:cTn id="18" dur="500"/>
                                        <p:tgtEl>
                                          <p:spTgt spid="40"/>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750"/>
                                        <p:tgtEl>
                                          <p:spTgt spid="23"/>
                                        </p:tgtEl>
                                      </p:cBhvr>
                                    </p:animEffect>
                                    <p:anim calcmode="lin" valueType="num">
                                      <p:cBhvr>
                                        <p:cTn id="24" dur="750" fill="hold"/>
                                        <p:tgtEl>
                                          <p:spTgt spid="23"/>
                                        </p:tgtEl>
                                        <p:attrNameLst>
                                          <p:attrName>ppt_x</p:attrName>
                                        </p:attrNameLst>
                                      </p:cBhvr>
                                      <p:tavLst>
                                        <p:tav tm="0">
                                          <p:val>
                                            <p:strVal val="#ppt_x"/>
                                          </p:val>
                                        </p:tav>
                                        <p:tav tm="100000">
                                          <p:val>
                                            <p:strVal val="#ppt_x"/>
                                          </p:val>
                                        </p:tav>
                                      </p:tavLst>
                                    </p:anim>
                                    <p:anim calcmode="lin" valueType="num">
                                      <p:cBhvr>
                                        <p:cTn id="25" dur="75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40" grpId="0"/>
      <p:bldP spid="23"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5AE57A58-039F-486F-ABDF-D90884E629EC}"/>
              </a:ext>
            </a:extLst>
          </p:cNvPr>
          <p:cNvSpPr/>
          <p:nvPr/>
        </p:nvSpPr>
        <p:spPr>
          <a:xfrm>
            <a:off x="669749" y="6286168"/>
            <a:ext cx="3881976" cy="2213742"/>
          </a:xfrm>
          <a:prstGeom prst="rect">
            <a:avLst/>
          </a:prstGeom>
          <a:ln w="38100">
            <a:solidFill>
              <a:schemeClr val="tx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36" name="Oval 35">
            <a:extLst>
              <a:ext uri="{FF2B5EF4-FFF2-40B4-BE49-F238E27FC236}">
                <a16:creationId xmlns:a16="http://schemas.microsoft.com/office/drawing/2014/main" id="{42DD0BDE-86CF-404B-B4AF-C961DFE6BD81}"/>
              </a:ext>
            </a:extLst>
          </p:cNvPr>
          <p:cNvSpPr/>
          <p:nvPr/>
        </p:nvSpPr>
        <p:spPr>
          <a:xfrm>
            <a:off x="2083811" y="1739855"/>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393554" y="565995"/>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10" name="Oval 9">
            <a:extLst>
              <a:ext uri="{FF2B5EF4-FFF2-40B4-BE49-F238E27FC236}">
                <a16:creationId xmlns:a16="http://schemas.microsoft.com/office/drawing/2014/main" id="{7416D99C-6EA2-4903-9964-F96929784E55}"/>
              </a:ext>
            </a:extLst>
          </p:cNvPr>
          <p:cNvSpPr/>
          <p:nvPr/>
        </p:nvSpPr>
        <p:spPr>
          <a:xfrm>
            <a:off x="2240117" y="1896162"/>
            <a:ext cx="1881624" cy="1881624"/>
          </a:xfrm>
          <a:prstGeom prst="ellipse">
            <a:avLst/>
          </a:prstGeom>
          <a:solidFill>
            <a:schemeClr val="tx2">
              <a:lumMod val="50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2">
                  <a:lumMod val="25000"/>
                </a:schemeClr>
              </a:solidFill>
            </a:endParaRPr>
          </a:p>
        </p:txBody>
      </p:sp>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algn="ctr">
              <a:lnSpc>
                <a:spcPct val="150000"/>
              </a:lnSpc>
            </a:pPr>
            <a:r>
              <a:rPr lang="en-US" sz="3600" dirty="0">
                <a:solidFill>
                  <a:schemeClr val="bg1"/>
                </a:solidFill>
                <a:latin typeface="+mj-lt"/>
                <a:ea typeface="Montserrat Black"/>
                <a:cs typeface="Montserrat Black"/>
                <a:sym typeface="Montserrat Black"/>
              </a:rPr>
              <a:t>02</a:t>
            </a:r>
            <a:endParaRPr dirty="0">
              <a:solidFill>
                <a:schemeClr val="bg1"/>
              </a:solidFill>
              <a:latin typeface="+mj-lt"/>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80758" y="1572320"/>
            <a:ext cx="2341819" cy="1207481"/>
          </a:xfrm>
          <a:prstGeom prst="rect">
            <a:avLst/>
          </a:prstGeom>
          <a:noFill/>
          <a:ln>
            <a:noFill/>
          </a:ln>
        </p:spPr>
        <p:txBody>
          <a:bodyPr spcFirstLastPara="1" wrap="square" lIns="91425" tIns="45700" rIns="91425" bIns="45700" anchor="t" anchorCtr="0">
            <a:noAutofit/>
          </a:bodyPr>
          <a:lstStyle/>
          <a:p>
            <a:pPr algn="ctr">
              <a:lnSpc>
                <a:spcPct val="102777"/>
              </a:lnSpc>
              <a:buClr>
                <a:srgbClr val="000000"/>
              </a:buClr>
              <a:buSzPts val="5400"/>
            </a:pPr>
            <a:r>
              <a:rPr lang="it-IT" b="1" dirty="0">
                <a:solidFill>
                  <a:srgbClr val="2F5597"/>
                </a:solidFill>
                <a:latin typeface="Arial" panose="020B0604020202020204" pitchFamily="34" charset="0"/>
                <a:cs typeface="Arial" panose="020B0604020202020204" pitchFamily="34" charset="0"/>
              </a:rPr>
              <a:t> Provvedimento </a:t>
            </a:r>
          </a:p>
          <a:p>
            <a:pPr algn="ctr">
              <a:lnSpc>
                <a:spcPct val="102777"/>
              </a:lnSpc>
              <a:buClr>
                <a:srgbClr val="000000"/>
              </a:buClr>
              <a:buSzPts val="5400"/>
            </a:pPr>
            <a:r>
              <a:rPr lang="it-IT" b="1" dirty="0">
                <a:solidFill>
                  <a:srgbClr val="2F5597"/>
                </a:solidFill>
                <a:latin typeface="Arial" panose="020B0604020202020204" pitchFamily="34" charset="0"/>
                <a:cs typeface="Arial" panose="020B0604020202020204" pitchFamily="34" charset="0"/>
              </a:rPr>
              <a:t>n. 191910 del 15 luglio 2021</a:t>
            </a:r>
            <a:endParaRPr b="1" dirty="0">
              <a:solidFill>
                <a:srgbClr val="2F5597"/>
              </a:solidFill>
              <a:latin typeface="Arial" panose="020B0604020202020204" pitchFamily="34" charset="0"/>
              <a:ea typeface="Montserrat Black"/>
              <a:cs typeface="Arial" panose="020B0604020202020204" pitchFamily="34" charset="0"/>
              <a:sym typeface="Montserrat Black"/>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692034" y="266307"/>
            <a:ext cx="15967723" cy="646331"/>
          </a:xfrm>
          <a:prstGeom prst="rect">
            <a:avLst/>
          </a:prstGeom>
          <a:noFill/>
        </p:spPr>
        <p:txBody>
          <a:bodyPr wrap="square" rtlCol="0">
            <a:spAutoFit/>
          </a:bodyPr>
          <a:lstStyle/>
          <a:p>
            <a:pPr defTabSz="1371828"/>
            <a:r>
              <a:rPr lang="it-IT" sz="3600" b="1" dirty="0">
                <a:solidFill>
                  <a:schemeClr val="bg1"/>
                </a:solidFill>
                <a:latin typeface="Arial" panose="020B0604020202020204" pitchFamily="34" charset="0"/>
                <a:cs typeface="Arial" panose="020B0604020202020204" pitchFamily="34" charset="0"/>
              </a:rPr>
              <a:t>AGEVOLAZIONI</a:t>
            </a:r>
            <a:endParaRPr lang="it-IT" sz="4800" b="1" dirty="0">
              <a:solidFill>
                <a:schemeClr val="bg1"/>
              </a:solidFill>
              <a:latin typeface="Arial" panose="020B0604020202020204" pitchFamily="34" charset="0"/>
              <a:ea typeface="Montserrat Black"/>
              <a:cs typeface="Arial" panose="020B0604020202020204" pitchFamily="34" charset="0"/>
              <a:sym typeface="Montserrat Black"/>
            </a:endParaRPr>
          </a:p>
        </p:txBody>
      </p:sp>
      <p:sp>
        <p:nvSpPr>
          <p:cNvPr id="20" name="CasellaDiTesto 19">
            <a:extLst>
              <a:ext uri="{FF2B5EF4-FFF2-40B4-BE49-F238E27FC236}">
                <a16:creationId xmlns:a16="http://schemas.microsoft.com/office/drawing/2014/main" id="{649DDBD0-B64A-4027-9AE6-BFDBD36ED0D7}"/>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CasellaDiTesto 18">
            <a:extLst>
              <a:ext uri="{FF2B5EF4-FFF2-40B4-BE49-F238E27FC236}">
                <a16:creationId xmlns:a16="http://schemas.microsoft.com/office/drawing/2014/main" id="{A4CAFA10-0B42-494E-BB06-C469E2EBFD8E}"/>
              </a:ext>
            </a:extLst>
          </p:cNvPr>
          <p:cNvSpPr txBox="1"/>
          <p:nvPr/>
        </p:nvSpPr>
        <p:spPr>
          <a:xfrm>
            <a:off x="5636370" y="2262177"/>
            <a:ext cx="11137002" cy="400110"/>
          </a:xfrm>
          <a:prstGeom prst="rect">
            <a:avLst/>
          </a:prstGeom>
          <a:noFill/>
        </p:spPr>
        <p:txBody>
          <a:bodyPr wrap="square">
            <a:spAutoFit/>
          </a:bodyPr>
          <a:lstStyle/>
          <a:p>
            <a:pPr algn="just"/>
            <a:r>
              <a:rPr lang="it-IT" sz="2000" b="1" dirty="0">
                <a:solidFill>
                  <a:schemeClr val="tx2">
                    <a:lumMod val="25000"/>
                  </a:schemeClr>
                </a:solidFill>
                <a:latin typeface="Arial" panose="020B0604020202020204" pitchFamily="34" charset="0"/>
                <a:cs typeface="Arial" panose="020B0604020202020204" pitchFamily="34" charset="0"/>
              </a:rPr>
              <a:t>. </a:t>
            </a:r>
          </a:p>
        </p:txBody>
      </p:sp>
      <p:sp>
        <p:nvSpPr>
          <p:cNvPr id="21" name="CasellaDiTesto 20">
            <a:extLst>
              <a:ext uri="{FF2B5EF4-FFF2-40B4-BE49-F238E27FC236}">
                <a16:creationId xmlns:a16="http://schemas.microsoft.com/office/drawing/2014/main" id="{0B7B734F-A129-47D0-9413-B2EC9887E593}"/>
              </a:ext>
            </a:extLst>
          </p:cNvPr>
          <p:cNvSpPr txBox="1"/>
          <p:nvPr/>
        </p:nvSpPr>
        <p:spPr>
          <a:xfrm>
            <a:off x="4895303" y="2282691"/>
            <a:ext cx="12619135" cy="7402026"/>
          </a:xfrm>
          <a:prstGeom prst="rect">
            <a:avLst/>
          </a:prstGeom>
          <a:noFill/>
        </p:spPr>
        <p:txBody>
          <a:bodyPr wrap="square">
            <a:spAutoFit/>
          </a:bodyPr>
          <a:lstStyle/>
          <a:p>
            <a:pPr algn="just" rtl="0" fontAlgn="base"/>
            <a:r>
              <a:rPr lang="it-IT" sz="1900" dirty="0">
                <a:solidFill>
                  <a:schemeClr val="tx2">
                    <a:lumMod val="10000"/>
                  </a:schemeClr>
                </a:solidFill>
                <a:latin typeface="Arial" panose="020B0604020202020204" pitchFamily="34" charset="0"/>
                <a:cs typeface="Arial" panose="020B0604020202020204" pitchFamily="34" charset="0"/>
              </a:rPr>
              <a:t>L’Agenzia delle </a:t>
            </a:r>
            <a:r>
              <a:rPr lang="it-IT" sz="1900" i="0" dirty="0">
                <a:solidFill>
                  <a:schemeClr val="tx2">
                    <a:lumMod val="10000"/>
                  </a:schemeClr>
                </a:solidFill>
                <a:effectLst/>
                <a:latin typeface="Arial" panose="020B0604020202020204" pitchFamily="34" charset="0"/>
                <a:cs typeface="Arial" panose="020B0604020202020204" pitchFamily="34" charset="0"/>
              </a:rPr>
              <a:t>Entrate </a:t>
            </a:r>
            <a:r>
              <a:rPr lang="it-IT" sz="1900" b="0" i="0" dirty="0">
                <a:solidFill>
                  <a:schemeClr val="tx2">
                    <a:lumMod val="10000"/>
                  </a:schemeClr>
                </a:solidFill>
                <a:effectLst/>
                <a:latin typeface="Arial" panose="020B0604020202020204" pitchFamily="34" charset="0"/>
                <a:cs typeface="Arial" panose="020B0604020202020204" pitchFamily="34" charset="0"/>
              </a:rPr>
              <a:t>ha definito i criteri e le modalità di applicazione e fruizione del</a:t>
            </a:r>
            <a:r>
              <a:rPr lang="it-IT" sz="1900" b="0" i="1" dirty="0">
                <a:solidFill>
                  <a:schemeClr val="tx2">
                    <a:lumMod val="10000"/>
                  </a:schemeClr>
                </a:solidFill>
                <a:effectLst/>
                <a:latin typeface="Arial" panose="020B0604020202020204" pitchFamily="34" charset="0"/>
                <a:cs typeface="Arial" panose="020B0604020202020204" pitchFamily="34" charset="0"/>
              </a:rPr>
              <a:t> </a:t>
            </a:r>
            <a:r>
              <a:rPr lang="it-IT" sz="1900" b="1" i="0" dirty="0">
                <a:solidFill>
                  <a:schemeClr val="tx2">
                    <a:lumMod val="10000"/>
                  </a:schemeClr>
                </a:solidFill>
                <a:effectLst/>
                <a:latin typeface="Arial" panose="020B0604020202020204" pitchFamily="34" charset="0"/>
                <a:cs typeface="Arial" panose="020B0604020202020204" pitchFamily="34" charset="0"/>
              </a:rPr>
              <a:t>credito d'imposta per la sanificazione degli ambienti di lavoro e per l’acquisto di dispositivi di protezione di cui all’art. 32 del DL 73/2021. </a:t>
            </a:r>
            <a:r>
              <a:rPr lang="it-IT" sz="1900" b="0" i="0" dirty="0">
                <a:solidFill>
                  <a:schemeClr val="tx2">
                    <a:lumMod val="10000"/>
                  </a:schemeClr>
                </a:solidFill>
                <a:effectLst/>
                <a:latin typeface="Arial" panose="020B0604020202020204" pitchFamily="34" charset="0"/>
                <a:cs typeface="Arial" panose="020B0604020202020204" pitchFamily="34" charset="0"/>
              </a:rPr>
              <a:t> </a:t>
            </a:r>
          </a:p>
          <a:p>
            <a:pPr algn="just" rtl="0" fontAlgn="base"/>
            <a:r>
              <a:rPr lang="it-IT" sz="1900" b="0" i="0" dirty="0">
                <a:solidFill>
                  <a:schemeClr val="tx2">
                    <a:lumMod val="10000"/>
                  </a:schemeClr>
                </a:solidFill>
                <a:effectLst/>
                <a:latin typeface="Arial" panose="020B0604020202020204" pitchFamily="34" charset="0"/>
                <a:cs typeface="Arial" panose="020B0604020202020204" pitchFamily="34" charset="0"/>
              </a:rPr>
              <a:t> </a:t>
            </a:r>
          </a:p>
          <a:p>
            <a:pPr algn="just" rtl="0" fontAlgn="base"/>
            <a:r>
              <a:rPr lang="it-IT" sz="1900" b="0" i="0" dirty="0">
                <a:solidFill>
                  <a:schemeClr val="tx2">
                    <a:lumMod val="10000"/>
                  </a:schemeClr>
                </a:solidFill>
                <a:effectLst/>
                <a:latin typeface="Arial" panose="020B0604020202020204" pitchFamily="34" charset="0"/>
                <a:cs typeface="Arial" panose="020B0604020202020204" pitchFamily="34" charset="0"/>
              </a:rPr>
              <a:t>Tramite l’apposito modello, i contribuenti comunicano all’Agenzia l’ammontare delle spese ammissibili sostenute nei mesi di giugno, luglio e agosto 2021.  </a:t>
            </a:r>
          </a:p>
          <a:p>
            <a:pPr algn="just" rtl="0" fontAlgn="base"/>
            <a:endParaRPr lang="it-IT" sz="1900" dirty="0">
              <a:solidFill>
                <a:schemeClr val="tx2">
                  <a:lumMod val="10000"/>
                </a:schemeClr>
              </a:solidFill>
              <a:latin typeface="Arial" panose="020B0604020202020204" pitchFamily="34" charset="0"/>
              <a:cs typeface="Arial" panose="020B0604020202020204" pitchFamily="34" charset="0"/>
            </a:endParaRPr>
          </a:p>
          <a:p>
            <a:pPr algn="just" rtl="0" fontAlgn="base"/>
            <a:r>
              <a:rPr lang="it-IT" sz="1900" b="0" i="0" dirty="0">
                <a:solidFill>
                  <a:schemeClr val="tx2">
                    <a:lumMod val="10000"/>
                  </a:schemeClr>
                </a:solidFill>
                <a:effectLst/>
                <a:latin typeface="Arial" panose="020B0604020202020204" pitchFamily="34" charset="0"/>
                <a:cs typeface="Arial" panose="020B0604020202020204" pitchFamily="34" charset="0"/>
              </a:rPr>
              <a:t>La </a:t>
            </a:r>
            <a:r>
              <a:rPr lang="it-IT" sz="1900" b="1" i="0" dirty="0">
                <a:solidFill>
                  <a:schemeClr val="tx2">
                    <a:lumMod val="10000"/>
                  </a:schemeClr>
                </a:solidFill>
                <a:effectLst/>
                <a:latin typeface="Arial" panose="020B0604020202020204" pitchFamily="34" charset="0"/>
                <a:cs typeface="Arial" panose="020B0604020202020204" pitchFamily="34" charset="0"/>
              </a:rPr>
              <a:t>Comunicazione</a:t>
            </a:r>
            <a:r>
              <a:rPr lang="it-IT" sz="1900" b="0" i="0" dirty="0">
                <a:solidFill>
                  <a:schemeClr val="tx2">
                    <a:lumMod val="10000"/>
                  </a:schemeClr>
                </a:solidFill>
                <a:effectLst/>
                <a:latin typeface="Arial" panose="020B0604020202020204" pitchFamily="34" charset="0"/>
                <a:cs typeface="Arial" panose="020B0604020202020204" pitchFamily="34" charset="0"/>
              </a:rPr>
              <a:t> è inviata esclusivamente con modalità telematiche (mediante i canali dell’Agenzia o tramite il servizio web disponibile nell’area riservata) </a:t>
            </a:r>
            <a:r>
              <a:rPr lang="it-IT" sz="1900" b="1" i="0" dirty="0">
                <a:solidFill>
                  <a:schemeClr val="tx2">
                    <a:lumMod val="10000"/>
                  </a:schemeClr>
                </a:solidFill>
                <a:effectLst/>
                <a:latin typeface="Arial" panose="020B0604020202020204" pitchFamily="34" charset="0"/>
                <a:cs typeface="Arial" panose="020B0604020202020204" pitchFamily="34" charset="0"/>
              </a:rPr>
              <a:t>dal 4 ottobre al 4 novembre 2021. </a:t>
            </a:r>
            <a:r>
              <a:rPr lang="it-IT" sz="1900" b="0" i="0" dirty="0">
                <a:solidFill>
                  <a:schemeClr val="tx2">
                    <a:lumMod val="10000"/>
                  </a:schemeClr>
                </a:solidFill>
                <a:effectLst/>
                <a:latin typeface="Arial" panose="020B0604020202020204" pitchFamily="34" charset="0"/>
                <a:cs typeface="Arial" panose="020B0604020202020204" pitchFamily="34" charset="0"/>
              </a:rPr>
              <a:t> </a:t>
            </a:r>
          </a:p>
          <a:p>
            <a:pPr algn="just" rtl="0" fontAlgn="base"/>
            <a:r>
              <a:rPr lang="it-IT" sz="1900" b="0" i="0" dirty="0">
                <a:solidFill>
                  <a:schemeClr val="tx2">
                    <a:lumMod val="10000"/>
                  </a:schemeClr>
                </a:solidFill>
                <a:effectLst/>
                <a:latin typeface="Arial" panose="020B0604020202020204" pitchFamily="34" charset="0"/>
                <a:cs typeface="Arial" panose="020B0604020202020204" pitchFamily="34" charset="0"/>
              </a:rPr>
              <a:t>Nello stesso periodo è possibile inviare una nuova Comunicazione, che sostituisce integralmente quella precedentemente trasmessa o presentare la rinuncia integrale al credito d’imposta precedentemente comunicato. </a:t>
            </a:r>
          </a:p>
          <a:p>
            <a:pPr algn="just" rtl="0" fontAlgn="base"/>
            <a:r>
              <a:rPr lang="it-IT" sz="1900" dirty="0">
                <a:solidFill>
                  <a:schemeClr val="tx2">
                    <a:lumMod val="10000"/>
                  </a:schemeClr>
                </a:solidFill>
                <a:latin typeface="Arial" panose="020B0604020202020204" pitchFamily="34" charset="0"/>
                <a:cs typeface="Arial" panose="020B0604020202020204" pitchFamily="34" charset="0"/>
              </a:rPr>
              <a:t>Entro 5 giorni dall’invio viene rilasciata una ricevuta che ne attesta la presa in carico, ovvero lo scarto, con l’indicazione delle relative motivazioni.</a:t>
            </a:r>
          </a:p>
          <a:p>
            <a:pPr algn="just" rtl="0" fontAlgn="base"/>
            <a:endParaRPr lang="it-IT" sz="1900" b="0" i="0" dirty="0">
              <a:solidFill>
                <a:schemeClr val="tx2">
                  <a:lumMod val="10000"/>
                </a:schemeClr>
              </a:solidFill>
              <a:effectLst/>
              <a:latin typeface="Arial" panose="020B0604020202020204" pitchFamily="34" charset="0"/>
              <a:cs typeface="Arial" panose="020B0604020202020204" pitchFamily="34" charset="0"/>
            </a:endParaRPr>
          </a:p>
          <a:p>
            <a:pPr algn="just" fontAlgn="base"/>
            <a:r>
              <a:rPr lang="it-IT" sz="1900" b="0" i="0" dirty="0">
                <a:solidFill>
                  <a:schemeClr val="tx2">
                    <a:lumMod val="10000"/>
                  </a:schemeClr>
                </a:solidFill>
                <a:effectLst/>
                <a:latin typeface="Arial" panose="020B0604020202020204" pitchFamily="34" charset="0"/>
                <a:cs typeface="Arial" panose="020B0604020202020204" pitchFamily="34" charset="0"/>
              </a:rPr>
              <a:t>Si ricorda che il credito d’imposta (</a:t>
            </a:r>
            <a:r>
              <a:rPr lang="it-IT" sz="1900" b="0" i="1" dirty="0">
                <a:solidFill>
                  <a:schemeClr val="tx2">
                    <a:lumMod val="10000"/>
                  </a:schemeClr>
                </a:solidFill>
                <a:effectLst/>
                <a:latin typeface="Arial" panose="020B0604020202020204" pitchFamily="34" charset="0"/>
                <a:cs typeface="Arial" panose="020B0604020202020204" pitchFamily="34" charset="0"/>
              </a:rPr>
              <a:t>teorico</a:t>
            </a:r>
            <a:r>
              <a:rPr lang="it-IT" sz="1900" b="0" i="0" dirty="0">
                <a:solidFill>
                  <a:schemeClr val="tx2">
                    <a:lumMod val="10000"/>
                  </a:schemeClr>
                </a:solidFill>
                <a:effectLst/>
                <a:latin typeface="Arial" panose="020B0604020202020204" pitchFamily="34" charset="0"/>
                <a:cs typeface="Arial" panose="020B0604020202020204" pitchFamily="34" charset="0"/>
              </a:rPr>
              <a:t>) riconosciuto dalla norma è pari al </a:t>
            </a:r>
            <a:r>
              <a:rPr lang="it-IT" sz="1900" b="1" i="0" dirty="0">
                <a:solidFill>
                  <a:schemeClr val="tx2">
                    <a:lumMod val="10000"/>
                  </a:schemeClr>
                </a:solidFill>
                <a:effectLst/>
                <a:latin typeface="Arial" panose="020B0604020202020204" pitchFamily="34" charset="0"/>
                <a:cs typeface="Arial" panose="020B0604020202020204" pitchFamily="34" charset="0"/>
              </a:rPr>
              <a:t>30%</a:t>
            </a:r>
            <a:r>
              <a:rPr lang="it-IT" sz="1900" b="0" i="0" dirty="0">
                <a:solidFill>
                  <a:schemeClr val="tx2">
                    <a:lumMod val="10000"/>
                  </a:schemeClr>
                </a:solidFill>
                <a:effectLst/>
                <a:latin typeface="Arial" panose="020B0604020202020204" pitchFamily="34" charset="0"/>
                <a:cs typeface="Arial" panose="020B0604020202020204" pitchFamily="34" charset="0"/>
              </a:rPr>
              <a:t> delle spese sostenute nei mesi di giugno, luglio ed agosto 2021 fino ad un massimo di </a:t>
            </a:r>
            <a:r>
              <a:rPr lang="it-IT" sz="1900" b="1" i="0" dirty="0">
                <a:solidFill>
                  <a:schemeClr val="tx2">
                    <a:lumMod val="10000"/>
                  </a:schemeClr>
                </a:solidFill>
                <a:effectLst/>
                <a:latin typeface="Arial" panose="020B0604020202020204" pitchFamily="34" charset="0"/>
                <a:cs typeface="Arial" panose="020B0604020202020204" pitchFamily="34" charset="0"/>
              </a:rPr>
              <a:t>60.000 </a:t>
            </a:r>
            <a:r>
              <a:rPr lang="it-IT" sz="1900" b="0" i="0" dirty="0">
                <a:solidFill>
                  <a:schemeClr val="tx2">
                    <a:lumMod val="10000"/>
                  </a:schemeClr>
                </a:solidFill>
                <a:effectLst/>
                <a:latin typeface="Arial" panose="020B0604020202020204" pitchFamily="34" charset="0"/>
                <a:cs typeface="Arial" panose="020B0604020202020204" pitchFamily="34" charset="0"/>
              </a:rPr>
              <a:t>euro per ciascun beneficiario nel   </a:t>
            </a:r>
            <a:r>
              <a:rPr lang="it-IT" sz="1900" b="1" i="0" u="sng" dirty="0">
                <a:solidFill>
                  <a:schemeClr val="tx2">
                    <a:lumMod val="10000"/>
                  </a:schemeClr>
                </a:solidFill>
                <a:effectLst/>
                <a:latin typeface="Arial" panose="020B0604020202020204" pitchFamily="34" charset="0"/>
                <a:cs typeface="Arial" panose="020B0604020202020204" pitchFamily="34" charset="0"/>
              </a:rPr>
              <a:t>limite complessivo di 200 milioni di euro per l'anno 2021.</a:t>
            </a:r>
            <a:r>
              <a:rPr lang="it-IT" sz="1900" b="1" i="0" dirty="0">
                <a:solidFill>
                  <a:schemeClr val="tx2">
                    <a:lumMod val="10000"/>
                  </a:schemeClr>
                </a:solidFill>
                <a:effectLst/>
                <a:latin typeface="Arial" panose="020B0604020202020204" pitchFamily="34" charset="0"/>
                <a:cs typeface="Arial" panose="020B0604020202020204" pitchFamily="34" charset="0"/>
              </a:rPr>
              <a:t>  </a:t>
            </a:r>
          </a:p>
          <a:p>
            <a:pPr algn="just" rtl="0" fontAlgn="base"/>
            <a:endParaRPr lang="it-IT" sz="1900" u="sng" dirty="0">
              <a:solidFill>
                <a:schemeClr val="tx2">
                  <a:lumMod val="10000"/>
                </a:schemeClr>
              </a:solidFill>
              <a:latin typeface="Arial" panose="020B0604020202020204" pitchFamily="34" charset="0"/>
              <a:cs typeface="Arial" panose="020B0604020202020204" pitchFamily="34" charset="0"/>
            </a:endParaRPr>
          </a:p>
          <a:p>
            <a:pPr algn="just" rtl="0" fontAlgn="base"/>
            <a:r>
              <a:rPr lang="it-IT" sz="1900" b="0" i="0" dirty="0">
                <a:solidFill>
                  <a:schemeClr val="tx2">
                    <a:lumMod val="10000"/>
                  </a:schemeClr>
                </a:solidFill>
                <a:effectLst/>
                <a:latin typeface="Arial" panose="020B0604020202020204" pitchFamily="34" charset="0"/>
                <a:cs typeface="Arial" panose="020B0604020202020204" pitchFamily="34" charset="0"/>
              </a:rPr>
              <a:t>Al fine di garantire il rispetto di tale limite, l’Agenzia, dopo aver ricevuto le comunicazioni delle spese ammissibili con l’indicazione del credito teorico, </a:t>
            </a:r>
            <a:r>
              <a:rPr lang="it-IT" sz="1900" b="1" i="0" dirty="0">
                <a:solidFill>
                  <a:schemeClr val="tx2">
                    <a:lumMod val="10000"/>
                  </a:schemeClr>
                </a:solidFill>
                <a:effectLst/>
                <a:latin typeface="Arial" panose="020B0604020202020204" pitchFamily="34" charset="0"/>
                <a:cs typeface="Arial" panose="020B0604020202020204" pitchFamily="34" charset="0"/>
              </a:rPr>
              <a:t>determinerà la quota percentuale dei crediti effettivamente fruibili, in rapporto alle risorse disponibili. </a:t>
            </a:r>
            <a:r>
              <a:rPr lang="it-IT" sz="1900" b="0" i="0" dirty="0">
                <a:solidFill>
                  <a:schemeClr val="tx2">
                    <a:lumMod val="10000"/>
                  </a:schemeClr>
                </a:solidFill>
                <a:effectLst/>
                <a:latin typeface="Arial" panose="020B0604020202020204" pitchFamily="34" charset="0"/>
                <a:cs typeface="Arial" panose="020B0604020202020204" pitchFamily="34" charset="0"/>
              </a:rPr>
              <a:t>La suddetta percentuale sarà resa nota con successivo provvedimento del Direttore dell’Agenzia delle Entrate, da emanare </a:t>
            </a:r>
            <a:r>
              <a:rPr lang="it-IT" sz="1900" b="1" i="0" dirty="0">
                <a:solidFill>
                  <a:schemeClr val="tx2">
                    <a:lumMod val="10000"/>
                  </a:schemeClr>
                </a:solidFill>
                <a:effectLst/>
                <a:latin typeface="Arial" panose="020B0604020202020204" pitchFamily="34" charset="0"/>
                <a:cs typeface="Arial" panose="020B0604020202020204" pitchFamily="34" charset="0"/>
              </a:rPr>
              <a:t>entro il 12 novembre 2021.</a:t>
            </a:r>
            <a:endParaRPr lang="it-IT" sz="1900" b="0" i="0" dirty="0">
              <a:solidFill>
                <a:schemeClr val="tx2">
                  <a:lumMod val="10000"/>
                </a:schemeClr>
              </a:solidFill>
              <a:effectLst/>
              <a:latin typeface="Arial" panose="020B0604020202020204" pitchFamily="34" charset="0"/>
              <a:cs typeface="Arial" panose="020B0604020202020204" pitchFamily="34" charset="0"/>
            </a:endParaRPr>
          </a:p>
          <a:p>
            <a:pPr algn="just" rtl="0" fontAlgn="base"/>
            <a:endParaRPr lang="it-IT" sz="1900" b="0" i="0" dirty="0">
              <a:solidFill>
                <a:schemeClr val="tx2">
                  <a:lumMod val="10000"/>
                </a:schemeClr>
              </a:solidFill>
              <a:effectLst/>
              <a:latin typeface="Arial" panose="020B0604020202020204" pitchFamily="34" charset="0"/>
              <a:cs typeface="Arial" panose="020B0604020202020204" pitchFamily="34" charset="0"/>
            </a:endParaRPr>
          </a:p>
          <a:p>
            <a:pPr algn="just" rtl="0" fontAlgn="base"/>
            <a:endParaRPr lang="it-IT" sz="1900" b="0" i="0" dirty="0">
              <a:solidFill>
                <a:schemeClr val="tx2">
                  <a:lumMod val="10000"/>
                </a:schemeClr>
              </a:solidFill>
              <a:effectLst/>
              <a:latin typeface="Arial" panose="020B0604020202020204" pitchFamily="34" charset="0"/>
              <a:cs typeface="Arial" panose="020B0604020202020204" pitchFamily="34" charset="0"/>
            </a:endParaRPr>
          </a:p>
          <a:p>
            <a:pPr algn="just" rtl="0" fontAlgn="base"/>
            <a:r>
              <a:rPr lang="it-IT" sz="1900" b="0" i="0" dirty="0">
                <a:solidFill>
                  <a:schemeClr val="tx2">
                    <a:lumMod val="10000"/>
                  </a:schemeClr>
                </a:solidFill>
                <a:effectLst/>
                <a:latin typeface="Arial" panose="020B0604020202020204" pitchFamily="34" charset="0"/>
                <a:cs typeface="Arial" panose="020B0604020202020204" pitchFamily="34" charset="0"/>
              </a:rPr>
              <a:t> </a:t>
            </a:r>
            <a:endParaRPr lang="it-IT" sz="1900" dirty="0">
              <a:solidFill>
                <a:schemeClr val="tx2">
                  <a:lumMod val="10000"/>
                </a:schemeClr>
              </a:solidFill>
            </a:endParaRPr>
          </a:p>
        </p:txBody>
      </p:sp>
      <p:sp>
        <p:nvSpPr>
          <p:cNvPr id="24" name="CasellaDiTesto 23">
            <a:extLst>
              <a:ext uri="{FF2B5EF4-FFF2-40B4-BE49-F238E27FC236}">
                <a16:creationId xmlns:a16="http://schemas.microsoft.com/office/drawing/2014/main" id="{FB30DF7D-7482-429A-AC37-5810A404EDF4}"/>
              </a:ext>
            </a:extLst>
          </p:cNvPr>
          <p:cNvSpPr txBox="1"/>
          <p:nvPr/>
        </p:nvSpPr>
        <p:spPr>
          <a:xfrm>
            <a:off x="1135058" y="6597389"/>
            <a:ext cx="3143366" cy="1477328"/>
          </a:xfrm>
          <a:prstGeom prst="rect">
            <a:avLst/>
          </a:prstGeom>
          <a:noFill/>
        </p:spPr>
        <p:txBody>
          <a:bodyPr wrap="square">
            <a:spAutoFit/>
          </a:bodyPr>
          <a:lstStyle/>
          <a:p>
            <a:pPr lvl="0" algn="ctr">
              <a:buClr>
                <a:srgbClr val="000000"/>
              </a:buClr>
              <a:buSzPts val="1600"/>
            </a:pPr>
            <a:r>
              <a:rPr lang="it-IT" sz="1800" b="1" dirty="0">
                <a:solidFill>
                  <a:schemeClr val="tx2">
                    <a:lumMod val="10000"/>
                  </a:schemeClr>
                </a:solidFill>
                <a:latin typeface="Arial" panose="020B0604020202020204" pitchFamily="34" charset="0"/>
                <a:ea typeface="Karla"/>
                <a:cs typeface="Arial" panose="020B0604020202020204" pitchFamily="34" charset="0"/>
                <a:sym typeface="Karla"/>
              </a:rPr>
              <a:t>PROVVEDIMENTO  </a:t>
            </a:r>
          </a:p>
          <a:p>
            <a:pPr lvl="0" algn="ctr">
              <a:buClr>
                <a:srgbClr val="000000"/>
              </a:buClr>
              <a:buSzPts val="1600"/>
            </a:pPr>
            <a:r>
              <a:rPr lang="it-IT" sz="1800" b="1" dirty="0">
                <a:solidFill>
                  <a:schemeClr val="tx2">
                    <a:lumMod val="10000"/>
                  </a:schemeClr>
                </a:solidFill>
                <a:latin typeface="Arial" panose="020B0604020202020204" pitchFamily="34" charset="0"/>
                <a:ea typeface="Karla"/>
                <a:cs typeface="Arial" panose="020B0604020202020204" pitchFamily="34" charset="0"/>
                <a:sym typeface="Karla"/>
              </a:rPr>
              <a:t>E ALLEGATI </a:t>
            </a:r>
            <a:r>
              <a:rPr lang="it-IT" sz="1800" b="1" dirty="0">
                <a:solidFill>
                  <a:schemeClr val="tx2">
                    <a:lumMod val="10000"/>
                  </a:schemeClr>
                </a:solidFill>
                <a:latin typeface="Arial" panose="020B0604020202020204" pitchFamily="34" charset="0"/>
                <a:ea typeface="Karla"/>
                <a:cs typeface="Arial" panose="020B0604020202020204" pitchFamily="34" charset="0"/>
                <a:sym typeface="Karla"/>
                <a:hlinkClick r:id="rId4"/>
              </a:rPr>
              <a:t>https://www.agenziaentrate.gov.it/portale/provvedimento-del-15-luglio-2021</a:t>
            </a:r>
            <a:endParaRPr lang="it-IT" sz="1800" b="1" dirty="0">
              <a:solidFill>
                <a:schemeClr val="tx2">
                  <a:lumMod val="10000"/>
                </a:schemeClr>
              </a:solidFill>
              <a:latin typeface="Arial" panose="020B0604020202020204" pitchFamily="34" charset="0"/>
              <a:ea typeface="Karla"/>
              <a:cs typeface="Arial" panose="020B0604020202020204" pitchFamily="34" charset="0"/>
              <a:sym typeface="Karla"/>
            </a:endParaRPr>
          </a:p>
        </p:txBody>
      </p:sp>
      <p:pic>
        <p:nvPicPr>
          <p:cNvPr id="25" name="Elemento grafico 24" descr="Disinfettante con riempimento a tinta unita">
            <a:extLst>
              <a:ext uri="{FF2B5EF4-FFF2-40B4-BE49-F238E27FC236}">
                <a16:creationId xmlns:a16="http://schemas.microsoft.com/office/drawing/2014/main" id="{7585FC4C-4B02-4336-B9A5-9EBAD03785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519973" y="2190624"/>
            <a:ext cx="1257721" cy="1257721"/>
          </a:xfrm>
          <a:prstGeom prst="rect">
            <a:avLst/>
          </a:prstGeom>
        </p:spPr>
      </p:pic>
      <p:sp>
        <p:nvSpPr>
          <p:cNvPr id="26" name="CasellaDiTesto 25">
            <a:extLst>
              <a:ext uri="{FF2B5EF4-FFF2-40B4-BE49-F238E27FC236}">
                <a16:creationId xmlns:a16="http://schemas.microsoft.com/office/drawing/2014/main" id="{D128DB5B-0FED-4D0D-9EBF-B95B5407F86D}"/>
              </a:ext>
            </a:extLst>
          </p:cNvPr>
          <p:cNvSpPr txBox="1"/>
          <p:nvPr/>
        </p:nvSpPr>
        <p:spPr>
          <a:xfrm>
            <a:off x="1272531" y="4074795"/>
            <a:ext cx="3636483" cy="923330"/>
          </a:xfrm>
          <a:prstGeom prst="rect">
            <a:avLst/>
          </a:prstGeom>
          <a:noFill/>
        </p:spPr>
        <p:txBody>
          <a:bodyPr wrap="square">
            <a:spAutoFit/>
          </a:bodyPr>
          <a:lstStyle/>
          <a:p>
            <a:pPr algn="ctr" defTabSz="1371828"/>
            <a:r>
              <a:rPr lang="it-IT" sz="1800" b="1" dirty="0">
                <a:solidFill>
                  <a:schemeClr val="tx2">
                    <a:lumMod val="50000"/>
                  </a:schemeClr>
                </a:solidFill>
                <a:latin typeface="Arial" panose="020B0604020202020204" pitchFamily="34" charset="0"/>
                <a:cs typeface="Arial" panose="020B0604020202020204" pitchFamily="34" charset="0"/>
              </a:rPr>
              <a:t>CREDITO D'IMPOSTA PER LA SANIFICAZIONE </a:t>
            </a:r>
          </a:p>
          <a:p>
            <a:pPr algn="ctr" defTabSz="1371828"/>
            <a:r>
              <a:rPr lang="it-IT" sz="1800" b="1" dirty="0">
                <a:solidFill>
                  <a:schemeClr val="tx2">
                    <a:lumMod val="50000"/>
                  </a:schemeClr>
                </a:solidFill>
                <a:latin typeface="Arial" panose="020B0604020202020204" pitchFamily="34" charset="0"/>
                <a:cs typeface="Arial" panose="020B0604020202020204" pitchFamily="34" charset="0"/>
              </a:rPr>
              <a:t>DEGLI AMBIENTI DI LAVORO</a:t>
            </a:r>
            <a:endParaRPr lang="it-IT" sz="2800" b="1" dirty="0">
              <a:solidFill>
                <a:schemeClr val="tx2">
                  <a:lumMod val="50000"/>
                </a:schemeClr>
              </a:solidFill>
              <a:latin typeface="Arial" panose="020B0604020202020204" pitchFamily="34" charset="0"/>
              <a:ea typeface="Montserrat Black"/>
              <a:cs typeface="Arial" panose="020B0604020202020204" pitchFamily="34" charset="0"/>
              <a:sym typeface="Montserrat Black"/>
            </a:endParaRPr>
          </a:p>
        </p:txBody>
      </p:sp>
    </p:spTree>
    <p:extLst>
      <p:ext uri="{BB962C8B-B14F-4D97-AF65-F5344CB8AC3E}">
        <p14:creationId xmlns:p14="http://schemas.microsoft.com/office/powerpoint/2010/main" val="39326171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up)">
                                      <p:cBhvr>
                                        <p:cTn id="18" dur="500"/>
                                        <p:tgtEl>
                                          <p:spTgt spid="40"/>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750"/>
                                        <p:tgtEl>
                                          <p:spTgt spid="23"/>
                                        </p:tgtEl>
                                      </p:cBhvr>
                                    </p:animEffect>
                                    <p:anim calcmode="lin" valueType="num">
                                      <p:cBhvr>
                                        <p:cTn id="24" dur="750" fill="hold"/>
                                        <p:tgtEl>
                                          <p:spTgt spid="23"/>
                                        </p:tgtEl>
                                        <p:attrNameLst>
                                          <p:attrName>ppt_x</p:attrName>
                                        </p:attrNameLst>
                                      </p:cBhvr>
                                      <p:tavLst>
                                        <p:tav tm="0">
                                          <p:val>
                                            <p:strVal val="#ppt_x"/>
                                          </p:val>
                                        </p:tav>
                                        <p:tav tm="100000">
                                          <p:val>
                                            <p:strVal val="#ppt_x"/>
                                          </p:val>
                                        </p:tav>
                                      </p:tavLst>
                                    </p:anim>
                                    <p:anim calcmode="lin" valueType="num">
                                      <p:cBhvr>
                                        <p:cTn id="25" dur="75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40" grpId="0"/>
      <p:bldP spid="23"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2083811" y="1739855"/>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932" y="124934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10" name="Oval 9">
            <a:extLst>
              <a:ext uri="{FF2B5EF4-FFF2-40B4-BE49-F238E27FC236}">
                <a16:creationId xmlns:a16="http://schemas.microsoft.com/office/drawing/2014/main" id="{7416D99C-6EA2-4903-9964-F96929784E55}"/>
              </a:ext>
            </a:extLst>
          </p:cNvPr>
          <p:cNvSpPr/>
          <p:nvPr/>
        </p:nvSpPr>
        <p:spPr>
          <a:xfrm>
            <a:off x="2240117" y="1896162"/>
            <a:ext cx="1881624" cy="1881624"/>
          </a:xfrm>
          <a:prstGeom prst="ellipse">
            <a:avLst/>
          </a:prstGeom>
          <a:solidFill>
            <a:schemeClr val="tx2">
              <a:lumMod val="50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2">
                  <a:lumMod val="25000"/>
                </a:schemeClr>
              </a:solidFill>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23" name="Google Shape;577;p86">
            <a:extLst>
              <a:ext uri="{FF2B5EF4-FFF2-40B4-BE49-F238E27FC236}">
                <a16:creationId xmlns:a16="http://schemas.microsoft.com/office/drawing/2014/main" id="{6D93DDCC-9006-4D35-81EF-745F1587E03A}"/>
              </a:ext>
            </a:extLst>
          </p:cNvPr>
          <p:cNvSpPr txBox="1"/>
          <p:nvPr/>
        </p:nvSpPr>
        <p:spPr>
          <a:xfrm>
            <a:off x="178643" y="1521713"/>
            <a:ext cx="2341819" cy="742902"/>
          </a:xfrm>
          <a:prstGeom prst="rect">
            <a:avLst/>
          </a:prstGeom>
          <a:noFill/>
          <a:ln>
            <a:noFill/>
          </a:ln>
        </p:spPr>
        <p:txBody>
          <a:bodyPr spcFirstLastPara="1" wrap="square" lIns="91425" tIns="45700" rIns="91425" bIns="45700" anchor="t" anchorCtr="0">
            <a:noAutofit/>
          </a:bodyPr>
          <a:lstStyle/>
          <a:p>
            <a:pPr algn="ctr" fontAlgn="base"/>
            <a:r>
              <a:rPr lang="it-IT" sz="2000" b="1" dirty="0">
                <a:solidFill>
                  <a:schemeClr val="tx2">
                    <a:lumMod val="50000"/>
                  </a:schemeClr>
                </a:solidFill>
                <a:latin typeface="Arial" panose="020B0604020202020204" pitchFamily="34" charset="0"/>
                <a:cs typeface="Arial" panose="020B0604020202020204" pitchFamily="34" charset="0"/>
              </a:rPr>
              <a:t>Risoluzione </a:t>
            </a:r>
          </a:p>
          <a:p>
            <a:pPr algn="ctr" fontAlgn="base"/>
            <a:r>
              <a:rPr lang="it-IT" sz="2000" b="1" dirty="0">
                <a:solidFill>
                  <a:schemeClr val="tx2">
                    <a:lumMod val="50000"/>
                  </a:schemeClr>
                </a:solidFill>
                <a:latin typeface="Arial" panose="020B0604020202020204" pitchFamily="34" charset="0"/>
                <a:cs typeface="Arial" panose="020B0604020202020204" pitchFamily="34" charset="0"/>
              </a:rPr>
              <a:t>n. 46/E/2021</a:t>
            </a:r>
            <a:endParaRPr lang="it-IT" sz="2000" dirty="0">
              <a:solidFill>
                <a:schemeClr val="tx2">
                  <a:lumMod val="50000"/>
                </a:schemeClr>
              </a:solidFill>
              <a:latin typeface="Arial" panose="020B0604020202020204" pitchFamily="34" charset="0"/>
              <a:cs typeface="Arial" panose="020B0604020202020204" pitchFamily="34" charset="0"/>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7" name="TextBox 6"/>
          <p:cNvSpPr txBox="1"/>
          <p:nvPr/>
        </p:nvSpPr>
        <p:spPr>
          <a:xfrm>
            <a:off x="692034" y="266307"/>
            <a:ext cx="15967723" cy="646331"/>
          </a:xfrm>
          <a:prstGeom prst="rect">
            <a:avLst/>
          </a:prstGeom>
          <a:noFill/>
        </p:spPr>
        <p:txBody>
          <a:bodyPr wrap="square" rtlCol="0">
            <a:spAutoFit/>
          </a:bodyPr>
          <a:lstStyle/>
          <a:p>
            <a:pPr defTabSz="1371828"/>
            <a:r>
              <a:rPr lang="it-IT" sz="3600" b="1" dirty="0">
                <a:solidFill>
                  <a:schemeClr val="bg1"/>
                </a:solidFill>
                <a:latin typeface="Arial" panose="020B0604020202020204" pitchFamily="34" charset="0"/>
                <a:cs typeface="Arial" panose="020B0604020202020204" pitchFamily="34" charset="0"/>
              </a:rPr>
              <a:t>AGEVOLAZIONI</a:t>
            </a:r>
            <a:endParaRPr lang="it-IT" sz="4800" b="1" dirty="0">
              <a:solidFill>
                <a:schemeClr val="bg1"/>
              </a:solidFill>
              <a:latin typeface="Arial" panose="020B0604020202020204" pitchFamily="34" charset="0"/>
              <a:ea typeface="Montserrat Black"/>
              <a:cs typeface="Arial" panose="020B0604020202020204" pitchFamily="34" charset="0"/>
              <a:sym typeface="Montserrat Black"/>
            </a:endParaRPr>
          </a:p>
        </p:txBody>
      </p:sp>
      <p:sp>
        <p:nvSpPr>
          <p:cNvPr id="20" name="CasellaDiTesto 19">
            <a:extLst>
              <a:ext uri="{FF2B5EF4-FFF2-40B4-BE49-F238E27FC236}">
                <a16:creationId xmlns:a16="http://schemas.microsoft.com/office/drawing/2014/main" id="{649DDBD0-B64A-4027-9AE6-BFDBD36ED0D7}"/>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CasellaDiTesto 18">
            <a:extLst>
              <a:ext uri="{FF2B5EF4-FFF2-40B4-BE49-F238E27FC236}">
                <a16:creationId xmlns:a16="http://schemas.microsoft.com/office/drawing/2014/main" id="{A4CAFA10-0B42-494E-BB06-C469E2EBFD8E}"/>
              </a:ext>
            </a:extLst>
          </p:cNvPr>
          <p:cNvSpPr txBox="1"/>
          <p:nvPr/>
        </p:nvSpPr>
        <p:spPr>
          <a:xfrm>
            <a:off x="5636370" y="2262177"/>
            <a:ext cx="11137002" cy="400110"/>
          </a:xfrm>
          <a:prstGeom prst="rect">
            <a:avLst/>
          </a:prstGeom>
          <a:noFill/>
        </p:spPr>
        <p:txBody>
          <a:bodyPr wrap="square">
            <a:spAutoFit/>
          </a:bodyPr>
          <a:lstStyle/>
          <a:p>
            <a:pPr algn="just"/>
            <a:r>
              <a:rPr lang="it-IT" sz="2000" b="1" dirty="0">
                <a:solidFill>
                  <a:schemeClr val="tx2">
                    <a:lumMod val="25000"/>
                  </a:schemeClr>
                </a:solidFill>
                <a:latin typeface="Arial" panose="020B0604020202020204" pitchFamily="34" charset="0"/>
                <a:cs typeface="Arial" panose="020B0604020202020204" pitchFamily="34" charset="0"/>
              </a:rPr>
              <a:t>. </a:t>
            </a:r>
          </a:p>
        </p:txBody>
      </p:sp>
      <p:sp>
        <p:nvSpPr>
          <p:cNvPr id="21" name="CasellaDiTesto 20">
            <a:extLst>
              <a:ext uri="{FF2B5EF4-FFF2-40B4-BE49-F238E27FC236}">
                <a16:creationId xmlns:a16="http://schemas.microsoft.com/office/drawing/2014/main" id="{0B7B734F-A129-47D0-9413-B2EC9887E593}"/>
              </a:ext>
            </a:extLst>
          </p:cNvPr>
          <p:cNvSpPr txBox="1"/>
          <p:nvPr/>
        </p:nvSpPr>
        <p:spPr>
          <a:xfrm>
            <a:off x="5978898" y="2361970"/>
            <a:ext cx="11668525" cy="5940088"/>
          </a:xfrm>
          <a:prstGeom prst="rect">
            <a:avLst/>
          </a:prstGeom>
          <a:noFill/>
        </p:spPr>
        <p:txBody>
          <a:bodyPr wrap="square">
            <a:spAutoFit/>
          </a:bodyPr>
          <a:lstStyle/>
          <a:p>
            <a:pPr algn="just" rtl="0" fontAlgn="base"/>
            <a:r>
              <a:rPr lang="it-IT" sz="2000" b="0" i="0" dirty="0">
                <a:solidFill>
                  <a:schemeClr val="tx2">
                    <a:lumMod val="10000"/>
                  </a:schemeClr>
                </a:solidFill>
                <a:effectLst/>
                <a:latin typeface="Arial" panose="020B0604020202020204" pitchFamily="34" charset="0"/>
                <a:cs typeface="Arial" panose="020B0604020202020204" pitchFamily="34" charset="0"/>
              </a:rPr>
              <a:t>L’Agenzia ha istituito il </a:t>
            </a:r>
            <a:r>
              <a:rPr lang="it-IT" sz="2000" b="1" i="0" dirty="0">
                <a:solidFill>
                  <a:schemeClr val="tx2">
                    <a:lumMod val="10000"/>
                  </a:schemeClr>
                </a:solidFill>
                <a:effectLst/>
                <a:latin typeface="Arial" panose="020B0604020202020204" pitchFamily="34" charset="0"/>
                <a:cs typeface="Arial" panose="020B0604020202020204" pitchFamily="34" charset="0"/>
              </a:rPr>
              <a:t>codice tributo 6943 </a:t>
            </a:r>
            <a:r>
              <a:rPr lang="it-IT" sz="2000" b="0" i="0" dirty="0">
                <a:solidFill>
                  <a:schemeClr val="tx2">
                    <a:lumMod val="10000"/>
                  </a:schemeClr>
                </a:solidFill>
                <a:effectLst/>
                <a:latin typeface="Arial" panose="020B0604020202020204" pitchFamily="34" charset="0"/>
                <a:cs typeface="Arial" panose="020B0604020202020204" pitchFamily="34" charset="0"/>
              </a:rPr>
              <a:t>per l’</a:t>
            </a:r>
            <a:r>
              <a:rPr lang="it-IT" sz="2000" b="1" i="0" dirty="0">
                <a:solidFill>
                  <a:schemeClr val="tx2">
                    <a:lumMod val="10000"/>
                  </a:schemeClr>
                </a:solidFill>
                <a:effectLst/>
                <a:latin typeface="Arial" panose="020B0604020202020204" pitchFamily="34" charset="0"/>
                <a:cs typeface="Arial" panose="020B0604020202020204" pitchFamily="34" charset="0"/>
              </a:rPr>
              <a:t>utilizzo in compensazione,</a:t>
            </a:r>
            <a:r>
              <a:rPr lang="it-IT" sz="2000" b="0" i="0" dirty="0">
                <a:solidFill>
                  <a:schemeClr val="tx2">
                    <a:lumMod val="10000"/>
                  </a:schemeClr>
                </a:solidFill>
                <a:effectLst/>
                <a:latin typeface="Arial" panose="020B0604020202020204" pitchFamily="34" charset="0"/>
                <a:cs typeface="Arial" panose="020B0604020202020204" pitchFamily="34" charset="0"/>
              </a:rPr>
              <a:t> tramite modello F24, del </a:t>
            </a:r>
            <a:r>
              <a:rPr lang="it-IT" sz="2000" b="1" i="0" dirty="0">
                <a:solidFill>
                  <a:schemeClr val="tx2">
                    <a:lumMod val="10000"/>
                  </a:schemeClr>
                </a:solidFill>
                <a:effectLst/>
                <a:latin typeface="Arial" panose="020B0604020202020204" pitchFamily="34" charset="0"/>
                <a:cs typeface="Arial" panose="020B0604020202020204" pitchFamily="34" charset="0"/>
              </a:rPr>
              <a:t>credito d’imposta in favore delle società per gli aumenti di capitale </a:t>
            </a:r>
            <a:r>
              <a:rPr lang="it-IT" sz="2000" i="0" dirty="0">
                <a:solidFill>
                  <a:schemeClr val="tx2">
                    <a:lumMod val="10000"/>
                  </a:schemeClr>
                </a:solidFill>
                <a:effectLst/>
                <a:latin typeface="Arial" panose="020B0604020202020204" pitchFamily="34" charset="0"/>
                <a:cs typeface="Arial" panose="020B0604020202020204" pitchFamily="34" charset="0"/>
              </a:rPr>
              <a:t>(art. 26, comma 8 del DL Rilancio). </a:t>
            </a:r>
          </a:p>
          <a:p>
            <a:pPr algn="just" fontAlgn="base"/>
            <a:r>
              <a:rPr lang="it-IT" sz="2000" i="0" dirty="0">
                <a:solidFill>
                  <a:schemeClr val="tx2">
                    <a:lumMod val="10000"/>
                  </a:schemeClr>
                </a:solidFill>
                <a:effectLst/>
                <a:latin typeface="Arial" panose="020B0604020202020204" pitchFamily="34" charset="0"/>
                <a:cs typeface="Arial" panose="020B0604020202020204" pitchFamily="34" charset="0"/>
              </a:rPr>
              <a:t>Si tratta di un bonus riconosciuto alle imprese di medie dimensioni che, in presenza di determinate condizioni, hanno deliberato e versato aumenti di capitale. </a:t>
            </a:r>
          </a:p>
          <a:p>
            <a:pPr algn="just" rtl="0" fontAlgn="base"/>
            <a:endParaRPr lang="it-IT" sz="2000" dirty="0">
              <a:solidFill>
                <a:schemeClr val="tx2">
                  <a:lumMod val="10000"/>
                </a:schemeClr>
              </a:solidFill>
              <a:latin typeface="Arial" panose="020B0604020202020204" pitchFamily="34" charset="0"/>
              <a:cs typeface="Arial" panose="020B0604020202020204" pitchFamily="34" charset="0"/>
            </a:endParaRPr>
          </a:p>
          <a:p>
            <a:pPr algn="just" rtl="0" fontAlgn="base"/>
            <a:r>
              <a:rPr lang="it-IT" sz="2000" b="0" i="0" dirty="0">
                <a:solidFill>
                  <a:schemeClr val="tx2">
                    <a:lumMod val="10000"/>
                  </a:schemeClr>
                </a:solidFill>
                <a:effectLst/>
                <a:latin typeface="Arial" panose="020B0604020202020204" pitchFamily="34" charset="0"/>
                <a:cs typeface="Arial" panose="020B0604020202020204" pitchFamily="34" charset="0"/>
              </a:rPr>
              <a:t>Il credito è utilizzabile in compensazione a partire dal decimo giorno successivo a quello di effettuazione dell’investimento, successivamente all’approvazione del bilancio per l’esercizio 2020 ed </a:t>
            </a:r>
            <a:r>
              <a:rPr lang="it-IT" sz="2000" b="1" i="0" dirty="0">
                <a:solidFill>
                  <a:schemeClr val="tx2">
                    <a:lumMod val="10000"/>
                  </a:schemeClr>
                </a:solidFill>
                <a:effectLst/>
                <a:latin typeface="Arial" panose="020B0604020202020204" pitchFamily="34" charset="0"/>
                <a:cs typeface="Arial" panose="020B0604020202020204" pitchFamily="34" charset="0"/>
              </a:rPr>
              <a:t>entro il 30 novembre 2021</a:t>
            </a:r>
            <a:r>
              <a:rPr lang="it-IT" sz="2000" b="0" i="0" dirty="0">
                <a:solidFill>
                  <a:schemeClr val="tx2">
                    <a:lumMod val="10000"/>
                  </a:schemeClr>
                </a:solidFill>
                <a:effectLst/>
                <a:latin typeface="Arial" panose="020B0604020202020204" pitchFamily="34" charset="0"/>
                <a:cs typeface="Arial" panose="020B0604020202020204" pitchFamily="34" charset="0"/>
              </a:rPr>
              <a:t>.  </a:t>
            </a:r>
          </a:p>
          <a:p>
            <a:pPr algn="just" rtl="0" fontAlgn="base"/>
            <a:endParaRPr lang="it-IT" sz="2000" b="0" i="0" dirty="0">
              <a:solidFill>
                <a:schemeClr val="tx2">
                  <a:lumMod val="10000"/>
                </a:schemeClr>
              </a:solidFill>
              <a:effectLst/>
              <a:latin typeface="Arial" panose="020B0604020202020204" pitchFamily="34" charset="0"/>
              <a:cs typeface="Arial" panose="020B0604020202020204" pitchFamily="34" charset="0"/>
            </a:endParaRPr>
          </a:p>
          <a:p>
            <a:pPr marL="285750" indent="-285750" algn="just" rtl="0" fontAlgn="base">
              <a:buFont typeface="Wingdings" panose="05000000000000000000" pitchFamily="2" charset="2"/>
              <a:buChar char="q"/>
            </a:pPr>
            <a:r>
              <a:rPr lang="it-IT" sz="2000" b="0" i="0" dirty="0">
                <a:solidFill>
                  <a:schemeClr val="tx2">
                    <a:lumMod val="10000"/>
                  </a:schemeClr>
                </a:solidFill>
                <a:effectLst/>
                <a:latin typeface="Arial" panose="020B0604020202020204" pitchFamily="34" charset="0"/>
                <a:cs typeface="Arial" panose="020B0604020202020204" pitchFamily="34" charset="0"/>
              </a:rPr>
              <a:t> </a:t>
            </a:r>
            <a:r>
              <a:rPr lang="it-IT" sz="2000" b="0" i="0" dirty="0">
                <a:solidFill>
                  <a:srgbClr val="000000"/>
                </a:solidFill>
                <a:effectLst/>
                <a:latin typeface="Arial" panose="020B0604020202020204" pitchFamily="34" charset="0"/>
                <a:cs typeface="Arial" panose="020B0604020202020204" pitchFamily="34" charset="0"/>
              </a:rPr>
              <a:t>Nel modello il codice tributo è esposto nella sezione “</a:t>
            </a:r>
            <a:r>
              <a:rPr lang="it-IT" sz="2000" b="1" i="1" dirty="0">
                <a:solidFill>
                  <a:srgbClr val="000000"/>
                </a:solidFill>
                <a:effectLst/>
                <a:latin typeface="Arial" panose="020B0604020202020204" pitchFamily="34" charset="0"/>
                <a:cs typeface="Arial" panose="020B0604020202020204" pitchFamily="34" charset="0"/>
              </a:rPr>
              <a:t>Erario</a:t>
            </a:r>
            <a:r>
              <a:rPr lang="it-IT" sz="2000" b="0" i="0" dirty="0">
                <a:solidFill>
                  <a:srgbClr val="000000"/>
                </a:solidFill>
                <a:effectLst/>
                <a:latin typeface="Arial" panose="020B0604020202020204" pitchFamily="34" charset="0"/>
                <a:cs typeface="Arial" panose="020B0604020202020204" pitchFamily="34" charset="0"/>
              </a:rPr>
              <a:t>”, nella colonna “</a:t>
            </a:r>
            <a:r>
              <a:rPr lang="it-IT" sz="2000" b="1" i="1" dirty="0">
                <a:solidFill>
                  <a:srgbClr val="000000"/>
                </a:solidFill>
                <a:effectLst/>
                <a:latin typeface="Arial" panose="020B0604020202020204" pitchFamily="34" charset="0"/>
                <a:cs typeface="Arial" panose="020B0604020202020204" pitchFamily="34" charset="0"/>
              </a:rPr>
              <a:t>importi a credito compensati</a:t>
            </a:r>
            <a:r>
              <a:rPr lang="it-IT" sz="2000" b="0" i="0" dirty="0">
                <a:solidFill>
                  <a:srgbClr val="000000"/>
                </a:solidFill>
                <a:effectLst/>
                <a:latin typeface="Arial" panose="020B0604020202020204" pitchFamily="34" charset="0"/>
                <a:cs typeface="Arial" panose="020B0604020202020204" pitchFamily="34" charset="0"/>
              </a:rPr>
              <a:t>”, oppure se si deve effettuare il riversamento dell’agevolazione, nella colonna “</a:t>
            </a:r>
            <a:r>
              <a:rPr lang="it-IT" sz="2000" b="1" i="1" dirty="0">
                <a:solidFill>
                  <a:srgbClr val="000000"/>
                </a:solidFill>
                <a:effectLst/>
                <a:latin typeface="Arial" panose="020B0604020202020204" pitchFamily="34" charset="0"/>
                <a:cs typeface="Arial" panose="020B0604020202020204" pitchFamily="34" charset="0"/>
              </a:rPr>
              <a:t>importi a debito versati</a:t>
            </a:r>
            <a:r>
              <a:rPr lang="it-IT" sz="2000" b="0" i="0" dirty="0">
                <a:solidFill>
                  <a:srgbClr val="000000"/>
                </a:solidFill>
                <a:effectLst/>
                <a:latin typeface="Arial" panose="020B0604020202020204" pitchFamily="34" charset="0"/>
                <a:cs typeface="Arial" panose="020B0604020202020204" pitchFamily="34" charset="0"/>
              </a:rPr>
              <a:t>”.</a:t>
            </a:r>
          </a:p>
          <a:p>
            <a:pPr algn="just" rtl="0" fontAlgn="base"/>
            <a:endParaRPr lang="it-IT" sz="2000" b="0" i="0" dirty="0">
              <a:solidFill>
                <a:srgbClr val="000000"/>
              </a:solidFill>
              <a:effectLst/>
              <a:latin typeface="Arial" panose="020B0604020202020204" pitchFamily="34" charset="0"/>
              <a:cs typeface="Arial" panose="020B0604020202020204" pitchFamily="34" charset="0"/>
            </a:endParaRPr>
          </a:p>
          <a:p>
            <a:pPr marL="285750" indent="-285750" algn="just" rtl="0" fontAlgn="base">
              <a:buFont typeface="Wingdings" panose="05000000000000000000" pitchFamily="2" charset="2"/>
              <a:buChar char="q"/>
            </a:pPr>
            <a:r>
              <a:rPr lang="it-IT" sz="2000" b="0" i="0" dirty="0">
                <a:solidFill>
                  <a:srgbClr val="000000"/>
                </a:solidFill>
                <a:effectLst/>
                <a:latin typeface="Arial" panose="020B0604020202020204" pitchFamily="34" charset="0"/>
                <a:cs typeface="Arial" panose="020B0604020202020204" pitchFamily="34" charset="0"/>
              </a:rPr>
              <a:t>Il campo “</a:t>
            </a:r>
            <a:r>
              <a:rPr lang="it-IT" sz="2000" b="1" i="1" dirty="0">
                <a:solidFill>
                  <a:srgbClr val="000000"/>
                </a:solidFill>
                <a:effectLst/>
                <a:latin typeface="Arial" panose="020B0604020202020204" pitchFamily="34" charset="0"/>
                <a:cs typeface="Arial" panose="020B0604020202020204" pitchFamily="34" charset="0"/>
              </a:rPr>
              <a:t>anno di riferimento</a:t>
            </a:r>
            <a:r>
              <a:rPr lang="it-IT" sz="2000" b="0" i="0" dirty="0">
                <a:solidFill>
                  <a:srgbClr val="000000"/>
                </a:solidFill>
                <a:effectLst/>
                <a:latin typeface="Arial" panose="020B0604020202020204" pitchFamily="34" charset="0"/>
                <a:cs typeface="Arial" panose="020B0604020202020204" pitchFamily="34" charset="0"/>
              </a:rPr>
              <a:t>” è valorizzato con il periodo d’imposta in cui è stato effettuato l’investimento, nel formato “</a:t>
            </a:r>
            <a:r>
              <a:rPr lang="it-IT" sz="2000" b="0" i="1" dirty="0">
                <a:solidFill>
                  <a:srgbClr val="000000"/>
                </a:solidFill>
                <a:effectLst/>
                <a:latin typeface="Arial" panose="020B0604020202020204" pitchFamily="34" charset="0"/>
                <a:cs typeface="Arial" panose="020B0604020202020204" pitchFamily="34" charset="0"/>
              </a:rPr>
              <a:t>AAAA</a:t>
            </a:r>
            <a:r>
              <a:rPr lang="it-IT" sz="2000" b="0" i="0" dirty="0">
                <a:solidFill>
                  <a:srgbClr val="000000"/>
                </a:solidFill>
                <a:effectLst/>
                <a:latin typeface="Arial" panose="020B0604020202020204" pitchFamily="34" charset="0"/>
                <a:cs typeface="Arial" panose="020B0604020202020204" pitchFamily="34" charset="0"/>
              </a:rPr>
              <a:t>”. </a:t>
            </a:r>
          </a:p>
          <a:p>
            <a:pPr algn="just" rtl="0" fontAlgn="base"/>
            <a:endParaRPr lang="it-IT" sz="2000" dirty="0">
              <a:solidFill>
                <a:srgbClr val="000000"/>
              </a:solidFill>
              <a:latin typeface="Arial" panose="020B0604020202020204" pitchFamily="34" charset="0"/>
              <a:cs typeface="Arial" panose="020B0604020202020204" pitchFamily="34" charset="0"/>
            </a:endParaRPr>
          </a:p>
          <a:p>
            <a:pPr marL="285750" indent="-285750" algn="just" rtl="0" fontAlgn="base">
              <a:buFont typeface="Wingdings" panose="05000000000000000000" pitchFamily="2" charset="2"/>
              <a:buChar char="q"/>
            </a:pPr>
            <a:r>
              <a:rPr lang="it-IT" sz="2000" b="0" i="0" dirty="0">
                <a:solidFill>
                  <a:srgbClr val="000000"/>
                </a:solidFill>
                <a:effectLst/>
                <a:latin typeface="Arial" panose="020B0604020202020204" pitchFamily="34" charset="0"/>
                <a:cs typeface="Arial" panose="020B0604020202020204" pitchFamily="34" charset="0"/>
              </a:rPr>
              <a:t>Il credito spettante può essere consultato nel Cassetto fiscale, accessibile dall’area riservata del sito </a:t>
            </a:r>
            <a:r>
              <a:rPr lang="it-IT" sz="2000" b="0" i="1" dirty="0">
                <a:solidFill>
                  <a:srgbClr val="000000"/>
                </a:solidFill>
                <a:effectLst/>
                <a:latin typeface="Arial" panose="020B0604020202020204" pitchFamily="34" charset="0"/>
                <a:cs typeface="Arial" panose="020B0604020202020204" pitchFamily="34" charset="0"/>
              </a:rPr>
              <a:t>internet </a:t>
            </a:r>
            <a:r>
              <a:rPr lang="it-IT" sz="2000" b="0" i="0" dirty="0">
                <a:solidFill>
                  <a:srgbClr val="000000"/>
                </a:solidFill>
                <a:effectLst/>
                <a:latin typeface="Arial" panose="020B0604020202020204" pitchFamily="34" charset="0"/>
                <a:cs typeface="Arial" panose="020B0604020202020204" pitchFamily="34" charset="0"/>
              </a:rPr>
              <a:t>dell’Agenzia, cliccando su “</a:t>
            </a:r>
            <a:r>
              <a:rPr lang="it-IT" sz="2000" b="1" i="1" dirty="0">
                <a:solidFill>
                  <a:srgbClr val="000000"/>
                </a:solidFill>
                <a:effectLst/>
                <a:latin typeface="Arial" panose="020B0604020202020204" pitchFamily="34" charset="0"/>
                <a:cs typeface="Arial" panose="020B0604020202020204" pitchFamily="34" charset="0"/>
              </a:rPr>
              <a:t>Crediti IVA/Agevolazioni utilizzabili</a:t>
            </a:r>
            <a:r>
              <a:rPr lang="it-IT" sz="2000" b="0" i="0" dirty="0">
                <a:solidFill>
                  <a:srgbClr val="000000"/>
                </a:solidFill>
                <a:effectLst/>
                <a:latin typeface="Arial" panose="020B0604020202020204" pitchFamily="34" charset="0"/>
                <a:cs typeface="Arial" panose="020B0604020202020204" pitchFamily="34" charset="0"/>
              </a:rPr>
              <a:t>”. </a:t>
            </a:r>
          </a:p>
        </p:txBody>
      </p:sp>
      <p:sp>
        <p:nvSpPr>
          <p:cNvPr id="26" name="CasellaDiTesto 25">
            <a:extLst>
              <a:ext uri="{FF2B5EF4-FFF2-40B4-BE49-F238E27FC236}">
                <a16:creationId xmlns:a16="http://schemas.microsoft.com/office/drawing/2014/main" id="{D128DB5B-0FED-4D0D-9EBF-B95B5407F86D}"/>
              </a:ext>
            </a:extLst>
          </p:cNvPr>
          <p:cNvSpPr txBox="1"/>
          <p:nvPr/>
        </p:nvSpPr>
        <p:spPr>
          <a:xfrm>
            <a:off x="1696906" y="4137987"/>
            <a:ext cx="3636483" cy="707886"/>
          </a:xfrm>
          <a:prstGeom prst="rect">
            <a:avLst/>
          </a:prstGeom>
          <a:noFill/>
        </p:spPr>
        <p:txBody>
          <a:bodyPr wrap="square">
            <a:spAutoFit/>
          </a:bodyPr>
          <a:lstStyle/>
          <a:p>
            <a:pPr algn="ctr" defTabSz="1371828"/>
            <a:r>
              <a:rPr lang="it-IT" sz="2000" b="1" dirty="0">
                <a:solidFill>
                  <a:schemeClr val="tx2">
                    <a:lumMod val="50000"/>
                  </a:schemeClr>
                </a:solidFill>
                <a:latin typeface="Arial" panose="020B0604020202020204" pitchFamily="34" charset="0"/>
                <a:cs typeface="Arial" panose="020B0604020202020204" pitchFamily="34" charset="0"/>
              </a:rPr>
              <a:t>TAX CREDIT PATRIMONIALIZZAZIONE</a:t>
            </a:r>
            <a:endParaRPr lang="it-IT" sz="3200" b="1" dirty="0">
              <a:solidFill>
                <a:schemeClr val="tx2">
                  <a:lumMod val="50000"/>
                </a:schemeClr>
              </a:solidFill>
              <a:latin typeface="Arial" panose="020B0604020202020204" pitchFamily="34" charset="0"/>
              <a:ea typeface="Montserrat Black"/>
              <a:cs typeface="Arial" panose="020B0604020202020204" pitchFamily="34" charset="0"/>
              <a:sym typeface="Montserrat Black"/>
            </a:endParaRPr>
          </a:p>
        </p:txBody>
      </p:sp>
      <p:sp>
        <p:nvSpPr>
          <p:cNvPr id="6" name="Rettangolo 5">
            <a:extLst>
              <a:ext uri="{FF2B5EF4-FFF2-40B4-BE49-F238E27FC236}">
                <a16:creationId xmlns:a16="http://schemas.microsoft.com/office/drawing/2014/main" id="{5AE57A58-039F-486F-ABDF-D90884E629EC}"/>
              </a:ext>
            </a:extLst>
          </p:cNvPr>
          <p:cNvSpPr/>
          <p:nvPr/>
        </p:nvSpPr>
        <p:spPr>
          <a:xfrm>
            <a:off x="567262" y="5867991"/>
            <a:ext cx="5198537" cy="2680742"/>
          </a:xfrm>
          <a:prstGeom prst="rect">
            <a:avLst/>
          </a:prstGeom>
          <a:ln w="38100">
            <a:solidFill>
              <a:schemeClr val="tx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24" name="CasellaDiTesto 23">
            <a:extLst>
              <a:ext uri="{FF2B5EF4-FFF2-40B4-BE49-F238E27FC236}">
                <a16:creationId xmlns:a16="http://schemas.microsoft.com/office/drawing/2014/main" id="{FB30DF7D-7482-429A-AC37-5810A404EDF4}"/>
              </a:ext>
            </a:extLst>
          </p:cNvPr>
          <p:cNvSpPr txBox="1"/>
          <p:nvPr/>
        </p:nvSpPr>
        <p:spPr>
          <a:xfrm>
            <a:off x="877299" y="5951086"/>
            <a:ext cx="4715109" cy="2585323"/>
          </a:xfrm>
          <a:prstGeom prst="rect">
            <a:avLst/>
          </a:prstGeom>
          <a:noFill/>
        </p:spPr>
        <p:txBody>
          <a:bodyPr wrap="square">
            <a:spAutoFit/>
          </a:bodyPr>
          <a:lstStyle/>
          <a:p>
            <a:pPr algn="ctr" rtl="0" fontAlgn="base"/>
            <a:r>
              <a:rPr lang="it-IT" sz="1800" i="0" dirty="0">
                <a:solidFill>
                  <a:srgbClr val="000000"/>
                </a:solidFill>
                <a:effectLst/>
                <a:latin typeface="Arial" panose="020B0604020202020204" pitchFamily="34" charset="0"/>
                <a:cs typeface="Arial" panose="020B0604020202020204" pitchFamily="34" charset="0"/>
              </a:rPr>
              <a:t>I criteri e le modalità di applicazione e di fruizione del credito d'imposta sono stati definiti dal </a:t>
            </a:r>
            <a:r>
              <a:rPr lang="it-IT" sz="1800" b="1" i="0" dirty="0">
                <a:solidFill>
                  <a:srgbClr val="000000"/>
                </a:solidFill>
                <a:effectLst/>
                <a:latin typeface="Arial" panose="020B0604020202020204" pitchFamily="34" charset="0"/>
                <a:cs typeface="Arial" panose="020B0604020202020204" pitchFamily="34" charset="0"/>
              </a:rPr>
              <a:t>decreto MEF del 10 agosto 2020 </a:t>
            </a:r>
            <a:r>
              <a:rPr lang="it-IT" sz="1800" i="0" dirty="0">
                <a:solidFill>
                  <a:srgbClr val="000000"/>
                </a:solidFill>
                <a:effectLst/>
                <a:latin typeface="Arial" panose="020B0604020202020204" pitchFamily="34" charset="0"/>
                <a:cs typeface="Arial" panose="020B0604020202020204" pitchFamily="34" charset="0"/>
              </a:rPr>
              <a:t>(</a:t>
            </a:r>
            <a:r>
              <a:rPr lang="it-IT" sz="1800" i="0" dirty="0">
                <a:solidFill>
                  <a:srgbClr val="000000"/>
                </a:solidFill>
                <a:effectLst/>
                <a:latin typeface="Arial" panose="020B0604020202020204" pitchFamily="34" charset="0"/>
                <a:cs typeface="Arial" panose="020B0604020202020204" pitchFamily="34" charset="0"/>
                <a:hlinkClick r:id="rId4"/>
              </a:rPr>
              <a:t>https://www.gazzettaufficiale.it/eli/id/2020/08/24/20A04603/sg</a:t>
            </a:r>
            <a:r>
              <a:rPr lang="it-IT" sz="1800" dirty="0">
                <a:solidFill>
                  <a:srgbClr val="000000"/>
                </a:solidFill>
                <a:latin typeface="Arial" panose="020B0604020202020204" pitchFamily="34" charset="0"/>
                <a:cs typeface="Arial" panose="020B0604020202020204" pitchFamily="34" charset="0"/>
              </a:rPr>
              <a:t>)</a:t>
            </a:r>
            <a:r>
              <a:rPr lang="it-IT" dirty="0">
                <a:solidFill>
                  <a:srgbClr val="000000"/>
                </a:solidFill>
                <a:latin typeface="Arial" panose="020B0604020202020204" pitchFamily="34" charset="0"/>
                <a:cs typeface="Arial" panose="020B0604020202020204" pitchFamily="34" charset="0"/>
              </a:rPr>
              <a:t> </a:t>
            </a:r>
            <a:r>
              <a:rPr lang="it-IT" sz="1800" i="0" dirty="0">
                <a:solidFill>
                  <a:srgbClr val="000000"/>
                </a:solidFill>
                <a:effectLst/>
                <a:latin typeface="Arial" panose="020B0604020202020204" pitchFamily="34" charset="0"/>
                <a:cs typeface="Arial" panose="020B0604020202020204" pitchFamily="34" charset="0"/>
              </a:rPr>
              <a:t> con </a:t>
            </a:r>
            <a:r>
              <a:rPr lang="it-IT" sz="1800" b="1" i="0" dirty="0">
                <a:solidFill>
                  <a:srgbClr val="000000"/>
                </a:solidFill>
                <a:effectLst/>
                <a:latin typeface="Arial" panose="020B0604020202020204" pitchFamily="34" charset="0"/>
                <a:cs typeface="Arial" panose="020B0604020202020204" pitchFamily="34" charset="0"/>
              </a:rPr>
              <a:t>provvedimento del direttore dell’Agenzia delle Entrate dell’11 marzo 2021 </a:t>
            </a:r>
            <a:r>
              <a:rPr lang="it-IT" sz="1800" i="0" dirty="0">
                <a:solidFill>
                  <a:srgbClr val="000000"/>
                </a:solidFill>
                <a:effectLst/>
                <a:latin typeface="Arial" panose="020B0604020202020204" pitchFamily="34" charset="0"/>
                <a:cs typeface="Arial" panose="020B0604020202020204" pitchFamily="34" charset="0"/>
              </a:rPr>
              <a:t>sono stati definiti i termini e le modalità di presentazione delle istanze.</a:t>
            </a:r>
            <a:endParaRPr lang="it-IT" sz="1800" b="1" dirty="0">
              <a:solidFill>
                <a:schemeClr val="tx2">
                  <a:lumMod val="10000"/>
                </a:schemeClr>
              </a:solidFill>
              <a:latin typeface="Arial" panose="020B0604020202020204" pitchFamily="34" charset="0"/>
              <a:ea typeface="Karla"/>
              <a:cs typeface="Arial" panose="020B0604020202020204" pitchFamily="34" charset="0"/>
              <a:sym typeface="Karla"/>
            </a:endParaRPr>
          </a:p>
        </p:txBody>
      </p:sp>
      <p:pic>
        <p:nvPicPr>
          <p:cNvPr id="27" name="Elemento grafico 26" descr="Grafico a barre con andamento ascendente con riempimento a tinta unita">
            <a:extLst>
              <a:ext uri="{FF2B5EF4-FFF2-40B4-BE49-F238E27FC236}">
                <a16:creationId xmlns:a16="http://schemas.microsoft.com/office/drawing/2014/main" id="{F17FE47C-5B78-4F16-B7B4-FF50FDBD500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556489" y="2267333"/>
            <a:ext cx="1233677" cy="1233677"/>
          </a:xfrm>
          <a:prstGeom prst="rect">
            <a:avLst/>
          </a:prstGeom>
        </p:spPr>
      </p:pic>
    </p:spTree>
    <p:extLst>
      <p:ext uri="{BB962C8B-B14F-4D97-AF65-F5344CB8AC3E}">
        <p14:creationId xmlns:p14="http://schemas.microsoft.com/office/powerpoint/2010/main" val="24793288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fade">
                                      <p:cBhvr>
                                        <p:cTn id="20" dur="750"/>
                                        <p:tgtEl>
                                          <p:spTgt spid="23"/>
                                        </p:tgtEl>
                                      </p:cBhvr>
                                    </p:animEffect>
                                    <p:anim calcmode="lin" valueType="num">
                                      <p:cBhvr>
                                        <p:cTn id="21" dur="750" fill="hold"/>
                                        <p:tgtEl>
                                          <p:spTgt spid="23"/>
                                        </p:tgtEl>
                                        <p:attrNameLst>
                                          <p:attrName>ppt_x</p:attrName>
                                        </p:attrNameLst>
                                      </p:cBhvr>
                                      <p:tavLst>
                                        <p:tav tm="0">
                                          <p:val>
                                            <p:strVal val="#ppt_x"/>
                                          </p:val>
                                        </p:tav>
                                        <p:tav tm="100000">
                                          <p:val>
                                            <p:strVal val="#ppt_x"/>
                                          </p:val>
                                        </p:tav>
                                      </p:tavLst>
                                    </p:anim>
                                    <p:anim calcmode="lin" valueType="num">
                                      <p:cBhvr>
                                        <p:cTn id="22" dur="75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3" grpId="0"/>
      <p:bldP spid="7" grpId="0"/>
    </p:bldLst>
  </p:timing>
</p:sld>
</file>

<file path=ppt/theme/theme1.xml><?xml version="1.0" encoding="utf-8"?>
<a:theme xmlns:a="http://schemas.openxmlformats.org/drawingml/2006/main" name="Тема Office">
  <a:themeElements>
    <a:clrScheme name="Infographic Scheme">
      <a:dk1>
        <a:srgbClr val="292930"/>
      </a:dk1>
      <a:lt1>
        <a:srgbClr val="FFFFFF"/>
      </a:lt1>
      <a:dk2>
        <a:srgbClr val="F9FAFD"/>
      </a:dk2>
      <a:lt2>
        <a:srgbClr val="34343C"/>
      </a:lt2>
      <a:accent1>
        <a:srgbClr val="00A6AE"/>
      </a:accent1>
      <a:accent2>
        <a:srgbClr val="F4CF0D"/>
      </a:accent2>
      <a:accent3>
        <a:srgbClr val="D90708"/>
      </a:accent3>
      <a:accent4>
        <a:srgbClr val="2388A6"/>
      </a:accent4>
      <a:accent5>
        <a:srgbClr val="FE8200"/>
      </a:accent5>
      <a:accent6>
        <a:srgbClr val="456363"/>
      </a:accent6>
      <a:hlink>
        <a:srgbClr val="2E2E2E"/>
      </a:hlink>
      <a:folHlink>
        <a:srgbClr val="FE3000"/>
      </a:folHlink>
    </a:clrScheme>
    <a:fontScheme name="Custom 5">
      <a:majorFont>
        <a:latin typeface="Lato Black"/>
        <a:ea typeface=""/>
        <a:cs typeface=""/>
      </a:majorFont>
      <a:minorFont>
        <a:latin typeface="Lato"/>
        <a:ea typeface=""/>
        <a:cs typeface=""/>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38247</TotalTime>
  <Words>3489</Words>
  <Application>Microsoft Macintosh PowerPoint</Application>
  <PresentationFormat>Personalizzato</PresentationFormat>
  <Paragraphs>219</Paragraphs>
  <Slides>19</Slides>
  <Notes>1</Notes>
  <HiddenSlides>0</HiddenSlides>
  <MMClips>0</MMClips>
  <ScaleCrop>false</ScaleCrop>
  <HeadingPairs>
    <vt:vector size="6" baseType="variant">
      <vt:variant>
        <vt:lpstr>Caratteri utilizzati</vt:lpstr>
      </vt:variant>
      <vt:variant>
        <vt:i4>8</vt:i4>
      </vt:variant>
      <vt:variant>
        <vt:lpstr>Tema</vt:lpstr>
      </vt:variant>
      <vt:variant>
        <vt:i4>2</vt:i4>
      </vt:variant>
      <vt:variant>
        <vt:lpstr>Titoli diapositive</vt:lpstr>
      </vt:variant>
      <vt:variant>
        <vt:i4>19</vt:i4>
      </vt:variant>
    </vt:vector>
  </HeadingPairs>
  <TitlesOfParts>
    <vt:vector size="29" baseType="lpstr">
      <vt:lpstr>Arial</vt:lpstr>
      <vt:lpstr>Calibri</vt:lpstr>
      <vt:lpstr>Calibri Light</vt:lpstr>
      <vt:lpstr>Lato</vt:lpstr>
      <vt:lpstr>Lato Black</vt:lpstr>
      <vt:lpstr>Poppins Light</vt:lpstr>
      <vt:lpstr>Segoe UI</vt:lpstr>
      <vt:lpstr>Wingdings</vt:lpstr>
      <vt:lpstr>Тема Office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Confindustria</dc:creator>
  <cp:lastModifiedBy>Seby Mezzio</cp:lastModifiedBy>
  <cp:revision>1126</cp:revision>
  <dcterms:created xsi:type="dcterms:W3CDTF">2017-06-12T02:35:05Z</dcterms:created>
  <dcterms:modified xsi:type="dcterms:W3CDTF">2021-07-25T21:42:55Z</dcterms:modified>
</cp:coreProperties>
</file>