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685" r:id="rId2"/>
    <p:sldId id="646" r:id="rId3"/>
    <p:sldId id="687" r:id="rId4"/>
    <p:sldId id="688" r:id="rId5"/>
    <p:sldId id="686" r:id="rId6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4A74C5F-403C-4238-AD0D-266201431021}">
          <p14:sldIdLst>
            <p14:sldId id="685"/>
            <p14:sldId id="646"/>
            <p14:sldId id="687"/>
            <p14:sldId id="688"/>
            <p14:sldId id="6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767B4"/>
    <a:srgbClr val="FFFFFF"/>
    <a:srgbClr val="95B3D7"/>
    <a:srgbClr val="3B6759"/>
    <a:srgbClr val="8064A2"/>
    <a:srgbClr val="4BACC6"/>
    <a:srgbClr val="49385E"/>
    <a:srgbClr val="60497B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21" autoAdjust="0"/>
  </p:normalViewPr>
  <p:slideViewPr>
    <p:cSldViewPr>
      <p:cViewPr varScale="1">
        <p:scale>
          <a:sx n="88" d="100"/>
          <a:sy n="88" d="100"/>
        </p:scale>
        <p:origin x="1306" y="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2305-0E0E-4CB1-8EA2-C6E78DFEF037}" type="datetimeFigureOut">
              <a:rPr lang="it-IT" smtClean="0"/>
              <a:t>25/05/2021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C8DDB-5BB2-41E1-A8F0-E2C1AF7801A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2443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A7A59-D56F-41A9-A1D0-A57514FA775C}" type="datetimeFigureOut">
              <a:rPr lang="it-IT" smtClean="0"/>
              <a:t>25/05/2021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4943-F45D-4436-83BE-78BE62A8466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303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CA7BCC-CE91-40CE-9E7D-72D7105867C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5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641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17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408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CA7BCC-CE91-40CE-9E7D-72D7105867C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0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377267"/>
            <a:ext cx="2133600" cy="365125"/>
          </a:xfrm>
        </p:spPr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0" y="6501583"/>
            <a:ext cx="9144000" cy="369332"/>
          </a:xfrm>
          <a:prstGeom prst="rect">
            <a:avLst/>
          </a:prstGeom>
          <a:solidFill>
            <a:srgbClr val="004756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3" name="Picture 10" descr="log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1" t="3" r="74549" b="-7795"/>
          <a:stretch/>
        </p:blipFill>
        <p:spPr bwMode="auto">
          <a:xfrm>
            <a:off x="8676457" y="6530676"/>
            <a:ext cx="467544" cy="3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/>
          <p:nvPr userDrawn="1"/>
        </p:nvPicPr>
        <p:blipFill rotWithShape="1">
          <a:blip r:embed="rId3"/>
          <a:srcRect l="6229" t="15321" r="86918" b="78053"/>
          <a:stretch/>
        </p:blipFill>
        <p:spPr bwMode="auto">
          <a:xfrm>
            <a:off x="107504" y="6529317"/>
            <a:ext cx="576064" cy="341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sellaDiTesto 14"/>
          <p:cNvSpPr txBox="1"/>
          <p:nvPr userDrawn="1"/>
        </p:nvSpPr>
        <p:spPr>
          <a:xfrm>
            <a:off x="1619672" y="6544834"/>
            <a:ext cx="590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prstClr val="white"/>
                </a:solidFill>
              </a:rPr>
              <a:t>Unità di Informazione Finanziaria per l’Italia</a:t>
            </a:r>
            <a:endParaRPr lang="it-IT" sz="1400" b="1" dirty="0">
              <a:solidFill>
                <a:prstClr val="white"/>
              </a:solidFill>
            </a:endParaRPr>
          </a:p>
        </p:txBody>
      </p:sp>
      <p:pic>
        <p:nvPicPr>
          <p:cNvPr id="16" name="Picture 3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239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461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191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 userDrawn="1"/>
        </p:nvSpPr>
        <p:spPr>
          <a:xfrm>
            <a:off x="0" y="6500813"/>
            <a:ext cx="9144000" cy="369332"/>
          </a:xfrm>
          <a:prstGeom prst="rect">
            <a:avLst/>
          </a:prstGeom>
          <a:solidFill>
            <a:srgbClr val="004756"/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" name="Picture 10" descr="logo"/>
          <p:cNvPicPr>
            <a:picLocks noChangeAspect="1" noChangeArrowheads="1"/>
          </p:cNvPicPr>
          <p:nvPr userDrawn="1"/>
        </p:nvPicPr>
        <p:blipFill>
          <a:blip r:embed="rId2"/>
          <a:srcRect l="-5591" t="3" r="74548" b="-7796"/>
          <a:stretch>
            <a:fillRect/>
          </a:stretch>
        </p:blipFill>
        <p:spPr bwMode="auto">
          <a:xfrm>
            <a:off x="8675688" y="6530979"/>
            <a:ext cx="468312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10"/>
          <p:cNvPicPr>
            <a:picLocks noChangeAspect="1" noChangeArrowheads="1"/>
          </p:cNvPicPr>
          <p:nvPr userDrawn="1"/>
        </p:nvPicPr>
        <p:blipFill>
          <a:blip r:embed="rId3"/>
          <a:srcRect l="6229" t="15321" r="86919" b="78053"/>
          <a:stretch>
            <a:fillRect/>
          </a:stretch>
        </p:blipFill>
        <p:spPr bwMode="auto">
          <a:xfrm>
            <a:off x="107951" y="6529388"/>
            <a:ext cx="5762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13"/>
          <p:cNvSpPr txBox="1"/>
          <p:nvPr userDrawn="1"/>
        </p:nvSpPr>
        <p:spPr>
          <a:xfrm>
            <a:off x="1619250" y="6545269"/>
            <a:ext cx="59055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prstClr val="white"/>
                </a:solidFill>
                <a:cs typeface="Arial" charset="0"/>
              </a:rPr>
              <a:t>Unità di Informazione Finanziaria per l’Italia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 descr="data:image/jpeg;base64,/9j/4AAQSkZJRgABAQAAAQABAAD/2wCEAAkGBxQTEhUUExQWFRUXGRwYFRcYGRgaFxwaGhgaFxoYGhsYHCggHhwlHBcaITEhJSkrLi4uFx8zODMsNygtLisBCgoKDg0OGhAQGywkICQsLCwsLCwsLCwsLCwsLCwsLCwsLCwsLCwsLCwsLCwsLCwsLCwsLCwsLCwsLCwsLCwsLP/AABEIAN4A4wMBIgACEQEDEQH/xAAaAAADAQEBAQAAAAAAAAAAAAACAwQBAAUG/8QAPhAAAQMBBQYEBAQFBQACAwAAAQACESEDEjFBUQRhcYGR8CKhsdEFMsHhE0Jy8VJigpLCFCOistJTYwYVM//EABkBAQEBAQEBAAAAAAAAAAAAAAEAAgMGBf/EACARAQEBAAMBAAIDAQAAAAAAAAABEQIhMUESUTJhcRP/2gAMAwEAAhEDEQA/APunWzrz6tutAIkHfM1Xn221PL5Ja2IuzhBBm9XwnfGFJFUyzh1o8z4QW83RME5gevBK2mzeSbsCRExINZEg5VNYkcyvP7+31pJEv/7a0vXboJi9Azbq0ihHrxifS2Xbi6CHNjWOua8XYf8Abc1jwHNJuteDUEtE1pSoEU4L2rb4fBDhJJEOE4kYGTAMTEnHkju/xPKSPSEnPy+sroOo5gT6qOz2r8ufn0PqqGWwXWVysGQ6fmERp54rWg6+Sy/wQzXvvJIE4HUDl91kHXyRA0wSi8/t91B0EVn090Dn/wA3kEq2to+2Kh27bC1tDUzFJimOErF5NTjrdr+JXSWjxOicBhqfDhPeaNtoYg2gvRJ+UcYEH1yXydltbA51reN9wADXhziAC6AINCa440qBC9b4X8QsmgNtHsL3VuktLq1iIHlgs23XXlwyPUsdploN4mmIunnhQc+a7/VuoHGb2DhFaaEUPe5S7Z8SsZuXmNfkJAIO8Y71P/qg+bpALHkYAwaARkKY7yq6zI9cfqM/0+yZZE/xHy9gvN+GWr7gDjedJBrlMtHENIE6q6zOf2TGeUxS1u814ey5zd7ujdOCxrju+vmsv4V75Yc1tk2Dq7y9lzhvd5H6ISVhd37qQmN3u39wtcAMz1QC2xJPLRTv2uTDRfO76uJgeqOjNFa2rWj5na7vRSP2l5wLgBmQZM/wtO/MwF22PLIfaEFoPhY3U4FzjpwiTOiG18fja5zGRTFokgiTBBNY7wPuNyBtQ50gPcNHU8LgcQLvlNdTnT46S51HNBwAILgJ+29SbMHOIcZpgcBh+UZDfAwzo4XbQ7wzmC2P7hQnvJSq29w6j3XJTLUOEhwrqRO+aLF02MdpdnaA54yF27jIpBnPmequsnXvb7LzbN5L3CgkN3K9g5c5XGd1rkm2zZGOrJaZkQAQafmGYjXUptm6627BbWZbUTvESMsqaplqyYyzzG/FZU6HrhorOxvThaMtQaNeBiDBjvXcdEQsWCBUf1GPXyhTWlkA6ZAdqInr9EwW+ThH81Sw57yO6rW76r/Rr7NzYum8NCYPKBB4ea5u01jAjEE174Sn2doCKOnhX0U+12cxkBnmPsYrOic/Q/038X7TnwlAbTnyP2QOsTkRzHsl2tpdHiAA1mRzNIwz6q2z1Ccd3VeN8ctg1uU4zWaETFDjqvSbaAiRLt4BIPMCFDtf+4zwkHDrIy+h0WOXjfD3t8Ntu0MbaNtCBdBl1MSXUbQagyZ5r6a22iyum1axzQXCRdM3plxAg5GKT825fIbaXOdcgxWQM4bQY/yzHnVfR2Vq5rm/jFzWuaKiIMNAAioOJniKYLfKSSa78pr1rNtk61/FNm6cW3muqBg8TxFCMwV5Pw22F9wa4EOg1wBgyIi9iIxGG9Nt9oIsyNnD4IBLiBSMKCkzPFeb8FNyRAJILYFRQwJ5gRgZ5rG8fjPHjcuvq/h4qQ1xgA3mnEEkQRqCA7vD0Gkx37rz9isW2dm0mhNTkZODY3TEBVWVtQQHmdxHKDXyTJXHl2ta7uvmhtHcuais7dzpDQTuIiOM1GutcETbBxxfG5vufYLUtrOG2+0AUIknBoEuPKcN+AXNsHH5oaNBjwJy5TxQ7PYhsm8STiTU8Nw3BMtrZrQS5wa0YkkAcycFYt/TG2LRQNB1canzOPtyT7S1awS4wN576BQO24H5AXTngPc8uqCyBJk1NYJy3AA0RuHL9MtrS/RsgHEukU3CJnSYjfgmMZhfvGDSogZTAjqjFRXvuEUd19Uq0wMFPr+5Q24gcx/2C2zNEu3nfi3/ALBPwT1rthYakCeC5ODhv6rFYtrwLV5FsRQEAXRMDAgdearsNtcS0Yk4wBjWnhJjA5cqFM2uxuvc6J8Piukg0kiYy5SvMtvxXkuFpdZNDfBcRh4rpwg4DeTVc5JI6/ye+zaBUlrgBiSKek84QW/xENwqNyk2B9o0QT+IP4g8OgzpjFdSpH2lmbxLWEyZ+WhArSOfNM2xzs7ek/aAAC6BOtPZNZtDCfmG6oPHvel7OxrR4GtbjMAAU4KyzbeFag5GvYTJ2rXmW5ZfEkSaSDdcOYIMblVVvy2hO5wB4YQfNVmzaKQI0inRefZ7MwEmsS6jb2ugOHCFZYtldZWzm/kiuXibyAqOitO1ACXEAGgM00x40qkAWZiAzfQedEt2ws+ZoaxxmrQ2oOoIIOGMTE1xTJiuU3/VRQB5EaRupJBjGm5It7IOEmxBMUm6DPEYcQUYlp8TgRGNRHGpoayVS54xx3fsKKZr5Cz+GRbWjnAubMAXH3QayXSJME4DGklVPn8MMffBaS9pIMUMkcKz1XvWbTM4DTlhGk1yNUVsycMawYmpEfVZvH8u2/8ApXlG0Dmm7PzAtLWmIEC9QY4jkkW+ztYLwaWunxQxwbJMAtltCSccBMr2bEEDGZxoI4BBbWRdn5KvETmnZZYO/DLiJgl8uHCsDkUbdoe55aWRADj4/FDrwAoP5TnpVWfiECT0GZUjbU/iva0i/dbeJwBl+mJginmtjRO2trBF0t4gAVnMEjFIttvaDdOObRlOEns8VXa7GHDxm/qCYbwuiARudKS3Z7JtGssx+lrR6QpSwh1o5wrQaNP+VD6JT22YIvESKi88kgxiJJhO2jZGOaYbByIBad1RU56qplkG/KABupXfqVnGvykTt2pus7pKIbS0gmZA4KiCcuh+y3/TNOIE7xXzV+NZ2JH/ABNjR4nNAM400zwzW2e1OfP4YJAzJpwbqcqU3rrQATAApBwB5rzPhz3ub89kGEzLjJFZkCQFb3JWpJZq632h7SL3hkxm6uQge6cbc0DqVbqBVwp4hjuXnNsxHhDTMkkucMSYlrMTEU35J9hZfmMiCKC+M2moccpjLmtWSRY9FzTNI8lqYDv8guVjDW20OecKNr/dKG0dI9TKU35jwb9UYPf3KJBb2Q7ZWk1aDxCzaNmbdq1sDdO6KhVt7+1UrabMEaxWOyrFKk2LZQPllu4Uy3Y/ZWQ+KP6hvsg2KKjDPHvqrHskRhvRJ01eSGyNrWXuxpSzP+M/snt2TO8+dZcK4kw0x5AJ7QABVG4pk67F5I3bPjVxH6nH6oHWbh8p4mDPk4Ky0NMOX7pZs5OW4R9ckWLUlq55aReBkRVojWoDl51n8UNlaBrqtdlNRiLp1wNdy9a4a4dV4u0fBg62vE3aF0VxBHTWm9Y5b66cc8r6RtpNRUHp1Q2jqaLy9l+FubHjBiSJBHoa9Ey32QfmeSeg6e63tzxjJ+zLPa2yBOIBEzgR30VLDReZabCxwlwh26hzjjzol2PwmPzuFMfDNNBEZ+apeSzio27bW37t67daXOruBDZjSZwNRqg2OycJM3JiGgDDKSRzgZ6pW07BZtugNE3pJIrSSSTmfYYUVtm7mi3s7JOi7SxefzGuZIx4AFCyyIgAu43nH1KpvSKffiKrW76+SsZ/JK7ZpxNp/ceNBh5I2veMHE8QPOgVYGvfVCWDitTjVqW0tngVIbwinUFIaG4l97S8SRvgEU5K17F1mynoO8VZV+QLMMAEN6BNutxDQD5qd81r5J7RSFqQfkVZW9SMeOKbbOETGY9QlPswDh32SkW76YacMQjMhi4WndVqmFpu9FygJp8R1pHmnwksEOI3N+qcxCojTDyS3mRqnNC6BwTilJa0ynjvvvJFGdVvE+qcVrQ1aXIXImJATaYIXEbkbuCVaz39is1AvU7KW+jhTPSm7D+YBHaHL3H1U1syQRhvEUOvELLcXOdA8vZCbORGXeqVZWt5gc6lJgfbL3Wh9K8d60xRMs4ED1lDEUmixm0gjA48kFjbB0wDTkJVUVtJ8dcGj1Nf+vmnMI7IUrXSXEmDJpwpHl6p1meyViXa3TmrWuIOkVxPWiGvFMDffJbYbOKSH7q7k3JCHJWtIEVB3JT6onBcEhhswhc4D2Wu9N6C/WpHVSc6qTa2dDy+ic4lKtg4jGOh6LHJuDgaeq5cI7K5IxtmfE6NG/XcrGNI+qhsXeM8G/5K0up32URUfJc0a++9Y0InE5595LQa1y2d6XX95hc58ceSkYXZLiIKTeKaSTVKGlWje8fVaAUm2nEelEcr0YB1q00vcuCm2q18JFKw0EYS4ho8ynWVnUkVPEKbaNmvkNJo7GNAJPtzXPtqZq8DkEh4gQMsOWAnJOswRS8TO5Ma6RUV8lthJsgBbQg41bVuPY5KljaZb0tlkGNgecfsFrcAJjWvpzUkjRDnjHxT1Ad9T5JjH6x3wSWNuue3Eh1CcSC0GdMZHJOd0PGViN08gRpyWBxy3d+aUDSEyzEjct6wZNEs2iwt0wWRwV2hPccvounvvJcxu+dF3Ragc4Jf4Ymcxgf3Ru4UWT+/2UYxKt3eEz3VOnp5KTa2+E8Cs3WoabTuQuXFo3rkYtjrETau0DWnzcrQe+8lFYt/3H4fKz1erGAxh32EiiDo5Ze6J279kDLPrxhEOPstBzO/v3miI5LW8UJQgRVLftDw13hEz4azImJOERU45Job3MHki6pxANoOXeS0o7mYx6dCgOaKgOJ3Hn6RglbO4G0OoG8nxHfP8KK3fApU5DU5Jey2H4bjUy4AmJgkUnhBAA0CI18WOFPRId57k2+Dr0PsvMtXAXgWvEmhDSWnDKMZKrWZx1ax8RjXD3RRIlea+28EAOvk0hpqKkGYyB6N3q/ZyQ0AzOJxMScNTGCJy03jiO1MOcf54pp+G04cWp9nxSX7OXXnYFry6ADJ/LH9oRWRBAIiDUTp6ovrXxQ4bxwyWg7lmn0+tfNdBgRXWaHjvyWmKKeqy6uIM/sseEh05SukoWhGJ/b6QpMIWGNFwC4pQa9+in20+B0yaHveqXN7okbQAGOnQ6aIpje8SuRXeK5GIVn/AP0dQfK3Pe/KPUqq/Cisj4ncG/5KoOjvrCpTTmmmK7FA13cI1pkY4oTXvvsLpy75LSccQevoouvZILR0IgO/qhtGqqgWvz+qU9+/hj9Aje0kft6JVoIqQYH7rnWozZauM4NwkzU4npHUqifHlRo8yf8Ayu2azhtfmxPPLlguAh5/SAKb3e61OoPo2kqPb3SbsgNGJJjxCC1vSvTerLR+ECScPvuHdUAYACKayYqcTIUpUNiWk2cPveADSowcN9Dwheix8hSFhuBzGtvi6cKkCLwmMS2QOKpZETkajSqv7VLZ8zhTEHyA+iltGXHXRUGoExBzb5yBx0CpY3xujcPU+hQ7ZRodHykH6O8nFXxT1gdT3+y2zx4rms7p7rtZr3uQBlqy7r7+SEGezitJ7hagc2n3+y0d+1UtraitE0Dsd90VExCRvWOf08/23rUoD3UUu3jwP/S7XRUlTbYPA/W66OhR9MdJ0Pn7LkdxcsZSfs5F53Bsf8lQG76856wpW1eYOQ/yVLStRU5g49+ix7MMYzEY/Za2dEULTLHCiFkEeWiIjy3lYxuesd+akYwTh9VjxHf3RMNMkBfu75KRbrRSWxFMKkDHUgFOtH7utfUKawl5a6PCD4cyXCIJ/lEz054rcejaOgT07CjtbQ32iIkGJ3Fsk7q4KwWdMJOpXnsfNsHZVYP+08CW+QVRxenYANFanOtf2UnxS3DWHUkN/uIE8gZ5KgkYrzPiRkg4gBxjeCB79U25Fxm16QCU03TH5T8pyGrZ9Oia51ManD1n6rrVstiJnvNLJAaJd+oY/pb7oNohorgYB50E8cOiRsVrLXTU3pk5tJ8Jw0pyXoObLT3hVHsavVQWDoETMU6GPomkHfCn2azAltRDiNcyQamKyDzVrWLMNC0QuLd/RE9q26tyMFxFFpCIwgDuneaQ2EV+gECiCd0LCN/fBWpz9VLtg8Dv0nHgU8nJT7aPA79LvQrOtRhO6eK5LLTqsXPacWWB8bsvC0+boCpA77Kl2Z4vOOrW6GniVbV0ni5GMO9GHIGLqz35LTIui6VkmfotaO6JiaXIXErL2dO+Cm2i1JIYAJIOZoMyYyqM8YWdakLtrM2ksBjVwAkDdvryx0VFk2DOAgQAMBJPoRnkm7LYhoAGA6kmpJ3ykbSAXXRlUxiBgAMhnXccEXqH3p20WhdQfL+YZ7myD1HDeEjaJDbwxaQY4GSBvIkc1Q0BsCi575gXXVI0yIdkdAVkw8+LhjyOUKH4kB4dLj9dWK2yGWgH1rVQ7aSS+nytuiSMwXHyLf7euuXg4+q2MqAcmjz/AGQ7c+G6E+ERqTAy58k20aZDsoIgCtYj6pO3NkNn+LL9JHfFN60T1LasuwcAKOAH5TQg8KHkmsJaQKxNDuxr6TvG9Fa2QDUvYahzT+WRO6hHkRXcstV22PF5hzMjCcK1xyB6pof3Cm2rYzBugAyHNj5ZGUYCc4W2FqHCDwMjrzRblGdKPxN3DuUQmFgiJ8044d9/stxip+9Vrc0bQtLPspFxUblhgoitbQ19FIp2qn2z5H/pPoqXzNFNbjwO4H01RpgBXVclN2l8C40FuRvD2XLnjeVRsvhtHD8rg0t3GXmOZr13L0md0UFm2XumtG+rq0Vdk+KHHI6rpBTmob1e5QbOXVvCDJpjQGhwzCY92iWWjWq2UhxOHuuLeXMx5go04K2t4z4D7qf4a4kufk4+HhFPf+pBtVrQxE4NxxNBhvIqr9kADRHsieteQ8YclFZsqXAfNnGWXkt2m2mWNNcDGQz5nLqm2bYHcKvdE6a1hSbV5Dm+HMnLQjPeR1TeHr3mkWTSXuNKAAY4kkn0arfijn292pa6A0nEYNxGO/yUrWG6Jk3jUZ+MzUnS95L0rdhLDmSD6fdTWYLnWdI/Nyun6kKs3oym2jyAfCcZynGaVy03KW3tC5wGlcs6DCcp6r0HNiCV573Br3U0/wCohXLocVDmGMJ9VFZ2hFsJpeBFdRURpS90V7XCMDJXn7S2t4CrTIyqMeoJHNF+GLy4DH06KHaLODe1x44A/Toni0vQQJBz75ontkFpFMD++qr2J0xpoKo2DoFFsTScSJBI1qDBjmrWiPurjtFaXb/otLu/ogAqiLu591oOjcsNMEp0zJ5futDuKljnuleb8QtL16zBOEvIyBGHE+Q5Ku2tMAKk+W87h57sQg2Aa0gE1kknEk578lGdD2eLrf0j04rlPYWhutqcB6LkasX7MfE7gPVypLKZ8c+NUuxPidwad+L1U11OXNUV9LsHzR2O7PeN27L1a84DvghNiDrqOOoQvJoDyOR9ju7Dqxj29wp3SJjv6x908t6cu9Ep5iknyw5IwwizN97RECp1GEf5TyV9s6AT5RB3AKfYReeTSGgCk4mpGGQDeqO1F5+5tI3kST9Ouqr01fQ7Js8ThJxinPvKFc1mvusY3keATY7/AGVJjNulWjDu4Eeyn2WhflUHdF2J1xHkqXuA0859FA+0uvBF2H+Gmokif+XUJS86KHZRFqKkeG0ETj42nTRUWVrIG8A9V5VnbEMD4N5pcTP6nSPUItPF7No6nAd+iitmf7p/S31cNdyfYWt5pImuEgjyKRtXz0/hHHF2SuXcUimzBQvrlKxja4URls5YYHXohlDcLHA1guqMBORM5zApGNVS60z5HviitbMEQeCmY6pa4+I4HAO3/qHn6XjXpdu2HzMB1eYhtf8Aj5pl2YcThgAdddcM8EW1MJYCAZHijURUdD1AQWcGuO/zRd1fDjvQO8loaMlj+a0zjr3BBavpDYLiKDIDU7vVLNrJLWCSKHEgbuMHD0TbGzANM8ScTxSgss4G84nUnvcht2yCKHE5R0T3Hd336JdqKHvmpINncAxuHyjIaLVuywWMqflGHAb1ixfWseps/wA7uDfV6oaIKksT4zTJv+SuYtSjkJrUBs5kEUVDDTelOxK0yitLJwwAI4eLhXH14rzrDaXOLgPCA66DJmmd0f1Gp/LXFfQF2ql2rYWvqcYiYFYrBmhHHfGKPG5y/YbGxDWUcYEkuzIkuJpSTXDVBsclskQXG8RSk1A5CiTa7M9lSC8kFshxuRWJaZMVynLNUbLa3qtNMjlygrFvbXxcxnZlGd/L3SrN29GO6rbm19nI9KLy9reIykEOwxggxzw5r0bV/HzUVpanAPcOvujTFdjBaCKg1B3GoI5FedaskPH8xFd4Hut2G3h5s8iC5nIi8Orgf6ty15ItCDg+rT/NEEdACP6tEcp10Z1TLAktFYmD1hyEH/cd+ls4/wAy7ZATLZq0noZLYPOORWW1nFqDhfbB0lpJ8w4/2q0/VjDjTHiiISWjROjh5plZpbnQFJtDJB9cI3jfmrXDCVNbWINI6YIphNlbEtdOLSZA6yONSBvS3fDjU3zUzdFQDuwxz54LbCzax5vmGkCCSRBqHCd4jpwXWtra2jjc8DB+Z7TLjq0GPD0zTPOz54gt2uEklwAFMGgupdaBjJwxKdsWyPgX3GnJx4xQTuVux7E0Evd4nn8xAEA5NjAe+KoBVkF5EsYBQCg0+3dFo76pkoDZ91SyF5Eb+80l3l0TXDclW1pdGe+K+Sqk+yNH4bP0j0C1DstoLjP0jPcFyLml6dkzxu4N9XKlu9eb/qrrjSaNHqa/3KobWcmjWro/xKZOjZatAWMqYGqSzaDFWidxp6LLF5mA0TxPHRWwYe8LWt7+6AucBMN1+Y5f0og1+jf7j/5UsE5qD8JuMQczgfLHmsl38LafzH/yth+jep/8o6QXSBi0jofKk9FgtRnTj3C26SMG9ZH/AFRPY/cOf2UgufIkGm5QP2ofxOpvAB4qk7ISYIbJzrPXFfO7f/8Ajx8RFoQBWKmkTryXPneU8dOE432vRsLa/by2fCyHF1fmcD4QB/8AXBJOYTtusoZeaS4sh1TMgY8/rC8LZPgduKi2Y0ECBdLpiomowJ3q5nwm1pLmwLsXZZAbSgrU1BM5mhwXTjfyi5cZL1Vvw+1vPLgJAABg/q8x9dVZZbOHtDiCJqJxFN4jrqcipNi2F9m5xloLzJHifgAJvGKxFIhWGwtDX8Uiv8Lfqs+C+kWtk8Zl0zNK64H6b8EFltooJjiCOOITRZWn/wAgOfiZuyuuC1tk52LgRmCwRiCCK5d1qj8V/rhtQcJabw1bMHmYHmi/BJxp5n2HmjsNmc3F81MU1Tbh/iPQey1jP+Abs7RXE6lY9lE0WZzcdcG+yC3s/wCYxGjfZIDcpiuIAXfhEAy93RvsuNmY+Y9G5/0qWFvaJmuK6VxsiZ8bv+P/AJWPsSI8Tv8Aj7JBD8apdoKT1yTHWVcT/wAfZIt9mw8Tp5eyCk2a2AY2h+UZHRcm2FjDQJJgRWJpRcsdnp//2Q=="/>
          <p:cNvSpPr>
            <a:spLocks noChangeAspect="1" noChangeArrowheads="1"/>
          </p:cNvSpPr>
          <p:nvPr userDrawn="1"/>
        </p:nvSpPr>
        <p:spPr bwMode="auto">
          <a:xfrm>
            <a:off x="155575" y="-1995488"/>
            <a:ext cx="4257675" cy="4171951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it-I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AutoShape 7" descr="data:image/jpeg;base64,/9j/4AAQSkZJRgABAQAAAQABAAD/2wCEAAkGBxQTEhUUExQWFRUXGRwYFRcYGRgaFxwaGhgaFxoYGhsYHCggHhwlHBcaITEhJSkrLi4uFx8zODMsNygtLisBCgoKDg0OGhAQGywkICQsLCwsLCwsLCwsLCwsLCwsLCwsLCwsLCwsLCwsLCwsLCwsLCwsLCwsLCwsLCwsLCwsLP/AABEIAN4A4wMBIgACEQEDEQH/xAAaAAADAQEBAQAAAAAAAAAAAAACAwQBAAUG/8QAPhAAAQMBBQYEBAQFBQACAwAAAQACESEDEjFBUQRhcYGR8CKhsdEFMsHhE0Jy8VJigpLCFCOistJTYwYVM//EABkBAQEBAQEBAAAAAAAAAAAAAAEAAgMGBf/EACARAQEBAAMBAAIDAQAAAAAAAAABEQIhMUESUTJhcRP/2gAMAwEAAhEDEQA/APunWzrz6tutAIkHfM1Xn221PL5Ja2IuzhBBm9XwnfGFJFUyzh1o8z4QW83RME5gevBK2mzeSbsCRExINZEg5VNYkcyvP7+31pJEv/7a0vXboJi9Azbq0ihHrxifS2Xbi6CHNjWOua8XYf8Abc1jwHNJuteDUEtE1pSoEU4L2rb4fBDhJJEOE4kYGTAMTEnHkju/xPKSPSEnPy+sroOo5gT6qOz2r8ufn0PqqGWwXWVysGQ6fmERp54rWg6+Sy/wQzXvvJIE4HUDl91kHXyRA0wSi8/t91B0EVn090Dn/wA3kEq2to+2Kh27bC1tDUzFJimOErF5NTjrdr+JXSWjxOicBhqfDhPeaNtoYg2gvRJ+UcYEH1yXydltbA51reN9wADXhziAC6AINCa440qBC9b4X8QsmgNtHsL3VuktLq1iIHlgs23XXlwyPUsdploN4mmIunnhQc+a7/VuoHGb2DhFaaEUPe5S7Z8SsZuXmNfkJAIO8Y71P/qg+bpALHkYAwaARkKY7yq6zI9cfqM/0+yZZE/xHy9gvN+GWr7gDjedJBrlMtHENIE6q6zOf2TGeUxS1u814ey5zd7ujdOCxrju+vmsv4V75Yc1tk2Dq7y9lzhvd5H6ISVhd37qQmN3u39wtcAMz1QC2xJPLRTv2uTDRfO76uJgeqOjNFa2rWj5na7vRSP2l5wLgBmQZM/wtO/MwF22PLIfaEFoPhY3U4FzjpwiTOiG18fja5zGRTFokgiTBBNY7wPuNyBtQ50gPcNHU8LgcQLvlNdTnT46S51HNBwAILgJ+29SbMHOIcZpgcBh+UZDfAwzo4XbQ7wzmC2P7hQnvJSq29w6j3XJTLUOEhwrqRO+aLF02MdpdnaA54yF27jIpBnPmequsnXvb7LzbN5L3CgkN3K9g5c5XGd1rkm2zZGOrJaZkQAQafmGYjXUptm6627BbWZbUTvESMsqaplqyYyzzG/FZU6HrhorOxvThaMtQaNeBiDBjvXcdEQsWCBUf1GPXyhTWlkA6ZAdqInr9EwW+ThH81Sw57yO6rW76r/Rr7NzYum8NCYPKBB4ea5u01jAjEE174Sn2doCKOnhX0U+12cxkBnmPsYrOic/Q/038X7TnwlAbTnyP2QOsTkRzHsl2tpdHiAA1mRzNIwz6q2z1Ccd3VeN8ctg1uU4zWaETFDjqvSbaAiRLt4BIPMCFDtf+4zwkHDrIy+h0WOXjfD3t8Ntu0MbaNtCBdBl1MSXUbQagyZ5r6a22iyum1axzQXCRdM3plxAg5GKT825fIbaXOdcgxWQM4bQY/yzHnVfR2Vq5rm/jFzWuaKiIMNAAioOJniKYLfKSSa78pr1rNtk61/FNm6cW3muqBg8TxFCMwV5Pw22F9wa4EOg1wBgyIi9iIxGG9Nt9oIsyNnD4IBLiBSMKCkzPFeb8FNyRAJILYFRQwJ5gRgZ5rG8fjPHjcuvq/h4qQ1xgA3mnEEkQRqCA7vD0Gkx37rz9isW2dm0mhNTkZODY3TEBVWVtQQHmdxHKDXyTJXHl2ta7uvmhtHcuais7dzpDQTuIiOM1GutcETbBxxfG5vufYLUtrOG2+0AUIknBoEuPKcN+AXNsHH5oaNBjwJy5TxQ7PYhsm8STiTU8Nw3BMtrZrQS5wa0YkkAcycFYt/TG2LRQNB1canzOPtyT7S1awS4wN576BQO24H5AXTngPc8uqCyBJk1NYJy3AA0RuHL9MtrS/RsgHEukU3CJnSYjfgmMZhfvGDSogZTAjqjFRXvuEUd19Uq0wMFPr+5Q24gcx/2C2zNEu3nfi3/ALBPwT1rthYakCeC5ODhv6rFYtrwLV5FsRQEAXRMDAgdearsNtcS0Yk4wBjWnhJjA5cqFM2uxuvc6J8Piukg0kiYy5SvMtvxXkuFpdZNDfBcRh4rpwg4DeTVc5JI6/ye+zaBUlrgBiSKek84QW/xENwqNyk2B9o0QT+IP4g8OgzpjFdSpH2lmbxLWEyZ+WhArSOfNM2xzs7ek/aAAC6BOtPZNZtDCfmG6oPHvel7OxrR4GtbjMAAU4KyzbeFag5GvYTJ2rXmW5ZfEkSaSDdcOYIMblVVvy2hO5wB4YQfNVmzaKQI0inRefZ7MwEmsS6jb2ugOHCFZYtldZWzm/kiuXibyAqOitO1ACXEAGgM00x40qkAWZiAzfQedEt2ws+ZoaxxmrQ2oOoIIOGMTE1xTJiuU3/VRQB5EaRupJBjGm5It7IOEmxBMUm6DPEYcQUYlp8TgRGNRHGpoayVS54xx3fsKKZr5Cz+GRbWjnAubMAXH3QayXSJME4DGklVPn8MMffBaS9pIMUMkcKz1XvWbTM4DTlhGk1yNUVsycMawYmpEfVZvH8u2/8ApXlG0Dmm7PzAtLWmIEC9QY4jkkW+ztYLwaWunxQxwbJMAtltCSccBMr2bEEDGZxoI4BBbWRdn5KvETmnZZYO/DLiJgl8uHCsDkUbdoe55aWRADj4/FDrwAoP5TnpVWfiECT0GZUjbU/iva0i/dbeJwBl+mJginmtjRO2trBF0t4gAVnMEjFIttvaDdOObRlOEns8VXa7GHDxm/qCYbwuiARudKS3Z7JtGssx+lrR6QpSwh1o5wrQaNP+VD6JT22YIvESKi88kgxiJJhO2jZGOaYbByIBad1RU56qplkG/KABupXfqVnGvykTt2pus7pKIbS0gmZA4KiCcuh+y3/TNOIE7xXzV+NZ2JH/ABNjR4nNAM400zwzW2e1OfP4YJAzJpwbqcqU3rrQATAApBwB5rzPhz3ub89kGEzLjJFZkCQFb3JWpJZq632h7SL3hkxm6uQge6cbc0DqVbqBVwp4hjuXnNsxHhDTMkkucMSYlrMTEU35J9hZfmMiCKC+M2moccpjLmtWSRY9FzTNI8lqYDv8guVjDW20OecKNr/dKG0dI9TKU35jwb9UYPf3KJBb2Q7ZWk1aDxCzaNmbdq1sDdO6KhVt7+1UrabMEaxWOyrFKk2LZQPllu4Uy3Y/ZWQ+KP6hvsg2KKjDPHvqrHskRhvRJ01eSGyNrWXuxpSzP+M/snt2TO8+dZcK4kw0x5AJ7QABVG4pk67F5I3bPjVxH6nH6oHWbh8p4mDPk4Ky0NMOX7pZs5OW4R9ckWLUlq55aReBkRVojWoDl51n8UNlaBrqtdlNRiLp1wNdy9a4a4dV4u0fBg62vE3aF0VxBHTWm9Y5b66cc8r6RtpNRUHp1Q2jqaLy9l+FubHjBiSJBHoa9Ey32QfmeSeg6e63tzxjJ+zLPa2yBOIBEzgR30VLDReZabCxwlwh26hzjjzol2PwmPzuFMfDNNBEZ+apeSzio27bW37t67daXOruBDZjSZwNRqg2OycJM3JiGgDDKSRzgZ6pW07BZtugNE3pJIrSSSTmfYYUVtm7mi3s7JOi7SxefzGuZIx4AFCyyIgAu43nH1KpvSKffiKrW76+SsZ/JK7ZpxNp/ceNBh5I2veMHE8QPOgVYGvfVCWDitTjVqW0tngVIbwinUFIaG4l97S8SRvgEU5K17F1mynoO8VZV+QLMMAEN6BNutxDQD5qd81r5J7RSFqQfkVZW9SMeOKbbOETGY9QlPswDh32SkW76YacMQjMhi4WndVqmFpu9FygJp8R1pHmnwksEOI3N+qcxCojTDyS3mRqnNC6BwTilJa0ynjvvvJFGdVvE+qcVrQ1aXIXImJATaYIXEbkbuCVaz39is1AvU7KW+jhTPSm7D+YBHaHL3H1U1syQRhvEUOvELLcXOdA8vZCbORGXeqVZWt5gc6lJgfbL3Wh9K8d60xRMs4ED1lDEUmixm0gjA48kFjbB0wDTkJVUVtJ8dcGj1Nf+vmnMI7IUrXSXEmDJpwpHl6p1meyViXa3TmrWuIOkVxPWiGvFMDffJbYbOKSH7q7k3JCHJWtIEVB3JT6onBcEhhswhc4D2Wu9N6C/WpHVSc6qTa2dDy+ic4lKtg4jGOh6LHJuDgaeq5cI7K5IxtmfE6NG/XcrGNI+qhsXeM8G/5K0up32URUfJc0a++9Y0InE5595LQa1y2d6XX95hc58ceSkYXZLiIKTeKaSTVKGlWje8fVaAUm2nEelEcr0YB1q00vcuCm2q18JFKw0EYS4ho8ynWVnUkVPEKbaNmvkNJo7GNAJPtzXPtqZq8DkEh4gQMsOWAnJOswRS8TO5Ma6RUV8lthJsgBbQg41bVuPY5KljaZb0tlkGNgecfsFrcAJjWvpzUkjRDnjHxT1Ad9T5JjH6x3wSWNuue3Eh1CcSC0GdMZHJOd0PGViN08gRpyWBxy3d+aUDSEyzEjct6wZNEs2iwt0wWRwV2hPccvounvvJcxu+dF3Ragc4Jf4Ymcxgf3Ru4UWT+/2UYxKt3eEz3VOnp5KTa2+E8Cs3WoabTuQuXFo3rkYtjrETau0DWnzcrQe+8lFYt/3H4fKz1erGAxh32EiiDo5Ze6J279kDLPrxhEOPstBzO/v3miI5LW8UJQgRVLftDw13hEz4azImJOERU45Job3MHki6pxANoOXeS0o7mYx6dCgOaKgOJ3Hn6RglbO4G0OoG8nxHfP8KK3fApU5DU5Jey2H4bjUy4AmJgkUnhBAA0CI18WOFPRId57k2+Dr0PsvMtXAXgWvEmhDSWnDKMZKrWZx1ax8RjXD3RRIlea+28EAOvk0hpqKkGYyB6N3q/ZyQ0AzOJxMScNTGCJy03jiO1MOcf54pp+G04cWp9nxSX7OXXnYFry6ADJ/LH9oRWRBAIiDUTp6ovrXxQ4bxwyWg7lmn0+tfNdBgRXWaHjvyWmKKeqy6uIM/sseEh05SukoWhGJ/b6QpMIWGNFwC4pQa9+in20+B0yaHveqXN7okbQAGOnQ6aIpje8SuRXeK5GIVn/AP0dQfK3Pe/KPUqq/Cisj4ncG/5KoOjvrCpTTmmmK7FA13cI1pkY4oTXvvsLpy75LSccQevoouvZILR0IgO/qhtGqqgWvz+qU9+/hj9Aje0kft6JVoIqQYH7rnWozZauM4NwkzU4npHUqifHlRo8yf8Ayu2azhtfmxPPLlguAh5/SAKb3e61OoPo2kqPb3SbsgNGJJjxCC1vSvTerLR+ECScPvuHdUAYACKayYqcTIUpUNiWk2cPveADSowcN9Dwheix8hSFhuBzGtvi6cKkCLwmMS2QOKpZETkajSqv7VLZ8zhTEHyA+iltGXHXRUGoExBzb5yBx0CpY3xujcPU+hQ7ZRodHykH6O8nFXxT1gdT3+y2zx4rms7p7rtZr3uQBlqy7r7+SEGezitJ7hagc2n3+y0d+1UtraitE0Dsd90VExCRvWOf08/23rUoD3UUu3jwP/S7XRUlTbYPA/W66OhR9MdJ0Pn7LkdxcsZSfs5F53Bsf8lQG76856wpW1eYOQ/yVLStRU5g49+ix7MMYzEY/Za2dEULTLHCiFkEeWiIjy3lYxuesd+akYwTh9VjxHf3RMNMkBfu75KRbrRSWxFMKkDHUgFOtH7utfUKawl5a6PCD4cyXCIJ/lEz054rcejaOgT07CjtbQ32iIkGJ3Fsk7q4KwWdMJOpXnsfNsHZVYP+08CW+QVRxenYANFanOtf2UnxS3DWHUkN/uIE8gZ5KgkYrzPiRkg4gBxjeCB79U25Fxm16QCU03TH5T8pyGrZ9Oia51ManD1n6rrVstiJnvNLJAaJd+oY/pb7oNohorgYB50E8cOiRsVrLXTU3pk5tJ8Jw0pyXoObLT3hVHsavVQWDoETMU6GPomkHfCn2azAltRDiNcyQamKyDzVrWLMNC0QuLd/RE9q26tyMFxFFpCIwgDuneaQ2EV+gECiCd0LCN/fBWpz9VLtg8Dv0nHgU8nJT7aPA79LvQrOtRhO6eK5LLTqsXPacWWB8bsvC0+boCpA77Kl2Z4vOOrW6GniVbV0ni5GMO9GHIGLqz35LTIui6VkmfotaO6JiaXIXErL2dO+Cm2i1JIYAJIOZoMyYyqM8YWdakLtrM2ksBjVwAkDdvryx0VFk2DOAgQAMBJPoRnkm7LYhoAGA6kmpJ3ykbSAXXRlUxiBgAMhnXccEXqH3p20WhdQfL+YZ7myD1HDeEjaJDbwxaQY4GSBvIkc1Q0BsCi575gXXVI0yIdkdAVkw8+LhjyOUKH4kB4dLj9dWK2yGWgH1rVQ7aSS+nytuiSMwXHyLf7euuXg4+q2MqAcmjz/AGQ7c+G6E+ERqTAy58k20aZDsoIgCtYj6pO3NkNn+LL9JHfFN60T1LasuwcAKOAH5TQg8KHkmsJaQKxNDuxr6TvG9Fa2QDUvYahzT+WRO6hHkRXcstV22PF5hzMjCcK1xyB6pof3Cm2rYzBugAyHNj5ZGUYCc4W2FqHCDwMjrzRblGdKPxN3DuUQmFgiJ8044d9/stxip+9Vrc0bQtLPspFxUblhgoitbQ19FIp2qn2z5H/pPoqXzNFNbjwO4H01RpgBXVclN2l8C40FuRvD2XLnjeVRsvhtHD8rg0t3GXmOZr13L0md0UFm2XumtG+rq0Vdk+KHHI6rpBTmob1e5QbOXVvCDJpjQGhwzCY92iWWjWq2UhxOHuuLeXMx5go04K2t4z4D7qf4a4kufk4+HhFPf+pBtVrQxE4NxxNBhvIqr9kADRHsieteQ8YclFZsqXAfNnGWXkt2m2mWNNcDGQz5nLqm2bYHcKvdE6a1hSbV5Dm+HMnLQjPeR1TeHr3mkWTSXuNKAAY4kkn0arfijn292pa6A0nEYNxGO/yUrWG6Jk3jUZ+MzUnS95L0rdhLDmSD6fdTWYLnWdI/Nyun6kKs3oym2jyAfCcZynGaVy03KW3tC5wGlcs6DCcp6r0HNiCV573Br3U0/wCohXLocVDmGMJ9VFZ2hFsJpeBFdRURpS90V7XCMDJXn7S2t4CrTIyqMeoJHNF+GLy4DH06KHaLODe1x44A/Toni0vQQJBz75ontkFpFMD++qr2J0xpoKo2DoFFsTScSJBI1qDBjmrWiPurjtFaXb/otLu/ogAqiLu591oOjcsNMEp0zJ5futDuKljnuleb8QtL16zBOEvIyBGHE+Q5Ku2tMAKk+W87h57sQg2Aa0gE1kknEk578lGdD2eLrf0j04rlPYWhutqcB6LkasX7MfE7gPVypLKZ8c+NUuxPidwad+L1U11OXNUV9LsHzR2O7PeN27L1a84DvghNiDrqOOoQvJoDyOR9ju7Dqxj29wp3SJjv6x908t6cu9Ep5iknyw5IwwizN97RECp1GEf5TyV9s6AT5RB3AKfYReeTSGgCk4mpGGQDeqO1F5+5tI3kST9Ouqr01fQ7Js8ThJxinPvKFc1mvusY3keATY7/AGVJjNulWjDu4Eeyn2WhflUHdF2J1xHkqXuA0859FA+0uvBF2H+Gmokif+XUJS86KHZRFqKkeG0ETj42nTRUWVrIG8A9V5VnbEMD4N5pcTP6nSPUItPF7No6nAd+iitmf7p/S31cNdyfYWt5pImuEgjyKRtXz0/hHHF2SuXcUimzBQvrlKxja4URls5YYHXohlDcLHA1guqMBORM5zApGNVS60z5HviitbMEQeCmY6pa4+I4HAO3/qHn6XjXpdu2HzMB1eYhtf8Aj5pl2YcThgAdddcM8EW1MJYCAZHijURUdD1AQWcGuO/zRd1fDjvQO8loaMlj+a0zjr3BBavpDYLiKDIDU7vVLNrJLWCSKHEgbuMHD0TbGzANM8ScTxSgss4G84nUnvcht2yCKHE5R0T3Hd336JdqKHvmpINncAxuHyjIaLVuywWMqflGHAb1ixfWseps/wA7uDfV6oaIKksT4zTJv+SuYtSjkJrUBs5kEUVDDTelOxK0yitLJwwAI4eLhXH14rzrDaXOLgPCA66DJmmd0f1Gp/LXFfQF2ql2rYWvqcYiYFYrBmhHHfGKPG5y/YbGxDWUcYEkuzIkuJpSTXDVBsclskQXG8RSk1A5CiTa7M9lSC8kFshxuRWJaZMVynLNUbLa3qtNMjlygrFvbXxcxnZlGd/L3SrN29GO6rbm19nI9KLy9reIykEOwxggxzw5r0bV/HzUVpanAPcOvujTFdjBaCKg1B3GoI5FedaskPH8xFd4Hut2G3h5s8iC5nIi8Orgf6ty15ItCDg+rT/NEEdACP6tEcp10Z1TLAktFYmD1hyEH/cd+ls4/wAy7ZATLZq0noZLYPOORWW1nFqDhfbB0lpJ8w4/2q0/VjDjTHiiISWjROjh5plZpbnQFJtDJB9cI3jfmrXDCVNbWINI6YIphNlbEtdOLSZA6yONSBvS3fDjU3zUzdFQDuwxz54LbCzax5vmGkCCSRBqHCd4jpwXWtra2jjc8DB+Z7TLjq0GPD0zTPOz54gt2uEklwAFMGgupdaBjJwxKdsWyPgX3GnJx4xQTuVux7E0Evd4nn8xAEA5NjAe+KoBVkF5EsYBQCg0+3dFo76pkoDZ91SyF5Eb+80l3l0TXDclW1pdGe+K+Sqk+yNH4bP0j0C1DstoLjP0jPcFyLml6dkzxu4N9XKlu9eb/qrrjSaNHqa/3KobWcmjWro/xKZOjZatAWMqYGqSzaDFWidxp6LLF5mA0TxPHRWwYe8LWt7+6AucBMN1+Y5f0og1+jf7j/5UsE5qD8JuMQczgfLHmsl38LafzH/yth+jep/8o6QXSBi0jofKk9FgtRnTj3C26SMG9ZH/AFRPY/cOf2UgufIkGm5QP2ofxOpvAB4qk7ISYIbJzrPXFfO7f/8Ajx8RFoQBWKmkTryXPneU8dOE432vRsLa/by2fCyHF1fmcD4QB/8AXBJOYTtusoZeaS4sh1TMgY8/rC8LZPgduKi2Y0ECBdLpiomowJ3q5nwm1pLmwLsXZZAbSgrU1BM5mhwXTjfyi5cZL1Vvw+1vPLgJAABg/q8x9dVZZbOHtDiCJqJxFN4jrqcipNi2F9m5xloLzJHifgAJvGKxFIhWGwtDX8Uiv8Lfqs+C+kWtk8Zl0zNK64H6b8EFltooJjiCOOITRZWn/wAgOfiZuyuuC1tk52LgRmCwRiCCK5d1qj8V/rhtQcJabw1bMHmYHmi/BJxp5n2HmjsNmc3F81MU1Tbh/iPQey1jP+Abs7RXE6lY9lE0WZzcdcG+yC3s/wCYxGjfZIDcpiuIAXfhEAy93RvsuNmY+Y9G5/0qWFvaJmuK6VxsiZ8bv+P/AJWPsSI8Tv8Aj7JBD8apdoKT1yTHWVcT/wAfZIt9mw8Tp5eyCk2a2AY2h+UZHRcm2FjDQJJgRWJpRcsdnp//2Q=="/>
          <p:cNvSpPr>
            <a:spLocks noChangeAspect="1" noChangeArrowheads="1"/>
          </p:cNvSpPr>
          <p:nvPr userDrawn="1"/>
        </p:nvSpPr>
        <p:spPr bwMode="auto">
          <a:xfrm>
            <a:off x="307975" y="-1843088"/>
            <a:ext cx="4257675" cy="4171951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it-I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6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194890" y="6165304"/>
            <a:ext cx="85689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92" y="6381328"/>
            <a:ext cx="2317750" cy="36004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Segnaposto contenuto 6"/>
          <p:cNvSpPr>
            <a:spLocks noGrp="1"/>
          </p:cNvSpPr>
          <p:nvPr>
            <p:ph sz="quarter" idx="12"/>
          </p:nvPr>
        </p:nvSpPr>
        <p:spPr>
          <a:xfrm>
            <a:off x="539552" y="1124744"/>
            <a:ext cx="8064896" cy="4824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432048"/>
          </a:xfrm>
          <a:prstGeom prst="rect">
            <a:avLst/>
          </a:prstGeom>
        </p:spPr>
        <p:txBody>
          <a:bodyPr/>
          <a:lstStyle>
            <a:lvl1pPr>
              <a:defRPr b="1" baseline="0">
                <a:ln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B05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9" name="Titolo 5"/>
          <p:cNvSpPr txBox="1">
            <a:spLocks/>
          </p:cNvSpPr>
          <p:nvPr/>
        </p:nvSpPr>
        <p:spPr>
          <a:xfrm>
            <a:off x="426368" y="260648"/>
            <a:ext cx="82192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593518-3FA3-4F6F-8599-F37CD486A32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Segnaposto data 3"/>
          <p:cNvSpPr txBox="1">
            <a:spLocks/>
          </p:cNvSpPr>
          <p:nvPr/>
        </p:nvSpPr>
        <p:spPr>
          <a:xfrm>
            <a:off x="323528" y="6381328"/>
            <a:ext cx="2267272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rgbClr val="943634"/>
                </a:solidFill>
                <a:latin typeface="Berlin Sans FB" panose="020E0602020502020306" pitchFamily="34" charset="0"/>
              </a:rPr>
              <a:t>A bordo!</a:t>
            </a:r>
            <a:endParaRPr lang="it-IT" sz="1400" b="1" dirty="0">
              <a:solidFill>
                <a:srgbClr val="943634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4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5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0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0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5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9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2696-56B3-4F11-A7D9-7FD4C3AD6AE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70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955908" y="4653136"/>
            <a:ext cx="756084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it-IT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55303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1F497D"/>
                </a:solidFill>
              </a:rPr>
              <a:t> 26 maggio 2021</a:t>
            </a:r>
            <a:endParaRPr lang="it-IT" b="1" i="1" dirty="0">
              <a:solidFill>
                <a:srgbClr val="1F497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26369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t-IT" sz="2800" b="1" dirty="0" smtClean="0">
                <a:solidFill>
                  <a:schemeClr val="tx2"/>
                </a:solidFill>
                <a:ea typeface="ＭＳ Ｐゴシック"/>
              </a:rPr>
              <a:t>Il ruolo dell’Unità di Informazione Finanziaria nell’attuazione delle sanzioni finanziarie internazionali</a:t>
            </a:r>
            <a:endParaRPr kumimoji="1" lang="it-IT" sz="2800" b="1" dirty="0">
              <a:solidFill>
                <a:schemeClr val="tx2"/>
              </a:solidFill>
              <a:ea typeface="ＭＳ Ｐゴシック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190" y="1100953"/>
            <a:ext cx="1438275" cy="86677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763688" y="479715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t-IT" sz="1200" b="1" dirty="0" err="1" smtClean="0">
                <a:solidFill>
                  <a:schemeClr val="tx2"/>
                </a:solidFill>
                <a:ea typeface="ＭＳ Ｐゴシック"/>
              </a:rPr>
              <a:t>Webinar</a:t>
            </a:r>
            <a:r>
              <a:rPr kumimoji="1" lang="it-IT" sz="1200" b="1" dirty="0" smtClean="0">
                <a:solidFill>
                  <a:schemeClr val="tx2"/>
                </a:solidFill>
                <a:ea typeface="ＭＳ Ｐゴシック"/>
              </a:rPr>
              <a:t> </a:t>
            </a:r>
            <a:r>
              <a:rPr kumimoji="1" lang="it-IT" sz="1200" b="1" dirty="0">
                <a:solidFill>
                  <a:schemeClr val="tx2"/>
                </a:solidFill>
                <a:ea typeface="ＭＳ Ｐゴシック"/>
              </a:rPr>
              <a:t>organizzato da Italia e Commissione </a:t>
            </a:r>
            <a:r>
              <a:rPr kumimoji="1" lang="it-IT" sz="1200" b="1" dirty="0" smtClean="0">
                <a:solidFill>
                  <a:schemeClr val="tx2"/>
                </a:solidFill>
                <a:ea typeface="ＭＳ Ｐゴシック"/>
              </a:rPr>
              <a:t>Europea</a:t>
            </a:r>
          </a:p>
          <a:p>
            <a:pPr algn="ctr"/>
            <a:r>
              <a:rPr kumimoji="1" lang="it-IT" sz="1200" b="1" dirty="0">
                <a:solidFill>
                  <a:schemeClr val="tx2"/>
                </a:solidFill>
                <a:ea typeface="ＭＳ Ｐゴシック"/>
              </a:rPr>
              <a:t>Sanzioni, Extraterritorialità e Strumenti a favore degli operatori </a:t>
            </a:r>
          </a:p>
          <a:p>
            <a:pPr algn="ctr"/>
            <a:endParaRPr kumimoji="1" lang="it-IT" sz="1200" b="1" dirty="0">
              <a:solidFill>
                <a:schemeClr val="tx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7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/>
          </p:cNvSpPr>
          <p:nvPr/>
        </p:nvSpPr>
        <p:spPr>
          <a:xfrm>
            <a:off x="8369998" y="6493246"/>
            <a:ext cx="604834" cy="40466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83C77-4BF8-4E3B-9287-21CD0CD17494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-121228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Le competenze della UIF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2810068" cy="11521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42562" y="1340768"/>
            <a:ext cx="5962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La UIF cura il controllo dell'attuazione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delle sanzioni 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finanziarie  adottate  dall'Unione  europea  ovvero 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dagli organismi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internazionali, nei casi di cui agli articoli  4  e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4-ter, ovvero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con decreto del Ministro dell'economia  e  delle  finanze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nei casi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di cui all'articolo 4-bis. </a:t>
            </a:r>
            <a:endParaRPr lang="it-IT" b="1" i="1" dirty="0" smtClean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algn="just"/>
            <a:endParaRPr lang="it-IT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algn="just"/>
            <a:endParaRPr lang="it-IT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algn="just"/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La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UIF cura la raccolta delle informazioni e dei dati di  natura</a:t>
            </a:r>
          </a:p>
          <a:p>
            <a:pPr algn="just"/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finanziaria relativi ai soggetti designati, ai fondi ed alle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risorse economiche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sottoposti a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congelamento...</a:t>
            </a:r>
          </a:p>
          <a:p>
            <a:pPr algn="just"/>
            <a:endParaRPr lang="it-IT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algn="just"/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.... </a:t>
            </a:r>
            <a:r>
              <a:rPr lang="it-IT" b="1" i="1" dirty="0" err="1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nonche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'  la  circolazione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delle liste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dei soggetti designati e  delle  successive  modifiche,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previa acquisizione  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delle   informazioni   da   parte   degli  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organismi internazionali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, anche per  il  tramite  del  Ministero  degli 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affari esteri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6158" y="3556257"/>
            <a:ext cx="28630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Art. 10 </a:t>
            </a:r>
          </a:p>
          <a:p>
            <a:r>
              <a:rPr lang="it-IT" dirty="0" smtClean="0"/>
              <a:t>DECRETO LEGISLATIVO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22 </a:t>
            </a:r>
            <a:r>
              <a:rPr lang="it-IT" dirty="0">
                <a:solidFill>
                  <a:srgbClr val="FF0000"/>
                </a:solidFill>
              </a:rPr>
              <a:t>giugno 2007, n. 109 </a:t>
            </a:r>
          </a:p>
          <a:p>
            <a:pPr algn="just"/>
            <a:r>
              <a:rPr lang="it-IT" sz="1400" dirty="0" smtClean="0"/>
              <a:t>(Misure </a:t>
            </a:r>
            <a:r>
              <a:rPr lang="it-IT" sz="1400" dirty="0"/>
              <a:t>per prevenire, contrastare e reprimere il finanziamento del terrorismo e </a:t>
            </a:r>
            <a:r>
              <a:rPr lang="it-IT" sz="1400" dirty="0" smtClean="0"/>
              <a:t>l'attività </a:t>
            </a:r>
            <a:r>
              <a:rPr lang="it-IT" sz="1400" dirty="0"/>
              <a:t>dei Paesi che minacciano la pace e la sicurezza internazionale, in attuazione della direttiva </a:t>
            </a:r>
            <a:r>
              <a:rPr lang="it-IT" sz="1400" dirty="0" smtClean="0"/>
              <a:t>2005/60/CE)</a:t>
            </a:r>
            <a:endParaRPr lang="it-IT" sz="1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82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/>
          </p:cNvSpPr>
          <p:nvPr/>
        </p:nvSpPr>
        <p:spPr>
          <a:xfrm>
            <a:off x="8369998" y="6493246"/>
            <a:ext cx="604834" cy="40466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83C77-4BF8-4E3B-9287-21CD0CD17494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-121228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Gli obblighi dei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soggetti obbligati – </a:t>
            </a:r>
            <a:r>
              <a:rPr lang="it-I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 congelamento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2810068" cy="11521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59832" y="908720"/>
            <a:ext cx="59629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I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soggetti obbligati  ai  sensi  del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d. </a:t>
            </a:r>
            <a:r>
              <a:rPr lang="it-IT" sz="1600" b="1" i="1" dirty="0" err="1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lgs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. 231/2007 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comunicano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alla UIF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, le misure applicate ai sensi del presente decreto,  indicando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i soggetti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coinvolti, l'ammontare e la natura dei fondi o delle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risorse economiche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. </a:t>
            </a:r>
            <a:endParaRPr lang="it-IT" sz="1600" b="1" i="1" dirty="0" smtClean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b="1" i="1" dirty="0" smtClean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La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comunicazione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è effettuata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entro trenta giorni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dalla data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di entrata in vigore dei regolamenti comunitari, delle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decisioni degli 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organismi  internazionali  e  dell'Unione   europea   di 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cui all'articolo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4-ter e dei decreti  di  cui  gli  articoli  4  e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4-bis ovvero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, se successiva, dalla data di detenzione  dei  fondi  e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delle risorse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economiche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I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soggetti di cui al comma 1 comunicano tempestivamente alla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UIF i 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dati  relativi  a  operazioni  o  rapporti,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nonché 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ogni 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altra informazione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disponibile riconducibili ai soggetti designati ovvero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a quelli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in via di designazione, anche  sulla  base  delle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indicazioni fornite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dal Comitato.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b="1" i="1" dirty="0" smtClean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Limitatamente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alle misure aventi ad oggetto risorse 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economiche, le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comunicazioni di cui al presente articolo sono effettuate anche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al Nucleo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speciale di polizia valutaria della Guardia di 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finanza.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6158" y="3556257"/>
            <a:ext cx="28630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Art. 7 </a:t>
            </a:r>
          </a:p>
          <a:p>
            <a:r>
              <a:rPr lang="it-IT" dirty="0" smtClean="0"/>
              <a:t>DECRETO LEGISLATIVO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22 </a:t>
            </a:r>
            <a:r>
              <a:rPr lang="it-IT" dirty="0">
                <a:solidFill>
                  <a:srgbClr val="FF0000"/>
                </a:solidFill>
              </a:rPr>
              <a:t>giugno 2007, n. 109 </a:t>
            </a:r>
          </a:p>
          <a:p>
            <a:pPr algn="just"/>
            <a:r>
              <a:rPr lang="it-IT" sz="1400" dirty="0" smtClean="0"/>
              <a:t>(Misure </a:t>
            </a:r>
            <a:r>
              <a:rPr lang="it-IT" sz="1400" dirty="0"/>
              <a:t>per prevenire, contrastare e reprimere il finanziamento del terrorismo e </a:t>
            </a:r>
            <a:r>
              <a:rPr lang="it-IT" sz="1400" dirty="0" smtClean="0"/>
              <a:t>l'attività </a:t>
            </a:r>
            <a:r>
              <a:rPr lang="it-IT" sz="1400" dirty="0"/>
              <a:t>dei Paesi che minacciano la pace e la sicurezza internazionale, in attuazione della direttiva </a:t>
            </a:r>
            <a:r>
              <a:rPr lang="it-IT" sz="1400" dirty="0" smtClean="0"/>
              <a:t>2005/60/CE)</a:t>
            </a:r>
            <a:endParaRPr lang="it-IT" sz="1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6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/>
          </p:cNvSpPr>
          <p:nvPr/>
        </p:nvSpPr>
        <p:spPr>
          <a:xfrm>
            <a:off x="8369998" y="6493246"/>
            <a:ext cx="604834" cy="40466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83C77-4BF8-4E3B-9287-21CD0CD17494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-121228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Gli obblighi dei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soggetti obbligati – Le SOS di proliferazione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59832" y="908720"/>
            <a:ext cx="59629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Gli enti finanziari e creditizi devono:</a:t>
            </a:r>
          </a:p>
          <a:p>
            <a:pPr algn="just"/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000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se vi sono fondati motivi di sospettare che i fondi possano contribuire a programmi o attività della RPDC connessi alle armi nucleari, ai missili balistici o ad altre armi di distruzione di massa («finanziamento della proliferazione»), darne tempestivamente comunicazione all'unità di informazione finanziaria (UIF</a:t>
            </a: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)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000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segnalare tempestivamente qualsiasi transazione sospetta, compresi i tentativi di transazioni sospette;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000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non eseguire una transazione quando sospettino ragionevolmente che sia collegata al finanziamento della </a:t>
            </a:r>
            <a:r>
              <a:rPr lang="it-IT" sz="2000" b="1" i="1" dirty="0" smtClean="0">
                <a:solidFill>
                  <a:schemeClr val="accent5">
                    <a:lumMod val="50000"/>
                  </a:schemeClr>
                </a:solidFill>
                <a:ea typeface="SimSun" panose="02010600030101010101" pitchFamily="2" charset="-122"/>
                <a:cs typeface="Georgia" panose="02040502050405020303" pitchFamily="18" charset="0"/>
              </a:rPr>
              <a:t>proliferazione</a:t>
            </a:r>
            <a:endParaRPr lang="it-IT" sz="2000" b="1" i="1" dirty="0">
              <a:solidFill>
                <a:schemeClr val="accent5">
                  <a:lumMod val="50000"/>
                </a:schemeClr>
              </a:solidFill>
              <a:ea typeface="SimSun" panose="02010600030101010101" pitchFamily="2" charset="-122"/>
              <a:cs typeface="Georgia" panose="020405020504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5216" y="4425270"/>
            <a:ext cx="2664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Art. 32 </a:t>
            </a:r>
          </a:p>
          <a:p>
            <a:r>
              <a:rPr lang="it-IT" dirty="0" smtClean="0"/>
              <a:t>REG. (UE) n. 1509/2017 </a:t>
            </a:r>
            <a:r>
              <a:rPr lang="it-IT" dirty="0" smtClean="0">
                <a:solidFill>
                  <a:srgbClr val="FF0000"/>
                </a:solidFill>
              </a:rPr>
              <a:t>del </a:t>
            </a:r>
            <a:r>
              <a:rPr lang="it-IT" dirty="0">
                <a:solidFill>
                  <a:srgbClr val="FF0000"/>
                </a:solidFill>
              </a:rPr>
              <a:t>30 agosto </a:t>
            </a:r>
            <a:r>
              <a:rPr lang="it-IT" dirty="0" smtClean="0">
                <a:solidFill>
                  <a:srgbClr val="FF0000"/>
                </a:solidFill>
              </a:rPr>
              <a:t>2017</a:t>
            </a:r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sz="1400" dirty="0" smtClean="0"/>
              <a:t>(relativo </a:t>
            </a:r>
            <a:r>
              <a:rPr lang="it-IT" sz="1400" dirty="0"/>
              <a:t>a misure restrittive nei confronti della Repubblica popolare democratica di Corea)</a:t>
            </a:r>
            <a:endParaRPr lang="it-IT" sz="1400" b="0" dirty="0"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" y="1916832"/>
            <a:ext cx="2724389" cy="195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955908" y="4653136"/>
            <a:ext cx="756084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it-IT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55303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1F497D"/>
                </a:solidFill>
              </a:rPr>
              <a:t> 26 maggio 2021</a:t>
            </a:r>
            <a:endParaRPr lang="it-IT" b="1" i="1" dirty="0">
              <a:solidFill>
                <a:srgbClr val="1F497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3328" y="260915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t-IT" sz="2800" b="1" dirty="0" smtClean="0">
                <a:solidFill>
                  <a:schemeClr val="tx2"/>
                </a:solidFill>
                <a:ea typeface="ＭＳ Ｐゴシック"/>
              </a:rPr>
              <a:t>Grazie per la </a:t>
            </a:r>
            <a:r>
              <a:rPr kumimoji="1" lang="it-IT" sz="2800" b="1" smtClean="0">
                <a:solidFill>
                  <a:schemeClr val="tx2"/>
                </a:solidFill>
                <a:ea typeface="ＭＳ Ｐゴシック"/>
              </a:rPr>
              <a:t>vostra </a:t>
            </a:r>
            <a:r>
              <a:rPr kumimoji="1" lang="it-IT" sz="2800" b="1" smtClean="0">
                <a:solidFill>
                  <a:schemeClr val="tx2"/>
                </a:solidFill>
                <a:ea typeface="ＭＳ Ｐゴシック"/>
              </a:rPr>
              <a:t>attenzione</a:t>
            </a:r>
            <a:endParaRPr kumimoji="1" lang="it-IT" sz="2800" b="1" dirty="0">
              <a:solidFill>
                <a:schemeClr val="tx2"/>
              </a:solidFill>
              <a:ea typeface="ＭＳ Ｐゴシック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190" y="1100953"/>
            <a:ext cx="1438275" cy="86677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763688" y="479715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t-IT" sz="2800" b="1" smtClean="0">
                <a:solidFill>
                  <a:schemeClr val="tx2"/>
                </a:solidFill>
                <a:ea typeface="ＭＳ Ｐゴシック"/>
              </a:rPr>
              <a:t>giovanni.ilacqua@bancaditalia.it</a:t>
            </a:r>
            <a:endParaRPr kumimoji="1" lang="it-IT" sz="2800" b="1" dirty="0">
              <a:solidFill>
                <a:schemeClr val="tx2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42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1400" dirty="0" smtClean="0">
            <a:solidFill>
              <a:srgbClr val="002060"/>
            </a:solidFill>
            <a:latin typeface="Garamond" panose="02020404030301010803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14477</TotalTime>
  <Words>544</Words>
  <Application>Microsoft Office PowerPoint</Application>
  <PresentationFormat>Presentazione su schermo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ＭＳ Ｐゴシック</vt:lpstr>
      <vt:lpstr>SimSun</vt:lpstr>
      <vt:lpstr>Arial</vt:lpstr>
      <vt:lpstr>Berlin Sans FB</vt:lpstr>
      <vt:lpstr>Calibri</vt:lpstr>
      <vt:lpstr>Georgia</vt:lpstr>
      <vt:lpstr>Wingdings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 Soscia</dc:creator>
  <cp:lastModifiedBy>Diego Bartolozzi</cp:lastModifiedBy>
  <cp:revision>1130</cp:revision>
  <cp:lastPrinted>2020-09-18T07:47:54Z</cp:lastPrinted>
  <dcterms:created xsi:type="dcterms:W3CDTF">2017-08-18T10:23:41Z</dcterms:created>
  <dcterms:modified xsi:type="dcterms:W3CDTF">2021-05-25T17:14:14Z</dcterms:modified>
</cp:coreProperties>
</file>