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561" r:id="rId2"/>
    <p:sldId id="258" r:id="rId3"/>
    <p:sldId id="576" r:id="rId4"/>
    <p:sldId id="575" r:id="rId5"/>
    <p:sldId id="571" r:id="rId6"/>
    <p:sldId id="572" r:id="rId7"/>
    <p:sldId id="573" r:id="rId8"/>
    <p:sldId id="580" r:id="rId9"/>
    <p:sldId id="574" r:id="rId10"/>
    <p:sldId id="568" r:id="rId11"/>
    <p:sldId id="582" r:id="rId12"/>
    <p:sldId id="577" r:id="rId13"/>
    <p:sldId id="532" r:id="rId14"/>
  </p:sldIdLst>
  <p:sldSz cx="12192000" cy="6858000"/>
  <p:notesSz cx="6797675" cy="9925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3"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F3300"/>
    <a:srgbClr val="FF0000"/>
    <a:srgbClr val="006600"/>
    <a:srgbClr val="007166"/>
    <a:srgbClr val="B1B3B6"/>
    <a:srgbClr val="00BF9D"/>
    <a:srgbClr val="33A6C2"/>
    <a:srgbClr val="007167"/>
    <a:srgbClr val="007168"/>
    <a:srgbClr val="0071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9" autoAdjust="0"/>
    <p:restoredTop sz="95062" autoAdjust="0"/>
  </p:normalViewPr>
  <p:slideViewPr>
    <p:cSldViewPr snapToGrid="0">
      <p:cViewPr varScale="1">
        <p:scale>
          <a:sx n="118" d="100"/>
          <a:sy n="118" d="100"/>
        </p:scale>
        <p:origin x="576" y="8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99" d="100"/>
          <a:sy n="99" d="100"/>
        </p:scale>
        <p:origin x="3064"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7977"/>
          </a:xfrm>
          <a:prstGeom prst="rect">
            <a:avLst/>
          </a:prstGeom>
        </p:spPr>
        <p:txBody>
          <a:bodyPr vert="horz" lIns="91422" tIns="45711" rIns="91422" bIns="45711" rtlCol="0"/>
          <a:lstStyle>
            <a:lvl1pPr algn="l">
              <a:defRPr sz="1200"/>
            </a:lvl1pPr>
          </a:lstStyle>
          <a:p>
            <a:endParaRPr lang="en-US"/>
          </a:p>
        </p:txBody>
      </p:sp>
      <p:sp>
        <p:nvSpPr>
          <p:cNvPr id="3" name="Date Placeholder 2"/>
          <p:cNvSpPr>
            <a:spLocks noGrp="1"/>
          </p:cNvSpPr>
          <p:nvPr>
            <p:ph type="dt" sz="quarter" idx="1"/>
          </p:nvPr>
        </p:nvSpPr>
        <p:spPr>
          <a:xfrm>
            <a:off x="3850444" y="0"/>
            <a:ext cx="2945659" cy="497977"/>
          </a:xfrm>
          <a:prstGeom prst="rect">
            <a:avLst/>
          </a:prstGeom>
        </p:spPr>
        <p:txBody>
          <a:bodyPr vert="horz" lIns="91422" tIns="45711" rIns="91422" bIns="45711" rtlCol="0"/>
          <a:lstStyle>
            <a:lvl1pPr algn="r">
              <a:defRPr sz="1200"/>
            </a:lvl1pPr>
          </a:lstStyle>
          <a:p>
            <a:fld id="{77F0870A-9761-4D4E-8296-07C0100CB078}" type="datetimeFigureOut">
              <a:rPr lang="en-US" smtClean="0"/>
              <a:pPr/>
              <a:t>1/15/2024</a:t>
            </a:fld>
            <a:endParaRPr lang="en-US"/>
          </a:p>
        </p:txBody>
      </p:sp>
      <p:sp>
        <p:nvSpPr>
          <p:cNvPr id="4" name="Footer Placeholder 3"/>
          <p:cNvSpPr>
            <a:spLocks noGrp="1"/>
          </p:cNvSpPr>
          <p:nvPr>
            <p:ph type="ftr" sz="quarter" idx="2"/>
          </p:nvPr>
        </p:nvSpPr>
        <p:spPr>
          <a:xfrm>
            <a:off x="1" y="9427076"/>
            <a:ext cx="2945659" cy="497976"/>
          </a:xfrm>
          <a:prstGeom prst="rect">
            <a:avLst/>
          </a:prstGeom>
        </p:spPr>
        <p:txBody>
          <a:bodyPr vert="horz" lIns="91422" tIns="45711" rIns="91422" bIns="45711" rtlCol="0" anchor="b"/>
          <a:lstStyle>
            <a:lvl1pPr algn="l">
              <a:defRPr sz="1200"/>
            </a:lvl1pPr>
          </a:lstStyle>
          <a:p>
            <a:endParaRPr lang="en-US"/>
          </a:p>
        </p:txBody>
      </p:sp>
      <p:sp>
        <p:nvSpPr>
          <p:cNvPr id="5" name="Slide Number Placeholder 4"/>
          <p:cNvSpPr>
            <a:spLocks noGrp="1"/>
          </p:cNvSpPr>
          <p:nvPr>
            <p:ph type="sldNum" sz="quarter" idx="3"/>
          </p:nvPr>
        </p:nvSpPr>
        <p:spPr>
          <a:xfrm>
            <a:off x="3850444" y="9427076"/>
            <a:ext cx="2945659" cy="497976"/>
          </a:xfrm>
          <a:prstGeom prst="rect">
            <a:avLst/>
          </a:prstGeom>
        </p:spPr>
        <p:txBody>
          <a:bodyPr vert="horz" lIns="91422" tIns="45711" rIns="91422" bIns="45711" rtlCol="0" anchor="b"/>
          <a:lstStyle>
            <a:lvl1pPr algn="r">
              <a:defRPr sz="1200"/>
            </a:lvl1pPr>
          </a:lstStyle>
          <a:p>
            <a:fld id="{6DF3F2A9-4E12-4FC0-9B50-3705CBEAA676}" type="slidenum">
              <a:rPr lang="en-US" smtClean="0"/>
              <a:pPr/>
              <a:t>‹N›</a:t>
            </a:fld>
            <a:endParaRPr lang="en-US"/>
          </a:p>
        </p:txBody>
      </p:sp>
    </p:spTree>
    <p:extLst>
      <p:ext uri="{BB962C8B-B14F-4D97-AF65-F5344CB8AC3E}">
        <p14:creationId xmlns:p14="http://schemas.microsoft.com/office/powerpoint/2010/main" val="4946822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7977"/>
          </a:xfrm>
          <a:prstGeom prst="rect">
            <a:avLst/>
          </a:prstGeom>
        </p:spPr>
        <p:txBody>
          <a:bodyPr vert="horz" lIns="91422" tIns="45711" rIns="91422" bIns="45711" rtlCol="0"/>
          <a:lstStyle>
            <a:lvl1pPr algn="l">
              <a:defRPr sz="1200"/>
            </a:lvl1pPr>
          </a:lstStyle>
          <a:p>
            <a:endParaRPr lang="en-US"/>
          </a:p>
        </p:txBody>
      </p:sp>
      <p:sp>
        <p:nvSpPr>
          <p:cNvPr id="3" name="Date Placeholder 2"/>
          <p:cNvSpPr>
            <a:spLocks noGrp="1"/>
          </p:cNvSpPr>
          <p:nvPr>
            <p:ph type="dt" idx="1"/>
          </p:nvPr>
        </p:nvSpPr>
        <p:spPr>
          <a:xfrm>
            <a:off x="3850444" y="0"/>
            <a:ext cx="2945659" cy="497977"/>
          </a:xfrm>
          <a:prstGeom prst="rect">
            <a:avLst/>
          </a:prstGeom>
        </p:spPr>
        <p:txBody>
          <a:bodyPr vert="horz" lIns="91422" tIns="45711" rIns="91422" bIns="45711" rtlCol="0"/>
          <a:lstStyle>
            <a:lvl1pPr algn="r">
              <a:defRPr sz="1200"/>
            </a:lvl1pPr>
          </a:lstStyle>
          <a:p>
            <a:fld id="{B51E49AC-9A92-40F9-9E98-F9E91D691690}" type="datetimeFigureOut">
              <a:rPr lang="en-US" smtClean="0"/>
              <a:pPr/>
              <a:t>1/15/2024</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22" tIns="45711" rIns="91422" bIns="45711" rtlCol="0" anchor="ctr"/>
          <a:lstStyle/>
          <a:p>
            <a:endParaRPr lang="en-US"/>
          </a:p>
        </p:txBody>
      </p:sp>
      <p:sp>
        <p:nvSpPr>
          <p:cNvPr id="5" name="Notes Placeholder 4"/>
          <p:cNvSpPr>
            <a:spLocks noGrp="1"/>
          </p:cNvSpPr>
          <p:nvPr>
            <p:ph type="body" sz="quarter" idx="3"/>
          </p:nvPr>
        </p:nvSpPr>
        <p:spPr>
          <a:xfrm>
            <a:off x="679768" y="4776430"/>
            <a:ext cx="5438140" cy="3907988"/>
          </a:xfrm>
          <a:prstGeom prst="rect">
            <a:avLst/>
          </a:prstGeom>
        </p:spPr>
        <p:txBody>
          <a:bodyPr vert="horz" lIns="91422" tIns="45711" rIns="91422" bIns="457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427076"/>
            <a:ext cx="2945659" cy="497976"/>
          </a:xfrm>
          <a:prstGeom prst="rect">
            <a:avLst/>
          </a:prstGeom>
        </p:spPr>
        <p:txBody>
          <a:bodyPr vert="horz" lIns="91422" tIns="45711" rIns="91422" bIns="45711" rtlCol="0" anchor="b"/>
          <a:lstStyle>
            <a:lvl1pPr algn="l">
              <a:defRPr sz="1200"/>
            </a:lvl1pPr>
          </a:lstStyle>
          <a:p>
            <a:endParaRPr lang="en-US"/>
          </a:p>
        </p:txBody>
      </p:sp>
      <p:sp>
        <p:nvSpPr>
          <p:cNvPr id="7" name="Slide Number Placeholder 6"/>
          <p:cNvSpPr>
            <a:spLocks noGrp="1"/>
          </p:cNvSpPr>
          <p:nvPr>
            <p:ph type="sldNum" sz="quarter" idx="5"/>
          </p:nvPr>
        </p:nvSpPr>
        <p:spPr>
          <a:xfrm>
            <a:off x="3850444" y="9427076"/>
            <a:ext cx="2945659" cy="497976"/>
          </a:xfrm>
          <a:prstGeom prst="rect">
            <a:avLst/>
          </a:prstGeom>
        </p:spPr>
        <p:txBody>
          <a:bodyPr vert="horz" lIns="91422" tIns="45711" rIns="91422" bIns="45711" rtlCol="0" anchor="b"/>
          <a:lstStyle>
            <a:lvl1pPr algn="r">
              <a:defRPr sz="1200"/>
            </a:lvl1pPr>
          </a:lstStyle>
          <a:p>
            <a:fld id="{6B63F5F0-92DA-4D5C-8293-514BE1778177}" type="slidenum">
              <a:rPr lang="en-US" smtClean="0"/>
              <a:pPr/>
              <a:t>‹N›</a:t>
            </a:fld>
            <a:endParaRPr lang="en-US"/>
          </a:p>
        </p:txBody>
      </p:sp>
    </p:spTree>
    <p:extLst>
      <p:ext uri="{BB962C8B-B14F-4D97-AF65-F5344CB8AC3E}">
        <p14:creationId xmlns:p14="http://schemas.microsoft.com/office/powerpoint/2010/main" val="403792571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3700518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7018684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98964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3511245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3671130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495506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620496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2356736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402648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8714189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63024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3298C-BEB7-47AB-8BB4-B9D3D63A5D9A}" type="slidenum">
              <a:rPr lang="en-US" smtClean="0"/>
              <a:pPr/>
              <a:t>‹N›</a:t>
            </a:fld>
            <a:endParaRPr lang="en-US"/>
          </a:p>
        </p:txBody>
      </p:sp>
    </p:spTree>
    <p:extLst>
      <p:ext uri="{BB962C8B-B14F-4D97-AF65-F5344CB8AC3E}">
        <p14:creationId xmlns:p14="http://schemas.microsoft.com/office/powerpoint/2010/main" val="2713510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3298C-BEB7-47AB-8BB4-B9D3D63A5D9A}" type="slidenum">
              <a:rPr lang="en-US" smtClean="0"/>
              <a:pPr/>
              <a:t>‹N›</a:t>
            </a:fld>
            <a:endParaRPr lang="en-US"/>
          </a:p>
        </p:txBody>
      </p:sp>
    </p:spTree>
    <p:extLst>
      <p:ext uri="{BB962C8B-B14F-4D97-AF65-F5344CB8AC3E}">
        <p14:creationId xmlns:p14="http://schemas.microsoft.com/office/powerpoint/2010/main" val="1380141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3298C-BEB7-47AB-8BB4-B9D3D63A5D9A}" type="slidenum">
              <a:rPr lang="en-US" smtClean="0"/>
              <a:pPr/>
              <a:t>‹N›</a:t>
            </a:fld>
            <a:endParaRPr lang="en-US"/>
          </a:p>
        </p:txBody>
      </p:sp>
    </p:spTree>
    <p:extLst>
      <p:ext uri="{BB962C8B-B14F-4D97-AF65-F5344CB8AC3E}">
        <p14:creationId xmlns:p14="http://schemas.microsoft.com/office/powerpoint/2010/main" val="2521423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01">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13915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General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9813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359790" y="335217"/>
            <a:ext cx="6656152" cy="6190488"/>
          </a:xfrm>
          <a:solidFill>
            <a:srgbClr val="F7F7F7"/>
          </a:solidFill>
        </p:spPr>
        <p:txBody>
          <a:bodyPr/>
          <a:lstStyle/>
          <a:p>
            <a:endParaRPr lang="en-US"/>
          </a:p>
        </p:txBody>
      </p:sp>
    </p:spTree>
    <p:extLst>
      <p:ext uri="{BB962C8B-B14F-4D97-AF65-F5344CB8AC3E}">
        <p14:creationId xmlns:p14="http://schemas.microsoft.com/office/powerpoint/2010/main" val="29673501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4923470" y="335217"/>
            <a:ext cx="6656152" cy="6190488"/>
          </a:xfrm>
          <a:solidFill>
            <a:srgbClr val="F7F7F7"/>
          </a:solidFill>
        </p:spPr>
        <p:txBody>
          <a:bodyPr/>
          <a:lstStyle/>
          <a:p>
            <a:endParaRPr lang="en-US"/>
          </a:p>
        </p:txBody>
      </p:sp>
    </p:spTree>
    <p:extLst>
      <p:ext uri="{BB962C8B-B14F-4D97-AF65-F5344CB8AC3E}">
        <p14:creationId xmlns:p14="http://schemas.microsoft.com/office/powerpoint/2010/main" val="3202832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11_Custom Layout">
    <p:spTree>
      <p:nvGrpSpPr>
        <p:cNvPr id="1" name=""/>
        <p:cNvGrpSpPr/>
        <p:nvPr/>
      </p:nvGrpSpPr>
      <p:grpSpPr>
        <a:xfrm>
          <a:off x="0" y="0"/>
          <a:ext cx="0" cy="0"/>
          <a:chOff x="0" y="0"/>
          <a:chExt cx="0" cy="0"/>
        </a:xfrm>
      </p:grpSpPr>
      <p:sp>
        <p:nvSpPr>
          <p:cNvPr id="26" name="Shape 26"/>
          <p:cNvSpPr>
            <a:spLocks noGrp="1"/>
          </p:cNvSpPr>
          <p:nvPr>
            <p:ph type="pic" idx="13"/>
          </p:nvPr>
        </p:nvSpPr>
        <p:spPr>
          <a:xfrm>
            <a:off x="359790" y="332295"/>
            <a:ext cx="11472420" cy="6193410"/>
          </a:xfrm>
          <a:prstGeom prst="rect">
            <a:avLst/>
          </a:prstGeom>
          <a:solidFill>
            <a:srgbClr val="F7F7F7"/>
          </a:solidFill>
        </p:spPr>
        <p:txBody>
          <a:bodyPr lIns="91439" rIns="91439">
            <a:noAutofit/>
          </a:bodyPr>
          <a:lstStyle/>
          <a:p>
            <a:endParaRPr/>
          </a:p>
        </p:txBody>
      </p:sp>
    </p:spTree>
    <p:extLst>
      <p:ext uri="{BB962C8B-B14F-4D97-AF65-F5344CB8AC3E}">
        <p14:creationId xmlns:p14="http://schemas.microsoft.com/office/powerpoint/2010/main" val="1976817985"/>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alf_bg">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598488" y="0"/>
            <a:ext cx="11006137" cy="4364182"/>
          </a:xfrm>
          <a:solidFill>
            <a:srgbClr val="F7F7F7"/>
          </a:solidFill>
        </p:spPr>
        <p:txBody>
          <a:bodyPr/>
          <a:lstStyle/>
          <a:p>
            <a:endParaRPr lang="en-US"/>
          </a:p>
        </p:txBody>
      </p:sp>
    </p:spTree>
    <p:extLst>
      <p:ext uri="{BB962C8B-B14F-4D97-AF65-F5344CB8AC3E}">
        <p14:creationId xmlns:p14="http://schemas.microsoft.com/office/powerpoint/2010/main" val="29042091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13" name="Picture Placeholder 9"/>
          <p:cNvSpPr>
            <a:spLocks noGrp="1"/>
          </p:cNvSpPr>
          <p:nvPr>
            <p:ph type="pic" sz="quarter" idx="10"/>
          </p:nvPr>
        </p:nvSpPr>
        <p:spPr>
          <a:xfrm>
            <a:off x="4657428" y="2997220"/>
            <a:ext cx="1042416" cy="1042416"/>
          </a:xfrm>
          <a:prstGeom prst="ellipse">
            <a:avLst/>
          </a:prstGeom>
          <a:solidFill>
            <a:srgbClr val="F7F7F7"/>
          </a:solidFill>
        </p:spPr>
        <p:txBody>
          <a:bodyPr/>
          <a:lstStyle/>
          <a:p>
            <a:endParaRPr lang="en-US" dirty="0"/>
          </a:p>
        </p:txBody>
      </p:sp>
      <p:sp>
        <p:nvSpPr>
          <p:cNvPr id="14" name="Picture Placeholder 9"/>
          <p:cNvSpPr>
            <a:spLocks noGrp="1"/>
          </p:cNvSpPr>
          <p:nvPr>
            <p:ph type="pic" sz="quarter" idx="11"/>
          </p:nvPr>
        </p:nvSpPr>
        <p:spPr>
          <a:xfrm>
            <a:off x="6550108" y="1394568"/>
            <a:ext cx="1042416" cy="1042416"/>
          </a:xfrm>
          <a:prstGeom prst="ellipse">
            <a:avLst/>
          </a:prstGeom>
          <a:solidFill>
            <a:srgbClr val="F7F7F7"/>
          </a:solidFill>
        </p:spPr>
        <p:txBody>
          <a:bodyPr/>
          <a:lstStyle/>
          <a:p>
            <a:endParaRPr lang="en-US" dirty="0"/>
          </a:p>
        </p:txBody>
      </p:sp>
      <p:sp>
        <p:nvSpPr>
          <p:cNvPr id="15" name="Picture Placeholder 9"/>
          <p:cNvSpPr>
            <a:spLocks noGrp="1"/>
          </p:cNvSpPr>
          <p:nvPr>
            <p:ph type="pic" sz="quarter" idx="12"/>
          </p:nvPr>
        </p:nvSpPr>
        <p:spPr>
          <a:xfrm>
            <a:off x="6550108" y="4596244"/>
            <a:ext cx="1042416" cy="1042416"/>
          </a:xfrm>
          <a:prstGeom prst="ellipse">
            <a:avLst/>
          </a:prstGeom>
          <a:solidFill>
            <a:srgbClr val="F7F7F7"/>
          </a:solidFill>
        </p:spPr>
        <p:txBody>
          <a:bodyPr/>
          <a:lstStyle/>
          <a:p>
            <a:endParaRPr lang="en-US" dirty="0"/>
          </a:p>
        </p:txBody>
      </p:sp>
    </p:spTree>
    <p:extLst>
      <p:ext uri="{BB962C8B-B14F-4D97-AF65-F5344CB8AC3E}">
        <p14:creationId xmlns:p14="http://schemas.microsoft.com/office/powerpoint/2010/main" val="30486792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4_Placeholder">
    <p:spTree>
      <p:nvGrpSpPr>
        <p:cNvPr id="1" name=""/>
        <p:cNvGrpSpPr/>
        <p:nvPr/>
      </p:nvGrpSpPr>
      <p:grpSpPr>
        <a:xfrm>
          <a:off x="0" y="0"/>
          <a:ext cx="0" cy="0"/>
          <a:chOff x="0" y="0"/>
          <a:chExt cx="0" cy="0"/>
        </a:xfrm>
      </p:grpSpPr>
      <p:sp>
        <p:nvSpPr>
          <p:cNvPr id="17" name="Picture Placeholder 2"/>
          <p:cNvSpPr>
            <a:spLocks noGrp="1"/>
          </p:cNvSpPr>
          <p:nvPr>
            <p:ph type="pic" sz="quarter" idx="21"/>
          </p:nvPr>
        </p:nvSpPr>
        <p:spPr>
          <a:xfrm>
            <a:off x="0" y="0"/>
            <a:ext cx="2461332" cy="3390900"/>
          </a:xfrm>
          <a:solidFill>
            <a:srgbClr val="F7F7F7"/>
          </a:solidFill>
        </p:spPr>
        <p:txBody>
          <a:bodyPr>
            <a:normAutofit/>
          </a:bodyPr>
          <a:lstStyle>
            <a:lvl1pPr>
              <a:defRPr sz="1400"/>
            </a:lvl1pPr>
          </a:lstStyle>
          <a:p>
            <a:endParaRPr lang="en-US"/>
          </a:p>
        </p:txBody>
      </p:sp>
      <p:sp>
        <p:nvSpPr>
          <p:cNvPr id="18" name="Picture Placeholder 2"/>
          <p:cNvSpPr>
            <a:spLocks noGrp="1"/>
          </p:cNvSpPr>
          <p:nvPr>
            <p:ph type="pic" sz="quarter" idx="22"/>
          </p:nvPr>
        </p:nvSpPr>
        <p:spPr>
          <a:xfrm>
            <a:off x="251" y="3490215"/>
            <a:ext cx="2461332" cy="3367785"/>
          </a:xfrm>
          <a:solidFill>
            <a:srgbClr val="F7F7F7"/>
          </a:solidFill>
        </p:spPr>
        <p:txBody>
          <a:bodyPr>
            <a:normAutofit/>
          </a:bodyPr>
          <a:lstStyle>
            <a:lvl1pPr>
              <a:defRPr sz="1400"/>
            </a:lvl1pPr>
          </a:lstStyle>
          <a:p>
            <a:endParaRPr lang="en-US"/>
          </a:p>
        </p:txBody>
      </p:sp>
      <p:sp>
        <p:nvSpPr>
          <p:cNvPr id="19" name="Picture Placeholder 2"/>
          <p:cNvSpPr>
            <a:spLocks noGrp="1"/>
          </p:cNvSpPr>
          <p:nvPr>
            <p:ph type="pic" sz="quarter" idx="23"/>
          </p:nvPr>
        </p:nvSpPr>
        <p:spPr>
          <a:xfrm>
            <a:off x="2570609" y="0"/>
            <a:ext cx="2420135" cy="2494759"/>
          </a:xfrm>
          <a:solidFill>
            <a:srgbClr val="F7F7F7"/>
          </a:solidFill>
        </p:spPr>
        <p:txBody>
          <a:bodyPr>
            <a:normAutofit/>
          </a:bodyPr>
          <a:lstStyle>
            <a:lvl1pPr>
              <a:defRPr sz="1400"/>
            </a:lvl1pPr>
          </a:lstStyle>
          <a:p>
            <a:endParaRPr lang="en-US"/>
          </a:p>
        </p:txBody>
      </p:sp>
      <p:sp>
        <p:nvSpPr>
          <p:cNvPr id="20" name="Picture Placeholder 2"/>
          <p:cNvSpPr>
            <a:spLocks noGrp="1"/>
          </p:cNvSpPr>
          <p:nvPr>
            <p:ph type="pic" sz="quarter" idx="24"/>
          </p:nvPr>
        </p:nvSpPr>
        <p:spPr>
          <a:xfrm>
            <a:off x="2570609" y="2594074"/>
            <a:ext cx="2420135" cy="4263926"/>
          </a:xfrm>
          <a:solidFill>
            <a:srgbClr val="F7F7F7"/>
          </a:solidFill>
        </p:spPr>
        <p:txBody>
          <a:bodyPr>
            <a:normAutofit/>
          </a:bodyPr>
          <a:lstStyle>
            <a:lvl1pPr>
              <a:defRPr sz="1400"/>
            </a:lvl1pPr>
          </a:lstStyle>
          <a:p>
            <a:endParaRPr lang="en-US"/>
          </a:p>
        </p:txBody>
      </p:sp>
      <p:sp>
        <p:nvSpPr>
          <p:cNvPr id="25" name="Picture Placeholder 2"/>
          <p:cNvSpPr>
            <a:spLocks noGrp="1"/>
          </p:cNvSpPr>
          <p:nvPr>
            <p:ph type="pic" sz="quarter" idx="25"/>
          </p:nvPr>
        </p:nvSpPr>
        <p:spPr>
          <a:xfrm>
            <a:off x="5109706" y="0"/>
            <a:ext cx="2429570" cy="4691270"/>
          </a:xfrm>
          <a:solidFill>
            <a:srgbClr val="F7F7F7"/>
          </a:solidFill>
        </p:spPr>
        <p:txBody>
          <a:bodyPr>
            <a:normAutofit/>
          </a:bodyPr>
          <a:lstStyle>
            <a:lvl1pPr>
              <a:defRPr sz="1400"/>
            </a:lvl1pPr>
          </a:lstStyle>
          <a:p>
            <a:endParaRPr lang="en-US"/>
          </a:p>
        </p:txBody>
      </p:sp>
      <p:sp>
        <p:nvSpPr>
          <p:cNvPr id="26" name="Picture Placeholder 2"/>
          <p:cNvSpPr>
            <a:spLocks noGrp="1"/>
          </p:cNvSpPr>
          <p:nvPr>
            <p:ph type="pic" sz="quarter" idx="26"/>
          </p:nvPr>
        </p:nvSpPr>
        <p:spPr>
          <a:xfrm>
            <a:off x="5099770" y="4790585"/>
            <a:ext cx="2439506" cy="2067416"/>
          </a:xfrm>
          <a:solidFill>
            <a:srgbClr val="F7F7F7"/>
          </a:solidFill>
        </p:spPr>
        <p:txBody>
          <a:bodyPr>
            <a:normAutofit/>
          </a:bodyPr>
          <a:lstStyle>
            <a:lvl1pPr>
              <a:defRPr sz="1400"/>
            </a:lvl1pPr>
          </a:lstStyle>
          <a:p>
            <a:endParaRPr lang="en-US"/>
          </a:p>
        </p:txBody>
      </p:sp>
      <p:sp>
        <p:nvSpPr>
          <p:cNvPr id="14" name="Picture Placeholder 2"/>
          <p:cNvSpPr>
            <a:spLocks noGrp="1"/>
          </p:cNvSpPr>
          <p:nvPr>
            <p:ph type="pic" sz="quarter" idx="27"/>
          </p:nvPr>
        </p:nvSpPr>
        <p:spPr>
          <a:xfrm>
            <a:off x="7658238" y="0"/>
            <a:ext cx="2461332" cy="3390900"/>
          </a:xfrm>
          <a:solidFill>
            <a:srgbClr val="F7F7F7"/>
          </a:solidFill>
        </p:spPr>
        <p:txBody>
          <a:bodyPr>
            <a:normAutofit/>
          </a:bodyPr>
          <a:lstStyle>
            <a:lvl1pPr>
              <a:defRPr sz="1400"/>
            </a:lvl1pPr>
          </a:lstStyle>
          <a:p>
            <a:endParaRPr lang="en-US"/>
          </a:p>
        </p:txBody>
      </p:sp>
      <p:sp>
        <p:nvSpPr>
          <p:cNvPr id="15" name="Picture Placeholder 2"/>
          <p:cNvSpPr>
            <a:spLocks noGrp="1"/>
          </p:cNvSpPr>
          <p:nvPr>
            <p:ph type="pic" sz="quarter" idx="28"/>
          </p:nvPr>
        </p:nvSpPr>
        <p:spPr>
          <a:xfrm>
            <a:off x="7658489" y="3490215"/>
            <a:ext cx="2461332" cy="3367785"/>
          </a:xfrm>
          <a:solidFill>
            <a:srgbClr val="F7F7F7"/>
          </a:solidFill>
        </p:spPr>
        <p:txBody>
          <a:bodyPr>
            <a:normAutofit/>
          </a:bodyPr>
          <a:lstStyle>
            <a:lvl1pPr>
              <a:defRPr sz="1400"/>
            </a:lvl1pPr>
          </a:lstStyle>
          <a:p>
            <a:endParaRPr lang="en-US"/>
          </a:p>
        </p:txBody>
      </p:sp>
      <p:sp>
        <p:nvSpPr>
          <p:cNvPr id="16" name="Picture Placeholder 2"/>
          <p:cNvSpPr>
            <a:spLocks noGrp="1"/>
          </p:cNvSpPr>
          <p:nvPr>
            <p:ph type="pic" sz="quarter" idx="29"/>
          </p:nvPr>
        </p:nvSpPr>
        <p:spPr>
          <a:xfrm>
            <a:off x="10228847" y="0"/>
            <a:ext cx="1963153" cy="2494759"/>
          </a:xfrm>
          <a:solidFill>
            <a:srgbClr val="F7F7F7"/>
          </a:solidFill>
        </p:spPr>
        <p:txBody>
          <a:bodyPr>
            <a:normAutofit/>
          </a:bodyPr>
          <a:lstStyle>
            <a:lvl1pPr>
              <a:defRPr sz="1400"/>
            </a:lvl1pPr>
          </a:lstStyle>
          <a:p>
            <a:endParaRPr lang="en-US"/>
          </a:p>
        </p:txBody>
      </p:sp>
      <p:sp>
        <p:nvSpPr>
          <p:cNvPr id="21" name="Picture Placeholder 2"/>
          <p:cNvSpPr>
            <a:spLocks noGrp="1"/>
          </p:cNvSpPr>
          <p:nvPr>
            <p:ph type="pic" sz="quarter" idx="30"/>
          </p:nvPr>
        </p:nvSpPr>
        <p:spPr>
          <a:xfrm>
            <a:off x="10228847" y="2594074"/>
            <a:ext cx="1963153" cy="4263926"/>
          </a:xfrm>
          <a:solidFill>
            <a:srgbClr val="F7F7F7"/>
          </a:solidFill>
        </p:spPr>
        <p:txBody>
          <a:bodyPr>
            <a:normAutofit/>
          </a:bodyPr>
          <a:lstStyle>
            <a:lvl1pPr>
              <a:defRPr sz="1400"/>
            </a:lvl1pPr>
          </a:lstStyle>
          <a:p>
            <a:endParaRPr lang="en-US"/>
          </a:p>
        </p:txBody>
      </p:sp>
    </p:spTree>
    <p:extLst>
      <p:ext uri="{BB962C8B-B14F-4D97-AF65-F5344CB8AC3E}">
        <p14:creationId xmlns:p14="http://schemas.microsoft.com/office/powerpoint/2010/main" val="635482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3298C-BEB7-47AB-8BB4-B9D3D63A5D9A}" type="slidenum">
              <a:rPr lang="en-US" smtClean="0"/>
              <a:pPr/>
              <a:t>‹N›</a:t>
            </a:fld>
            <a:endParaRPr lang="en-US"/>
          </a:p>
        </p:txBody>
      </p:sp>
    </p:spTree>
    <p:extLst>
      <p:ext uri="{BB962C8B-B14F-4D97-AF65-F5344CB8AC3E}">
        <p14:creationId xmlns:p14="http://schemas.microsoft.com/office/powerpoint/2010/main" val="1462014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Portfolio_04">
    <p:spTree>
      <p:nvGrpSpPr>
        <p:cNvPr id="1" name=""/>
        <p:cNvGrpSpPr/>
        <p:nvPr/>
      </p:nvGrpSpPr>
      <p:grpSpPr>
        <a:xfrm>
          <a:off x="0" y="0"/>
          <a:ext cx="0" cy="0"/>
          <a:chOff x="0" y="0"/>
          <a:chExt cx="0" cy="0"/>
        </a:xfrm>
      </p:grpSpPr>
      <p:sp>
        <p:nvSpPr>
          <p:cNvPr id="6" name="Picture Placeholder 11"/>
          <p:cNvSpPr>
            <a:spLocks noGrp="1"/>
          </p:cNvSpPr>
          <p:nvPr>
            <p:ph type="pic" sz="quarter" idx="10"/>
          </p:nvPr>
        </p:nvSpPr>
        <p:spPr>
          <a:xfrm>
            <a:off x="17588" y="0"/>
            <a:ext cx="3044952" cy="3429000"/>
          </a:xfrm>
          <a:prstGeom prst="parallelogram">
            <a:avLst/>
          </a:prstGeom>
          <a:solidFill>
            <a:srgbClr val="F7F7F7"/>
          </a:solidFill>
          <a:effectLst/>
        </p:spPr>
        <p:txBody>
          <a:bodyPr/>
          <a:lstStyle/>
          <a:p>
            <a:endParaRPr lang="en-US" dirty="0"/>
          </a:p>
        </p:txBody>
      </p:sp>
      <p:sp>
        <p:nvSpPr>
          <p:cNvPr id="7" name="Picture Placeholder 11"/>
          <p:cNvSpPr>
            <a:spLocks noGrp="1"/>
          </p:cNvSpPr>
          <p:nvPr>
            <p:ph type="pic" sz="quarter" idx="11"/>
          </p:nvPr>
        </p:nvSpPr>
        <p:spPr>
          <a:xfrm>
            <a:off x="2297728" y="0"/>
            <a:ext cx="3044952" cy="3429000"/>
          </a:xfrm>
          <a:prstGeom prst="parallelogram">
            <a:avLst/>
          </a:prstGeom>
          <a:solidFill>
            <a:srgbClr val="F7F7F7"/>
          </a:solidFill>
          <a:effectLst/>
        </p:spPr>
        <p:txBody>
          <a:bodyPr/>
          <a:lstStyle/>
          <a:p>
            <a:endParaRPr lang="en-US" dirty="0"/>
          </a:p>
        </p:txBody>
      </p:sp>
      <p:sp>
        <p:nvSpPr>
          <p:cNvPr id="8" name="Picture Placeholder 11"/>
          <p:cNvSpPr>
            <a:spLocks noGrp="1"/>
          </p:cNvSpPr>
          <p:nvPr>
            <p:ph type="pic" sz="quarter" idx="12"/>
          </p:nvPr>
        </p:nvSpPr>
        <p:spPr>
          <a:xfrm>
            <a:off x="4583734" y="0"/>
            <a:ext cx="3044952" cy="3429000"/>
          </a:xfrm>
          <a:prstGeom prst="parallelogram">
            <a:avLst/>
          </a:prstGeom>
          <a:solidFill>
            <a:srgbClr val="F7F7F7"/>
          </a:solidFill>
          <a:effectLst/>
        </p:spPr>
        <p:txBody>
          <a:bodyPr/>
          <a:lstStyle/>
          <a:p>
            <a:endParaRPr lang="en-US"/>
          </a:p>
        </p:txBody>
      </p:sp>
      <p:sp>
        <p:nvSpPr>
          <p:cNvPr id="16" name="Picture Placeholder 11"/>
          <p:cNvSpPr>
            <a:spLocks noGrp="1"/>
          </p:cNvSpPr>
          <p:nvPr>
            <p:ph type="pic" sz="quarter" idx="15"/>
          </p:nvPr>
        </p:nvSpPr>
        <p:spPr>
          <a:xfrm>
            <a:off x="-745942" y="3429000"/>
            <a:ext cx="3044952" cy="3429000"/>
          </a:xfrm>
          <a:prstGeom prst="parallelogram">
            <a:avLst/>
          </a:prstGeom>
          <a:solidFill>
            <a:srgbClr val="F7F7F7"/>
          </a:solidFill>
          <a:effectLst/>
        </p:spPr>
        <p:txBody>
          <a:bodyPr/>
          <a:lstStyle/>
          <a:p>
            <a:endParaRPr lang="en-US"/>
          </a:p>
        </p:txBody>
      </p:sp>
      <p:sp>
        <p:nvSpPr>
          <p:cNvPr id="17" name="Picture Placeholder 11"/>
          <p:cNvSpPr>
            <a:spLocks noGrp="1"/>
          </p:cNvSpPr>
          <p:nvPr>
            <p:ph type="pic" sz="quarter" idx="16"/>
          </p:nvPr>
        </p:nvSpPr>
        <p:spPr>
          <a:xfrm>
            <a:off x="1540064" y="3429000"/>
            <a:ext cx="3044952" cy="3429000"/>
          </a:xfrm>
          <a:prstGeom prst="parallelogram">
            <a:avLst/>
          </a:prstGeom>
          <a:solidFill>
            <a:srgbClr val="F7F7F7"/>
          </a:solidFill>
          <a:effectLst/>
        </p:spPr>
        <p:txBody>
          <a:bodyPr/>
          <a:lstStyle/>
          <a:p>
            <a:endParaRPr lang="en-US"/>
          </a:p>
        </p:txBody>
      </p:sp>
      <p:sp>
        <p:nvSpPr>
          <p:cNvPr id="18" name="Picture Placeholder 11"/>
          <p:cNvSpPr>
            <a:spLocks noGrp="1"/>
          </p:cNvSpPr>
          <p:nvPr>
            <p:ph type="pic" sz="quarter" idx="17"/>
          </p:nvPr>
        </p:nvSpPr>
        <p:spPr>
          <a:xfrm>
            <a:off x="3826070" y="3429000"/>
            <a:ext cx="3044952" cy="3429000"/>
          </a:xfrm>
          <a:prstGeom prst="parallelogram">
            <a:avLst/>
          </a:prstGeom>
          <a:solidFill>
            <a:srgbClr val="F7F7F7"/>
          </a:solidFill>
          <a:effectLst/>
        </p:spPr>
        <p:txBody>
          <a:bodyPr/>
          <a:lstStyle/>
          <a:p>
            <a:endParaRPr lang="en-US"/>
          </a:p>
        </p:txBody>
      </p:sp>
      <p:sp>
        <p:nvSpPr>
          <p:cNvPr id="11" name="Picture Placeholder 11"/>
          <p:cNvSpPr>
            <a:spLocks noGrp="1"/>
          </p:cNvSpPr>
          <p:nvPr>
            <p:ph type="pic" sz="quarter" idx="18"/>
          </p:nvPr>
        </p:nvSpPr>
        <p:spPr>
          <a:xfrm>
            <a:off x="6871022" y="0"/>
            <a:ext cx="3044952" cy="3429000"/>
          </a:xfrm>
          <a:prstGeom prst="parallelogram">
            <a:avLst/>
          </a:prstGeom>
          <a:solidFill>
            <a:srgbClr val="F7F7F7"/>
          </a:solidFill>
          <a:effectLst/>
        </p:spPr>
        <p:txBody>
          <a:bodyPr/>
          <a:lstStyle/>
          <a:p>
            <a:endParaRPr lang="en-US" dirty="0"/>
          </a:p>
        </p:txBody>
      </p:sp>
      <p:sp>
        <p:nvSpPr>
          <p:cNvPr id="12" name="Picture Placeholder 11"/>
          <p:cNvSpPr>
            <a:spLocks noGrp="1"/>
          </p:cNvSpPr>
          <p:nvPr>
            <p:ph type="pic" sz="quarter" idx="19"/>
          </p:nvPr>
        </p:nvSpPr>
        <p:spPr>
          <a:xfrm>
            <a:off x="9151162" y="0"/>
            <a:ext cx="3044952" cy="3429000"/>
          </a:xfrm>
          <a:prstGeom prst="parallelogram">
            <a:avLst/>
          </a:prstGeom>
          <a:solidFill>
            <a:srgbClr val="F7F7F7"/>
          </a:solidFill>
          <a:effectLst/>
        </p:spPr>
        <p:txBody>
          <a:bodyPr/>
          <a:lstStyle/>
          <a:p>
            <a:endParaRPr lang="en-US" dirty="0"/>
          </a:p>
        </p:txBody>
      </p:sp>
      <p:sp>
        <p:nvSpPr>
          <p:cNvPr id="13" name="Picture Placeholder 11"/>
          <p:cNvSpPr>
            <a:spLocks noGrp="1"/>
          </p:cNvSpPr>
          <p:nvPr>
            <p:ph type="pic" sz="quarter" idx="20"/>
          </p:nvPr>
        </p:nvSpPr>
        <p:spPr>
          <a:xfrm>
            <a:off x="6107492" y="3429000"/>
            <a:ext cx="3044952" cy="3429000"/>
          </a:xfrm>
          <a:prstGeom prst="parallelogram">
            <a:avLst/>
          </a:prstGeom>
          <a:solidFill>
            <a:srgbClr val="F7F7F7"/>
          </a:solidFill>
          <a:effectLst/>
        </p:spPr>
        <p:txBody>
          <a:bodyPr/>
          <a:lstStyle/>
          <a:p>
            <a:endParaRPr lang="en-US"/>
          </a:p>
        </p:txBody>
      </p:sp>
      <p:sp>
        <p:nvSpPr>
          <p:cNvPr id="14" name="Picture Placeholder 11"/>
          <p:cNvSpPr>
            <a:spLocks noGrp="1"/>
          </p:cNvSpPr>
          <p:nvPr>
            <p:ph type="pic" sz="quarter" idx="21"/>
          </p:nvPr>
        </p:nvSpPr>
        <p:spPr>
          <a:xfrm>
            <a:off x="8393498" y="3429000"/>
            <a:ext cx="3044952" cy="3429000"/>
          </a:xfrm>
          <a:prstGeom prst="parallelogram">
            <a:avLst/>
          </a:prstGeom>
          <a:solidFill>
            <a:srgbClr val="F7F7F7"/>
          </a:solidFill>
          <a:effectLst/>
        </p:spPr>
        <p:txBody>
          <a:bodyPr/>
          <a:lstStyle/>
          <a:p>
            <a:endParaRPr lang="en-US"/>
          </a:p>
        </p:txBody>
      </p:sp>
    </p:spTree>
    <p:extLst>
      <p:ext uri="{BB962C8B-B14F-4D97-AF65-F5344CB8AC3E}">
        <p14:creationId xmlns:p14="http://schemas.microsoft.com/office/powerpoint/2010/main" val="2207824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Portfolio_04">
    <p:spTree>
      <p:nvGrpSpPr>
        <p:cNvPr id="1" name=""/>
        <p:cNvGrpSpPr/>
        <p:nvPr/>
      </p:nvGrpSpPr>
      <p:grpSpPr>
        <a:xfrm>
          <a:off x="0" y="0"/>
          <a:ext cx="0" cy="0"/>
          <a:chOff x="0" y="0"/>
          <a:chExt cx="0" cy="0"/>
        </a:xfrm>
      </p:grpSpPr>
      <p:sp>
        <p:nvSpPr>
          <p:cNvPr id="8" name="Picture Placeholder 11"/>
          <p:cNvSpPr>
            <a:spLocks noGrp="1"/>
          </p:cNvSpPr>
          <p:nvPr>
            <p:ph type="pic" sz="quarter" idx="12"/>
          </p:nvPr>
        </p:nvSpPr>
        <p:spPr>
          <a:xfrm flipH="1">
            <a:off x="4583734" y="0"/>
            <a:ext cx="3044952" cy="3429000"/>
          </a:xfrm>
          <a:prstGeom prst="parallelogram">
            <a:avLst/>
          </a:prstGeom>
          <a:solidFill>
            <a:srgbClr val="F7F7F7"/>
          </a:solidFill>
          <a:effectLst/>
        </p:spPr>
        <p:txBody>
          <a:bodyPr/>
          <a:lstStyle/>
          <a:p>
            <a:endParaRPr lang="en-US"/>
          </a:p>
        </p:txBody>
      </p:sp>
      <p:sp>
        <p:nvSpPr>
          <p:cNvPr id="18" name="Picture Placeholder 11"/>
          <p:cNvSpPr>
            <a:spLocks noGrp="1"/>
          </p:cNvSpPr>
          <p:nvPr>
            <p:ph type="pic" sz="quarter" idx="17"/>
          </p:nvPr>
        </p:nvSpPr>
        <p:spPr>
          <a:xfrm>
            <a:off x="4589600" y="3429000"/>
            <a:ext cx="3044952" cy="3429000"/>
          </a:xfrm>
          <a:prstGeom prst="parallelogram">
            <a:avLst/>
          </a:prstGeom>
          <a:solidFill>
            <a:srgbClr val="F7F7F7"/>
          </a:solidFill>
          <a:effectLst/>
        </p:spPr>
        <p:txBody>
          <a:bodyPr/>
          <a:lstStyle/>
          <a:p>
            <a:endParaRPr lang="en-US"/>
          </a:p>
        </p:txBody>
      </p:sp>
      <p:sp>
        <p:nvSpPr>
          <p:cNvPr id="11" name="Picture Placeholder 11"/>
          <p:cNvSpPr>
            <a:spLocks noGrp="1"/>
          </p:cNvSpPr>
          <p:nvPr>
            <p:ph type="pic" sz="quarter" idx="18"/>
          </p:nvPr>
        </p:nvSpPr>
        <p:spPr>
          <a:xfrm flipH="1">
            <a:off x="6871022" y="0"/>
            <a:ext cx="3044952" cy="3429000"/>
          </a:xfrm>
          <a:prstGeom prst="parallelogram">
            <a:avLst/>
          </a:prstGeom>
          <a:solidFill>
            <a:srgbClr val="F7F7F7"/>
          </a:solidFill>
          <a:effectLst/>
        </p:spPr>
        <p:txBody>
          <a:bodyPr/>
          <a:lstStyle/>
          <a:p>
            <a:endParaRPr lang="en-US" dirty="0"/>
          </a:p>
        </p:txBody>
      </p:sp>
      <p:sp>
        <p:nvSpPr>
          <p:cNvPr id="12" name="Picture Placeholder 11"/>
          <p:cNvSpPr>
            <a:spLocks noGrp="1"/>
          </p:cNvSpPr>
          <p:nvPr>
            <p:ph type="pic" sz="quarter" idx="19"/>
          </p:nvPr>
        </p:nvSpPr>
        <p:spPr>
          <a:xfrm flipH="1">
            <a:off x="9151162" y="0"/>
            <a:ext cx="3044952" cy="3429000"/>
          </a:xfrm>
          <a:prstGeom prst="parallelogram">
            <a:avLst/>
          </a:prstGeom>
          <a:solidFill>
            <a:srgbClr val="F7F7F7"/>
          </a:solidFill>
          <a:effectLst/>
        </p:spPr>
        <p:txBody>
          <a:bodyPr/>
          <a:lstStyle/>
          <a:p>
            <a:endParaRPr lang="en-US" dirty="0"/>
          </a:p>
        </p:txBody>
      </p:sp>
      <p:sp>
        <p:nvSpPr>
          <p:cNvPr id="13" name="Picture Placeholder 11"/>
          <p:cNvSpPr>
            <a:spLocks noGrp="1"/>
          </p:cNvSpPr>
          <p:nvPr>
            <p:ph type="pic" sz="quarter" idx="20"/>
          </p:nvPr>
        </p:nvSpPr>
        <p:spPr>
          <a:xfrm>
            <a:off x="6871022" y="3429000"/>
            <a:ext cx="3044952" cy="3429000"/>
          </a:xfrm>
          <a:prstGeom prst="parallelogram">
            <a:avLst/>
          </a:prstGeom>
          <a:solidFill>
            <a:srgbClr val="F7F7F7"/>
          </a:solidFill>
          <a:effectLst/>
        </p:spPr>
        <p:txBody>
          <a:bodyPr/>
          <a:lstStyle/>
          <a:p>
            <a:endParaRPr lang="en-US"/>
          </a:p>
        </p:txBody>
      </p:sp>
      <p:sp>
        <p:nvSpPr>
          <p:cNvPr id="14" name="Picture Placeholder 11"/>
          <p:cNvSpPr>
            <a:spLocks noGrp="1"/>
          </p:cNvSpPr>
          <p:nvPr>
            <p:ph type="pic" sz="quarter" idx="21"/>
          </p:nvPr>
        </p:nvSpPr>
        <p:spPr>
          <a:xfrm>
            <a:off x="9157028" y="3429000"/>
            <a:ext cx="3044952" cy="3429000"/>
          </a:xfrm>
          <a:prstGeom prst="parallelogram">
            <a:avLst/>
          </a:prstGeom>
          <a:solidFill>
            <a:srgbClr val="F7F7F7"/>
          </a:solidFill>
          <a:effectLst/>
        </p:spPr>
        <p:txBody>
          <a:bodyPr/>
          <a:lstStyle/>
          <a:p>
            <a:endParaRPr lang="en-US" dirty="0"/>
          </a:p>
        </p:txBody>
      </p:sp>
    </p:spTree>
    <p:extLst>
      <p:ext uri="{BB962C8B-B14F-4D97-AF65-F5344CB8AC3E}">
        <p14:creationId xmlns:p14="http://schemas.microsoft.com/office/powerpoint/2010/main" val="40626454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Portfolio_04">
    <p:spTree>
      <p:nvGrpSpPr>
        <p:cNvPr id="1" name=""/>
        <p:cNvGrpSpPr/>
        <p:nvPr/>
      </p:nvGrpSpPr>
      <p:grpSpPr>
        <a:xfrm>
          <a:off x="0" y="0"/>
          <a:ext cx="0" cy="0"/>
          <a:chOff x="0" y="0"/>
          <a:chExt cx="0" cy="0"/>
        </a:xfrm>
      </p:grpSpPr>
      <p:sp>
        <p:nvSpPr>
          <p:cNvPr id="8" name="Picture Placeholder 11"/>
          <p:cNvSpPr>
            <a:spLocks noGrp="1"/>
          </p:cNvSpPr>
          <p:nvPr>
            <p:ph type="pic" sz="quarter" idx="12"/>
          </p:nvPr>
        </p:nvSpPr>
        <p:spPr>
          <a:xfrm>
            <a:off x="-7316" y="0"/>
            <a:ext cx="3044952" cy="3429000"/>
          </a:xfrm>
          <a:prstGeom prst="parallelogram">
            <a:avLst/>
          </a:prstGeom>
          <a:solidFill>
            <a:srgbClr val="F7F7F7"/>
          </a:solidFill>
          <a:effectLst/>
        </p:spPr>
        <p:txBody>
          <a:bodyPr/>
          <a:lstStyle/>
          <a:p>
            <a:endParaRPr lang="en-US"/>
          </a:p>
        </p:txBody>
      </p:sp>
      <p:sp>
        <p:nvSpPr>
          <p:cNvPr id="18" name="Picture Placeholder 11"/>
          <p:cNvSpPr>
            <a:spLocks noGrp="1"/>
          </p:cNvSpPr>
          <p:nvPr>
            <p:ph type="pic" sz="quarter" idx="17"/>
          </p:nvPr>
        </p:nvSpPr>
        <p:spPr>
          <a:xfrm flipH="1">
            <a:off x="-1450" y="3429000"/>
            <a:ext cx="3044952" cy="3429000"/>
          </a:xfrm>
          <a:prstGeom prst="parallelogram">
            <a:avLst/>
          </a:prstGeom>
          <a:solidFill>
            <a:srgbClr val="F7F7F7"/>
          </a:solidFill>
          <a:effectLst/>
        </p:spPr>
        <p:txBody>
          <a:bodyPr/>
          <a:lstStyle/>
          <a:p>
            <a:endParaRPr lang="en-US"/>
          </a:p>
        </p:txBody>
      </p:sp>
      <p:sp>
        <p:nvSpPr>
          <p:cNvPr id="11" name="Picture Placeholder 11"/>
          <p:cNvSpPr>
            <a:spLocks noGrp="1"/>
          </p:cNvSpPr>
          <p:nvPr>
            <p:ph type="pic" sz="quarter" idx="18"/>
          </p:nvPr>
        </p:nvSpPr>
        <p:spPr>
          <a:xfrm>
            <a:off x="2279972" y="0"/>
            <a:ext cx="3044952" cy="3429000"/>
          </a:xfrm>
          <a:prstGeom prst="parallelogram">
            <a:avLst/>
          </a:prstGeom>
          <a:solidFill>
            <a:srgbClr val="F7F7F7"/>
          </a:solidFill>
          <a:effectLst/>
        </p:spPr>
        <p:txBody>
          <a:bodyPr/>
          <a:lstStyle/>
          <a:p>
            <a:endParaRPr lang="en-US" dirty="0"/>
          </a:p>
        </p:txBody>
      </p:sp>
      <p:sp>
        <p:nvSpPr>
          <p:cNvPr id="12" name="Picture Placeholder 11"/>
          <p:cNvSpPr>
            <a:spLocks noGrp="1"/>
          </p:cNvSpPr>
          <p:nvPr>
            <p:ph type="pic" sz="quarter" idx="19"/>
          </p:nvPr>
        </p:nvSpPr>
        <p:spPr>
          <a:xfrm>
            <a:off x="4560112" y="0"/>
            <a:ext cx="3044952" cy="3429000"/>
          </a:xfrm>
          <a:prstGeom prst="parallelogram">
            <a:avLst/>
          </a:prstGeom>
          <a:solidFill>
            <a:srgbClr val="F7F7F7"/>
          </a:solidFill>
          <a:effectLst/>
        </p:spPr>
        <p:txBody>
          <a:bodyPr/>
          <a:lstStyle/>
          <a:p>
            <a:endParaRPr lang="en-US" dirty="0"/>
          </a:p>
        </p:txBody>
      </p:sp>
      <p:sp>
        <p:nvSpPr>
          <p:cNvPr id="13" name="Picture Placeholder 11"/>
          <p:cNvSpPr>
            <a:spLocks noGrp="1"/>
          </p:cNvSpPr>
          <p:nvPr>
            <p:ph type="pic" sz="quarter" idx="20"/>
          </p:nvPr>
        </p:nvSpPr>
        <p:spPr>
          <a:xfrm flipH="1">
            <a:off x="2279972" y="3429000"/>
            <a:ext cx="3044952" cy="3429000"/>
          </a:xfrm>
          <a:prstGeom prst="parallelogram">
            <a:avLst/>
          </a:prstGeom>
          <a:solidFill>
            <a:srgbClr val="F7F7F7"/>
          </a:solidFill>
          <a:effectLst/>
        </p:spPr>
        <p:txBody>
          <a:bodyPr/>
          <a:lstStyle/>
          <a:p>
            <a:endParaRPr lang="en-US"/>
          </a:p>
        </p:txBody>
      </p:sp>
      <p:sp>
        <p:nvSpPr>
          <p:cNvPr id="14" name="Picture Placeholder 11"/>
          <p:cNvSpPr>
            <a:spLocks noGrp="1"/>
          </p:cNvSpPr>
          <p:nvPr>
            <p:ph type="pic" sz="quarter" idx="21"/>
          </p:nvPr>
        </p:nvSpPr>
        <p:spPr>
          <a:xfrm flipH="1">
            <a:off x="4565978" y="3429000"/>
            <a:ext cx="3044952" cy="3429000"/>
          </a:xfrm>
          <a:prstGeom prst="parallelogram">
            <a:avLst/>
          </a:prstGeom>
          <a:solidFill>
            <a:srgbClr val="F7F7F7"/>
          </a:solidFill>
          <a:effectLst/>
        </p:spPr>
        <p:txBody>
          <a:bodyPr/>
          <a:lstStyle/>
          <a:p>
            <a:endParaRPr lang="en-US" dirty="0"/>
          </a:p>
        </p:txBody>
      </p:sp>
    </p:spTree>
    <p:extLst>
      <p:ext uri="{BB962C8B-B14F-4D97-AF65-F5344CB8AC3E}">
        <p14:creationId xmlns:p14="http://schemas.microsoft.com/office/powerpoint/2010/main" val="34667377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15" name="Picture Placeholder 9"/>
          <p:cNvSpPr>
            <a:spLocks noGrp="1"/>
          </p:cNvSpPr>
          <p:nvPr>
            <p:ph type="pic" sz="quarter" idx="10"/>
          </p:nvPr>
        </p:nvSpPr>
        <p:spPr>
          <a:xfrm>
            <a:off x="0" y="0"/>
            <a:ext cx="4078224" cy="6858000"/>
          </a:xfrm>
          <a:solidFill>
            <a:srgbClr val="F7F7F7"/>
          </a:solidFill>
        </p:spPr>
        <p:txBody>
          <a:bodyPr/>
          <a:lstStyle/>
          <a:p>
            <a:endParaRPr lang="en-US"/>
          </a:p>
        </p:txBody>
      </p:sp>
      <p:sp>
        <p:nvSpPr>
          <p:cNvPr id="16" name="Picture Placeholder 11"/>
          <p:cNvSpPr>
            <a:spLocks noGrp="1"/>
          </p:cNvSpPr>
          <p:nvPr>
            <p:ph type="pic" sz="quarter" idx="11"/>
          </p:nvPr>
        </p:nvSpPr>
        <p:spPr>
          <a:xfrm>
            <a:off x="4072949" y="0"/>
            <a:ext cx="4041648" cy="6858000"/>
          </a:xfrm>
          <a:solidFill>
            <a:srgbClr val="D9D9D9"/>
          </a:solidFill>
        </p:spPr>
        <p:txBody>
          <a:bodyPr/>
          <a:lstStyle/>
          <a:p>
            <a:endParaRPr lang="en-US"/>
          </a:p>
        </p:txBody>
      </p:sp>
      <p:sp>
        <p:nvSpPr>
          <p:cNvPr id="17" name="Picture Placeholder 13"/>
          <p:cNvSpPr>
            <a:spLocks noGrp="1"/>
          </p:cNvSpPr>
          <p:nvPr>
            <p:ph type="pic" sz="quarter" idx="12"/>
          </p:nvPr>
        </p:nvSpPr>
        <p:spPr>
          <a:xfrm>
            <a:off x="8119051" y="0"/>
            <a:ext cx="4078224" cy="6858000"/>
          </a:xfrm>
          <a:solidFill>
            <a:srgbClr val="F7F7F7"/>
          </a:solidFill>
        </p:spPr>
        <p:txBody>
          <a:bodyPr/>
          <a:lstStyle/>
          <a:p>
            <a:endParaRPr lang="en-US"/>
          </a:p>
        </p:txBody>
      </p:sp>
    </p:spTree>
    <p:extLst>
      <p:ext uri="{BB962C8B-B14F-4D97-AF65-F5344CB8AC3E}">
        <p14:creationId xmlns:p14="http://schemas.microsoft.com/office/powerpoint/2010/main" val="4696197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11" name="Picture Placeholder 8"/>
          <p:cNvSpPr>
            <a:spLocks noGrp="1"/>
          </p:cNvSpPr>
          <p:nvPr>
            <p:ph type="pic" sz="quarter" idx="10"/>
          </p:nvPr>
        </p:nvSpPr>
        <p:spPr>
          <a:xfrm>
            <a:off x="-3048" y="0"/>
            <a:ext cx="6099048" cy="6858000"/>
          </a:xfrm>
          <a:solidFill>
            <a:srgbClr val="F7F7F7"/>
          </a:solidFill>
        </p:spPr>
        <p:txBody>
          <a:bodyPr/>
          <a:lstStyle/>
          <a:p>
            <a:endParaRPr lang="en-US" dirty="0"/>
          </a:p>
        </p:txBody>
      </p:sp>
      <p:sp>
        <p:nvSpPr>
          <p:cNvPr id="12" name="Picture Placeholder 8"/>
          <p:cNvSpPr>
            <a:spLocks noGrp="1"/>
          </p:cNvSpPr>
          <p:nvPr>
            <p:ph type="pic" sz="quarter" idx="11"/>
          </p:nvPr>
        </p:nvSpPr>
        <p:spPr>
          <a:xfrm>
            <a:off x="6096000" y="0"/>
            <a:ext cx="6099048" cy="6858000"/>
          </a:xfrm>
          <a:solidFill>
            <a:srgbClr val="D9D9D9"/>
          </a:solidFill>
        </p:spPr>
        <p:txBody>
          <a:bodyPr/>
          <a:lstStyle/>
          <a:p>
            <a:endParaRPr lang="en-US" dirty="0"/>
          </a:p>
        </p:txBody>
      </p:sp>
    </p:spTree>
    <p:extLst>
      <p:ext uri="{BB962C8B-B14F-4D97-AF65-F5344CB8AC3E}">
        <p14:creationId xmlns:p14="http://schemas.microsoft.com/office/powerpoint/2010/main" val="42396123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4_Portfolio_04">
    <p:spTree>
      <p:nvGrpSpPr>
        <p:cNvPr id="1" name=""/>
        <p:cNvGrpSpPr/>
        <p:nvPr/>
      </p:nvGrpSpPr>
      <p:grpSpPr>
        <a:xfrm>
          <a:off x="0" y="0"/>
          <a:ext cx="0" cy="0"/>
          <a:chOff x="0" y="0"/>
          <a:chExt cx="0" cy="0"/>
        </a:xfrm>
      </p:grpSpPr>
      <p:sp>
        <p:nvSpPr>
          <p:cNvPr id="19" name="TextBox 18"/>
          <p:cNvSpPr txBox="1"/>
          <p:nvPr userDrawn="1"/>
        </p:nvSpPr>
        <p:spPr>
          <a:xfrm>
            <a:off x="11353359" y="6291386"/>
            <a:ext cx="319318" cy="246221"/>
          </a:xfrm>
          <a:prstGeom prst="rect">
            <a:avLst/>
          </a:prstGeom>
          <a:noFill/>
        </p:spPr>
        <p:txBody>
          <a:bodyPr wrap="none" rtlCol="0">
            <a:spAutoFit/>
          </a:bodyPr>
          <a:lstStyle/>
          <a:p>
            <a:pPr algn="ctr"/>
            <a:fld id="{9F976047-6D8B-40E5-9820-BFA42EA4E19A}" type="slidenum">
              <a:rPr lang="en-US" sz="1000" smtClean="0">
                <a:solidFill>
                  <a:schemeClr val="tx1"/>
                </a:solidFill>
                <a:latin typeface="Source Sans Pro" panose="020B0503030403020204" pitchFamily="34" charset="0"/>
              </a:rPr>
              <a:pPr algn="ctr"/>
              <a:t>‹N›</a:t>
            </a:fld>
            <a:endParaRPr lang="en-US" dirty="0">
              <a:solidFill>
                <a:schemeClr val="tx1"/>
              </a:solidFill>
              <a:latin typeface="Source Sans Pro" panose="020B0503030403020204" pitchFamily="34" charset="0"/>
            </a:endParaRPr>
          </a:p>
        </p:txBody>
      </p:sp>
      <p:sp>
        <p:nvSpPr>
          <p:cNvPr id="16" name="Picture Placeholder 11"/>
          <p:cNvSpPr>
            <a:spLocks noGrp="1"/>
          </p:cNvSpPr>
          <p:nvPr>
            <p:ph type="pic" sz="quarter" idx="19"/>
          </p:nvPr>
        </p:nvSpPr>
        <p:spPr>
          <a:xfrm>
            <a:off x="5191124" y="0"/>
            <a:ext cx="6410325" cy="6858000"/>
          </a:xfrm>
          <a:prstGeom prst="parallelogram">
            <a:avLst/>
          </a:prstGeom>
          <a:solidFill>
            <a:srgbClr val="F7F7F7"/>
          </a:solidFill>
          <a:effectLst/>
        </p:spPr>
        <p:txBody>
          <a:bodyPr/>
          <a:lstStyle/>
          <a:p>
            <a:endParaRPr lang="en-US" dirty="0"/>
          </a:p>
        </p:txBody>
      </p:sp>
    </p:spTree>
    <p:extLst>
      <p:ext uri="{BB962C8B-B14F-4D97-AF65-F5344CB8AC3E}">
        <p14:creationId xmlns:p14="http://schemas.microsoft.com/office/powerpoint/2010/main" val="276199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5_Portfolio_04">
    <p:spTree>
      <p:nvGrpSpPr>
        <p:cNvPr id="1" name=""/>
        <p:cNvGrpSpPr/>
        <p:nvPr/>
      </p:nvGrpSpPr>
      <p:grpSpPr>
        <a:xfrm>
          <a:off x="0" y="0"/>
          <a:ext cx="0" cy="0"/>
          <a:chOff x="0" y="0"/>
          <a:chExt cx="0" cy="0"/>
        </a:xfrm>
      </p:grpSpPr>
      <p:sp>
        <p:nvSpPr>
          <p:cNvPr id="19" name="TextBox 18"/>
          <p:cNvSpPr txBox="1"/>
          <p:nvPr userDrawn="1"/>
        </p:nvSpPr>
        <p:spPr>
          <a:xfrm>
            <a:off x="11353359" y="6291386"/>
            <a:ext cx="319318" cy="246221"/>
          </a:xfrm>
          <a:prstGeom prst="rect">
            <a:avLst/>
          </a:prstGeom>
          <a:noFill/>
        </p:spPr>
        <p:txBody>
          <a:bodyPr wrap="none" rtlCol="0">
            <a:spAutoFit/>
          </a:bodyPr>
          <a:lstStyle/>
          <a:p>
            <a:pPr algn="ctr"/>
            <a:fld id="{9F976047-6D8B-40E5-9820-BFA42EA4E19A}" type="slidenum">
              <a:rPr lang="en-US" sz="1000" smtClean="0">
                <a:solidFill>
                  <a:schemeClr val="tx1"/>
                </a:solidFill>
                <a:latin typeface="Source Sans Pro" panose="020B0503030403020204" pitchFamily="34" charset="0"/>
              </a:rPr>
              <a:pPr algn="ctr"/>
              <a:t>‹N›</a:t>
            </a:fld>
            <a:endParaRPr lang="en-US" dirty="0">
              <a:solidFill>
                <a:schemeClr val="tx1"/>
              </a:solidFill>
              <a:latin typeface="Source Sans Pro" panose="020B0503030403020204" pitchFamily="34" charset="0"/>
            </a:endParaRPr>
          </a:p>
        </p:txBody>
      </p:sp>
      <p:sp>
        <p:nvSpPr>
          <p:cNvPr id="16" name="Picture Placeholder 11"/>
          <p:cNvSpPr>
            <a:spLocks noGrp="1"/>
          </p:cNvSpPr>
          <p:nvPr>
            <p:ph type="pic" sz="quarter" idx="19"/>
          </p:nvPr>
        </p:nvSpPr>
        <p:spPr>
          <a:xfrm flipH="1">
            <a:off x="609599" y="0"/>
            <a:ext cx="6410325" cy="6858000"/>
          </a:xfrm>
          <a:prstGeom prst="parallelogram">
            <a:avLst/>
          </a:prstGeom>
          <a:solidFill>
            <a:srgbClr val="F7F7F7"/>
          </a:solidFill>
          <a:effectLst/>
        </p:spPr>
        <p:txBody>
          <a:bodyPr/>
          <a:lstStyle/>
          <a:p>
            <a:endParaRPr lang="en-US" dirty="0"/>
          </a:p>
        </p:txBody>
      </p:sp>
    </p:spTree>
    <p:extLst>
      <p:ext uri="{BB962C8B-B14F-4D97-AF65-F5344CB8AC3E}">
        <p14:creationId xmlns:p14="http://schemas.microsoft.com/office/powerpoint/2010/main" val="2140405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26" name="Shape 26"/>
          <p:cNvSpPr>
            <a:spLocks noGrp="1"/>
          </p:cNvSpPr>
          <p:nvPr>
            <p:ph type="pic" idx="13"/>
          </p:nvPr>
        </p:nvSpPr>
        <p:spPr>
          <a:xfrm>
            <a:off x="359790" y="332295"/>
            <a:ext cx="11472420" cy="6193410"/>
          </a:xfrm>
          <a:prstGeom prst="rect">
            <a:avLst/>
          </a:prstGeom>
          <a:solidFill>
            <a:srgbClr val="F7F7F7"/>
          </a:solidFill>
        </p:spPr>
        <p:txBody>
          <a:bodyPr lIns="91439" rIns="91439">
            <a:noAutofit/>
          </a:bodyPr>
          <a:lstStyle/>
          <a:p>
            <a:endParaRPr/>
          </a:p>
        </p:txBody>
      </p:sp>
      <p:sp>
        <p:nvSpPr>
          <p:cNvPr id="12" name="Picture Placeholder 6"/>
          <p:cNvSpPr>
            <a:spLocks noGrp="1"/>
          </p:cNvSpPr>
          <p:nvPr>
            <p:ph type="pic" sz="quarter" idx="14"/>
          </p:nvPr>
        </p:nvSpPr>
        <p:spPr>
          <a:xfrm>
            <a:off x="6031698" y="1066242"/>
            <a:ext cx="822960" cy="822960"/>
          </a:xfrm>
          <a:prstGeom prst="ellipse">
            <a:avLst/>
          </a:prstGeom>
          <a:solidFill>
            <a:srgbClr val="D9D9D9"/>
          </a:solidFill>
        </p:spPr>
        <p:txBody>
          <a:bodyPr/>
          <a:lstStyle/>
          <a:p>
            <a:endParaRPr lang="en-US"/>
          </a:p>
        </p:txBody>
      </p:sp>
      <p:sp>
        <p:nvSpPr>
          <p:cNvPr id="13" name="Picture Placeholder 6"/>
          <p:cNvSpPr>
            <a:spLocks noGrp="1"/>
          </p:cNvSpPr>
          <p:nvPr>
            <p:ph type="pic" sz="quarter" idx="15"/>
          </p:nvPr>
        </p:nvSpPr>
        <p:spPr>
          <a:xfrm>
            <a:off x="6031698" y="3657616"/>
            <a:ext cx="822960" cy="822960"/>
          </a:xfrm>
          <a:prstGeom prst="ellipse">
            <a:avLst/>
          </a:prstGeom>
          <a:solidFill>
            <a:srgbClr val="D9D9D9"/>
          </a:solidFill>
        </p:spPr>
        <p:txBody>
          <a:bodyPr/>
          <a:lstStyle/>
          <a:p>
            <a:endParaRPr lang="en-US"/>
          </a:p>
        </p:txBody>
      </p:sp>
      <p:sp>
        <p:nvSpPr>
          <p:cNvPr id="14" name="Picture Placeholder 6"/>
          <p:cNvSpPr>
            <a:spLocks noGrp="1"/>
          </p:cNvSpPr>
          <p:nvPr>
            <p:ph type="pic" sz="quarter" idx="16"/>
          </p:nvPr>
        </p:nvSpPr>
        <p:spPr>
          <a:xfrm>
            <a:off x="9518767" y="3657616"/>
            <a:ext cx="822960" cy="822960"/>
          </a:xfrm>
          <a:prstGeom prst="ellipse">
            <a:avLst/>
          </a:prstGeom>
          <a:solidFill>
            <a:srgbClr val="D9D9D9"/>
          </a:solidFill>
        </p:spPr>
        <p:txBody>
          <a:bodyPr/>
          <a:lstStyle/>
          <a:p>
            <a:endParaRPr lang="en-US"/>
          </a:p>
        </p:txBody>
      </p:sp>
      <p:sp>
        <p:nvSpPr>
          <p:cNvPr id="15" name="Picture Placeholder 6"/>
          <p:cNvSpPr>
            <a:spLocks noGrp="1"/>
          </p:cNvSpPr>
          <p:nvPr>
            <p:ph type="pic" sz="quarter" idx="17"/>
          </p:nvPr>
        </p:nvSpPr>
        <p:spPr>
          <a:xfrm>
            <a:off x="9518767" y="1066242"/>
            <a:ext cx="822960" cy="822960"/>
          </a:xfrm>
          <a:prstGeom prst="ellipse">
            <a:avLst/>
          </a:prstGeom>
          <a:solidFill>
            <a:srgbClr val="D9D9D9"/>
          </a:solidFill>
        </p:spPr>
        <p:txBody>
          <a:bodyPr/>
          <a:lstStyle/>
          <a:p>
            <a:endParaRPr lang="en-US"/>
          </a:p>
        </p:txBody>
      </p:sp>
    </p:spTree>
    <p:extLst>
      <p:ext uri="{BB962C8B-B14F-4D97-AF65-F5344CB8AC3E}">
        <p14:creationId xmlns:p14="http://schemas.microsoft.com/office/powerpoint/2010/main" val="983650626"/>
      </p:ext>
    </p:extLst>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Happy_customers">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2532881" y="2418930"/>
            <a:ext cx="1755775" cy="3107216"/>
          </a:xfrm>
          <a:solidFill>
            <a:srgbClr val="F7F7F7"/>
          </a:solidFill>
        </p:spPr>
        <p:txBody>
          <a:bodyPr/>
          <a:lstStyle/>
          <a:p>
            <a:endParaRPr lang="en-US" dirty="0"/>
          </a:p>
        </p:txBody>
      </p:sp>
    </p:spTree>
    <p:extLst>
      <p:ext uri="{BB962C8B-B14F-4D97-AF65-F5344CB8AC3E}">
        <p14:creationId xmlns:p14="http://schemas.microsoft.com/office/powerpoint/2010/main" val="30546194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Happy_customers">
    <p:spTree>
      <p:nvGrpSpPr>
        <p:cNvPr id="1" name=""/>
        <p:cNvGrpSpPr/>
        <p:nvPr/>
      </p:nvGrpSpPr>
      <p:grpSpPr>
        <a:xfrm>
          <a:off x="0" y="0"/>
          <a:ext cx="0" cy="0"/>
          <a:chOff x="0" y="0"/>
          <a:chExt cx="0" cy="0"/>
        </a:xfrm>
      </p:grpSpPr>
      <p:sp>
        <p:nvSpPr>
          <p:cNvPr id="6" name="Picture Placeholder 7"/>
          <p:cNvSpPr>
            <a:spLocks noGrp="1"/>
          </p:cNvSpPr>
          <p:nvPr>
            <p:ph type="pic" sz="quarter" idx="10"/>
          </p:nvPr>
        </p:nvSpPr>
        <p:spPr>
          <a:xfrm>
            <a:off x="5203766" y="2385753"/>
            <a:ext cx="1795550" cy="3217026"/>
          </a:xfrm>
          <a:solidFill>
            <a:srgbClr val="F7F7F7"/>
          </a:solidFill>
        </p:spPr>
        <p:txBody>
          <a:bodyPr/>
          <a:lstStyle/>
          <a:p>
            <a:endParaRPr lang="en-US" dirty="0"/>
          </a:p>
        </p:txBody>
      </p:sp>
    </p:spTree>
    <p:extLst>
      <p:ext uri="{BB962C8B-B14F-4D97-AF65-F5344CB8AC3E}">
        <p14:creationId xmlns:p14="http://schemas.microsoft.com/office/powerpoint/2010/main" val="3763447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3298C-BEB7-47AB-8BB4-B9D3D63A5D9A}" type="slidenum">
              <a:rPr lang="en-US" smtClean="0"/>
              <a:pPr/>
              <a:t>‹N›</a:t>
            </a:fld>
            <a:endParaRPr lang="en-US"/>
          </a:p>
        </p:txBody>
      </p:sp>
    </p:spTree>
    <p:extLst>
      <p:ext uri="{BB962C8B-B14F-4D97-AF65-F5344CB8AC3E}">
        <p14:creationId xmlns:p14="http://schemas.microsoft.com/office/powerpoint/2010/main" val="41563294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Phone_mockup_03">
    <p:spTree>
      <p:nvGrpSpPr>
        <p:cNvPr id="1" name=""/>
        <p:cNvGrpSpPr/>
        <p:nvPr/>
      </p:nvGrpSpPr>
      <p:grpSpPr>
        <a:xfrm>
          <a:off x="0" y="0"/>
          <a:ext cx="0" cy="0"/>
          <a:chOff x="0" y="0"/>
          <a:chExt cx="0" cy="0"/>
        </a:xfrm>
      </p:grpSpPr>
      <p:sp>
        <p:nvSpPr>
          <p:cNvPr id="9" name="Picture Placeholder 2"/>
          <p:cNvSpPr>
            <a:spLocks noGrp="1"/>
          </p:cNvSpPr>
          <p:nvPr>
            <p:ph type="pic" sz="quarter" idx="17"/>
          </p:nvPr>
        </p:nvSpPr>
        <p:spPr>
          <a:xfrm>
            <a:off x="1780978" y="2363907"/>
            <a:ext cx="1801368" cy="3200400"/>
          </a:xfrm>
          <a:solidFill>
            <a:srgbClr val="D9D9D9"/>
          </a:solidFill>
        </p:spPr>
        <p:txBody>
          <a:bodyPr/>
          <a:lstStyle/>
          <a:p>
            <a:endParaRPr lang="en-US"/>
          </a:p>
        </p:txBody>
      </p:sp>
      <p:sp>
        <p:nvSpPr>
          <p:cNvPr id="3" name="Picture Placeholder 2"/>
          <p:cNvSpPr>
            <a:spLocks noGrp="1"/>
          </p:cNvSpPr>
          <p:nvPr>
            <p:ph type="pic" sz="quarter" idx="16"/>
          </p:nvPr>
        </p:nvSpPr>
        <p:spPr>
          <a:xfrm>
            <a:off x="747991" y="2538598"/>
            <a:ext cx="1801368" cy="3200400"/>
          </a:xfrm>
          <a:solidFill>
            <a:srgbClr val="F6F6F6"/>
          </a:solidFill>
        </p:spPr>
        <p:txBody>
          <a:bodyPr/>
          <a:lstStyle/>
          <a:p>
            <a:endParaRPr lang="en-US"/>
          </a:p>
        </p:txBody>
      </p:sp>
    </p:spTree>
    <p:extLst>
      <p:ext uri="{BB962C8B-B14F-4D97-AF65-F5344CB8AC3E}">
        <p14:creationId xmlns:p14="http://schemas.microsoft.com/office/powerpoint/2010/main" val="2114971509"/>
      </p:ext>
    </p:extLst>
  </p:cSld>
  <p:clrMapOvr>
    <a:masterClrMapping/>
  </p:clrMapOvr>
  <mc:AlternateContent xmlns:mc="http://schemas.openxmlformats.org/markup-compatibility/2006" xmlns:p14="http://schemas.microsoft.com/office/powerpoint/2010/main">
    <mc:Choice Requires="p14">
      <p:transition spd="slow" p14:dur="2300" advTm="2000">
        <p:checker dir="vert"/>
      </p:transition>
    </mc:Choice>
    <mc:Fallback xmlns="">
      <p:transition spd="slow" advTm="2000">
        <p:checker dir="vert"/>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Phone_mockup_03">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12188952" cy="3429000"/>
          </a:xfrm>
          <a:solidFill>
            <a:srgbClr val="F7F7F7"/>
          </a:solidFill>
        </p:spPr>
        <p:txBody>
          <a:bodyPr/>
          <a:lstStyle/>
          <a:p>
            <a:endParaRPr lang="en-US"/>
          </a:p>
        </p:txBody>
      </p:sp>
      <p:sp>
        <p:nvSpPr>
          <p:cNvPr id="11" name="Picture Placeholder 7"/>
          <p:cNvSpPr>
            <a:spLocks noGrp="1"/>
          </p:cNvSpPr>
          <p:nvPr>
            <p:ph type="pic" sz="quarter" idx="11"/>
          </p:nvPr>
        </p:nvSpPr>
        <p:spPr>
          <a:xfrm>
            <a:off x="2532881" y="2418930"/>
            <a:ext cx="1755775" cy="3107216"/>
          </a:xfrm>
          <a:solidFill>
            <a:srgbClr val="D9D9D9"/>
          </a:solidFill>
        </p:spPr>
        <p:txBody>
          <a:bodyPr/>
          <a:lstStyle/>
          <a:p>
            <a:endParaRPr lang="en-US" dirty="0"/>
          </a:p>
        </p:txBody>
      </p:sp>
    </p:spTree>
    <p:extLst>
      <p:ext uri="{BB962C8B-B14F-4D97-AF65-F5344CB8AC3E}">
        <p14:creationId xmlns:p14="http://schemas.microsoft.com/office/powerpoint/2010/main" val="4000321044"/>
      </p:ext>
    </p:extLst>
  </p:cSld>
  <p:clrMapOvr>
    <a:masterClrMapping/>
  </p:clrMapOvr>
  <mc:AlternateContent xmlns:mc="http://schemas.openxmlformats.org/markup-compatibility/2006" xmlns:p14="http://schemas.microsoft.com/office/powerpoint/2010/main">
    <mc:Choice Requires="p14">
      <p:transition spd="slow" p14:dur="2300" advTm="2000">
        <p:checker dir="vert"/>
      </p:transition>
    </mc:Choice>
    <mc:Fallback xmlns="">
      <p:transition spd="slow" advTm="2000">
        <p:checker dir="vert"/>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_Phone_mockup_03">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12188952" cy="3429000"/>
          </a:xfrm>
          <a:solidFill>
            <a:srgbClr val="F7F7F7"/>
          </a:solidFill>
        </p:spPr>
        <p:txBody>
          <a:bodyPr/>
          <a:lstStyle/>
          <a:p>
            <a:endParaRPr lang="en-US"/>
          </a:p>
        </p:txBody>
      </p:sp>
      <p:sp>
        <p:nvSpPr>
          <p:cNvPr id="14" name="Picture Placeholder 2"/>
          <p:cNvSpPr>
            <a:spLocks noGrp="1"/>
          </p:cNvSpPr>
          <p:nvPr>
            <p:ph type="pic" sz="quarter" idx="20"/>
          </p:nvPr>
        </p:nvSpPr>
        <p:spPr>
          <a:xfrm>
            <a:off x="4215567" y="2686086"/>
            <a:ext cx="1579620" cy="2822043"/>
          </a:xfrm>
          <a:solidFill>
            <a:srgbClr val="D9D9D9"/>
          </a:solidFill>
        </p:spPr>
        <p:txBody>
          <a:bodyPr/>
          <a:lstStyle/>
          <a:p>
            <a:endParaRPr lang="en-US" dirty="0"/>
          </a:p>
        </p:txBody>
      </p:sp>
      <p:sp>
        <p:nvSpPr>
          <p:cNvPr id="15" name="Picture Placeholder 2"/>
          <p:cNvSpPr>
            <a:spLocks noGrp="1"/>
          </p:cNvSpPr>
          <p:nvPr>
            <p:ph type="pic" sz="quarter" idx="21"/>
          </p:nvPr>
        </p:nvSpPr>
        <p:spPr>
          <a:xfrm>
            <a:off x="6313105" y="2677773"/>
            <a:ext cx="1579620" cy="2822043"/>
          </a:xfrm>
          <a:solidFill>
            <a:srgbClr val="D9D9D9"/>
          </a:solidFill>
        </p:spPr>
        <p:txBody>
          <a:bodyPr/>
          <a:lstStyle/>
          <a:p>
            <a:endParaRPr lang="en-US" dirty="0"/>
          </a:p>
        </p:txBody>
      </p:sp>
      <p:sp>
        <p:nvSpPr>
          <p:cNvPr id="16" name="Picture Placeholder 2"/>
          <p:cNvSpPr>
            <a:spLocks noGrp="1"/>
          </p:cNvSpPr>
          <p:nvPr>
            <p:ph type="pic" sz="quarter" idx="19"/>
          </p:nvPr>
        </p:nvSpPr>
        <p:spPr>
          <a:xfrm>
            <a:off x="5311631" y="2767783"/>
            <a:ext cx="1579620" cy="2822043"/>
          </a:xfrm>
          <a:solidFill>
            <a:srgbClr val="D9D9D9"/>
          </a:solidFill>
        </p:spPr>
        <p:txBody>
          <a:bodyPr/>
          <a:lstStyle/>
          <a:p>
            <a:endParaRPr lang="en-US" dirty="0"/>
          </a:p>
        </p:txBody>
      </p:sp>
    </p:spTree>
    <p:extLst>
      <p:ext uri="{BB962C8B-B14F-4D97-AF65-F5344CB8AC3E}">
        <p14:creationId xmlns:p14="http://schemas.microsoft.com/office/powerpoint/2010/main" val="3991424738"/>
      </p:ext>
    </p:extLst>
  </p:cSld>
  <p:clrMapOvr>
    <a:masterClrMapping/>
  </p:clrMapOvr>
  <mc:AlternateContent xmlns:mc="http://schemas.openxmlformats.org/markup-compatibility/2006" xmlns:p14="http://schemas.microsoft.com/office/powerpoint/2010/main">
    <mc:Choice Requires="p14">
      <p:transition spd="slow" p14:dur="2300" advTm="2000">
        <p:checker dir="vert"/>
      </p:transition>
    </mc:Choice>
    <mc:Fallback xmlns="">
      <p:transition spd="slow" advTm="2000">
        <p:checker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13298C-BEB7-47AB-8BB4-B9D3D63A5D9A}" type="slidenum">
              <a:rPr lang="en-US" smtClean="0"/>
              <a:pPr/>
              <a:t>‹N›</a:t>
            </a:fld>
            <a:endParaRPr lang="en-US"/>
          </a:p>
        </p:txBody>
      </p:sp>
    </p:spTree>
    <p:extLst>
      <p:ext uri="{BB962C8B-B14F-4D97-AF65-F5344CB8AC3E}">
        <p14:creationId xmlns:p14="http://schemas.microsoft.com/office/powerpoint/2010/main" val="297014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13298C-BEB7-47AB-8BB4-B9D3D63A5D9A}" type="slidenum">
              <a:rPr lang="en-US" smtClean="0"/>
              <a:pPr/>
              <a:t>‹N›</a:t>
            </a:fld>
            <a:endParaRPr lang="en-US"/>
          </a:p>
        </p:txBody>
      </p:sp>
    </p:spTree>
    <p:extLst>
      <p:ext uri="{BB962C8B-B14F-4D97-AF65-F5344CB8AC3E}">
        <p14:creationId xmlns:p14="http://schemas.microsoft.com/office/powerpoint/2010/main" val="2971893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13298C-BEB7-47AB-8BB4-B9D3D63A5D9A}" type="slidenum">
              <a:rPr lang="en-US" smtClean="0"/>
              <a:pPr/>
              <a:t>‹N›</a:t>
            </a:fld>
            <a:endParaRPr lang="en-US"/>
          </a:p>
        </p:txBody>
      </p:sp>
    </p:spTree>
    <p:extLst>
      <p:ext uri="{BB962C8B-B14F-4D97-AF65-F5344CB8AC3E}">
        <p14:creationId xmlns:p14="http://schemas.microsoft.com/office/powerpoint/2010/main" val="1223288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13298C-BEB7-47AB-8BB4-B9D3D63A5D9A}" type="slidenum">
              <a:rPr lang="en-US" smtClean="0"/>
              <a:pPr/>
              <a:t>‹N›</a:t>
            </a:fld>
            <a:endParaRPr lang="en-US"/>
          </a:p>
        </p:txBody>
      </p:sp>
    </p:spTree>
    <p:extLst>
      <p:ext uri="{BB962C8B-B14F-4D97-AF65-F5344CB8AC3E}">
        <p14:creationId xmlns:p14="http://schemas.microsoft.com/office/powerpoint/2010/main" val="3390532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13298C-BEB7-47AB-8BB4-B9D3D63A5D9A}" type="slidenum">
              <a:rPr lang="en-US" smtClean="0"/>
              <a:pPr/>
              <a:t>‹N›</a:t>
            </a:fld>
            <a:endParaRPr lang="en-US"/>
          </a:p>
        </p:txBody>
      </p:sp>
    </p:spTree>
    <p:extLst>
      <p:ext uri="{BB962C8B-B14F-4D97-AF65-F5344CB8AC3E}">
        <p14:creationId xmlns:p14="http://schemas.microsoft.com/office/powerpoint/2010/main" val="2980138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13298C-BEB7-47AB-8BB4-B9D3D63A5D9A}" type="slidenum">
              <a:rPr lang="en-US" smtClean="0"/>
              <a:pPr/>
              <a:t>‹N›</a:t>
            </a:fld>
            <a:endParaRPr lang="en-US"/>
          </a:p>
        </p:txBody>
      </p:sp>
    </p:spTree>
    <p:extLst>
      <p:ext uri="{BB962C8B-B14F-4D97-AF65-F5344CB8AC3E}">
        <p14:creationId xmlns:p14="http://schemas.microsoft.com/office/powerpoint/2010/main" val="451582613"/>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13298C-BEB7-47AB-8BB4-B9D3D63A5D9A}" type="slidenum">
              <a:rPr lang="en-US" smtClean="0"/>
              <a:pPr/>
              <a:t>‹N›</a:t>
            </a:fld>
            <a:endParaRPr lang="en-US"/>
          </a:p>
        </p:txBody>
      </p:sp>
    </p:spTree>
    <p:extLst>
      <p:ext uri="{BB962C8B-B14F-4D97-AF65-F5344CB8AC3E}">
        <p14:creationId xmlns:p14="http://schemas.microsoft.com/office/powerpoint/2010/main" val="1098063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94" r:id="rId12"/>
    <p:sldLayoutId id="2147483692" r:id="rId13"/>
    <p:sldLayoutId id="2147483671" r:id="rId14"/>
    <p:sldLayoutId id="2147483672" r:id="rId15"/>
    <p:sldLayoutId id="2147483669" r:id="rId16"/>
    <p:sldLayoutId id="2147483678" r:id="rId17"/>
    <p:sldLayoutId id="2147483693" r:id="rId18"/>
    <p:sldLayoutId id="2147483695" r:id="rId19"/>
    <p:sldLayoutId id="2147483696" r:id="rId20"/>
    <p:sldLayoutId id="2147483704" r:id="rId21"/>
    <p:sldLayoutId id="2147483705" r:id="rId22"/>
    <p:sldLayoutId id="2147483702" r:id="rId23"/>
    <p:sldLayoutId id="2147483703" r:id="rId24"/>
    <p:sldLayoutId id="2147483709" r:id="rId25"/>
    <p:sldLayoutId id="2147483710" r:id="rId26"/>
    <p:sldLayoutId id="2147483708" r:id="rId27"/>
    <p:sldLayoutId id="2147483713" r:id="rId28"/>
    <p:sldLayoutId id="2147483714" r:id="rId29"/>
    <p:sldLayoutId id="2147483716" r:id="rId30"/>
    <p:sldLayoutId id="2147483717" r:id="rId31"/>
    <p:sldLayoutId id="2147483718" r:id="rId3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6.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8965"/>
            <a:ext cx="12192000" cy="6858000"/>
          </a:xfrm>
          <a:prstGeom prst="rect">
            <a:avLst/>
          </a:prstGeom>
          <a:noFill/>
          <a:ln>
            <a:noFill/>
          </a:ln>
        </p:spPr>
      </p:pic>
      <p:sp>
        <p:nvSpPr>
          <p:cNvPr id="8" name="Segnaposto numero diapositiva 7"/>
          <p:cNvSpPr>
            <a:spLocks noGrp="1"/>
          </p:cNvSpPr>
          <p:nvPr>
            <p:ph type="sldNum" sz="quarter" idx="12"/>
          </p:nvPr>
        </p:nvSpPr>
        <p:spPr/>
        <p:txBody>
          <a:bodyPr/>
          <a:lstStyle/>
          <a:p>
            <a:fld id="{CE13298C-BEB7-47AB-8BB4-B9D3D63A5D9A}" type="slidenum">
              <a:rPr lang="en-US" smtClean="0"/>
              <a:pPr/>
              <a:t>1</a:t>
            </a:fld>
            <a:endParaRPr lang="en-US"/>
          </a:p>
        </p:txBody>
      </p:sp>
      <p:sp>
        <p:nvSpPr>
          <p:cNvPr id="9" name="CasellaDiTesto 8"/>
          <p:cNvSpPr txBox="1"/>
          <p:nvPr/>
        </p:nvSpPr>
        <p:spPr>
          <a:xfrm>
            <a:off x="405780" y="1993275"/>
            <a:ext cx="11786220" cy="1754326"/>
          </a:xfrm>
          <a:prstGeom prst="rect">
            <a:avLst/>
          </a:prstGeom>
          <a:noFill/>
        </p:spPr>
        <p:txBody>
          <a:bodyPr wrap="square" rtlCol="0">
            <a:spAutoFit/>
          </a:bodyPr>
          <a:lstStyle/>
          <a:p>
            <a:pPr algn="ctr"/>
            <a:r>
              <a:rPr lang="it-IT" sz="3600" b="1" i="1" dirty="0">
                <a:solidFill>
                  <a:srgbClr val="0033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PROPOSTE DI RINNOVO </a:t>
            </a:r>
          </a:p>
          <a:p>
            <a:pPr algn="ctr"/>
            <a:r>
              <a:rPr lang="it-IT" sz="3600" b="1" i="1" dirty="0">
                <a:solidFill>
                  <a:srgbClr val="0033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CCNL CONFINDUSTRIA-FEDERMANAGER </a:t>
            </a:r>
          </a:p>
          <a:p>
            <a:pPr algn="ctr"/>
            <a:r>
              <a:rPr lang="it-IT" sz="3600" b="1" i="1" dirty="0">
                <a:solidFill>
                  <a:srgbClr val="0033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30 luglio 2019</a:t>
            </a:r>
          </a:p>
        </p:txBody>
      </p:sp>
      <p:sp>
        <p:nvSpPr>
          <p:cNvPr id="3" name="CasellaDiTesto 2">
            <a:extLst>
              <a:ext uri="{FF2B5EF4-FFF2-40B4-BE49-F238E27FC236}">
                <a16:creationId xmlns:a16="http://schemas.microsoft.com/office/drawing/2014/main" id="{15E351FC-5990-2861-EE22-229436259934}"/>
              </a:ext>
            </a:extLst>
          </p:cNvPr>
          <p:cNvSpPr txBox="1"/>
          <p:nvPr/>
        </p:nvSpPr>
        <p:spPr>
          <a:xfrm>
            <a:off x="4449704" y="3970262"/>
            <a:ext cx="3838722" cy="400110"/>
          </a:xfrm>
          <a:prstGeom prst="rect">
            <a:avLst/>
          </a:prstGeom>
          <a:noFill/>
        </p:spPr>
        <p:txBody>
          <a:bodyPr wrap="square" rtlCol="0">
            <a:spAutoFit/>
          </a:bodyPr>
          <a:lstStyle/>
          <a:p>
            <a:pPr algn="ctr"/>
            <a:r>
              <a:rPr lang="it-IT" sz="2000" b="1" i="1" dirty="0">
                <a:solidFill>
                  <a:srgbClr val="0033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 16 gennaio 2024</a:t>
            </a:r>
          </a:p>
        </p:txBody>
      </p:sp>
    </p:spTree>
    <p:extLst>
      <p:ext uri="{BB962C8B-B14F-4D97-AF65-F5344CB8AC3E}">
        <p14:creationId xmlns:p14="http://schemas.microsoft.com/office/powerpoint/2010/main" val="1788130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magin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 y="1"/>
            <a:ext cx="12188952" cy="6857999"/>
          </a:xfrm>
          <a:prstGeom prst="rect">
            <a:avLst/>
          </a:prstGeom>
          <a:noFill/>
          <a:ln>
            <a:noFill/>
          </a:ln>
        </p:spPr>
      </p:pic>
      <p:sp>
        <p:nvSpPr>
          <p:cNvPr id="7" name="Segnaposto numero diapositiva 6"/>
          <p:cNvSpPr>
            <a:spLocks noGrp="1"/>
          </p:cNvSpPr>
          <p:nvPr>
            <p:ph type="sldNum" sz="quarter" idx="12"/>
          </p:nvPr>
        </p:nvSpPr>
        <p:spPr/>
        <p:txBody>
          <a:bodyPr/>
          <a:lstStyle/>
          <a:p>
            <a:fld id="{CE13298C-BEB7-47AB-8BB4-B9D3D63A5D9A}" type="slidenum">
              <a:rPr lang="en-US" smtClean="0"/>
              <a:pPr/>
              <a:t>10</a:t>
            </a:fld>
            <a:endParaRPr lang="en-US"/>
          </a:p>
        </p:txBody>
      </p:sp>
      <p:sp>
        <p:nvSpPr>
          <p:cNvPr id="4" name="Rettangolo 3">
            <a:extLst>
              <a:ext uri="{FF2B5EF4-FFF2-40B4-BE49-F238E27FC236}">
                <a16:creationId xmlns:a16="http://schemas.microsoft.com/office/drawing/2014/main" id="{1F577DE2-27BD-4335-99E8-63B5355152A6}"/>
              </a:ext>
            </a:extLst>
          </p:cNvPr>
          <p:cNvSpPr/>
          <p:nvPr/>
        </p:nvSpPr>
        <p:spPr>
          <a:xfrm>
            <a:off x="256282" y="1104106"/>
            <a:ext cx="11682484" cy="5078313"/>
          </a:xfrm>
          <a:prstGeom prst="rect">
            <a:avLst/>
          </a:prstGeom>
        </p:spPr>
        <p:txBody>
          <a:bodyPr wrap="square">
            <a:spAutoFit/>
          </a:bodyPr>
          <a:lstStyle/>
          <a:p>
            <a:pPr marL="41477" algn="just"/>
            <a:endParaRPr lang="it-IT" b="1" i="1" u="sng" dirty="0">
              <a:solidFill>
                <a:srgbClr val="7030A0"/>
              </a:solidFill>
              <a:latin typeface="Arial" panose="020B0604020202020204" pitchFamily="34" charset="0"/>
              <a:ea typeface="Times New Roman" panose="02020603050405020304" pitchFamily="18" charset="0"/>
              <a:cs typeface="Arial" panose="020B0604020202020204" pitchFamily="34" charset="0"/>
            </a:endParaRPr>
          </a:p>
          <a:p>
            <a:pPr marL="41477" algn="just"/>
            <a:r>
              <a:rPr lang="it-IT" sz="1400" b="1" i="1" u="sng" dirty="0">
                <a:solidFill>
                  <a:srgbClr val="7030A0"/>
                </a:solidFill>
                <a:latin typeface="Arial" panose="020B0604020202020204" pitchFamily="34" charset="0"/>
                <a:ea typeface="Times New Roman" panose="02020603050405020304" pitchFamily="18" charset="0"/>
                <a:cs typeface="Arial" panose="020B0604020202020204" pitchFamily="34" charset="0"/>
              </a:rPr>
              <a:t>TRATTAMENTO DI MALATTIA</a:t>
            </a:r>
          </a:p>
          <a:p>
            <a:pPr marL="41477" algn="just"/>
            <a:endParaRPr lang="it-IT" sz="1400" b="1" i="1" u="sng" dirty="0">
              <a:solidFill>
                <a:srgbClr val="7030A0"/>
              </a:solidFill>
              <a:latin typeface="Arial" panose="020B0604020202020204" pitchFamily="34" charset="0"/>
              <a:ea typeface="Times New Roman" panose="02020603050405020304" pitchFamily="18" charset="0"/>
              <a:cs typeface="Arial" panose="020B0604020202020204" pitchFamily="34" charset="0"/>
            </a:endParaRPr>
          </a:p>
          <a:p>
            <a:pPr marL="41477" algn="just"/>
            <a:r>
              <a:rPr lang="it-IT" sz="1400" dirty="0">
                <a:solidFill>
                  <a:srgbClr val="7030A0"/>
                </a:solidFill>
                <a:latin typeface="Arial" panose="020B0604020202020204" pitchFamily="34" charset="0"/>
                <a:cs typeface="Arial" panose="020B0604020202020204" pitchFamily="34" charset="0"/>
              </a:rPr>
              <a:t>Elevare </a:t>
            </a:r>
            <a:r>
              <a:rPr lang="it-IT" sz="1400" b="1" dirty="0">
                <a:solidFill>
                  <a:srgbClr val="7030A0"/>
                </a:solidFill>
                <a:latin typeface="Arial" panose="020B0604020202020204" pitchFamily="34" charset="0"/>
                <a:cs typeface="Arial" panose="020B0604020202020204" pitchFamily="34" charset="0"/>
              </a:rPr>
              <a:t>da 12 a 18 mesi </a:t>
            </a:r>
            <a:r>
              <a:rPr lang="it-IT" sz="1400" dirty="0">
                <a:solidFill>
                  <a:srgbClr val="7030A0"/>
                </a:solidFill>
                <a:latin typeface="Arial" panose="020B0604020202020204" pitchFamily="34" charset="0"/>
                <a:cs typeface="Arial" panose="020B0604020202020204" pitchFamily="34" charset="0"/>
              </a:rPr>
              <a:t>il periodo di </a:t>
            </a:r>
            <a:r>
              <a:rPr lang="it-IT" sz="1400" b="1" dirty="0">
                <a:solidFill>
                  <a:srgbClr val="7030A0"/>
                </a:solidFill>
                <a:latin typeface="Arial" panose="020B0604020202020204" pitchFamily="34" charset="0"/>
                <a:cs typeface="Arial" panose="020B0604020202020204" pitchFamily="34" charset="0"/>
              </a:rPr>
              <a:t>conservazione del posto di lavoro con corresponsione dell’intera retribuzione </a:t>
            </a:r>
            <a:r>
              <a:rPr lang="it-IT" sz="1400" dirty="0">
                <a:solidFill>
                  <a:srgbClr val="7030A0"/>
                </a:solidFill>
                <a:latin typeface="Arial" panose="020B0604020202020204" pitchFamily="34" charset="0"/>
                <a:cs typeface="Arial" panose="020B0604020202020204" pitchFamily="34" charset="0"/>
              </a:rPr>
              <a:t>(art. 11, c. 1) in caso di patologie oncologiche o gravi  patologie cronico-degenerative ingravescenti o che, comunque, comportino l’impiego di terapie salvavita, per i quali in occasione del precedente rinnovo era stato elevato da 6 a 12 mesi il periodo di aspettativa.</a:t>
            </a:r>
          </a:p>
          <a:p>
            <a:pPr marL="41477" algn="just"/>
            <a:endParaRPr lang="it-IT" sz="1400" b="1" i="1" u="sng" dirty="0">
              <a:solidFill>
                <a:srgbClr val="7030A0"/>
              </a:solidFill>
              <a:latin typeface="Arial" panose="020B0604020202020204" pitchFamily="34" charset="0"/>
              <a:ea typeface="Times New Roman" panose="02020603050405020304" pitchFamily="18" charset="0"/>
              <a:cs typeface="Arial" panose="020B0604020202020204" pitchFamily="34" charset="0"/>
            </a:endParaRPr>
          </a:p>
          <a:p>
            <a:pPr marL="41477" algn="just"/>
            <a:endParaRPr lang="it-IT" sz="1400" b="1" i="1" u="sng" dirty="0">
              <a:solidFill>
                <a:srgbClr val="7030A0"/>
              </a:solidFill>
              <a:latin typeface="Arial" panose="020B0604020202020204" pitchFamily="34" charset="0"/>
              <a:ea typeface="Times New Roman" panose="02020603050405020304" pitchFamily="18" charset="0"/>
              <a:cs typeface="Arial" panose="020B0604020202020204" pitchFamily="34" charset="0"/>
            </a:endParaRPr>
          </a:p>
          <a:p>
            <a:pPr marL="41477" algn="just"/>
            <a:r>
              <a:rPr lang="it-IT" sz="1400" b="1" i="1" u="sng" dirty="0">
                <a:solidFill>
                  <a:srgbClr val="7030A0"/>
                </a:solidFill>
                <a:latin typeface="Arial" panose="020B0604020202020204" pitchFamily="34" charset="0"/>
                <a:ea typeface="Times New Roman" panose="02020603050405020304" pitchFamily="18" charset="0"/>
                <a:cs typeface="Arial" panose="020B0604020202020204" pitchFamily="34" charset="0"/>
              </a:rPr>
              <a:t>TUTELE ASSICURATIVE</a:t>
            </a:r>
          </a:p>
          <a:p>
            <a:pPr marL="41477" algn="just"/>
            <a:endParaRPr lang="it-IT" sz="1400" b="1" kern="0" dirty="0">
              <a:solidFill>
                <a:srgbClr val="7030A0"/>
              </a:solidFill>
              <a:latin typeface="Arial" panose="020B0604020202020204" pitchFamily="34" charset="0"/>
              <a:cs typeface="Arial" panose="020B0604020202020204" pitchFamily="34" charset="0"/>
            </a:endParaRPr>
          </a:p>
          <a:p>
            <a:pPr marL="41477" lvl="0" algn="just"/>
            <a:endParaRPr lang="it-IT" sz="1400" dirty="0">
              <a:solidFill>
                <a:srgbClr val="7030A0"/>
              </a:solidFill>
              <a:latin typeface="Arial" panose="020B0604020202020204" pitchFamily="34" charset="0"/>
              <a:ea typeface="Times New Roman" panose="02020603050405020304" pitchFamily="18" charset="0"/>
              <a:cs typeface="Arial" panose="020B0604020202020204" pitchFamily="34" charset="0"/>
            </a:endParaRPr>
          </a:p>
          <a:p>
            <a:pPr marL="327227" lvl="0" indent="-285750" algn="just">
              <a:buFont typeface="Arial" panose="020B0604020202020204" pitchFamily="34" charset="0"/>
              <a:buChar char="•"/>
            </a:pPr>
            <a:r>
              <a:rPr lang="it-IT" sz="1400" b="1" dirty="0">
                <a:solidFill>
                  <a:srgbClr val="7030A0"/>
                </a:solidFill>
                <a:latin typeface="Arial" panose="020B0604020202020204" pitchFamily="34" charset="0"/>
                <a:ea typeface="Times New Roman" panose="02020603050405020304" pitchFamily="18" charset="0"/>
                <a:cs typeface="Arial" panose="020B0604020202020204" pitchFamily="34" charset="0"/>
              </a:rPr>
              <a:t>Elevare il massimale ex art. 12 comma 5</a:t>
            </a:r>
            <a:r>
              <a:rPr lang="it-IT" sz="1400" dirty="0">
                <a:solidFill>
                  <a:srgbClr val="7030A0"/>
                </a:solidFill>
                <a:latin typeface="Arial" panose="020B0604020202020204" pitchFamily="34" charset="0"/>
                <a:ea typeface="Times New Roman" panose="02020603050405020304" pitchFamily="18" charset="0"/>
                <a:cs typeface="Arial" panose="020B0604020202020204" pitchFamily="34" charset="0"/>
              </a:rPr>
              <a:t>, in caso di morte e invalidità permanente per malattia diversa da quella professionale, attualmente pari a € 200.000 elevato a € 300.000 in presenza di nucleo familiare;</a:t>
            </a:r>
          </a:p>
          <a:p>
            <a:pPr marL="327227" lvl="0" indent="-285750" algn="just">
              <a:buFont typeface="Arial" panose="020B0604020202020204" pitchFamily="34" charset="0"/>
              <a:buChar char="•"/>
            </a:pPr>
            <a:endParaRPr lang="it-IT" sz="1400" dirty="0">
              <a:solidFill>
                <a:srgbClr val="7030A0"/>
              </a:solidFill>
              <a:latin typeface="Arial" panose="020B0604020202020204" pitchFamily="34" charset="0"/>
              <a:ea typeface="Times New Roman" panose="02020603050405020304" pitchFamily="18" charset="0"/>
              <a:cs typeface="Arial" panose="020B0604020202020204" pitchFamily="34" charset="0"/>
            </a:endParaRPr>
          </a:p>
          <a:p>
            <a:pPr marL="327227" lvl="0" indent="-285750" algn="just">
              <a:buFont typeface="Arial" panose="020B0604020202020204" pitchFamily="34" charset="0"/>
              <a:buChar char="•"/>
            </a:pPr>
            <a:r>
              <a:rPr lang="it-IT" sz="1400" dirty="0">
                <a:solidFill>
                  <a:srgbClr val="7030A0"/>
                </a:solidFill>
                <a:latin typeface="Arial" panose="020B0604020202020204" pitchFamily="34" charset="0"/>
                <a:ea typeface="Times New Roman" panose="02020603050405020304" pitchFamily="18" charset="0"/>
                <a:cs typeface="Arial" panose="020B0604020202020204" pitchFamily="34" charset="0"/>
              </a:rPr>
              <a:t>Rafforzare la disciplina contrattuale sulla </a:t>
            </a:r>
            <a:r>
              <a:rPr lang="it-IT" sz="1400" b="1" dirty="0">
                <a:solidFill>
                  <a:srgbClr val="7030A0"/>
                </a:solidFill>
                <a:latin typeface="Arial" panose="020B0604020202020204" pitchFamily="34" charset="0"/>
                <a:ea typeface="Times New Roman" panose="02020603050405020304" pitchFamily="18" charset="0"/>
                <a:cs typeface="Arial" panose="020B0604020202020204" pitchFamily="34" charset="0"/>
              </a:rPr>
              <a:t>responsabilità civile e penale nell’esercizio delle proprie funzioni </a:t>
            </a:r>
            <a:r>
              <a:rPr lang="it-IT" sz="1400" dirty="0">
                <a:solidFill>
                  <a:srgbClr val="7030A0"/>
                </a:solidFill>
                <a:latin typeface="Arial" panose="020B0604020202020204" pitchFamily="34" charset="0"/>
                <a:ea typeface="Times New Roman" panose="02020603050405020304" pitchFamily="18" charset="0"/>
                <a:cs typeface="Arial" panose="020B0604020202020204" pitchFamily="34" charset="0"/>
              </a:rPr>
              <a:t>per garantire la copertura patrimoniale e delle spese legali anche in caso di </a:t>
            </a:r>
            <a:r>
              <a:rPr lang="it-IT" sz="1400" b="1" dirty="0">
                <a:solidFill>
                  <a:srgbClr val="7030A0"/>
                </a:solidFill>
                <a:latin typeface="Arial" panose="020B0604020202020204" pitchFamily="34" charset="0"/>
                <a:ea typeface="Times New Roman" panose="02020603050405020304" pitchFamily="18" charset="0"/>
                <a:cs typeface="Arial" panose="020B0604020202020204" pitchFamily="34" charset="0"/>
              </a:rPr>
              <a:t>colpa grave;</a:t>
            </a:r>
          </a:p>
          <a:p>
            <a:pPr marL="327227" lvl="0" indent="-285750" algn="just">
              <a:buFont typeface="Arial" panose="020B0604020202020204" pitchFamily="34" charset="0"/>
              <a:buChar char="•"/>
            </a:pPr>
            <a:endParaRPr lang="it-IT" sz="1400" b="1" dirty="0">
              <a:solidFill>
                <a:srgbClr val="7030A0"/>
              </a:solidFill>
              <a:latin typeface="Arial" panose="020B0604020202020204" pitchFamily="34" charset="0"/>
              <a:ea typeface="Times New Roman" panose="02020603050405020304" pitchFamily="18" charset="0"/>
              <a:cs typeface="Arial" panose="020B0604020202020204" pitchFamily="34" charset="0"/>
            </a:endParaRPr>
          </a:p>
          <a:p>
            <a:pPr marL="327227" lvl="0" indent="-285750" algn="just">
              <a:buFont typeface="Arial" panose="020B0604020202020204" pitchFamily="34" charset="0"/>
              <a:buChar char="•"/>
            </a:pPr>
            <a:r>
              <a:rPr lang="it-IT" sz="1400" dirty="0">
                <a:solidFill>
                  <a:srgbClr val="7030A0"/>
                </a:solidFill>
                <a:latin typeface="Arial" panose="020B0604020202020204" pitchFamily="34" charset="0"/>
                <a:ea typeface="Times New Roman" panose="02020603050405020304" pitchFamily="18" charset="0"/>
                <a:cs typeface="Arial" panose="020B0604020202020204" pitchFamily="34" charset="0"/>
              </a:rPr>
              <a:t>Finalizzare l’iniziativa in corso di </a:t>
            </a:r>
            <a:r>
              <a:rPr lang="it-IT" sz="1400" b="1" dirty="0">
                <a:solidFill>
                  <a:srgbClr val="7030A0"/>
                </a:solidFill>
                <a:latin typeface="Arial" panose="020B0604020202020204" pitchFamily="34" charset="0"/>
                <a:ea typeface="Times New Roman" panose="02020603050405020304" pitchFamily="18" charset="0"/>
                <a:cs typeface="Arial" panose="020B0604020202020204" pitchFamily="34" charset="0"/>
              </a:rPr>
              <a:t>polizza cumulativa art. 12 e art. 15 per favorire la diffusione delle coperture assicurative garantendo la coerenza con il dettato contrattuale e costi più competitivi.</a:t>
            </a:r>
          </a:p>
          <a:p>
            <a:pPr marL="41477" lvl="0" algn="just"/>
            <a:endParaRPr lang="it-IT" b="1" i="1" u="sng" dirty="0">
              <a:solidFill>
                <a:schemeClr val="accent6"/>
              </a:solidFill>
              <a:latin typeface="Arial" panose="020B0604020202020204" pitchFamily="34" charset="0"/>
              <a:ea typeface="Times New Roman" panose="02020603050405020304" pitchFamily="18" charset="0"/>
              <a:cs typeface="Arial" panose="020B0604020202020204" pitchFamily="34" charset="0"/>
            </a:endParaRPr>
          </a:p>
          <a:p>
            <a:pPr marL="41477" lvl="0" algn="just"/>
            <a:endParaRPr lang="it-IT" b="1" i="1" u="sng" dirty="0">
              <a:solidFill>
                <a:schemeClr val="accent6"/>
              </a:solidFill>
              <a:latin typeface="Arial" panose="020B0604020202020204" pitchFamily="34" charset="0"/>
              <a:ea typeface="Times New Roman" panose="02020603050405020304" pitchFamily="18" charset="0"/>
              <a:cs typeface="Arial" panose="020B0604020202020204" pitchFamily="34" charset="0"/>
            </a:endParaRPr>
          </a:p>
          <a:p>
            <a:pPr marL="41477" lvl="0" algn="just"/>
            <a:r>
              <a:rPr lang="it-IT" b="1" i="1" u="sng"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endParaRPr lang="it-IT" b="1" dirty="0">
              <a:solidFill>
                <a:schemeClr val="accent6"/>
              </a:solidFill>
              <a:latin typeface="Arial" panose="020B0604020202020204" pitchFamily="34" charset="0"/>
              <a:ea typeface="Times New Roman" panose="02020603050405020304" pitchFamily="18" charset="0"/>
              <a:cs typeface="Arial" panose="020B0604020202020204" pitchFamily="34" charset="0"/>
            </a:endParaRPr>
          </a:p>
        </p:txBody>
      </p:sp>
      <p:sp>
        <p:nvSpPr>
          <p:cNvPr id="5" name="Titolo 12"/>
          <p:cNvSpPr txBox="1">
            <a:spLocks/>
          </p:cNvSpPr>
          <p:nvPr/>
        </p:nvSpPr>
        <p:spPr>
          <a:xfrm>
            <a:off x="3163824" y="265906"/>
            <a:ext cx="9028176" cy="762000"/>
          </a:xfrm>
          <a:prstGeom prst="rect">
            <a:avLst/>
          </a:prstGeom>
          <a:effectLst>
            <a:outerShdw blurRad="50800" dist="50800" dir="5400000" algn="ctr" rotWithShape="0">
              <a:schemeClr val="tx2">
                <a:lumMod val="65000"/>
                <a:lumOff val="35000"/>
              </a:schemeClr>
            </a:outerShdw>
          </a:effectLst>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600" dirty="0">
                <a:solidFill>
                  <a:srgbClr val="006600"/>
                </a:solidFill>
              </a:rPr>
              <a:t>I CAPITOLI DEL RINNOVO CONTRATTUALE</a:t>
            </a:r>
          </a:p>
        </p:txBody>
      </p:sp>
    </p:spTree>
    <p:extLst>
      <p:ext uri="{BB962C8B-B14F-4D97-AF65-F5344CB8AC3E}">
        <p14:creationId xmlns:p14="http://schemas.microsoft.com/office/powerpoint/2010/main" val="4086977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magin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 y="1"/>
            <a:ext cx="12188952" cy="6857999"/>
          </a:xfrm>
          <a:prstGeom prst="rect">
            <a:avLst/>
          </a:prstGeom>
          <a:noFill/>
          <a:ln>
            <a:noFill/>
          </a:ln>
        </p:spPr>
      </p:pic>
      <p:sp>
        <p:nvSpPr>
          <p:cNvPr id="7" name="Segnaposto numero diapositiva 6"/>
          <p:cNvSpPr>
            <a:spLocks noGrp="1"/>
          </p:cNvSpPr>
          <p:nvPr>
            <p:ph type="sldNum" sz="quarter" idx="12"/>
          </p:nvPr>
        </p:nvSpPr>
        <p:spPr/>
        <p:txBody>
          <a:bodyPr/>
          <a:lstStyle/>
          <a:p>
            <a:fld id="{CE13298C-BEB7-47AB-8BB4-B9D3D63A5D9A}" type="slidenum">
              <a:rPr lang="en-US" smtClean="0"/>
              <a:pPr/>
              <a:t>11</a:t>
            </a:fld>
            <a:endParaRPr lang="en-US"/>
          </a:p>
        </p:txBody>
      </p:sp>
      <p:sp>
        <p:nvSpPr>
          <p:cNvPr id="4" name="Rettangolo 3">
            <a:extLst>
              <a:ext uri="{FF2B5EF4-FFF2-40B4-BE49-F238E27FC236}">
                <a16:creationId xmlns:a16="http://schemas.microsoft.com/office/drawing/2014/main" id="{1F577DE2-27BD-4335-99E8-63B5355152A6}"/>
              </a:ext>
            </a:extLst>
          </p:cNvPr>
          <p:cNvSpPr/>
          <p:nvPr/>
        </p:nvSpPr>
        <p:spPr>
          <a:xfrm>
            <a:off x="256282" y="1104106"/>
            <a:ext cx="11682484" cy="5016758"/>
          </a:xfrm>
          <a:prstGeom prst="rect">
            <a:avLst/>
          </a:prstGeom>
        </p:spPr>
        <p:txBody>
          <a:bodyPr wrap="square">
            <a:spAutoFit/>
          </a:bodyPr>
          <a:lstStyle/>
          <a:p>
            <a:pPr marL="41477" lvl="0" algn="just"/>
            <a:r>
              <a:rPr lang="it-IT" sz="1600" b="1" i="1" u="sng" dirty="0">
                <a:solidFill>
                  <a:srgbClr val="FF0000"/>
                </a:solidFill>
                <a:latin typeface="Arial" panose="020B0604020202020204" pitchFamily="34" charset="0"/>
                <a:ea typeface="Times New Roman" panose="02020603050405020304" pitchFamily="18" charset="0"/>
                <a:cs typeface="Arial" panose="020B0604020202020204" pitchFamily="34" charset="0"/>
              </a:rPr>
              <a:t> PARITA’ DI GENERE</a:t>
            </a:r>
          </a:p>
          <a:p>
            <a:pPr marL="41477" algn="just"/>
            <a:endPar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endParaRPr>
          </a:p>
          <a:p>
            <a:pPr marL="327227" indent="-285750" algn="just">
              <a:buFont typeface="Wingdings" panose="05000000000000000000" pitchFamily="2" charset="2"/>
              <a:buChar char="q"/>
            </a:pPr>
            <a:r>
              <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rPr>
              <a:t>Recepire nel contratto collettivo sottoforma di </a:t>
            </a:r>
            <a:r>
              <a:rPr lang="it-IT" sz="1600" b="1" dirty="0">
                <a:solidFill>
                  <a:schemeClr val="accent6"/>
                </a:solidFill>
                <a:latin typeface="Arial" panose="020B0604020202020204" pitchFamily="34" charset="0"/>
                <a:ea typeface="Times New Roman" panose="02020603050405020304" pitchFamily="18" charset="0"/>
                <a:cs typeface="Arial" panose="020B0604020202020204" pitchFamily="34" charset="0"/>
              </a:rPr>
              <a:t>prescrizioni</a:t>
            </a:r>
            <a:r>
              <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rPr>
              <a:t> quelle che sono, al momento, le migliori esperienze praticate dalle aziende alcune delle quali, nel precedente rinnovo, erano state individuate per favorirne la diffusione. Si propone, quindi, di prevedere che le imprese siano tenute a: </a:t>
            </a:r>
          </a:p>
          <a:p>
            <a:pPr marL="327227" indent="-285750" algn="just">
              <a:buFont typeface="Arial" panose="020B0604020202020204" pitchFamily="34" charset="0"/>
              <a:buChar char="•"/>
            </a:pPr>
            <a:endPar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endParaRPr>
          </a:p>
          <a:p>
            <a:pPr marL="1000125" indent="-285750" algn="just">
              <a:buFont typeface="Wingdings" panose="05000000000000000000" pitchFamily="2" charset="2"/>
              <a:buChar char="Ø"/>
            </a:pPr>
            <a:r>
              <a:rPr lang="it-IT" sz="1600" b="1" dirty="0">
                <a:solidFill>
                  <a:schemeClr val="accent6"/>
                </a:solidFill>
                <a:latin typeface="Arial" panose="020B0604020202020204" pitchFamily="34" charset="0"/>
                <a:ea typeface="Times New Roman" panose="02020603050405020304" pitchFamily="18" charset="0"/>
                <a:cs typeface="Arial" panose="020B0604020202020204" pitchFamily="34" charset="0"/>
              </a:rPr>
              <a:t>garantire nei periodi di congedo per maternità e paternità il mantenimento di un collegamento con l’impresa </a:t>
            </a:r>
            <a:r>
              <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rPr>
              <a:t>tale da assicurare il sereno svolgimento della funzione genitoriale e una pronta ripresa del rapporto di lavoro al momento del rientro;</a:t>
            </a:r>
          </a:p>
          <a:p>
            <a:pPr marL="1000125" indent="-285750" algn="just">
              <a:buFont typeface="Wingdings" panose="05000000000000000000" pitchFamily="2" charset="2"/>
              <a:buChar char="Ø"/>
            </a:pPr>
            <a:endPar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endParaRPr>
          </a:p>
          <a:p>
            <a:pPr marL="1000125" indent="-285750" algn="just">
              <a:buFont typeface="Wingdings" panose="05000000000000000000" pitchFamily="2" charset="2"/>
              <a:buChar char="Ø"/>
            </a:pPr>
            <a:r>
              <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rPr>
              <a:t>adottare misure atte a </a:t>
            </a:r>
            <a:r>
              <a:rPr lang="it-IT" sz="1600" b="1" dirty="0">
                <a:solidFill>
                  <a:schemeClr val="accent6"/>
                </a:solidFill>
                <a:latin typeface="Arial" panose="020B0604020202020204" pitchFamily="34" charset="0"/>
                <a:ea typeface="Times New Roman" panose="02020603050405020304" pitchFamily="18" charset="0"/>
                <a:cs typeface="Arial" panose="020B0604020202020204" pitchFamily="34" charset="0"/>
              </a:rPr>
              <a:t>garantire la gestione della pari opportunità</a:t>
            </a:r>
            <a:r>
              <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rPr>
              <a:t> e in particolare </a:t>
            </a:r>
            <a:r>
              <a:rPr lang="it-IT" sz="1600" b="1" dirty="0">
                <a:solidFill>
                  <a:schemeClr val="accent6"/>
                </a:solidFill>
                <a:latin typeface="Arial" panose="020B0604020202020204" pitchFamily="34" charset="0"/>
                <a:ea typeface="Times New Roman" panose="02020603050405020304" pitchFamily="18" charset="0"/>
                <a:cs typeface="Arial" panose="020B0604020202020204" pitchFamily="34" charset="0"/>
              </a:rPr>
              <a:t>sull’equità retributiva e sui percorsi di carriera;</a:t>
            </a:r>
          </a:p>
          <a:p>
            <a:pPr marL="1000125" indent="-285750" algn="just">
              <a:buFont typeface="Wingdings" panose="05000000000000000000" pitchFamily="2" charset="2"/>
              <a:buChar char="Ø"/>
            </a:pPr>
            <a:endPar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endParaRPr>
          </a:p>
          <a:p>
            <a:pPr marL="1000125" indent="-285750" algn="just">
              <a:buFont typeface="Wingdings" panose="05000000000000000000" pitchFamily="2" charset="2"/>
              <a:buChar char="Ø"/>
            </a:pPr>
            <a:r>
              <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rPr>
              <a:t>adottare </a:t>
            </a:r>
            <a:r>
              <a:rPr lang="it-IT" sz="1600" b="1" dirty="0">
                <a:solidFill>
                  <a:schemeClr val="accent6"/>
                </a:solidFill>
                <a:latin typeface="Arial" panose="020B0604020202020204" pitchFamily="34" charset="0"/>
                <a:ea typeface="Times New Roman" panose="02020603050405020304" pitchFamily="18" charset="0"/>
                <a:cs typeface="Arial" panose="020B0604020202020204" pitchFamily="34" charset="0"/>
              </a:rPr>
              <a:t>iniziative che favoriscano la conciliazione vita–lavoro sia di tipo organizzativo che con il welfare aziendale </a:t>
            </a:r>
            <a:r>
              <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rPr>
              <a:t>(ad esempio per asili nido e scuola materna);</a:t>
            </a:r>
          </a:p>
          <a:p>
            <a:pPr marL="1000125" indent="-285750" algn="just">
              <a:buFont typeface="Wingdings" panose="05000000000000000000" pitchFamily="2" charset="2"/>
              <a:buChar char="Ø"/>
            </a:pPr>
            <a:endParaRPr lang="it-IT" sz="1600" dirty="0">
              <a:solidFill>
                <a:schemeClr val="accent6"/>
              </a:solidFill>
              <a:highlight>
                <a:srgbClr val="FFFF00"/>
              </a:highlight>
              <a:latin typeface="Arial" panose="020B0604020202020204" pitchFamily="34" charset="0"/>
              <a:ea typeface="Times New Roman" panose="02020603050405020304" pitchFamily="18" charset="0"/>
              <a:cs typeface="Arial" panose="020B0604020202020204" pitchFamily="34" charset="0"/>
            </a:endParaRPr>
          </a:p>
          <a:p>
            <a:pPr marL="1000125" indent="-285750" algn="just">
              <a:buFont typeface="Wingdings" panose="05000000000000000000" pitchFamily="2" charset="2"/>
              <a:buChar char="Ø"/>
            </a:pPr>
            <a:endParaRPr lang="it-IT" sz="1600" dirty="0">
              <a:solidFill>
                <a:schemeClr val="accent6"/>
              </a:solidFill>
              <a:highlight>
                <a:srgbClr val="FFFF00"/>
              </a:highlight>
              <a:latin typeface="Arial" panose="020B0604020202020204" pitchFamily="34" charset="0"/>
              <a:ea typeface="Times New Roman" panose="02020603050405020304" pitchFamily="18" charset="0"/>
              <a:cs typeface="Arial" panose="020B0604020202020204" pitchFamily="34" charset="0"/>
            </a:endParaRPr>
          </a:p>
          <a:p>
            <a:pPr marL="444500" indent="-285750" algn="just">
              <a:buFont typeface="Wingdings" panose="05000000000000000000" pitchFamily="2" charset="2"/>
              <a:buChar char="q"/>
            </a:pPr>
            <a:r>
              <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rPr>
              <a:t>Prevedere la costituzione di un </a:t>
            </a:r>
            <a:r>
              <a:rPr lang="it-IT" sz="1600" b="1" dirty="0">
                <a:solidFill>
                  <a:schemeClr val="accent6"/>
                </a:solidFill>
                <a:latin typeface="Arial" panose="020B0604020202020204" pitchFamily="34" charset="0"/>
                <a:ea typeface="Times New Roman" panose="02020603050405020304" pitchFamily="18" charset="0"/>
                <a:cs typeface="Arial" panose="020B0604020202020204" pitchFamily="34" charset="0"/>
              </a:rPr>
              <a:t>Osservatorio paritetico in sede aziendale </a:t>
            </a:r>
            <a:r>
              <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rPr>
              <a:t>tra la stessa azienda e la RSA dei dirigenti (ove presente) per esaminare i programmi e le iniziative in materia di pari opportunità;</a:t>
            </a:r>
          </a:p>
          <a:p>
            <a:pPr marL="1000125" indent="-285750" algn="just">
              <a:buFont typeface="Wingdings" panose="05000000000000000000" pitchFamily="2" charset="2"/>
              <a:buChar char="Ø"/>
            </a:pPr>
            <a:endPar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endParaRPr>
          </a:p>
        </p:txBody>
      </p:sp>
      <p:sp>
        <p:nvSpPr>
          <p:cNvPr id="5" name="Titolo 12"/>
          <p:cNvSpPr txBox="1">
            <a:spLocks/>
          </p:cNvSpPr>
          <p:nvPr/>
        </p:nvSpPr>
        <p:spPr>
          <a:xfrm>
            <a:off x="3163824" y="265906"/>
            <a:ext cx="9028176" cy="762000"/>
          </a:xfrm>
          <a:prstGeom prst="rect">
            <a:avLst/>
          </a:prstGeom>
          <a:effectLst>
            <a:outerShdw blurRad="50800" dist="50800" dir="5400000" algn="ctr" rotWithShape="0">
              <a:schemeClr val="tx2">
                <a:lumMod val="65000"/>
                <a:lumOff val="35000"/>
              </a:schemeClr>
            </a:outerShdw>
          </a:effectLst>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600" dirty="0">
                <a:solidFill>
                  <a:srgbClr val="006600"/>
                </a:solidFill>
              </a:rPr>
              <a:t>I CAPITOLI DEL RINNOVO CONTRATTUALE</a:t>
            </a:r>
          </a:p>
        </p:txBody>
      </p:sp>
    </p:spTree>
    <p:extLst>
      <p:ext uri="{BB962C8B-B14F-4D97-AF65-F5344CB8AC3E}">
        <p14:creationId xmlns:p14="http://schemas.microsoft.com/office/powerpoint/2010/main" val="1048264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magin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 y="1"/>
            <a:ext cx="12188952" cy="6857999"/>
          </a:xfrm>
          <a:prstGeom prst="rect">
            <a:avLst/>
          </a:prstGeom>
          <a:noFill/>
          <a:ln>
            <a:noFill/>
          </a:ln>
        </p:spPr>
      </p:pic>
      <p:sp>
        <p:nvSpPr>
          <p:cNvPr id="7" name="Segnaposto numero diapositiva 6"/>
          <p:cNvSpPr>
            <a:spLocks noGrp="1"/>
          </p:cNvSpPr>
          <p:nvPr>
            <p:ph type="sldNum" sz="quarter" idx="12"/>
          </p:nvPr>
        </p:nvSpPr>
        <p:spPr/>
        <p:txBody>
          <a:bodyPr/>
          <a:lstStyle/>
          <a:p>
            <a:fld id="{CE13298C-BEB7-47AB-8BB4-B9D3D63A5D9A}" type="slidenum">
              <a:rPr lang="en-US" smtClean="0"/>
              <a:pPr/>
              <a:t>12</a:t>
            </a:fld>
            <a:endParaRPr lang="en-US"/>
          </a:p>
        </p:txBody>
      </p:sp>
      <p:sp>
        <p:nvSpPr>
          <p:cNvPr id="4" name="Rettangolo 3">
            <a:extLst>
              <a:ext uri="{FF2B5EF4-FFF2-40B4-BE49-F238E27FC236}">
                <a16:creationId xmlns:a16="http://schemas.microsoft.com/office/drawing/2014/main" id="{1F577DE2-27BD-4335-99E8-63B5355152A6}"/>
              </a:ext>
            </a:extLst>
          </p:cNvPr>
          <p:cNvSpPr/>
          <p:nvPr/>
        </p:nvSpPr>
        <p:spPr>
          <a:xfrm>
            <a:off x="256282" y="1104106"/>
            <a:ext cx="11682484" cy="3046988"/>
          </a:xfrm>
          <a:prstGeom prst="rect">
            <a:avLst/>
          </a:prstGeom>
        </p:spPr>
        <p:txBody>
          <a:bodyPr wrap="square">
            <a:spAutoFit/>
          </a:bodyPr>
          <a:lstStyle/>
          <a:p>
            <a:pPr marL="41477" lvl="0" algn="just"/>
            <a:r>
              <a:rPr lang="it-IT" sz="1600" b="1" i="1" u="sng" dirty="0">
                <a:solidFill>
                  <a:srgbClr val="FF0000"/>
                </a:solidFill>
                <a:latin typeface="Arial" panose="020B0604020202020204" pitchFamily="34" charset="0"/>
                <a:ea typeface="Times New Roman" panose="02020603050405020304" pitchFamily="18" charset="0"/>
                <a:cs typeface="Arial" panose="020B0604020202020204" pitchFamily="34" charset="0"/>
              </a:rPr>
              <a:t> PARITA’ DI GENERE</a:t>
            </a:r>
          </a:p>
          <a:p>
            <a:pPr marL="714375" algn="just"/>
            <a:endPar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endParaRPr>
          </a:p>
          <a:p>
            <a:pPr marL="1000125" indent="-285750" algn="just">
              <a:buFont typeface="Wingdings" panose="05000000000000000000" pitchFamily="2" charset="2"/>
              <a:buChar char="Ø"/>
            </a:pPr>
            <a:endParaRPr lang="it-IT" sz="1600" dirty="0">
              <a:solidFill>
                <a:schemeClr val="accent6"/>
              </a:solidFill>
              <a:highlight>
                <a:srgbClr val="FFFF00"/>
              </a:highlight>
              <a:latin typeface="Arial" panose="020B0604020202020204" pitchFamily="34" charset="0"/>
              <a:ea typeface="Times New Roman" panose="02020603050405020304" pitchFamily="18" charset="0"/>
              <a:cs typeface="Arial" panose="020B0604020202020204" pitchFamily="34" charset="0"/>
            </a:endParaRPr>
          </a:p>
          <a:p>
            <a:pPr marL="1000125" indent="-285750" algn="just">
              <a:buFont typeface="Arial" panose="020B0604020202020204" pitchFamily="34" charset="0"/>
              <a:buChar char="•"/>
            </a:pPr>
            <a:r>
              <a:rPr lang="it-IT" sz="1600" b="1" dirty="0">
                <a:solidFill>
                  <a:schemeClr val="accent6"/>
                </a:solidFill>
                <a:latin typeface="Arial" panose="020B0604020202020204" pitchFamily="34" charset="0"/>
                <a:ea typeface="Times New Roman" panose="02020603050405020304" pitchFamily="18" charset="0"/>
                <a:cs typeface="Arial" panose="020B0604020202020204" pitchFamily="34" charset="0"/>
              </a:rPr>
              <a:t>Congedo di paternità obbligatorio: </a:t>
            </a:r>
            <a:r>
              <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rPr>
              <a:t>prevedere un congedo di paternità obbligatorio di </a:t>
            </a:r>
            <a:r>
              <a:rPr lang="it-IT" sz="1600" b="1" dirty="0">
                <a:solidFill>
                  <a:schemeClr val="accent6"/>
                </a:solidFill>
                <a:latin typeface="Arial" panose="020B0604020202020204" pitchFamily="34" charset="0"/>
                <a:ea typeface="Times New Roman" panose="02020603050405020304" pitchFamily="18" charset="0"/>
                <a:cs typeface="Arial" panose="020B0604020202020204" pitchFamily="34" charset="0"/>
              </a:rPr>
              <a:t>15 giorni </a:t>
            </a:r>
            <a:r>
              <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rPr>
              <a:t>rispetto ai 10 giorni previsti per legge;</a:t>
            </a:r>
          </a:p>
          <a:p>
            <a:pPr marL="1000125" indent="-285750" algn="just">
              <a:buFont typeface="Arial" panose="020B0604020202020204" pitchFamily="34" charset="0"/>
              <a:buChar char="•"/>
            </a:pPr>
            <a:endParaRPr lang="it-IT" sz="1600" dirty="0">
              <a:solidFill>
                <a:schemeClr val="accent6"/>
              </a:solidFill>
              <a:highlight>
                <a:srgbClr val="FFFF00"/>
              </a:highlight>
              <a:latin typeface="Arial" panose="020B0604020202020204" pitchFamily="34" charset="0"/>
              <a:ea typeface="Times New Roman" panose="02020603050405020304" pitchFamily="18" charset="0"/>
              <a:cs typeface="Arial" panose="020B0604020202020204" pitchFamily="34" charset="0"/>
            </a:endParaRPr>
          </a:p>
          <a:p>
            <a:pPr marL="1000125" indent="-285750" algn="just">
              <a:buFont typeface="Arial" panose="020B0604020202020204" pitchFamily="34" charset="0"/>
              <a:buChar char="•"/>
            </a:pPr>
            <a:r>
              <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rPr>
              <a:t>Prevedere la possibilità di usufruire dei giorni di congedo matrimoniale </a:t>
            </a:r>
            <a:r>
              <a:rPr lang="it-IT" sz="1600" b="1" dirty="0">
                <a:solidFill>
                  <a:schemeClr val="accent6"/>
                </a:solidFill>
                <a:latin typeface="Arial" panose="020B0604020202020204" pitchFamily="34" charset="0"/>
                <a:ea typeface="Times New Roman" panose="02020603050405020304" pitchFamily="18" charset="0"/>
                <a:cs typeface="Arial" panose="020B0604020202020204" pitchFamily="34" charset="0"/>
              </a:rPr>
              <a:t>entro 12 mesi </a:t>
            </a:r>
            <a:r>
              <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rPr>
              <a:t>dalla data di matrimonio;</a:t>
            </a:r>
          </a:p>
          <a:p>
            <a:pPr marL="1000125" indent="-285750" algn="just">
              <a:buFont typeface="Wingdings" panose="05000000000000000000" pitchFamily="2" charset="2"/>
              <a:buChar char="Ø"/>
            </a:pPr>
            <a:endPar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endParaRPr>
          </a:p>
          <a:p>
            <a:pPr marL="1000125" indent="-285750" algn="just">
              <a:buFont typeface="Wingdings" panose="05000000000000000000" pitchFamily="2" charset="2"/>
              <a:buChar char="Ø"/>
            </a:pPr>
            <a:endParaRPr lang="it-IT" sz="1600" dirty="0">
              <a:solidFill>
                <a:schemeClr val="accent6"/>
              </a:solidFill>
              <a:highlight>
                <a:srgbClr val="FFFF00"/>
              </a:highlight>
              <a:latin typeface="Arial" panose="020B0604020202020204" pitchFamily="34" charset="0"/>
              <a:ea typeface="Times New Roman" panose="02020603050405020304" pitchFamily="18" charset="0"/>
              <a:cs typeface="Arial" panose="020B0604020202020204" pitchFamily="34" charset="0"/>
            </a:endParaRPr>
          </a:p>
          <a:p>
            <a:pPr marL="714375" algn="just"/>
            <a:endPar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endParaRPr>
          </a:p>
          <a:p>
            <a:pPr marL="357188" indent="-285750" algn="just">
              <a:buFont typeface="Wingdings" panose="05000000000000000000" pitchFamily="2" charset="2"/>
              <a:buChar char="q"/>
            </a:pPr>
            <a:r>
              <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rPr>
              <a:t>Introdurre nella </a:t>
            </a:r>
            <a:r>
              <a:rPr lang="it-IT" sz="1600" b="1" dirty="0">
                <a:solidFill>
                  <a:schemeClr val="accent6"/>
                </a:solidFill>
                <a:latin typeface="Arial" panose="020B0604020202020204" pitchFamily="34" charset="0"/>
                <a:ea typeface="Times New Roman" panose="02020603050405020304" pitchFamily="18" charset="0"/>
                <a:cs typeface="Arial" panose="020B0604020202020204" pitchFamily="34" charset="0"/>
              </a:rPr>
              <a:t>Nota di intenti </a:t>
            </a:r>
            <a:r>
              <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rPr>
              <a:t>del contratto collettivo l’indicazione delle Parti stipulanti di considerare strategiche le misure che favoriscono la parità di genere per lo sviluppo sostenibile dell’impresa, fino a conseguire la </a:t>
            </a:r>
            <a:r>
              <a:rPr lang="it-IT" sz="1600" b="1" dirty="0">
                <a:solidFill>
                  <a:schemeClr val="accent6"/>
                </a:solidFill>
                <a:latin typeface="Arial" panose="020B0604020202020204" pitchFamily="34" charset="0"/>
                <a:ea typeface="Times New Roman" panose="02020603050405020304" pitchFamily="18" charset="0"/>
                <a:cs typeface="Arial" panose="020B0604020202020204" pitchFamily="34" charset="0"/>
              </a:rPr>
              <a:t>certificazione di genere</a:t>
            </a:r>
            <a:r>
              <a:rPr lang="it-IT" sz="1600" dirty="0">
                <a:solidFill>
                  <a:schemeClr val="accent6"/>
                </a:solidFill>
                <a:latin typeface="Arial" panose="020B0604020202020204" pitchFamily="34" charset="0"/>
                <a:ea typeface="Times New Roman" panose="02020603050405020304" pitchFamily="18" charset="0"/>
                <a:cs typeface="Arial" panose="020B0604020202020204" pitchFamily="34" charset="0"/>
              </a:rPr>
              <a:t>.</a:t>
            </a:r>
          </a:p>
        </p:txBody>
      </p:sp>
      <p:sp>
        <p:nvSpPr>
          <p:cNvPr id="5" name="Titolo 12"/>
          <p:cNvSpPr txBox="1">
            <a:spLocks/>
          </p:cNvSpPr>
          <p:nvPr/>
        </p:nvSpPr>
        <p:spPr>
          <a:xfrm>
            <a:off x="3163824" y="265906"/>
            <a:ext cx="9028176" cy="762000"/>
          </a:xfrm>
          <a:prstGeom prst="rect">
            <a:avLst/>
          </a:prstGeom>
          <a:effectLst>
            <a:outerShdw blurRad="50800" dist="50800" dir="5400000" algn="ctr" rotWithShape="0">
              <a:schemeClr val="tx2">
                <a:lumMod val="65000"/>
                <a:lumOff val="35000"/>
              </a:schemeClr>
            </a:outerShdw>
          </a:effectLst>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600" dirty="0">
                <a:solidFill>
                  <a:srgbClr val="006600"/>
                </a:solidFill>
              </a:rPr>
              <a:t>I CAPITOLI DEL RINNOVO CONTRATTUALE</a:t>
            </a:r>
          </a:p>
        </p:txBody>
      </p:sp>
    </p:spTree>
    <p:extLst>
      <p:ext uri="{BB962C8B-B14F-4D97-AF65-F5344CB8AC3E}">
        <p14:creationId xmlns:p14="http://schemas.microsoft.com/office/powerpoint/2010/main" val="19263970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22693" y="2851530"/>
            <a:ext cx="6559925" cy="849439"/>
          </a:xfrm>
          <a:prstGeom prst="rect">
            <a:avLst/>
          </a:prstGeom>
        </p:spPr>
      </p:pic>
      <p:sp>
        <p:nvSpPr>
          <p:cNvPr id="5" name="CasellaDiTesto 4"/>
          <p:cNvSpPr txBox="1"/>
          <p:nvPr/>
        </p:nvSpPr>
        <p:spPr>
          <a:xfrm>
            <a:off x="3084394" y="4667534"/>
            <a:ext cx="5636525" cy="400110"/>
          </a:xfrm>
          <a:prstGeom prst="rect">
            <a:avLst/>
          </a:prstGeom>
          <a:noFill/>
        </p:spPr>
        <p:txBody>
          <a:bodyPr wrap="square" rtlCol="0">
            <a:spAutoFit/>
          </a:bodyPr>
          <a:lstStyle/>
          <a:p>
            <a:pPr algn="ctr"/>
            <a:r>
              <a:rPr lang="it-IT" sz="2000" dirty="0">
                <a:solidFill>
                  <a:srgbClr val="007168"/>
                </a:solidFill>
                <a:latin typeface="Roboto" charset="0"/>
                <a:ea typeface="Roboto" charset="0"/>
                <a:cs typeface="Roboto" charset="0"/>
              </a:rPr>
              <a:t>Grazie per l’attenzione!</a:t>
            </a:r>
          </a:p>
        </p:txBody>
      </p:sp>
      <p:pic>
        <p:nvPicPr>
          <p:cNvPr id="6" name="Immagin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48" y="0"/>
            <a:ext cx="12188952" cy="6856285"/>
          </a:xfrm>
          <a:prstGeom prst="rect">
            <a:avLst/>
          </a:prstGeom>
          <a:noFill/>
          <a:ln>
            <a:noFill/>
          </a:ln>
        </p:spPr>
      </p:pic>
    </p:spTree>
    <p:extLst>
      <p:ext uri="{BB962C8B-B14F-4D97-AF65-F5344CB8AC3E}">
        <p14:creationId xmlns:p14="http://schemas.microsoft.com/office/powerpoint/2010/main" val="1368073206"/>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Rettangolo"/>
          <p:cNvSpPr/>
          <p:nvPr/>
        </p:nvSpPr>
        <p:spPr>
          <a:xfrm>
            <a:off x="-1" y="6317108"/>
            <a:ext cx="12192001" cy="540892"/>
          </a:xfrm>
          <a:prstGeom prst="rect">
            <a:avLst/>
          </a:prstGeom>
          <a:solidFill>
            <a:srgbClr val="09746C"/>
          </a:solidFill>
          <a:ln w="12700">
            <a:miter lim="400000"/>
          </a:ln>
        </p:spPr>
        <p:txBody>
          <a:bodyPr lIns="45718" tIns="45718" rIns="45718" bIns="45718" anchor="ctr"/>
          <a:lstStyle/>
          <a:p>
            <a:pPr lvl="1">
              <a:defRPr>
                <a:solidFill>
                  <a:srgbClr val="FFFFFF"/>
                </a:solidFill>
              </a:defRPr>
            </a:pPr>
            <a:endParaRPr/>
          </a:p>
        </p:txBody>
      </p:sp>
      <p:grpSp>
        <p:nvGrpSpPr>
          <p:cNvPr id="324" name="Gruppo"/>
          <p:cNvGrpSpPr/>
          <p:nvPr/>
        </p:nvGrpSpPr>
        <p:grpSpPr>
          <a:xfrm>
            <a:off x="1011649" y="2506153"/>
            <a:ext cx="3426328" cy="733427"/>
            <a:chOff x="0" y="0"/>
            <a:chExt cx="2638326" cy="733425"/>
          </a:xfrm>
        </p:grpSpPr>
        <p:sp>
          <p:nvSpPr>
            <p:cNvPr id="322" name="Rettangolo"/>
            <p:cNvSpPr/>
            <p:nvPr/>
          </p:nvSpPr>
          <p:spPr>
            <a:xfrm>
              <a:off x="0" y="0"/>
              <a:ext cx="2638326" cy="733425"/>
            </a:xfrm>
            <a:prstGeom prst="rect">
              <a:avLst/>
            </a:prstGeom>
            <a:solidFill>
              <a:srgbClr val="C5D4E4"/>
            </a:solidFill>
            <a:ln w="12700" cap="flat">
              <a:noFill/>
              <a:miter lim="400000"/>
            </a:ln>
            <a:effectLst/>
          </p:spPr>
          <p:txBody>
            <a:bodyPr wrap="square" lIns="45718" tIns="45718" rIns="45718" bIns="45718" numCol="1" anchor="ctr">
              <a:noAutofit/>
            </a:bodyPr>
            <a:lstStyle/>
            <a:p>
              <a:endParaRPr/>
            </a:p>
          </p:txBody>
        </p:sp>
        <p:sp>
          <p:nvSpPr>
            <p:cNvPr id="323" name="TextBox 14"/>
            <p:cNvSpPr/>
            <p:nvPr/>
          </p:nvSpPr>
          <p:spPr>
            <a:xfrm>
              <a:off x="58357" y="34793"/>
              <a:ext cx="2521612" cy="29238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p>
              <a:pPr algn="ctr">
                <a:defRPr sz="1600">
                  <a:solidFill>
                    <a:srgbClr val="000000"/>
                  </a:solidFill>
                  <a:latin typeface="Roboto Regular"/>
                  <a:ea typeface="Roboto Regular"/>
                  <a:cs typeface="Roboto Regular"/>
                  <a:sym typeface="Roboto Regular"/>
                </a:defRPr>
              </a:pPr>
              <a:endParaRPr lang="it-IT" sz="1300" dirty="0"/>
            </a:p>
          </p:txBody>
        </p:sp>
      </p:grpSp>
      <p:grpSp>
        <p:nvGrpSpPr>
          <p:cNvPr id="330" name="Gruppo"/>
          <p:cNvGrpSpPr/>
          <p:nvPr/>
        </p:nvGrpSpPr>
        <p:grpSpPr>
          <a:xfrm>
            <a:off x="7950724" y="4081059"/>
            <a:ext cx="3244819" cy="682825"/>
            <a:chOff x="0" y="0"/>
            <a:chExt cx="3244818" cy="682824"/>
          </a:xfrm>
        </p:grpSpPr>
        <p:sp>
          <p:nvSpPr>
            <p:cNvPr id="328" name="Rettangolo"/>
            <p:cNvSpPr/>
            <p:nvPr/>
          </p:nvSpPr>
          <p:spPr>
            <a:xfrm>
              <a:off x="0" y="0"/>
              <a:ext cx="3244818" cy="682824"/>
            </a:xfrm>
            <a:prstGeom prst="rect">
              <a:avLst/>
            </a:prstGeom>
            <a:solidFill>
              <a:srgbClr val="C5D4E4"/>
            </a:solidFill>
            <a:ln w="12700" cap="flat">
              <a:noFill/>
              <a:miter lim="400000"/>
            </a:ln>
            <a:effectLst/>
          </p:spPr>
          <p:txBody>
            <a:bodyPr wrap="square" lIns="45718" tIns="45718" rIns="45718" bIns="45718" numCol="1" anchor="ctr">
              <a:noAutofit/>
            </a:bodyPr>
            <a:lstStyle/>
            <a:p>
              <a:endParaRPr/>
            </a:p>
          </p:txBody>
        </p:sp>
        <p:sp>
          <p:nvSpPr>
            <p:cNvPr id="329" name="TextBox 17"/>
            <p:cNvSpPr/>
            <p:nvPr/>
          </p:nvSpPr>
          <p:spPr>
            <a:xfrm>
              <a:off x="300695" y="67092"/>
              <a:ext cx="2643427" cy="33855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p>
              <a:pPr algn="ctr">
                <a:defRPr sz="1600">
                  <a:solidFill>
                    <a:srgbClr val="000000"/>
                  </a:solidFill>
                  <a:latin typeface="Roboto Regular"/>
                  <a:ea typeface="Roboto Regular"/>
                  <a:cs typeface="Roboto Regular"/>
                  <a:sym typeface="Roboto Regular"/>
                </a:defRPr>
              </a:pPr>
              <a:endParaRPr dirty="0"/>
            </a:p>
          </p:txBody>
        </p:sp>
      </p:grpSp>
      <p:grpSp>
        <p:nvGrpSpPr>
          <p:cNvPr id="333" name="Gruppo"/>
          <p:cNvGrpSpPr/>
          <p:nvPr/>
        </p:nvGrpSpPr>
        <p:grpSpPr>
          <a:xfrm>
            <a:off x="7953496" y="2531949"/>
            <a:ext cx="3363616" cy="711697"/>
            <a:chOff x="0" y="0"/>
            <a:chExt cx="3363614" cy="711696"/>
          </a:xfrm>
        </p:grpSpPr>
        <p:sp>
          <p:nvSpPr>
            <p:cNvPr id="331" name="Rettangolo"/>
            <p:cNvSpPr/>
            <p:nvPr/>
          </p:nvSpPr>
          <p:spPr>
            <a:xfrm>
              <a:off x="0" y="0"/>
              <a:ext cx="3363615" cy="711697"/>
            </a:xfrm>
            <a:prstGeom prst="rect">
              <a:avLst/>
            </a:prstGeom>
            <a:solidFill>
              <a:srgbClr val="C5D4E4"/>
            </a:solidFill>
            <a:ln w="12700" cap="flat">
              <a:noFill/>
              <a:miter lim="400000"/>
            </a:ln>
            <a:effectLst/>
          </p:spPr>
          <p:txBody>
            <a:bodyPr wrap="square" lIns="45718" tIns="45718" rIns="45718" bIns="45718" numCol="1" anchor="ctr">
              <a:noAutofit/>
            </a:bodyPr>
            <a:lstStyle/>
            <a:p>
              <a:endParaRPr/>
            </a:p>
          </p:txBody>
        </p:sp>
        <p:sp>
          <p:nvSpPr>
            <p:cNvPr id="332" name="TextBox 18"/>
            <p:cNvSpPr txBox="1"/>
            <p:nvPr/>
          </p:nvSpPr>
          <p:spPr>
            <a:xfrm>
              <a:off x="121539" y="196384"/>
              <a:ext cx="3120537" cy="37025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noAutofit/>
            </a:bodyPr>
            <a:lstStyle>
              <a:lvl1pPr algn="ctr">
                <a:defRPr sz="1600">
                  <a:solidFill>
                    <a:srgbClr val="000000"/>
                  </a:solidFill>
                  <a:latin typeface="Roboto Regular"/>
                  <a:ea typeface="Roboto Regular"/>
                  <a:cs typeface="Roboto Regular"/>
                  <a:sym typeface="Roboto Regular"/>
                </a:defRPr>
              </a:lvl1pPr>
            </a:lstStyle>
            <a:p>
              <a:endParaRPr dirty="0"/>
            </a:p>
          </p:txBody>
        </p:sp>
      </p:grpSp>
      <p:grpSp>
        <p:nvGrpSpPr>
          <p:cNvPr id="342" name="Gruppo"/>
          <p:cNvGrpSpPr/>
          <p:nvPr/>
        </p:nvGrpSpPr>
        <p:grpSpPr>
          <a:xfrm>
            <a:off x="4801868" y="2506153"/>
            <a:ext cx="2815172" cy="2229872"/>
            <a:chOff x="0" y="0"/>
            <a:chExt cx="2815171" cy="2229870"/>
          </a:xfrm>
        </p:grpSpPr>
        <p:sp>
          <p:nvSpPr>
            <p:cNvPr id="339" name="Straight Arrow Connector 5"/>
            <p:cNvSpPr/>
            <p:nvPr/>
          </p:nvSpPr>
          <p:spPr>
            <a:xfrm flipH="1">
              <a:off x="1393868" y="0"/>
              <a:ext cx="1" cy="2229870"/>
            </a:xfrm>
            <a:prstGeom prst="line">
              <a:avLst/>
            </a:prstGeom>
            <a:noFill/>
            <a:ln w="57150" cap="flat">
              <a:solidFill>
                <a:srgbClr val="28B295"/>
              </a:solidFill>
              <a:prstDash val="solid"/>
              <a:miter lim="800000"/>
              <a:headEnd type="triangle" w="med" len="med"/>
              <a:tailEnd type="triangle" w="med" len="med"/>
            </a:ln>
            <a:effectLst/>
          </p:spPr>
          <p:txBody>
            <a:bodyPr wrap="square" lIns="45718" tIns="45718" rIns="45718" bIns="45718" numCol="1" anchor="t">
              <a:noAutofit/>
            </a:bodyPr>
            <a:lstStyle/>
            <a:p>
              <a:endParaRPr/>
            </a:p>
          </p:txBody>
        </p:sp>
        <p:sp>
          <p:nvSpPr>
            <p:cNvPr id="340" name="Straight Arrow Connector 9"/>
            <p:cNvSpPr/>
            <p:nvPr/>
          </p:nvSpPr>
          <p:spPr>
            <a:xfrm flipH="1">
              <a:off x="16093" y="302980"/>
              <a:ext cx="2738827" cy="1497307"/>
            </a:xfrm>
            <a:prstGeom prst="line">
              <a:avLst/>
            </a:prstGeom>
            <a:noFill/>
            <a:ln w="57150" cap="flat">
              <a:solidFill>
                <a:srgbClr val="28B295"/>
              </a:solidFill>
              <a:prstDash val="solid"/>
              <a:miter lim="800000"/>
              <a:headEnd type="triangle" w="med" len="med"/>
              <a:tailEnd type="triangle" w="med" len="med"/>
            </a:ln>
            <a:effectLst/>
          </p:spPr>
          <p:txBody>
            <a:bodyPr wrap="square" lIns="45718" tIns="45718" rIns="45718" bIns="45718" numCol="1" anchor="t">
              <a:noAutofit/>
            </a:bodyPr>
            <a:lstStyle/>
            <a:p>
              <a:endParaRPr/>
            </a:p>
          </p:txBody>
        </p:sp>
        <p:sp>
          <p:nvSpPr>
            <p:cNvPr id="341" name="Straight Arrow Connector 13"/>
            <p:cNvSpPr/>
            <p:nvPr/>
          </p:nvSpPr>
          <p:spPr>
            <a:xfrm flipH="1" flipV="1">
              <a:off x="0" y="302980"/>
              <a:ext cx="2815171" cy="1542205"/>
            </a:xfrm>
            <a:prstGeom prst="line">
              <a:avLst/>
            </a:prstGeom>
            <a:noFill/>
            <a:ln w="57150" cap="flat">
              <a:solidFill>
                <a:srgbClr val="28B295"/>
              </a:solidFill>
              <a:prstDash val="solid"/>
              <a:miter lim="800000"/>
              <a:headEnd type="triangle" w="med" len="med"/>
              <a:tailEnd type="triangle" w="med" len="med"/>
            </a:ln>
            <a:effectLst/>
          </p:spPr>
          <p:txBody>
            <a:bodyPr wrap="square" lIns="45718" tIns="45718" rIns="45718" bIns="45718" numCol="1" anchor="t">
              <a:noAutofit/>
            </a:bodyPr>
            <a:lstStyle/>
            <a:p>
              <a:endParaRPr/>
            </a:p>
          </p:txBody>
        </p:sp>
      </p:grpSp>
      <p:sp>
        <p:nvSpPr>
          <p:cNvPr id="343" name="Rettangolo"/>
          <p:cNvSpPr/>
          <p:nvPr/>
        </p:nvSpPr>
        <p:spPr>
          <a:xfrm>
            <a:off x="-1" y="-3746"/>
            <a:ext cx="3359548" cy="540892"/>
          </a:xfrm>
          <a:prstGeom prst="rect">
            <a:avLst/>
          </a:prstGeom>
          <a:solidFill>
            <a:srgbClr val="DDDDDD"/>
          </a:solidFill>
          <a:ln w="12700">
            <a:miter lim="400000"/>
          </a:ln>
        </p:spPr>
        <p:txBody>
          <a:bodyPr lIns="45718" tIns="45718" rIns="45718" bIns="45718" anchor="ctr"/>
          <a:lstStyle/>
          <a:p>
            <a:pPr>
              <a:defRPr>
                <a:solidFill>
                  <a:srgbClr val="BCBDBE"/>
                </a:solidFill>
              </a:defRPr>
            </a:pPr>
            <a:endParaRPr/>
          </a:p>
        </p:txBody>
      </p:sp>
      <p:pic>
        <p:nvPicPr>
          <p:cNvPr id="344" name="Immagine" descr="Immagine"/>
          <p:cNvPicPr>
            <a:picLocks noChangeAspect="1"/>
          </p:cNvPicPr>
          <p:nvPr/>
        </p:nvPicPr>
        <p:blipFill>
          <a:blip r:embed="rId2"/>
          <a:stretch>
            <a:fillRect/>
          </a:stretch>
        </p:blipFill>
        <p:spPr>
          <a:xfrm>
            <a:off x="386443" y="6468700"/>
            <a:ext cx="1838169" cy="237709"/>
          </a:xfrm>
          <a:prstGeom prst="rect">
            <a:avLst/>
          </a:prstGeom>
          <a:ln w="12700">
            <a:miter lim="400000"/>
          </a:ln>
        </p:spPr>
      </p:pic>
      <p:sp>
        <p:nvSpPr>
          <p:cNvPr id="345" name="Rettangolo"/>
          <p:cNvSpPr/>
          <p:nvPr/>
        </p:nvSpPr>
        <p:spPr>
          <a:xfrm>
            <a:off x="3492500" y="-3746"/>
            <a:ext cx="184063" cy="540892"/>
          </a:xfrm>
          <a:prstGeom prst="rect">
            <a:avLst/>
          </a:prstGeom>
          <a:solidFill>
            <a:srgbClr val="DDDDDD"/>
          </a:solidFill>
          <a:ln w="12700">
            <a:miter lim="400000"/>
          </a:ln>
        </p:spPr>
        <p:txBody>
          <a:bodyPr lIns="45718" tIns="45718" rIns="45718" bIns="45718" anchor="ctr"/>
          <a:lstStyle/>
          <a:p>
            <a:pPr>
              <a:defRPr>
                <a:solidFill>
                  <a:srgbClr val="BCBDBE"/>
                </a:solidFill>
              </a:defRPr>
            </a:pPr>
            <a:endParaRPr/>
          </a:p>
        </p:txBody>
      </p:sp>
      <p:sp>
        <p:nvSpPr>
          <p:cNvPr id="346" name="Rettangolo"/>
          <p:cNvSpPr/>
          <p:nvPr/>
        </p:nvSpPr>
        <p:spPr>
          <a:xfrm>
            <a:off x="3809515" y="-3746"/>
            <a:ext cx="184063" cy="540892"/>
          </a:xfrm>
          <a:prstGeom prst="rect">
            <a:avLst/>
          </a:prstGeom>
          <a:solidFill>
            <a:srgbClr val="DDDDDD"/>
          </a:solidFill>
          <a:ln w="12700">
            <a:miter lim="400000"/>
          </a:ln>
        </p:spPr>
        <p:txBody>
          <a:bodyPr lIns="45718" tIns="45718" rIns="45718" bIns="45718" anchor="ctr"/>
          <a:lstStyle/>
          <a:p>
            <a:pPr>
              <a:defRPr>
                <a:solidFill>
                  <a:srgbClr val="BCBDBE"/>
                </a:solidFill>
              </a:defRPr>
            </a:pPr>
            <a:endParaRPr/>
          </a:p>
        </p:txBody>
      </p:sp>
      <p:sp>
        <p:nvSpPr>
          <p:cNvPr id="347" name="Rettangolo"/>
          <p:cNvSpPr/>
          <p:nvPr/>
        </p:nvSpPr>
        <p:spPr>
          <a:xfrm>
            <a:off x="4126530" y="-3746"/>
            <a:ext cx="184063" cy="540892"/>
          </a:xfrm>
          <a:prstGeom prst="rect">
            <a:avLst/>
          </a:prstGeom>
          <a:solidFill>
            <a:srgbClr val="DDDDDD"/>
          </a:solidFill>
          <a:ln w="12700">
            <a:miter lim="400000"/>
          </a:ln>
        </p:spPr>
        <p:txBody>
          <a:bodyPr lIns="45718" tIns="45718" rIns="45718" bIns="45718" anchor="ctr"/>
          <a:lstStyle/>
          <a:p>
            <a:pPr>
              <a:defRPr>
                <a:solidFill>
                  <a:srgbClr val="BCBDBE"/>
                </a:solidFill>
              </a:defRPr>
            </a:pPr>
            <a:endParaRPr/>
          </a:p>
        </p:txBody>
      </p:sp>
      <p:sp>
        <p:nvSpPr>
          <p:cNvPr id="348" name="Titolo 12"/>
          <p:cNvSpPr txBox="1">
            <a:spLocks noGrp="1"/>
          </p:cNvSpPr>
          <p:nvPr>
            <p:ph type="title"/>
          </p:nvPr>
        </p:nvSpPr>
        <p:spPr>
          <a:xfrm>
            <a:off x="1165370" y="507405"/>
            <a:ext cx="2508429" cy="762002"/>
          </a:xfrm>
          <a:prstGeom prst="rect">
            <a:avLst/>
          </a:prstGeom>
        </p:spPr>
        <p:txBody>
          <a:bodyPr/>
          <a:lstStyle>
            <a:lvl1pPr>
              <a:defRPr sz="2500">
                <a:solidFill>
                  <a:srgbClr val="09746C"/>
                </a:solidFill>
                <a:latin typeface="Novecento wide Bold"/>
                <a:ea typeface="Novecento wide Bold"/>
                <a:cs typeface="Novecento wide Bold"/>
                <a:sym typeface="Novecento wide Bold"/>
              </a:defRPr>
            </a:lvl1pPr>
          </a:lstStyle>
          <a:p>
            <a:r>
              <a:rPr dirty="0"/>
              <a:t>GLI OBIETTIVI</a:t>
            </a:r>
          </a:p>
        </p:txBody>
      </p:sp>
      <p:sp>
        <p:nvSpPr>
          <p:cNvPr id="349" name="Quadrato"/>
          <p:cNvSpPr/>
          <p:nvPr/>
        </p:nvSpPr>
        <p:spPr>
          <a:xfrm>
            <a:off x="851118" y="837765"/>
            <a:ext cx="160531" cy="160531"/>
          </a:xfrm>
          <a:prstGeom prst="rect">
            <a:avLst/>
          </a:prstGeom>
          <a:solidFill>
            <a:srgbClr val="28B295"/>
          </a:solidFill>
          <a:ln w="12700">
            <a:miter lim="400000"/>
          </a:ln>
        </p:spPr>
        <p:txBody>
          <a:bodyPr lIns="45718" tIns="45718" rIns="45718" bIns="45718" anchor="ctr"/>
          <a:lstStyle/>
          <a:p>
            <a:pPr>
              <a:defRPr>
                <a:solidFill>
                  <a:srgbClr val="2496B5"/>
                </a:solidFill>
                <a:latin typeface="+mj-lt"/>
                <a:ea typeface="+mj-ea"/>
                <a:cs typeface="+mj-cs"/>
                <a:sym typeface="Calibri"/>
              </a:defRPr>
            </a:pPr>
            <a:endParaRPr/>
          </a:p>
        </p:txBody>
      </p:sp>
      <p:grpSp>
        <p:nvGrpSpPr>
          <p:cNvPr id="2" name="Gruppo">
            <a:extLst>
              <a:ext uri="{FF2B5EF4-FFF2-40B4-BE49-F238E27FC236}">
                <a16:creationId xmlns:a16="http://schemas.microsoft.com/office/drawing/2014/main" id="{7C3D17EE-669B-178A-0AFC-59A36110040E}"/>
              </a:ext>
            </a:extLst>
          </p:cNvPr>
          <p:cNvGrpSpPr/>
          <p:nvPr/>
        </p:nvGrpSpPr>
        <p:grpSpPr>
          <a:xfrm>
            <a:off x="2337102" y="1472356"/>
            <a:ext cx="4457236" cy="711698"/>
            <a:chOff x="-1215157" y="-1166"/>
            <a:chExt cx="4457233" cy="711697"/>
          </a:xfrm>
        </p:grpSpPr>
        <p:sp>
          <p:nvSpPr>
            <p:cNvPr id="3" name="Rettangolo">
              <a:extLst>
                <a:ext uri="{FF2B5EF4-FFF2-40B4-BE49-F238E27FC236}">
                  <a16:creationId xmlns:a16="http://schemas.microsoft.com/office/drawing/2014/main" id="{41EB5AEC-06BE-6318-3A0C-4A7FE34C3AA1}"/>
                </a:ext>
              </a:extLst>
            </p:cNvPr>
            <p:cNvSpPr/>
            <p:nvPr/>
          </p:nvSpPr>
          <p:spPr>
            <a:xfrm>
              <a:off x="-1215157" y="-1166"/>
              <a:ext cx="3363615" cy="711697"/>
            </a:xfrm>
            <a:prstGeom prst="rect">
              <a:avLst/>
            </a:prstGeom>
            <a:solidFill>
              <a:srgbClr val="C5D4E4"/>
            </a:solidFill>
            <a:ln w="12700" cap="flat">
              <a:noFill/>
              <a:miter lim="400000"/>
            </a:ln>
            <a:effectLst/>
          </p:spPr>
          <p:txBody>
            <a:bodyPr wrap="square" lIns="45718" tIns="45718" rIns="45718" bIns="45718" numCol="1" anchor="ctr">
              <a:noAutofit/>
            </a:bodyPr>
            <a:lstStyle/>
            <a:p>
              <a:endParaRPr dirty="0"/>
            </a:p>
          </p:txBody>
        </p:sp>
        <p:sp>
          <p:nvSpPr>
            <p:cNvPr id="4" name="TextBox 18">
              <a:extLst>
                <a:ext uri="{FF2B5EF4-FFF2-40B4-BE49-F238E27FC236}">
                  <a16:creationId xmlns:a16="http://schemas.microsoft.com/office/drawing/2014/main" id="{6605729B-E7AE-3B33-B425-160D914CE137}"/>
                </a:ext>
              </a:extLst>
            </p:cNvPr>
            <p:cNvSpPr txBox="1"/>
            <p:nvPr/>
          </p:nvSpPr>
          <p:spPr>
            <a:xfrm>
              <a:off x="121539" y="196384"/>
              <a:ext cx="3120537" cy="37025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noAutofit/>
            </a:bodyPr>
            <a:lstStyle>
              <a:lvl1pPr algn="ctr">
                <a:defRPr sz="1600">
                  <a:solidFill>
                    <a:srgbClr val="000000"/>
                  </a:solidFill>
                  <a:latin typeface="Roboto Regular"/>
                  <a:ea typeface="Roboto Regular"/>
                  <a:cs typeface="Roboto Regular"/>
                  <a:sym typeface="Roboto Regular"/>
                </a:defRPr>
              </a:lvl1pPr>
            </a:lstStyle>
            <a:p>
              <a:endParaRPr dirty="0"/>
            </a:p>
          </p:txBody>
        </p:sp>
      </p:grpSp>
      <p:sp>
        <p:nvSpPr>
          <p:cNvPr id="6" name="CasellaDiTesto 5">
            <a:extLst>
              <a:ext uri="{FF2B5EF4-FFF2-40B4-BE49-F238E27FC236}">
                <a16:creationId xmlns:a16="http://schemas.microsoft.com/office/drawing/2014/main" id="{413E4BD5-CF3B-44AE-97DB-594741B99362}"/>
              </a:ext>
            </a:extLst>
          </p:cNvPr>
          <p:cNvSpPr txBox="1"/>
          <p:nvPr/>
        </p:nvSpPr>
        <p:spPr>
          <a:xfrm>
            <a:off x="7980931" y="4135317"/>
            <a:ext cx="3120539" cy="523220"/>
          </a:xfrm>
          <a:prstGeom prst="rect">
            <a:avLst/>
          </a:prstGeom>
          <a:noFill/>
        </p:spPr>
        <p:txBody>
          <a:bodyPr wrap="square" rtlCol="0">
            <a:spAutoFit/>
          </a:bodyPr>
          <a:lstStyle/>
          <a:p>
            <a:pPr algn="ctr"/>
            <a:r>
              <a:rPr lang="it-IT" sz="1400" dirty="0" err="1">
                <a:solidFill>
                  <a:schemeClr val="bg2">
                    <a:lumMod val="10000"/>
                  </a:schemeClr>
                </a:solidFill>
                <a:latin typeface="Roboto Regular"/>
              </a:rPr>
              <a:t>Employability</a:t>
            </a:r>
            <a:r>
              <a:rPr lang="it-IT" sz="1400" dirty="0">
                <a:solidFill>
                  <a:schemeClr val="bg2">
                    <a:lumMod val="10000"/>
                  </a:schemeClr>
                </a:solidFill>
                <a:latin typeface="Roboto Regular"/>
              </a:rPr>
              <a:t>: </a:t>
            </a:r>
            <a:r>
              <a:rPr lang="it-IT" sz="1400" b="1" dirty="0">
                <a:solidFill>
                  <a:schemeClr val="bg2">
                    <a:lumMod val="10000"/>
                  </a:schemeClr>
                </a:solidFill>
                <a:latin typeface="Roboto Regular"/>
              </a:rPr>
              <a:t>investire su formazione e politiche attive </a:t>
            </a:r>
          </a:p>
        </p:txBody>
      </p:sp>
      <p:grpSp>
        <p:nvGrpSpPr>
          <p:cNvPr id="9" name="Gruppo">
            <a:extLst>
              <a:ext uri="{FF2B5EF4-FFF2-40B4-BE49-F238E27FC236}">
                <a16:creationId xmlns:a16="http://schemas.microsoft.com/office/drawing/2014/main" id="{0AC061CD-1B7A-2F07-D44E-048AA40839C7}"/>
              </a:ext>
            </a:extLst>
          </p:cNvPr>
          <p:cNvGrpSpPr/>
          <p:nvPr/>
        </p:nvGrpSpPr>
        <p:grpSpPr>
          <a:xfrm>
            <a:off x="4498255" y="5132883"/>
            <a:ext cx="3363617" cy="711698"/>
            <a:chOff x="0" y="43545"/>
            <a:chExt cx="3363615" cy="711697"/>
          </a:xfrm>
        </p:grpSpPr>
        <p:sp>
          <p:nvSpPr>
            <p:cNvPr id="10" name="Rettangolo">
              <a:extLst>
                <a:ext uri="{FF2B5EF4-FFF2-40B4-BE49-F238E27FC236}">
                  <a16:creationId xmlns:a16="http://schemas.microsoft.com/office/drawing/2014/main" id="{38205D65-C626-1B43-C66E-30AEFCBCC4F8}"/>
                </a:ext>
              </a:extLst>
            </p:cNvPr>
            <p:cNvSpPr/>
            <p:nvPr/>
          </p:nvSpPr>
          <p:spPr>
            <a:xfrm>
              <a:off x="0" y="43545"/>
              <a:ext cx="3363615" cy="711697"/>
            </a:xfrm>
            <a:prstGeom prst="rect">
              <a:avLst/>
            </a:prstGeom>
            <a:solidFill>
              <a:srgbClr val="C5D4E4"/>
            </a:solidFill>
            <a:ln w="12700" cap="flat">
              <a:noFill/>
              <a:miter lim="400000"/>
            </a:ln>
            <a:effectLst/>
          </p:spPr>
          <p:txBody>
            <a:bodyPr wrap="square" lIns="45718" tIns="45718" rIns="45718" bIns="45718" numCol="1" anchor="ctr">
              <a:noAutofit/>
            </a:bodyPr>
            <a:lstStyle/>
            <a:p>
              <a:endParaRPr/>
            </a:p>
          </p:txBody>
        </p:sp>
        <p:sp>
          <p:nvSpPr>
            <p:cNvPr id="11" name="TextBox 18">
              <a:extLst>
                <a:ext uri="{FF2B5EF4-FFF2-40B4-BE49-F238E27FC236}">
                  <a16:creationId xmlns:a16="http://schemas.microsoft.com/office/drawing/2014/main" id="{6C52F2BC-D713-AB7A-2484-B6C6D2B35EFD}"/>
                </a:ext>
              </a:extLst>
            </p:cNvPr>
            <p:cNvSpPr txBox="1"/>
            <p:nvPr/>
          </p:nvSpPr>
          <p:spPr>
            <a:xfrm>
              <a:off x="121539" y="196384"/>
              <a:ext cx="3120537" cy="37025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noAutofit/>
            </a:bodyPr>
            <a:lstStyle>
              <a:lvl1pPr algn="ctr">
                <a:defRPr sz="1600">
                  <a:solidFill>
                    <a:srgbClr val="000000"/>
                  </a:solidFill>
                  <a:latin typeface="Roboto Regular"/>
                  <a:ea typeface="Roboto Regular"/>
                  <a:cs typeface="Roboto Regular"/>
                  <a:sym typeface="Roboto Regular"/>
                </a:defRPr>
              </a:lvl1pPr>
            </a:lstStyle>
            <a:p>
              <a:endParaRPr dirty="0"/>
            </a:p>
          </p:txBody>
        </p:sp>
      </p:grpSp>
      <p:sp>
        <p:nvSpPr>
          <p:cNvPr id="12" name="CasellaDiTesto 11">
            <a:extLst>
              <a:ext uri="{FF2B5EF4-FFF2-40B4-BE49-F238E27FC236}">
                <a16:creationId xmlns:a16="http://schemas.microsoft.com/office/drawing/2014/main" id="{D3845D76-D0A8-14D9-2A9D-97FBA2840EE2}"/>
              </a:ext>
            </a:extLst>
          </p:cNvPr>
          <p:cNvSpPr txBox="1"/>
          <p:nvPr/>
        </p:nvSpPr>
        <p:spPr>
          <a:xfrm>
            <a:off x="2295698" y="1501106"/>
            <a:ext cx="3377197" cy="553998"/>
          </a:xfrm>
          <a:prstGeom prst="rect">
            <a:avLst/>
          </a:prstGeom>
          <a:noFill/>
        </p:spPr>
        <p:txBody>
          <a:bodyPr wrap="square" rtlCol="0">
            <a:spAutoFit/>
          </a:bodyPr>
          <a:lstStyle/>
          <a:p>
            <a:pPr algn="ctr"/>
            <a:r>
              <a:rPr lang="it-IT" sz="1000" dirty="0">
                <a:solidFill>
                  <a:schemeClr val="bg2">
                    <a:lumMod val="10000"/>
                  </a:schemeClr>
                </a:solidFill>
                <a:latin typeface="Roboto Regular"/>
              </a:rPr>
              <a:t>Qualifica di dirigente</a:t>
            </a:r>
            <a:r>
              <a:rPr lang="it-IT" sz="1000" b="1" dirty="0">
                <a:solidFill>
                  <a:schemeClr val="bg2">
                    <a:lumMod val="10000"/>
                  </a:schemeClr>
                </a:solidFill>
                <a:latin typeface="Roboto Regular"/>
              </a:rPr>
              <a:t>: ampliare la categoria in considerazione sia dei nuovi modelli organizzativi </a:t>
            </a:r>
          </a:p>
          <a:p>
            <a:pPr algn="ctr"/>
            <a:r>
              <a:rPr lang="it-IT" sz="1000" b="1" dirty="0">
                <a:solidFill>
                  <a:schemeClr val="bg2">
                    <a:lumMod val="10000"/>
                  </a:schemeClr>
                </a:solidFill>
                <a:latin typeface="Roboto Regular"/>
              </a:rPr>
              <a:t>sia delle nuove figure manageriali</a:t>
            </a:r>
          </a:p>
        </p:txBody>
      </p:sp>
      <p:grpSp>
        <p:nvGrpSpPr>
          <p:cNvPr id="13" name="Gruppo">
            <a:extLst>
              <a:ext uri="{FF2B5EF4-FFF2-40B4-BE49-F238E27FC236}">
                <a16:creationId xmlns:a16="http://schemas.microsoft.com/office/drawing/2014/main" id="{7F233B7A-DC16-81A2-D8B9-D951920F26CE}"/>
              </a:ext>
            </a:extLst>
          </p:cNvPr>
          <p:cNvGrpSpPr/>
          <p:nvPr/>
        </p:nvGrpSpPr>
        <p:grpSpPr>
          <a:xfrm>
            <a:off x="6654225" y="1469675"/>
            <a:ext cx="3363617" cy="711698"/>
            <a:chOff x="-1215157" y="-1166"/>
            <a:chExt cx="3363615" cy="711697"/>
          </a:xfrm>
        </p:grpSpPr>
        <p:sp>
          <p:nvSpPr>
            <p:cNvPr id="14" name="Rettangolo">
              <a:extLst>
                <a:ext uri="{FF2B5EF4-FFF2-40B4-BE49-F238E27FC236}">
                  <a16:creationId xmlns:a16="http://schemas.microsoft.com/office/drawing/2014/main" id="{BC788712-F8A3-5A38-572D-194BA6BA4AFF}"/>
                </a:ext>
              </a:extLst>
            </p:cNvPr>
            <p:cNvSpPr/>
            <p:nvPr/>
          </p:nvSpPr>
          <p:spPr>
            <a:xfrm>
              <a:off x="-1215157" y="-1166"/>
              <a:ext cx="3363615" cy="711697"/>
            </a:xfrm>
            <a:prstGeom prst="rect">
              <a:avLst/>
            </a:prstGeom>
            <a:solidFill>
              <a:srgbClr val="C5D4E4"/>
            </a:solidFill>
            <a:ln w="12700" cap="flat">
              <a:noFill/>
              <a:miter lim="400000"/>
            </a:ln>
            <a:effectLst/>
          </p:spPr>
          <p:txBody>
            <a:bodyPr wrap="square" lIns="45718" tIns="45718" rIns="45718" bIns="45718" numCol="1" anchor="ctr">
              <a:noAutofit/>
            </a:bodyPr>
            <a:lstStyle/>
            <a:p>
              <a:endParaRPr dirty="0"/>
            </a:p>
          </p:txBody>
        </p:sp>
        <p:sp>
          <p:nvSpPr>
            <p:cNvPr id="15" name="TextBox 18">
              <a:extLst>
                <a:ext uri="{FF2B5EF4-FFF2-40B4-BE49-F238E27FC236}">
                  <a16:creationId xmlns:a16="http://schemas.microsoft.com/office/drawing/2014/main" id="{7F65C07C-EB8B-B630-4C3D-5B8B4D705723}"/>
                </a:ext>
              </a:extLst>
            </p:cNvPr>
            <p:cNvSpPr txBox="1"/>
            <p:nvPr/>
          </p:nvSpPr>
          <p:spPr>
            <a:xfrm>
              <a:off x="-1093619" y="179802"/>
              <a:ext cx="3120537" cy="37025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noAutofit/>
            </a:bodyPr>
            <a:lstStyle>
              <a:lvl1pPr algn="ctr">
                <a:defRPr sz="1600">
                  <a:solidFill>
                    <a:srgbClr val="000000"/>
                  </a:solidFill>
                  <a:latin typeface="Roboto Regular"/>
                  <a:ea typeface="Roboto Regular"/>
                  <a:cs typeface="Roboto Regular"/>
                  <a:sym typeface="Roboto Regular"/>
                </a:defRPr>
              </a:lvl1pPr>
            </a:lstStyle>
            <a:p>
              <a:endParaRPr dirty="0"/>
            </a:p>
          </p:txBody>
        </p:sp>
      </p:grpSp>
      <p:sp>
        <p:nvSpPr>
          <p:cNvPr id="5" name="CasellaDiTesto 4">
            <a:extLst>
              <a:ext uri="{FF2B5EF4-FFF2-40B4-BE49-F238E27FC236}">
                <a16:creationId xmlns:a16="http://schemas.microsoft.com/office/drawing/2014/main" id="{187231ED-C41D-1B60-8656-CAD2F5777EC4}"/>
              </a:ext>
            </a:extLst>
          </p:cNvPr>
          <p:cNvSpPr txBox="1"/>
          <p:nvPr/>
        </p:nvSpPr>
        <p:spPr>
          <a:xfrm>
            <a:off x="8135804" y="2651885"/>
            <a:ext cx="3120539" cy="523220"/>
          </a:xfrm>
          <a:prstGeom prst="rect">
            <a:avLst/>
          </a:prstGeom>
          <a:noFill/>
        </p:spPr>
        <p:txBody>
          <a:bodyPr wrap="square" rtlCol="0">
            <a:spAutoFit/>
          </a:bodyPr>
          <a:lstStyle/>
          <a:p>
            <a:pPr algn="ctr"/>
            <a:r>
              <a:rPr lang="it-IT" sz="1400" dirty="0">
                <a:solidFill>
                  <a:schemeClr val="bg2">
                    <a:lumMod val="10000"/>
                  </a:schemeClr>
                </a:solidFill>
                <a:latin typeface="Roboto Regular"/>
              </a:rPr>
              <a:t>Parte economica: </a:t>
            </a:r>
            <a:r>
              <a:rPr lang="it-IT" sz="1400" b="1" dirty="0">
                <a:solidFill>
                  <a:schemeClr val="bg2">
                    <a:lumMod val="10000"/>
                  </a:schemeClr>
                </a:solidFill>
                <a:latin typeface="Roboto Regular"/>
              </a:rPr>
              <a:t>nuova struttura retributiva</a:t>
            </a:r>
          </a:p>
        </p:txBody>
      </p:sp>
      <p:sp>
        <p:nvSpPr>
          <p:cNvPr id="18" name="CasellaDiTesto 17">
            <a:extLst>
              <a:ext uri="{FF2B5EF4-FFF2-40B4-BE49-F238E27FC236}">
                <a16:creationId xmlns:a16="http://schemas.microsoft.com/office/drawing/2014/main" id="{FDE9339C-DBEA-411A-8433-EBFCD36199C2}"/>
              </a:ext>
            </a:extLst>
          </p:cNvPr>
          <p:cNvSpPr txBox="1"/>
          <p:nvPr/>
        </p:nvSpPr>
        <p:spPr>
          <a:xfrm>
            <a:off x="4801868" y="5170412"/>
            <a:ext cx="2995748" cy="646331"/>
          </a:xfrm>
          <a:prstGeom prst="rect">
            <a:avLst/>
          </a:prstGeom>
          <a:noFill/>
        </p:spPr>
        <p:txBody>
          <a:bodyPr wrap="square">
            <a:spAutoFit/>
          </a:bodyPr>
          <a:lstStyle/>
          <a:p>
            <a:pPr algn="ctr"/>
            <a:r>
              <a:rPr lang="it-IT" sz="1200" dirty="0">
                <a:solidFill>
                  <a:schemeClr val="bg2">
                    <a:lumMod val="10000"/>
                  </a:schemeClr>
                </a:solidFill>
                <a:latin typeface="Roboto Regular"/>
              </a:rPr>
              <a:t>Welfare: </a:t>
            </a:r>
            <a:r>
              <a:rPr lang="it-IT" sz="1200" b="1" dirty="0">
                <a:solidFill>
                  <a:schemeClr val="bg2">
                    <a:lumMod val="10000"/>
                  </a:schemeClr>
                </a:solidFill>
                <a:latin typeface="Roboto Regular"/>
              </a:rPr>
              <a:t>migliorare le tutele sanitarie e previdenziali e introdurre il welfare aziendale</a:t>
            </a:r>
          </a:p>
        </p:txBody>
      </p:sp>
      <p:sp>
        <p:nvSpPr>
          <p:cNvPr id="20" name="CasellaDiTesto 19">
            <a:extLst>
              <a:ext uri="{FF2B5EF4-FFF2-40B4-BE49-F238E27FC236}">
                <a16:creationId xmlns:a16="http://schemas.microsoft.com/office/drawing/2014/main" id="{78161922-0195-0E27-E7E7-CEB1E76AB17D}"/>
              </a:ext>
            </a:extLst>
          </p:cNvPr>
          <p:cNvSpPr txBox="1"/>
          <p:nvPr/>
        </p:nvSpPr>
        <p:spPr>
          <a:xfrm>
            <a:off x="1357342" y="2628149"/>
            <a:ext cx="2595154" cy="461665"/>
          </a:xfrm>
          <a:prstGeom prst="rect">
            <a:avLst/>
          </a:prstGeom>
          <a:noFill/>
        </p:spPr>
        <p:txBody>
          <a:bodyPr wrap="square">
            <a:spAutoFit/>
          </a:bodyPr>
          <a:lstStyle/>
          <a:p>
            <a:pPr algn="ctr">
              <a:defRPr sz="1600">
                <a:solidFill>
                  <a:srgbClr val="000000"/>
                </a:solidFill>
                <a:latin typeface="Roboto Regular"/>
                <a:ea typeface="Roboto Regular"/>
                <a:cs typeface="Roboto Regular"/>
                <a:sym typeface="Roboto Regular"/>
              </a:defRPr>
            </a:pPr>
            <a:r>
              <a:rPr lang="it-IT" sz="1200" dirty="0"/>
              <a:t>Parità di genere: </a:t>
            </a:r>
            <a:r>
              <a:rPr lang="it-IT" sz="1200" b="1" dirty="0"/>
              <a:t>convertire i principi in prescrizioni</a:t>
            </a:r>
          </a:p>
        </p:txBody>
      </p:sp>
      <p:sp>
        <p:nvSpPr>
          <p:cNvPr id="16" name="CasellaDiTesto 15">
            <a:extLst>
              <a:ext uri="{FF2B5EF4-FFF2-40B4-BE49-F238E27FC236}">
                <a16:creationId xmlns:a16="http://schemas.microsoft.com/office/drawing/2014/main" id="{97D2BD19-0BA7-1B0F-808D-5D068B3FE300}"/>
              </a:ext>
            </a:extLst>
          </p:cNvPr>
          <p:cNvSpPr txBox="1"/>
          <p:nvPr/>
        </p:nvSpPr>
        <p:spPr>
          <a:xfrm>
            <a:off x="6684514" y="1558218"/>
            <a:ext cx="3212744" cy="523220"/>
          </a:xfrm>
          <a:prstGeom prst="rect">
            <a:avLst/>
          </a:prstGeom>
          <a:noFill/>
        </p:spPr>
        <p:txBody>
          <a:bodyPr wrap="square" rtlCol="0">
            <a:spAutoFit/>
          </a:bodyPr>
          <a:lstStyle/>
          <a:p>
            <a:pPr algn="ctr"/>
            <a:r>
              <a:rPr lang="it-IT" sz="1400" dirty="0">
                <a:solidFill>
                  <a:schemeClr val="bg2">
                    <a:lumMod val="10000"/>
                  </a:schemeClr>
                </a:solidFill>
                <a:latin typeface="Roboto Regular"/>
              </a:rPr>
              <a:t>Contrattazione di II° livello </a:t>
            </a:r>
            <a:r>
              <a:rPr lang="it-IT" sz="1400" b="1" dirty="0">
                <a:solidFill>
                  <a:schemeClr val="bg2">
                    <a:lumMod val="10000"/>
                  </a:schemeClr>
                </a:solidFill>
                <a:latin typeface="Roboto Regular"/>
              </a:rPr>
              <a:t>: inserire una norma quadro</a:t>
            </a:r>
          </a:p>
        </p:txBody>
      </p:sp>
      <p:grpSp>
        <p:nvGrpSpPr>
          <p:cNvPr id="7" name="Gruppo">
            <a:extLst>
              <a:ext uri="{FF2B5EF4-FFF2-40B4-BE49-F238E27FC236}">
                <a16:creationId xmlns:a16="http://schemas.microsoft.com/office/drawing/2014/main" id="{F5A966C0-19CE-2C64-8E83-B1614C36315C}"/>
              </a:ext>
            </a:extLst>
          </p:cNvPr>
          <p:cNvGrpSpPr/>
          <p:nvPr/>
        </p:nvGrpSpPr>
        <p:grpSpPr>
          <a:xfrm>
            <a:off x="931383" y="3878503"/>
            <a:ext cx="3426328" cy="1136162"/>
            <a:chOff x="0" y="0"/>
            <a:chExt cx="2638326" cy="733425"/>
          </a:xfrm>
        </p:grpSpPr>
        <p:sp>
          <p:nvSpPr>
            <p:cNvPr id="17" name="Rettangolo">
              <a:extLst>
                <a:ext uri="{FF2B5EF4-FFF2-40B4-BE49-F238E27FC236}">
                  <a16:creationId xmlns:a16="http://schemas.microsoft.com/office/drawing/2014/main" id="{9EF569B1-BC5E-5412-FC76-3DC642203429}"/>
                </a:ext>
              </a:extLst>
            </p:cNvPr>
            <p:cNvSpPr/>
            <p:nvPr/>
          </p:nvSpPr>
          <p:spPr>
            <a:xfrm>
              <a:off x="0" y="0"/>
              <a:ext cx="2638326" cy="733425"/>
            </a:xfrm>
            <a:prstGeom prst="rect">
              <a:avLst/>
            </a:prstGeom>
            <a:solidFill>
              <a:srgbClr val="C5D4E4"/>
            </a:solidFill>
            <a:ln w="12700" cap="flat">
              <a:noFill/>
              <a:miter lim="400000"/>
            </a:ln>
            <a:effectLst/>
          </p:spPr>
          <p:txBody>
            <a:bodyPr wrap="square" lIns="45718" tIns="45718" rIns="45718" bIns="45718" numCol="1" anchor="ctr">
              <a:noAutofit/>
            </a:bodyPr>
            <a:lstStyle/>
            <a:p>
              <a:endParaRPr/>
            </a:p>
          </p:txBody>
        </p:sp>
        <p:sp>
          <p:nvSpPr>
            <p:cNvPr id="19" name="TextBox 14">
              <a:extLst>
                <a:ext uri="{FF2B5EF4-FFF2-40B4-BE49-F238E27FC236}">
                  <a16:creationId xmlns:a16="http://schemas.microsoft.com/office/drawing/2014/main" id="{280A8851-745B-7E3E-D9F0-03DAE03672FC}"/>
                </a:ext>
              </a:extLst>
            </p:cNvPr>
            <p:cNvSpPr/>
            <p:nvPr/>
          </p:nvSpPr>
          <p:spPr>
            <a:xfrm>
              <a:off x="58357" y="34793"/>
              <a:ext cx="2521612" cy="29238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p>
              <a:pPr algn="ctr">
                <a:defRPr sz="1600">
                  <a:solidFill>
                    <a:srgbClr val="000000"/>
                  </a:solidFill>
                  <a:latin typeface="Roboto Regular"/>
                  <a:ea typeface="Roboto Regular"/>
                  <a:cs typeface="Roboto Regular"/>
                  <a:sym typeface="Roboto Regular"/>
                </a:defRPr>
              </a:pPr>
              <a:endParaRPr lang="it-IT" sz="1300" dirty="0"/>
            </a:p>
          </p:txBody>
        </p:sp>
      </p:grpSp>
      <p:sp>
        <p:nvSpPr>
          <p:cNvPr id="8" name="CasellaDiTesto 7">
            <a:extLst>
              <a:ext uri="{FF2B5EF4-FFF2-40B4-BE49-F238E27FC236}">
                <a16:creationId xmlns:a16="http://schemas.microsoft.com/office/drawing/2014/main" id="{10B1BF3B-C480-EB81-57CD-5C8AA21E0387}"/>
              </a:ext>
            </a:extLst>
          </p:cNvPr>
          <p:cNvSpPr txBox="1"/>
          <p:nvPr/>
        </p:nvSpPr>
        <p:spPr>
          <a:xfrm>
            <a:off x="767703" y="3878502"/>
            <a:ext cx="3670274" cy="1107996"/>
          </a:xfrm>
          <a:prstGeom prst="rect">
            <a:avLst/>
          </a:prstGeom>
          <a:noFill/>
        </p:spPr>
        <p:txBody>
          <a:bodyPr wrap="square" rtlCol="0">
            <a:spAutoFit/>
          </a:bodyPr>
          <a:lstStyle/>
          <a:p>
            <a:pPr algn="ctr"/>
            <a:r>
              <a:rPr lang="it-IT" sz="1100" dirty="0">
                <a:solidFill>
                  <a:schemeClr val="bg2">
                    <a:lumMod val="10000"/>
                  </a:schemeClr>
                </a:solidFill>
                <a:latin typeface="Roboto Regular"/>
              </a:rPr>
              <a:t>Trattamento di malattia: </a:t>
            </a:r>
            <a:r>
              <a:rPr lang="it-IT" sz="1100" b="1" dirty="0">
                <a:solidFill>
                  <a:schemeClr val="bg2">
                    <a:lumMod val="10000"/>
                  </a:schemeClr>
                </a:solidFill>
                <a:latin typeface="Roboto Regular"/>
              </a:rPr>
              <a:t>allungare il periodo di conservazione del posto di lavoro in caso di malattie gravi</a:t>
            </a:r>
          </a:p>
          <a:p>
            <a:pPr algn="ctr"/>
            <a:r>
              <a:rPr lang="it-IT" sz="1100" dirty="0">
                <a:solidFill>
                  <a:schemeClr val="bg2">
                    <a:lumMod val="10000"/>
                  </a:schemeClr>
                </a:solidFill>
                <a:latin typeface="Roboto Regular"/>
              </a:rPr>
              <a:t>Tutele assicurative: </a:t>
            </a:r>
            <a:r>
              <a:rPr lang="it-IT" sz="1100" b="1" dirty="0">
                <a:solidFill>
                  <a:schemeClr val="bg2">
                    <a:lumMod val="10000"/>
                  </a:schemeClr>
                </a:solidFill>
                <a:latin typeface="Roboto Regular"/>
              </a:rPr>
              <a:t>rafforzare le coperture contrattuali per i rischi personali e introdurre una nuova copertura per i rischi professionali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magin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 y="1"/>
            <a:ext cx="12188952" cy="6857999"/>
          </a:xfrm>
          <a:prstGeom prst="rect">
            <a:avLst/>
          </a:prstGeom>
          <a:noFill/>
          <a:ln>
            <a:noFill/>
          </a:ln>
        </p:spPr>
      </p:pic>
      <p:sp>
        <p:nvSpPr>
          <p:cNvPr id="7" name="Segnaposto numero diapositiva 6"/>
          <p:cNvSpPr>
            <a:spLocks noGrp="1"/>
          </p:cNvSpPr>
          <p:nvPr>
            <p:ph type="sldNum" sz="quarter" idx="12"/>
          </p:nvPr>
        </p:nvSpPr>
        <p:spPr/>
        <p:txBody>
          <a:bodyPr/>
          <a:lstStyle/>
          <a:p>
            <a:fld id="{CE13298C-BEB7-47AB-8BB4-B9D3D63A5D9A}" type="slidenum">
              <a:rPr lang="en-US" smtClean="0"/>
              <a:pPr/>
              <a:t>3</a:t>
            </a:fld>
            <a:endParaRPr lang="en-US"/>
          </a:p>
        </p:txBody>
      </p:sp>
      <p:sp>
        <p:nvSpPr>
          <p:cNvPr id="4" name="Rettangolo 3">
            <a:extLst>
              <a:ext uri="{FF2B5EF4-FFF2-40B4-BE49-F238E27FC236}">
                <a16:creationId xmlns:a16="http://schemas.microsoft.com/office/drawing/2014/main" id="{1F577DE2-27BD-4335-99E8-63B5355152A6}"/>
              </a:ext>
            </a:extLst>
          </p:cNvPr>
          <p:cNvSpPr/>
          <p:nvPr/>
        </p:nvSpPr>
        <p:spPr>
          <a:xfrm>
            <a:off x="256282" y="1104106"/>
            <a:ext cx="11682484" cy="3293209"/>
          </a:xfrm>
          <a:prstGeom prst="rect">
            <a:avLst/>
          </a:prstGeom>
        </p:spPr>
        <p:txBody>
          <a:bodyPr wrap="square">
            <a:spAutoFit/>
          </a:bodyPr>
          <a:lstStyle/>
          <a:p>
            <a:pPr marL="41477" algn="just">
              <a:spcBef>
                <a:spcPts val="600"/>
              </a:spcBef>
            </a:pPr>
            <a:endParaRPr lang="it-IT" sz="1200" b="1" i="1" u="sng" dirty="0">
              <a:solidFill>
                <a:srgbClr val="0070C0"/>
              </a:solidFill>
              <a:latin typeface="Arial" panose="020B0604020202020204" pitchFamily="34" charset="0"/>
              <a:ea typeface="Times New Roman" panose="02020603050405020304" pitchFamily="18" charset="0"/>
              <a:cs typeface="Arial" panose="020B0604020202020204" pitchFamily="34" charset="0"/>
            </a:endParaRPr>
          </a:p>
          <a:p>
            <a:pPr marL="41477" algn="just"/>
            <a:r>
              <a:rPr lang="it-IT" b="1" i="1" u="sng" dirty="0">
                <a:solidFill>
                  <a:srgbClr val="006600"/>
                </a:solidFill>
                <a:latin typeface="Arial" panose="020B0604020202020204" pitchFamily="34" charset="0"/>
                <a:ea typeface="Times New Roman" panose="02020603050405020304" pitchFamily="18" charset="0"/>
                <a:cs typeface="Arial" panose="020B0604020202020204" pitchFamily="34" charset="0"/>
              </a:rPr>
              <a:t>DECORRENZA E DURATA</a:t>
            </a:r>
          </a:p>
          <a:p>
            <a:pPr marL="41477" algn="just"/>
            <a:endParaRPr lang="it-IT" b="1" i="1" u="sng" dirty="0">
              <a:solidFill>
                <a:srgbClr val="006600"/>
              </a:solidFill>
              <a:latin typeface="Arial" panose="020B0604020202020204" pitchFamily="34" charset="0"/>
              <a:ea typeface="Times New Roman" panose="02020603050405020304" pitchFamily="18" charset="0"/>
              <a:cs typeface="Arial" panose="020B0604020202020204" pitchFamily="34" charset="0"/>
            </a:endParaRPr>
          </a:p>
          <a:p>
            <a:pPr marL="41477" algn="ctr"/>
            <a:endParaRPr lang="it-IT" sz="1400" dirty="0">
              <a:solidFill>
                <a:srgbClr val="006600"/>
              </a:solidFill>
              <a:latin typeface="Arial" panose="020B0604020202020204" pitchFamily="34" charset="0"/>
              <a:ea typeface="Times New Roman" panose="02020603050405020304" pitchFamily="18" charset="0"/>
              <a:cs typeface="Arial" panose="020B0604020202020204" pitchFamily="34" charset="0"/>
            </a:endParaRPr>
          </a:p>
          <a:p>
            <a:pPr marL="41477" algn="ctr"/>
            <a:endParaRPr lang="it-IT" sz="1400" dirty="0">
              <a:solidFill>
                <a:srgbClr val="006600"/>
              </a:solidFill>
              <a:latin typeface="Arial" panose="020B0604020202020204" pitchFamily="34" charset="0"/>
              <a:ea typeface="Times New Roman" panose="02020603050405020304" pitchFamily="18" charset="0"/>
              <a:cs typeface="Arial" panose="020B0604020202020204" pitchFamily="34" charset="0"/>
            </a:endParaRPr>
          </a:p>
          <a:p>
            <a:pPr marL="41477" algn="ctr"/>
            <a:endParaRPr lang="it-IT" sz="1400" dirty="0">
              <a:solidFill>
                <a:srgbClr val="006600"/>
              </a:solidFill>
              <a:latin typeface="Arial" panose="020B0604020202020204" pitchFamily="34" charset="0"/>
              <a:ea typeface="Times New Roman" panose="02020603050405020304" pitchFamily="18" charset="0"/>
              <a:cs typeface="Arial" panose="020B0604020202020204" pitchFamily="34" charset="0"/>
            </a:endParaRPr>
          </a:p>
          <a:p>
            <a:pPr marL="41477" algn="ctr"/>
            <a:endParaRPr lang="it-IT" sz="1400" dirty="0">
              <a:solidFill>
                <a:srgbClr val="006600"/>
              </a:solidFill>
              <a:latin typeface="Arial" panose="020B0604020202020204" pitchFamily="34" charset="0"/>
              <a:ea typeface="Times New Roman" panose="02020603050405020304" pitchFamily="18" charset="0"/>
              <a:cs typeface="Arial" panose="020B0604020202020204" pitchFamily="34" charset="0"/>
            </a:endParaRPr>
          </a:p>
          <a:p>
            <a:pPr marL="41477" algn="ctr"/>
            <a:endParaRPr lang="it-IT" sz="1400" dirty="0">
              <a:solidFill>
                <a:srgbClr val="006600"/>
              </a:solidFill>
              <a:latin typeface="Arial" panose="020B0604020202020204" pitchFamily="34" charset="0"/>
              <a:ea typeface="Times New Roman" panose="02020603050405020304" pitchFamily="18" charset="0"/>
              <a:cs typeface="Arial" panose="020B0604020202020204" pitchFamily="34" charset="0"/>
            </a:endParaRPr>
          </a:p>
          <a:p>
            <a:pPr marL="327227" indent="-285750">
              <a:buFont typeface="Arial" panose="020B0604020202020204" pitchFamily="34" charset="0"/>
              <a:buChar char="•"/>
            </a:pPr>
            <a:r>
              <a:rPr lang="it-IT" b="1" dirty="0">
                <a:solidFill>
                  <a:srgbClr val="006600"/>
                </a:solidFill>
                <a:latin typeface="Arial" panose="020B0604020202020204" pitchFamily="34" charset="0"/>
                <a:ea typeface="Times New Roman" panose="02020603050405020304" pitchFamily="18" charset="0"/>
                <a:cs typeface="Arial" panose="020B0604020202020204" pitchFamily="34" charset="0"/>
              </a:rPr>
              <a:t>Decorrenza</a:t>
            </a:r>
            <a:r>
              <a:rPr lang="it-IT" dirty="0">
                <a:solidFill>
                  <a:srgbClr val="006600"/>
                </a:solidFill>
                <a:latin typeface="Arial" panose="020B0604020202020204" pitchFamily="34" charset="0"/>
                <a:ea typeface="Times New Roman" panose="02020603050405020304" pitchFamily="18" charset="0"/>
                <a:cs typeface="Arial" panose="020B0604020202020204" pitchFamily="34" charset="0"/>
              </a:rPr>
              <a:t>: </a:t>
            </a:r>
            <a:r>
              <a:rPr lang="it-IT" b="1" dirty="0">
                <a:solidFill>
                  <a:srgbClr val="006600"/>
                </a:solidFill>
                <a:latin typeface="Arial" panose="020B0604020202020204" pitchFamily="34" charset="0"/>
                <a:ea typeface="Times New Roman" panose="02020603050405020304" pitchFamily="18" charset="0"/>
                <a:cs typeface="Arial" panose="020B0604020202020204" pitchFamily="34" charset="0"/>
              </a:rPr>
              <a:t>dal 1.1.2024</a:t>
            </a:r>
          </a:p>
          <a:p>
            <a:pPr marL="327227" indent="-285750">
              <a:buFont typeface="Arial" panose="020B0604020202020204" pitchFamily="34" charset="0"/>
              <a:buChar char="•"/>
            </a:pPr>
            <a:endParaRPr lang="it-IT" b="1" i="1" u="sng" dirty="0">
              <a:solidFill>
                <a:srgbClr val="006600"/>
              </a:solidFill>
              <a:latin typeface="Arial" panose="020B0604020202020204" pitchFamily="34" charset="0"/>
              <a:ea typeface="Times New Roman" panose="02020603050405020304" pitchFamily="18" charset="0"/>
              <a:cs typeface="Arial" panose="020B0604020202020204" pitchFamily="34" charset="0"/>
            </a:endParaRPr>
          </a:p>
          <a:p>
            <a:pPr marL="327227" indent="-285750">
              <a:buFont typeface="Arial" panose="020B0604020202020204" pitchFamily="34" charset="0"/>
              <a:buChar char="•"/>
            </a:pPr>
            <a:endParaRPr lang="it-IT" b="1" i="1" u="sng" dirty="0">
              <a:solidFill>
                <a:srgbClr val="006600"/>
              </a:solidFill>
              <a:latin typeface="Arial" panose="020B0604020202020204" pitchFamily="34" charset="0"/>
              <a:ea typeface="Times New Roman" panose="02020603050405020304" pitchFamily="18" charset="0"/>
              <a:cs typeface="Arial" panose="020B0604020202020204" pitchFamily="34" charset="0"/>
            </a:endParaRPr>
          </a:p>
          <a:p>
            <a:pPr marL="327227" indent="-285750">
              <a:buFont typeface="Arial" panose="020B0604020202020204" pitchFamily="34" charset="0"/>
              <a:buChar char="•"/>
            </a:pPr>
            <a:endParaRPr lang="it-IT" b="1" i="1" u="sng" dirty="0">
              <a:solidFill>
                <a:srgbClr val="006600"/>
              </a:solidFill>
              <a:latin typeface="Arial" panose="020B0604020202020204" pitchFamily="34" charset="0"/>
              <a:ea typeface="Times New Roman" panose="02020603050405020304" pitchFamily="18" charset="0"/>
              <a:cs typeface="Arial" panose="020B0604020202020204" pitchFamily="34" charset="0"/>
            </a:endParaRPr>
          </a:p>
          <a:p>
            <a:pPr marL="327227" indent="-285750">
              <a:buFont typeface="Arial" panose="020B0604020202020204" pitchFamily="34" charset="0"/>
              <a:buChar char="•"/>
            </a:pPr>
            <a:r>
              <a:rPr lang="it-IT" b="1" i="1" dirty="0">
                <a:solidFill>
                  <a:srgbClr val="006600"/>
                </a:solidFill>
                <a:latin typeface="Arial" panose="020B0604020202020204" pitchFamily="34" charset="0"/>
                <a:ea typeface="Times New Roman" panose="02020603050405020304" pitchFamily="18" charset="0"/>
                <a:cs typeface="Arial" panose="020B0604020202020204" pitchFamily="34" charset="0"/>
              </a:rPr>
              <a:t>Durata: triennale, quindi con valenza fino al 31.12.2026</a:t>
            </a:r>
          </a:p>
        </p:txBody>
      </p:sp>
      <p:sp>
        <p:nvSpPr>
          <p:cNvPr id="5" name="Titolo 12"/>
          <p:cNvSpPr txBox="1">
            <a:spLocks/>
          </p:cNvSpPr>
          <p:nvPr/>
        </p:nvSpPr>
        <p:spPr>
          <a:xfrm>
            <a:off x="3163824" y="265906"/>
            <a:ext cx="9028176" cy="762000"/>
          </a:xfrm>
          <a:prstGeom prst="rect">
            <a:avLst/>
          </a:prstGeom>
          <a:effectLst>
            <a:outerShdw blurRad="50800" dist="50800" dir="5400000" algn="ctr" rotWithShape="0">
              <a:schemeClr val="tx2">
                <a:lumMod val="65000"/>
                <a:lumOff val="35000"/>
              </a:schemeClr>
            </a:outerShdw>
          </a:effectLst>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600" dirty="0">
                <a:solidFill>
                  <a:srgbClr val="006600"/>
                </a:solidFill>
              </a:rPr>
              <a:t>I CAPITOLI DEL RINNOVO CONTRATTUALE</a:t>
            </a:r>
          </a:p>
        </p:txBody>
      </p:sp>
    </p:spTree>
    <p:extLst>
      <p:ext uri="{BB962C8B-B14F-4D97-AF65-F5344CB8AC3E}">
        <p14:creationId xmlns:p14="http://schemas.microsoft.com/office/powerpoint/2010/main" val="2232726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magin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
            <a:ext cx="12188952" cy="6857999"/>
          </a:xfrm>
          <a:prstGeom prst="rect">
            <a:avLst/>
          </a:prstGeom>
          <a:noFill/>
          <a:ln>
            <a:noFill/>
          </a:ln>
        </p:spPr>
      </p:pic>
      <p:sp>
        <p:nvSpPr>
          <p:cNvPr id="7" name="Segnaposto numero diapositiva 6"/>
          <p:cNvSpPr>
            <a:spLocks noGrp="1"/>
          </p:cNvSpPr>
          <p:nvPr>
            <p:ph type="sldNum" sz="quarter" idx="12"/>
          </p:nvPr>
        </p:nvSpPr>
        <p:spPr/>
        <p:txBody>
          <a:bodyPr/>
          <a:lstStyle/>
          <a:p>
            <a:fld id="{CE13298C-BEB7-47AB-8BB4-B9D3D63A5D9A}" type="slidenum">
              <a:rPr lang="en-US" smtClean="0"/>
              <a:pPr/>
              <a:t>4</a:t>
            </a:fld>
            <a:endParaRPr lang="en-US"/>
          </a:p>
        </p:txBody>
      </p:sp>
      <p:sp>
        <p:nvSpPr>
          <p:cNvPr id="4" name="Rettangolo 3">
            <a:extLst>
              <a:ext uri="{FF2B5EF4-FFF2-40B4-BE49-F238E27FC236}">
                <a16:creationId xmlns:a16="http://schemas.microsoft.com/office/drawing/2014/main" id="{1F577DE2-27BD-4335-99E8-63B5355152A6}"/>
              </a:ext>
            </a:extLst>
          </p:cNvPr>
          <p:cNvSpPr/>
          <p:nvPr/>
        </p:nvSpPr>
        <p:spPr>
          <a:xfrm>
            <a:off x="333772" y="1327064"/>
            <a:ext cx="11535140" cy="4031873"/>
          </a:xfrm>
          <a:prstGeom prst="rect">
            <a:avLst/>
          </a:prstGeom>
        </p:spPr>
        <p:txBody>
          <a:bodyPr wrap="square">
            <a:spAutoFit/>
          </a:bodyPr>
          <a:lstStyle/>
          <a:p>
            <a:pPr marL="41477" algn="just" defTabSz="457200"/>
            <a:r>
              <a:rPr lang="it-IT" sz="1600" b="1" i="1" u="sng" dirty="0">
                <a:solidFill>
                  <a:srgbClr val="FF3300"/>
                </a:solidFill>
                <a:latin typeface="Arial" panose="020B0604020202020204" pitchFamily="34" charset="0"/>
                <a:ea typeface="Times New Roman" panose="02020603050405020304" pitchFamily="18" charset="0"/>
                <a:cs typeface="Arial" panose="020B0604020202020204" pitchFamily="34" charset="0"/>
              </a:rPr>
              <a:t>LA QUALIFICA DI DIRIGENTE</a:t>
            </a:r>
          </a:p>
          <a:p>
            <a:pPr marL="41477" algn="just" defTabSz="457200"/>
            <a:endParaRPr lang="it-IT" sz="1600" b="1" i="1" u="sng" dirty="0">
              <a:solidFill>
                <a:srgbClr val="003300"/>
              </a:solidFill>
              <a:latin typeface="Arial" panose="020B0604020202020204" pitchFamily="34" charset="0"/>
              <a:ea typeface="Times New Roman" panose="02020603050405020304" pitchFamily="18" charset="0"/>
              <a:cs typeface="Arial" panose="020B0604020202020204" pitchFamily="34" charset="0"/>
            </a:endParaRPr>
          </a:p>
          <a:p>
            <a:pPr marL="41477" algn="just" defTabSz="457200"/>
            <a:endParaRPr lang="it-IT" sz="1600" b="1" i="1" u="sng" dirty="0">
              <a:solidFill>
                <a:srgbClr val="003300"/>
              </a:solidFill>
              <a:latin typeface="Arial" panose="020B0604020202020204" pitchFamily="34" charset="0"/>
              <a:ea typeface="Times New Roman" panose="02020603050405020304" pitchFamily="18" charset="0"/>
              <a:cs typeface="Arial" panose="020B0604020202020204" pitchFamily="34" charset="0"/>
            </a:endParaRPr>
          </a:p>
          <a:p>
            <a:pPr marL="41477" algn="just" defTabSz="457200"/>
            <a:endParaRPr lang="it-IT" sz="1600" b="1" i="1" u="sng" dirty="0">
              <a:solidFill>
                <a:srgbClr val="003300"/>
              </a:solidFill>
              <a:latin typeface="Arial" panose="020B0604020202020204" pitchFamily="34" charset="0"/>
              <a:ea typeface="Times New Roman" panose="02020603050405020304" pitchFamily="18" charset="0"/>
              <a:cs typeface="Arial" panose="020B0604020202020204" pitchFamily="34" charset="0"/>
            </a:endParaRPr>
          </a:p>
          <a:p>
            <a:pPr marL="41477" algn="just" defTabSz="457200"/>
            <a:r>
              <a:rPr lang="it-IT" sz="1600" dirty="0">
                <a:solidFill>
                  <a:srgbClr val="FF0000"/>
                </a:solidFill>
                <a:latin typeface="Arial" panose="020B0604020202020204" pitchFamily="34" charset="0"/>
                <a:ea typeface="Times New Roman" panose="02020603050405020304" pitchFamily="18" charset="0"/>
                <a:cs typeface="Arial" panose="020B0604020202020204" pitchFamily="34" charset="0"/>
              </a:rPr>
              <a:t>La fase di transizione sta imponendo </a:t>
            </a:r>
            <a:r>
              <a:rPr lang="it-IT" sz="1600" b="1" dirty="0">
                <a:solidFill>
                  <a:srgbClr val="FF0000"/>
                </a:solidFill>
                <a:latin typeface="Arial" panose="020B0604020202020204" pitchFamily="34" charset="0"/>
                <a:ea typeface="Times New Roman" panose="02020603050405020304" pitchFamily="18" charset="0"/>
                <a:cs typeface="Arial" panose="020B0604020202020204" pitchFamily="34" charset="0"/>
              </a:rPr>
              <a:t>nuovi</a:t>
            </a:r>
            <a:r>
              <a:rPr lang="it-IT" sz="16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it-IT" sz="1600" b="1" dirty="0">
                <a:solidFill>
                  <a:srgbClr val="FF0000"/>
                </a:solidFill>
                <a:latin typeface="Arial" panose="020B0604020202020204" pitchFamily="34" charset="0"/>
                <a:ea typeface="Times New Roman" panose="02020603050405020304" pitchFamily="18" charset="0"/>
                <a:cs typeface="Arial" panose="020B0604020202020204" pitchFamily="34" charset="0"/>
              </a:rPr>
              <a:t>modelli di business </a:t>
            </a:r>
            <a:r>
              <a:rPr lang="it-IT" sz="1600" dirty="0">
                <a:solidFill>
                  <a:srgbClr val="FF0000"/>
                </a:solidFill>
                <a:latin typeface="Arial" panose="020B0604020202020204" pitchFamily="34" charset="0"/>
                <a:ea typeface="Times New Roman" panose="02020603050405020304" pitchFamily="18" charset="0"/>
                <a:cs typeface="Arial" panose="020B0604020202020204" pitchFamily="34" charset="0"/>
              </a:rPr>
              <a:t>e una </a:t>
            </a:r>
            <a:r>
              <a:rPr lang="it-IT" sz="1600" b="1" dirty="0">
                <a:solidFill>
                  <a:srgbClr val="FF0000"/>
                </a:solidFill>
                <a:latin typeface="Arial" panose="020B0604020202020204" pitchFamily="34" charset="0"/>
                <a:ea typeface="Times New Roman" panose="02020603050405020304" pitchFamily="18" charset="0"/>
                <a:cs typeface="Arial" panose="020B0604020202020204" pitchFamily="34" charset="0"/>
              </a:rPr>
              <a:t>revisione dei modelli organizzativi </a:t>
            </a:r>
            <a:r>
              <a:rPr lang="it-IT" sz="1600" dirty="0">
                <a:solidFill>
                  <a:srgbClr val="FF0000"/>
                </a:solidFill>
                <a:latin typeface="Arial" panose="020B0604020202020204" pitchFamily="34" charset="0"/>
                <a:ea typeface="Times New Roman" panose="02020603050405020304" pitchFamily="18" charset="0"/>
                <a:cs typeface="Arial" panose="020B0604020202020204" pitchFamily="34" charset="0"/>
              </a:rPr>
              <a:t>per effetto sia degli investimenti in innovazione e sostenibilità sia dell’adozione di nuove e più flessibili modalità di lavoro.</a:t>
            </a:r>
          </a:p>
          <a:p>
            <a:pPr marL="41477" algn="just" defTabSz="457200"/>
            <a:endParaRPr lang="it-IT" sz="1600" dirty="0">
              <a:solidFill>
                <a:srgbClr val="FF0000"/>
              </a:solidFill>
              <a:latin typeface="Arial" panose="020B0604020202020204" pitchFamily="34" charset="0"/>
              <a:ea typeface="Times New Roman" panose="02020603050405020304" pitchFamily="18" charset="0"/>
              <a:cs typeface="Arial" panose="020B0604020202020204" pitchFamily="34" charset="0"/>
            </a:endParaRPr>
          </a:p>
          <a:p>
            <a:pPr marL="41477" algn="just" defTabSz="457200"/>
            <a:r>
              <a:rPr lang="it-IT" sz="1600" dirty="0">
                <a:solidFill>
                  <a:srgbClr val="FF0000"/>
                </a:solidFill>
                <a:latin typeface="Arial" panose="020B0604020202020204" pitchFamily="34" charset="0"/>
                <a:ea typeface="Times New Roman" panose="02020603050405020304" pitchFamily="18" charset="0"/>
                <a:cs typeface="Arial" panose="020B0604020202020204" pitchFamily="34" charset="0"/>
              </a:rPr>
              <a:t>Questa evoluzione sta già avendo un </a:t>
            </a:r>
            <a:r>
              <a:rPr lang="it-IT" sz="1600" b="1" dirty="0">
                <a:solidFill>
                  <a:srgbClr val="FF0000"/>
                </a:solidFill>
                <a:latin typeface="Arial" panose="020B0604020202020204" pitchFamily="34" charset="0"/>
                <a:cs typeface="Arial" panose="020B0604020202020204" pitchFamily="34" charset="0"/>
              </a:rPr>
              <a:t>impatto sui ruoli e sulle figure manageriali </a:t>
            </a:r>
            <a:r>
              <a:rPr lang="it-IT" sz="1600" dirty="0">
                <a:solidFill>
                  <a:srgbClr val="FF0000"/>
                </a:solidFill>
                <a:latin typeface="Arial" panose="020B0604020202020204" pitchFamily="34" charset="0"/>
                <a:ea typeface="Times New Roman" panose="02020603050405020304" pitchFamily="18" charset="0"/>
                <a:cs typeface="Arial" panose="020B0604020202020204" pitchFamily="34" charset="0"/>
              </a:rPr>
              <a:t>che vedono l’affermarsi di nuovi profili e la rivisitazione di alcuni di quelli esistenti. </a:t>
            </a:r>
          </a:p>
          <a:p>
            <a:pPr marL="41477" algn="just" defTabSz="457200"/>
            <a:endParaRPr lang="it-IT" sz="1600" dirty="0">
              <a:solidFill>
                <a:srgbClr val="FF0000"/>
              </a:solidFill>
              <a:latin typeface="Arial" panose="020B0604020202020204" pitchFamily="34" charset="0"/>
              <a:ea typeface="Times New Roman" panose="02020603050405020304" pitchFamily="18" charset="0"/>
              <a:cs typeface="Arial" panose="020B0604020202020204" pitchFamily="34" charset="0"/>
            </a:endParaRPr>
          </a:p>
          <a:p>
            <a:pPr marL="41477" algn="just" defTabSz="457200"/>
            <a:r>
              <a:rPr lang="it-IT" sz="1600" dirty="0">
                <a:solidFill>
                  <a:srgbClr val="FF0000"/>
                </a:solidFill>
                <a:latin typeface="Arial" panose="020B0604020202020204" pitchFamily="34" charset="0"/>
                <a:ea typeface="Times New Roman" panose="02020603050405020304" pitchFamily="18" charset="0"/>
                <a:cs typeface="Arial" panose="020B0604020202020204" pitchFamily="34" charset="0"/>
              </a:rPr>
              <a:t>L’esigenza è quella di </a:t>
            </a:r>
            <a:r>
              <a:rPr lang="it-IT" sz="1600" b="1" dirty="0">
                <a:solidFill>
                  <a:srgbClr val="FF0000"/>
                </a:solidFill>
                <a:latin typeface="Arial" panose="020B0604020202020204" pitchFamily="34" charset="0"/>
                <a:ea typeface="Times New Roman" panose="02020603050405020304" pitchFamily="18" charset="0"/>
                <a:cs typeface="Arial" panose="020B0604020202020204" pitchFamily="34" charset="0"/>
              </a:rPr>
              <a:t>intercettare e includere </a:t>
            </a:r>
            <a:r>
              <a:rPr lang="it-IT" sz="1600" dirty="0">
                <a:solidFill>
                  <a:srgbClr val="FF0000"/>
                </a:solidFill>
                <a:latin typeface="Arial" panose="020B0604020202020204" pitchFamily="34" charset="0"/>
                <a:ea typeface="Times New Roman" panose="02020603050405020304" pitchFamily="18" charset="0"/>
                <a:cs typeface="Arial" panose="020B0604020202020204" pitchFamily="34" charset="0"/>
              </a:rPr>
              <a:t>nella categoria di dirigente </a:t>
            </a:r>
            <a:r>
              <a:rPr lang="it-IT" sz="1600" b="1" dirty="0">
                <a:solidFill>
                  <a:srgbClr val="FF0000"/>
                </a:solidFill>
                <a:latin typeface="Arial" panose="020B0604020202020204" pitchFamily="34" charset="0"/>
                <a:ea typeface="Times New Roman" panose="02020603050405020304" pitchFamily="18" charset="0"/>
                <a:cs typeface="Arial" panose="020B0604020202020204" pitchFamily="34" charset="0"/>
              </a:rPr>
              <a:t>tutte le figure</a:t>
            </a:r>
            <a:r>
              <a:rPr lang="it-IT" sz="1600" dirty="0">
                <a:solidFill>
                  <a:srgbClr val="FF0000"/>
                </a:solidFill>
                <a:latin typeface="Arial" panose="020B0604020202020204" pitchFamily="34" charset="0"/>
                <a:ea typeface="Times New Roman" panose="02020603050405020304" pitchFamily="18" charset="0"/>
                <a:cs typeface="Arial" panose="020B0604020202020204" pitchFamily="34" charset="0"/>
              </a:rPr>
              <a:t>, anche emergenti, che svolgono o svolgeranno una funzione manageriale in coerenza con i cambiamenti del contesto per continuare a garantire alla categoria una sua significatività.</a:t>
            </a:r>
          </a:p>
          <a:p>
            <a:pPr marL="41477" algn="just" defTabSz="457200"/>
            <a:endParaRPr lang="it-IT" sz="1600" dirty="0">
              <a:solidFill>
                <a:srgbClr val="FF0000"/>
              </a:solidFill>
              <a:latin typeface="Arial" panose="020B0604020202020204" pitchFamily="34" charset="0"/>
              <a:ea typeface="Times New Roman" panose="02020603050405020304" pitchFamily="18" charset="0"/>
              <a:cs typeface="Arial" panose="020B0604020202020204" pitchFamily="34" charset="0"/>
            </a:endParaRPr>
          </a:p>
          <a:p>
            <a:pPr marL="41477" algn="just" defTabSz="457200"/>
            <a:r>
              <a:rPr lang="it-IT" sz="1600" dirty="0">
                <a:solidFill>
                  <a:srgbClr val="FF0000"/>
                </a:solidFill>
                <a:latin typeface="Arial" panose="020B0604020202020204" pitchFamily="34" charset="0"/>
                <a:ea typeface="Times New Roman" panose="02020603050405020304" pitchFamily="18" charset="0"/>
                <a:cs typeface="Arial" panose="020B0604020202020204" pitchFamily="34" charset="0"/>
              </a:rPr>
              <a:t>Occorre quindi agire sulla </a:t>
            </a:r>
            <a:r>
              <a:rPr lang="it-IT" sz="1600" b="1" dirty="0">
                <a:solidFill>
                  <a:srgbClr val="FF0000"/>
                </a:solidFill>
                <a:latin typeface="Arial" panose="020B0604020202020204" pitchFamily="34" charset="0"/>
                <a:ea typeface="Times New Roman" panose="02020603050405020304" pitchFamily="18" charset="0"/>
                <a:cs typeface="Arial" panose="020B0604020202020204" pitchFamily="34" charset="0"/>
              </a:rPr>
              <a:t>definizione del dirigente (art. 1 del CCNL),</a:t>
            </a:r>
            <a:r>
              <a:rPr lang="it-IT" sz="1600" dirty="0">
                <a:solidFill>
                  <a:srgbClr val="FF0000"/>
                </a:solidFill>
                <a:latin typeface="Arial" panose="020B0604020202020204" pitchFamily="34" charset="0"/>
                <a:ea typeface="Times New Roman" panose="02020603050405020304" pitchFamily="18" charset="0"/>
                <a:cs typeface="Arial" panose="020B0604020202020204" pitchFamily="34" charset="0"/>
              </a:rPr>
              <a:t> per renderla più ampia e coerente con l’evoluzione del contesto manageriale. </a:t>
            </a:r>
            <a:endParaRPr lang="it-IT" b="1" i="1" u="sng" dirty="0">
              <a:solidFill>
                <a:srgbClr val="FF0000"/>
              </a:solidFill>
              <a:latin typeface="Arial" panose="020B0604020202020204" pitchFamily="34" charset="0"/>
              <a:ea typeface="Times New Roman" panose="02020603050405020304" pitchFamily="18" charset="0"/>
              <a:cs typeface="Arial" panose="020B0604020202020204" pitchFamily="34" charset="0"/>
            </a:endParaRPr>
          </a:p>
        </p:txBody>
      </p:sp>
      <p:sp>
        <p:nvSpPr>
          <p:cNvPr id="5" name="Titolo 12"/>
          <p:cNvSpPr txBox="1">
            <a:spLocks/>
          </p:cNvSpPr>
          <p:nvPr/>
        </p:nvSpPr>
        <p:spPr>
          <a:xfrm>
            <a:off x="3163824" y="265906"/>
            <a:ext cx="9028176" cy="762000"/>
          </a:xfrm>
          <a:prstGeom prst="rect">
            <a:avLst/>
          </a:prstGeom>
          <a:effectLst>
            <a:outerShdw blurRad="50800" dist="50800" dir="5400000" algn="ctr" rotWithShape="0">
              <a:schemeClr val="tx2">
                <a:lumMod val="65000"/>
                <a:lumOff val="35000"/>
              </a:schemeClr>
            </a:outerShdw>
          </a:effectLst>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600" dirty="0">
                <a:solidFill>
                  <a:srgbClr val="006600"/>
                </a:solidFill>
              </a:rPr>
              <a:t>I CAPITOLI DEL RINNOVO CONTRATTUALE</a:t>
            </a:r>
          </a:p>
        </p:txBody>
      </p:sp>
    </p:spTree>
    <p:extLst>
      <p:ext uri="{BB962C8B-B14F-4D97-AF65-F5344CB8AC3E}">
        <p14:creationId xmlns:p14="http://schemas.microsoft.com/office/powerpoint/2010/main" val="3910167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magin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
            <a:ext cx="12188952" cy="6857999"/>
          </a:xfrm>
          <a:prstGeom prst="rect">
            <a:avLst/>
          </a:prstGeom>
          <a:noFill/>
          <a:ln>
            <a:noFill/>
          </a:ln>
        </p:spPr>
      </p:pic>
      <p:sp>
        <p:nvSpPr>
          <p:cNvPr id="7" name="Segnaposto numero diapositiva 6"/>
          <p:cNvSpPr>
            <a:spLocks noGrp="1"/>
          </p:cNvSpPr>
          <p:nvPr>
            <p:ph type="sldNum" sz="quarter" idx="12"/>
          </p:nvPr>
        </p:nvSpPr>
        <p:spPr/>
        <p:txBody>
          <a:bodyPr/>
          <a:lstStyle/>
          <a:p>
            <a:fld id="{CE13298C-BEB7-47AB-8BB4-B9D3D63A5D9A}" type="slidenum">
              <a:rPr lang="en-US" smtClean="0"/>
              <a:pPr/>
              <a:t>5</a:t>
            </a:fld>
            <a:endParaRPr lang="en-US"/>
          </a:p>
        </p:txBody>
      </p:sp>
      <p:sp>
        <p:nvSpPr>
          <p:cNvPr id="4" name="Rettangolo 3">
            <a:extLst>
              <a:ext uri="{FF2B5EF4-FFF2-40B4-BE49-F238E27FC236}">
                <a16:creationId xmlns:a16="http://schemas.microsoft.com/office/drawing/2014/main" id="{1F577DE2-27BD-4335-99E8-63B5355152A6}"/>
              </a:ext>
            </a:extLst>
          </p:cNvPr>
          <p:cNvSpPr/>
          <p:nvPr/>
        </p:nvSpPr>
        <p:spPr>
          <a:xfrm>
            <a:off x="333772" y="941581"/>
            <a:ext cx="11535140" cy="5616922"/>
          </a:xfrm>
          <a:prstGeom prst="rect">
            <a:avLst/>
          </a:prstGeom>
        </p:spPr>
        <p:txBody>
          <a:bodyPr wrap="square">
            <a:spAutoFit/>
          </a:bodyPr>
          <a:lstStyle/>
          <a:p>
            <a:pPr marL="41477" algn="just" defTabSz="457200"/>
            <a:r>
              <a:rPr lang="it-IT" sz="1600" b="1" i="1" u="sng" dirty="0">
                <a:solidFill>
                  <a:srgbClr val="003300"/>
                </a:solidFill>
                <a:latin typeface="Arial" panose="020B0604020202020204" pitchFamily="34" charset="0"/>
                <a:ea typeface="Times New Roman" panose="02020603050405020304" pitchFamily="18" charset="0"/>
                <a:cs typeface="Arial" panose="020B0604020202020204" pitchFamily="34" charset="0"/>
              </a:rPr>
              <a:t>CONTRATTAZIONE DI II° LIVELLO</a:t>
            </a:r>
          </a:p>
          <a:p>
            <a:pPr marL="41477" algn="just" defTabSz="457200"/>
            <a:endParaRPr lang="it-IT" sz="1600" b="1" i="1" u="sng" dirty="0">
              <a:solidFill>
                <a:srgbClr val="003300"/>
              </a:solidFill>
              <a:latin typeface="Arial" panose="020B0604020202020204" pitchFamily="34" charset="0"/>
              <a:ea typeface="Times New Roman" panose="02020603050405020304" pitchFamily="18" charset="0"/>
              <a:cs typeface="Arial" panose="020B0604020202020204" pitchFamily="34" charset="0"/>
            </a:endParaRPr>
          </a:p>
          <a:p>
            <a:pPr marL="41477" lvl="1" algn="just" defTabSz="457200"/>
            <a:r>
              <a:rPr lang="it-IT" sz="1600" dirty="0">
                <a:solidFill>
                  <a:srgbClr val="003300"/>
                </a:solidFill>
                <a:latin typeface="Arial" panose="020B0604020202020204" pitchFamily="34" charset="0"/>
                <a:ea typeface="Times New Roman" panose="02020603050405020304" pitchFamily="18" charset="0"/>
                <a:cs typeface="Arial" panose="020B0604020202020204" pitchFamily="34" charset="0"/>
              </a:rPr>
              <a:t>Gli impatti che conseguono alla fase di transizione sulla produzione e sull’organizzazione delle imprese, nonché l’esigenza di aumentarne la produttività, generano la necessità di una regolamentazione più prossima allo svolgimento dell’attività per tener conto delle specificità esistenti.</a:t>
            </a:r>
          </a:p>
          <a:p>
            <a:pPr marL="41477" lvl="1" algn="just" defTabSz="457200"/>
            <a:endParaRPr lang="it-IT" sz="1600" dirty="0">
              <a:solidFill>
                <a:srgbClr val="003300"/>
              </a:solidFill>
              <a:latin typeface="Arial" panose="020B0604020202020204" pitchFamily="34" charset="0"/>
              <a:ea typeface="Times New Roman" panose="02020603050405020304" pitchFamily="18" charset="0"/>
              <a:cs typeface="Arial" panose="020B0604020202020204" pitchFamily="34" charset="0"/>
            </a:endParaRPr>
          </a:p>
          <a:p>
            <a:pPr marL="327227" lvl="1" indent="-285750" algn="just" defTabSz="457200">
              <a:buFont typeface="Arial" panose="020B0604020202020204" pitchFamily="34" charset="0"/>
              <a:buChar char="•"/>
            </a:pPr>
            <a:r>
              <a:rPr lang="it-IT" sz="1600" dirty="0">
                <a:solidFill>
                  <a:srgbClr val="003300"/>
                </a:solidFill>
                <a:latin typeface="Arial" panose="020B0604020202020204" pitchFamily="34" charset="0"/>
                <a:ea typeface="Times New Roman" panose="02020603050405020304" pitchFamily="18" charset="0"/>
                <a:cs typeface="Arial" panose="020B0604020202020204" pitchFamily="34" charset="0"/>
              </a:rPr>
              <a:t>Inserire nel CCNL una norma quadro che favorisca la </a:t>
            </a:r>
            <a:r>
              <a:rPr lang="it-IT" sz="1600" b="1" dirty="0">
                <a:solidFill>
                  <a:srgbClr val="003300"/>
                </a:solidFill>
                <a:latin typeface="Arial" panose="020B0604020202020204" pitchFamily="34" charset="0"/>
                <a:ea typeface="Times New Roman" panose="02020603050405020304" pitchFamily="18" charset="0"/>
                <a:cs typeface="Arial" panose="020B0604020202020204" pitchFamily="34" charset="0"/>
              </a:rPr>
              <a:t>contrattazione in sede aziendale o territoriale</a:t>
            </a:r>
            <a:r>
              <a:rPr lang="it-IT" sz="1600" dirty="0">
                <a:solidFill>
                  <a:srgbClr val="003300"/>
                </a:solidFill>
                <a:latin typeface="Arial" panose="020B0604020202020204" pitchFamily="34" charset="0"/>
                <a:ea typeface="Times New Roman" panose="02020603050405020304" pitchFamily="18" charset="0"/>
                <a:cs typeface="Arial" panose="020B0604020202020204" pitchFamily="34" charset="0"/>
              </a:rPr>
              <a:t>, ad esempio, in materia di:</a:t>
            </a:r>
          </a:p>
          <a:p>
            <a:pPr marL="41477" algn="just" defTabSz="457200"/>
            <a:endParaRPr lang="it-IT" sz="1600" dirty="0">
              <a:solidFill>
                <a:srgbClr val="003300"/>
              </a:solidFill>
              <a:latin typeface="Arial" panose="020B0604020202020204" pitchFamily="34" charset="0"/>
              <a:ea typeface="Times New Roman" panose="02020603050405020304" pitchFamily="18" charset="0"/>
              <a:cs typeface="Arial" panose="020B0604020202020204" pitchFamily="34" charset="0"/>
            </a:endParaRPr>
          </a:p>
          <a:p>
            <a:pPr marL="784427" lvl="1" indent="-285750" algn="just" defTabSz="457200">
              <a:buFont typeface="Wingdings" panose="05000000000000000000" pitchFamily="2" charset="2"/>
              <a:buChar char="v"/>
            </a:pPr>
            <a:r>
              <a:rPr lang="it-IT" sz="1600" b="1" dirty="0">
                <a:solidFill>
                  <a:srgbClr val="003300"/>
                </a:solidFill>
                <a:latin typeface="Arial" panose="020B0604020202020204" pitchFamily="34" charset="0"/>
                <a:ea typeface="Times New Roman" panose="02020603050405020304" pitchFamily="18" charset="0"/>
                <a:cs typeface="Arial" panose="020B0604020202020204" pitchFamily="34" charset="0"/>
              </a:rPr>
              <a:t>Forme di retribuzione variabile</a:t>
            </a:r>
          </a:p>
          <a:p>
            <a:pPr marL="784427" lvl="1" indent="-285750" algn="just" defTabSz="457200">
              <a:buFont typeface="Wingdings" panose="05000000000000000000" pitchFamily="2" charset="2"/>
              <a:buChar char="v"/>
            </a:pPr>
            <a:endParaRPr lang="it-IT" sz="1600" b="1" dirty="0">
              <a:solidFill>
                <a:srgbClr val="003300"/>
              </a:solidFill>
              <a:latin typeface="Arial" panose="020B0604020202020204" pitchFamily="34" charset="0"/>
              <a:ea typeface="Times New Roman" panose="02020603050405020304" pitchFamily="18" charset="0"/>
              <a:cs typeface="Arial" panose="020B0604020202020204" pitchFamily="34" charset="0"/>
            </a:endParaRPr>
          </a:p>
          <a:p>
            <a:pPr marL="784427" lvl="1" indent="-285750" algn="just" defTabSz="457200">
              <a:buFont typeface="Wingdings" panose="05000000000000000000" pitchFamily="2" charset="2"/>
              <a:buChar char="v"/>
            </a:pPr>
            <a:r>
              <a:rPr lang="it-IT" sz="1600" b="1" dirty="0">
                <a:solidFill>
                  <a:srgbClr val="003300"/>
                </a:solidFill>
                <a:latin typeface="Arial" panose="020B0604020202020204" pitchFamily="34" charset="0"/>
                <a:ea typeface="Times New Roman" panose="02020603050405020304" pitchFamily="18" charset="0"/>
                <a:cs typeface="Arial" panose="020B0604020202020204" pitchFamily="34" charset="0"/>
              </a:rPr>
              <a:t>Welfare, anche aziendale</a:t>
            </a:r>
          </a:p>
          <a:p>
            <a:pPr marL="784427" lvl="1" indent="-285750" algn="just" defTabSz="457200">
              <a:buFont typeface="Wingdings" panose="05000000000000000000" pitchFamily="2" charset="2"/>
              <a:buChar char="v"/>
            </a:pPr>
            <a:endParaRPr lang="it-IT" sz="1600" b="1" dirty="0">
              <a:solidFill>
                <a:srgbClr val="003300"/>
              </a:solidFill>
              <a:latin typeface="Arial" panose="020B0604020202020204" pitchFamily="34" charset="0"/>
              <a:ea typeface="Times New Roman" panose="02020603050405020304" pitchFamily="18" charset="0"/>
              <a:cs typeface="Arial" panose="020B0604020202020204" pitchFamily="34" charset="0"/>
            </a:endParaRPr>
          </a:p>
          <a:p>
            <a:pPr marL="784427" lvl="1" indent="-285750" algn="just" defTabSz="457200">
              <a:buFont typeface="Wingdings" panose="05000000000000000000" pitchFamily="2" charset="2"/>
              <a:buChar char="v"/>
            </a:pPr>
            <a:r>
              <a:rPr lang="it-IT" sz="1600" b="1" dirty="0">
                <a:solidFill>
                  <a:srgbClr val="003300"/>
                </a:solidFill>
                <a:latin typeface="Arial" panose="020B0604020202020204" pitchFamily="34" charset="0"/>
                <a:ea typeface="Times New Roman" panose="02020603050405020304" pitchFamily="18" charset="0"/>
                <a:cs typeface="Arial" panose="020B0604020202020204" pitchFamily="34" charset="0"/>
              </a:rPr>
              <a:t>Formazione</a:t>
            </a:r>
          </a:p>
          <a:p>
            <a:pPr marL="784427" lvl="1" indent="-285750" algn="just" defTabSz="457200">
              <a:buFont typeface="Wingdings" panose="05000000000000000000" pitchFamily="2" charset="2"/>
              <a:buChar char="v"/>
            </a:pPr>
            <a:endParaRPr lang="it-IT" sz="1600" b="1" i="1" u="sng" dirty="0">
              <a:solidFill>
                <a:srgbClr val="003300"/>
              </a:solidFill>
              <a:latin typeface="Arial" panose="020B0604020202020204" pitchFamily="34" charset="0"/>
              <a:ea typeface="Times New Roman" panose="02020603050405020304" pitchFamily="18" charset="0"/>
              <a:cs typeface="Arial" panose="020B0604020202020204" pitchFamily="34" charset="0"/>
            </a:endParaRPr>
          </a:p>
          <a:p>
            <a:pPr marL="784427" lvl="1" indent="-285750" algn="just" defTabSz="457200">
              <a:buFont typeface="Wingdings" panose="05000000000000000000" pitchFamily="2" charset="2"/>
              <a:buChar char="v"/>
            </a:pPr>
            <a:r>
              <a:rPr lang="it-IT" sz="1600" b="1" dirty="0">
                <a:solidFill>
                  <a:srgbClr val="003300"/>
                </a:solidFill>
                <a:latin typeface="Arial" panose="020B0604020202020204" pitchFamily="34" charset="0"/>
                <a:cs typeface="Arial" panose="020B0604020202020204" pitchFamily="34" charset="0"/>
              </a:rPr>
              <a:t>Parità di genere</a:t>
            </a:r>
          </a:p>
          <a:p>
            <a:pPr marL="784427" lvl="1" indent="-285750" algn="just" defTabSz="457200">
              <a:buFont typeface="Wingdings" panose="05000000000000000000" pitchFamily="2" charset="2"/>
              <a:buChar char="v"/>
            </a:pPr>
            <a:endParaRPr lang="it-IT" sz="1600" b="1" dirty="0">
              <a:solidFill>
                <a:srgbClr val="003300"/>
              </a:solidFill>
              <a:latin typeface="Arial" panose="020B0604020202020204" pitchFamily="34" charset="0"/>
              <a:cs typeface="Arial" panose="020B0604020202020204" pitchFamily="34" charset="0"/>
            </a:endParaRPr>
          </a:p>
          <a:p>
            <a:pPr marL="784427" lvl="1" indent="-285750" algn="just" defTabSz="457200">
              <a:buFont typeface="Wingdings" panose="05000000000000000000" pitchFamily="2" charset="2"/>
              <a:buChar char="v"/>
            </a:pPr>
            <a:r>
              <a:rPr lang="it-IT" sz="1600" b="1" dirty="0">
                <a:solidFill>
                  <a:srgbClr val="003300"/>
                </a:solidFill>
                <a:latin typeface="Arial" panose="020B0604020202020204" pitchFamily="34" charset="0"/>
                <a:cs typeface="Arial" panose="020B0604020202020204" pitchFamily="34" charset="0"/>
              </a:rPr>
              <a:t>Tutele in caso di trasferta in paesi a rischio</a:t>
            </a:r>
          </a:p>
          <a:p>
            <a:pPr marL="498677" lvl="1" algn="just" defTabSz="457200"/>
            <a:endParaRPr lang="it-IT" sz="1600" dirty="0">
              <a:solidFill>
                <a:srgbClr val="003300"/>
              </a:solidFill>
              <a:latin typeface="Arial" panose="020B0604020202020204" pitchFamily="34" charset="0"/>
              <a:cs typeface="Arial" panose="020B0604020202020204" pitchFamily="34" charset="0"/>
            </a:endParaRPr>
          </a:p>
          <a:p>
            <a:pPr marL="285750" lvl="1" indent="-285750" algn="just" defTabSz="457200">
              <a:buFont typeface="Arial" panose="020B0604020202020204" pitchFamily="34" charset="0"/>
              <a:buChar char="•"/>
            </a:pPr>
            <a:r>
              <a:rPr lang="it-IT" sz="1600" dirty="0">
                <a:solidFill>
                  <a:srgbClr val="003300"/>
                </a:solidFill>
                <a:latin typeface="Arial" panose="020B0604020202020204" pitchFamily="34" charset="0"/>
                <a:cs typeface="Arial" panose="020B0604020202020204" pitchFamily="34" charset="0"/>
              </a:rPr>
              <a:t>Ampliare i temi oggetto di informativa alle RSA previsti al comma 4 dell’art. 20 del contratto ai criteri e alle modalità di utilizzo della c.d. </a:t>
            </a:r>
            <a:r>
              <a:rPr lang="it-IT" sz="1600" b="1" dirty="0">
                <a:solidFill>
                  <a:srgbClr val="003300"/>
                </a:solidFill>
                <a:latin typeface="Arial" panose="020B0604020202020204" pitchFamily="34" charset="0"/>
                <a:cs typeface="Arial" panose="020B0604020202020204" pitchFamily="34" charset="0"/>
              </a:rPr>
              <a:t>«intelligenza artificiale» </a:t>
            </a:r>
            <a:r>
              <a:rPr lang="it-IT" sz="1600" dirty="0">
                <a:solidFill>
                  <a:srgbClr val="003300"/>
                </a:solidFill>
                <a:latin typeface="Arial" panose="020B0604020202020204" pitchFamily="34" charset="0"/>
                <a:cs typeface="Arial" panose="020B0604020202020204" pitchFamily="34" charset="0"/>
              </a:rPr>
              <a:t>nei processi organizzativi e/o produttivi dell’azienda.</a:t>
            </a:r>
          </a:p>
          <a:p>
            <a:pPr marL="41477" algn="just" defTabSz="457200">
              <a:spcBef>
                <a:spcPts val="600"/>
              </a:spcBef>
            </a:pPr>
            <a:endParaRPr lang="it-IT" b="1" i="1" u="sng" dirty="0">
              <a:solidFill>
                <a:srgbClr val="0070C0"/>
              </a:solidFill>
              <a:latin typeface="Arial" panose="020B0604020202020204" pitchFamily="34" charset="0"/>
              <a:ea typeface="Times New Roman" panose="02020603050405020304" pitchFamily="18" charset="0"/>
              <a:cs typeface="Arial" panose="020B0604020202020204" pitchFamily="34" charset="0"/>
            </a:endParaRPr>
          </a:p>
        </p:txBody>
      </p:sp>
      <p:sp>
        <p:nvSpPr>
          <p:cNvPr id="5" name="Titolo 12"/>
          <p:cNvSpPr txBox="1">
            <a:spLocks/>
          </p:cNvSpPr>
          <p:nvPr/>
        </p:nvSpPr>
        <p:spPr>
          <a:xfrm>
            <a:off x="3163824" y="265906"/>
            <a:ext cx="9028176" cy="762000"/>
          </a:xfrm>
          <a:prstGeom prst="rect">
            <a:avLst/>
          </a:prstGeom>
          <a:effectLst>
            <a:outerShdw blurRad="50800" dist="50800" dir="5400000" algn="ctr" rotWithShape="0">
              <a:schemeClr val="tx2">
                <a:lumMod val="65000"/>
                <a:lumOff val="35000"/>
              </a:schemeClr>
            </a:outerShdw>
          </a:effectLst>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600" dirty="0">
                <a:solidFill>
                  <a:srgbClr val="006600"/>
                </a:solidFill>
              </a:rPr>
              <a:t>I CAPITOLI DEL RINNOVO CONTRATTUALE</a:t>
            </a:r>
          </a:p>
        </p:txBody>
      </p:sp>
    </p:spTree>
    <p:extLst>
      <p:ext uri="{BB962C8B-B14F-4D97-AF65-F5344CB8AC3E}">
        <p14:creationId xmlns:p14="http://schemas.microsoft.com/office/powerpoint/2010/main" val="2827542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magin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 y="1"/>
            <a:ext cx="12188952" cy="6857999"/>
          </a:xfrm>
          <a:prstGeom prst="rect">
            <a:avLst/>
          </a:prstGeom>
          <a:noFill/>
          <a:ln>
            <a:noFill/>
          </a:ln>
        </p:spPr>
      </p:pic>
      <p:sp>
        <p:nvSpPr>
          <p:cNvPr id="7" name="Segnaposto numero diapositiva 6"/>
          <p:cNvSpPr>
            <a:spLocks noGrp="1"/>
          </p:cNvSpPr>
          <p:nvPr>
            <p:ph type="sldNum" sz="quarter" idx="12"/>
          </p:nvPr>
        </p:nvSpPr>
        <p:spPr/>
        <p:txBody>
          <a:bodyPr/>
          <a:lstStyle/>
          <a:p>
            <a:fld id="{CE13298C-BEB7-47AB-8BB4-B9D3D63A5D9A}" type="slidenum">
              <a:rPr lang="en-US" smtClean="0"/>
              <a:pPr/>
              <a:t>6</a:t>
            </a:fld>
            <a:endParaRPr lang="en-US"/>
          </a:p>
        </p:txBody>
      </p:sp>
      <p:sp>
        <p:nvSpPr>
          <p:cNvPr id="4" name="Rettangolo 3">
            <a:extLst>
              <a:ext uri="{FF2B5EF4-FFF2-40B4-BE49-F238E27FC236}">
                <a16:creationId xmlns:a16="http://schemas.microsoft.com/office/drawing/2014/main" id="{1F577DE2-27BD-4335-99E8-63B5355152A6}"/>
              </a:ext>
            </a:extLst>
          </p:cNvPr>
          <p:cNvSpPr/>
          <p:nvPr/>
        </p:nvSpPr>
        <p:spPr>
          <a:xfrm>
            <a:off x="256282" y="956055"/>
            <a:ext cx="11682484" cy="6063198"/>
          </a:xfrm>
          <a:prstGeom prst="rect">
            <a:avLst/>
          </a:prstGeom>
        </p:spPr>
        <p:txBody>
          <a:bodyPr wrap="square">
            <a:spAutoFit/>
          </a:bodyPr>
          <a:lstStyle/>
          <a:p>
            <a:pPr marL="41477" algn="just"/>
            <a:r>
              <a:rPr lang="it-IT" sz="1600" b="1" i="1" u="sng" dirty="0">
                <a:solidFill>
                  <a:srgbClr val="006600"/>
                </a:solidFill>
                <a:latin typeface="Arial" panose="020B0604020202020204" pitchFamily="34" charset="0"/>
                <a:ea typeface="Times New Roman" panose="02020603050405020304" pitchFamily="18" charset="0"/>
                <a:cs typeface="Arial" panose="020B0604020202020204" pitchFamily="34" charset="0"/>
              </a:rPr>
              <a:t>PARTE ECONOMICA</a:t>
            </a:r>
          </a:p>
          <a:p>
            <a:pPr marL="41477" algn="just"/>
            <a:endParaRPr lang="it-IT" sz="1600" b="1" i="1" u="sng" dirty="0">
              <a:solidFill>
                <a:srgbClr val="006600"/>
              </a:solidFill>
              <a:latin typeface="Arial" panose="020B0604020202020204" pitchFamily="34" charset="0"/>
              <a:ea typeface="Times New Roman" panose="02020603050405020304" pitchFamily="18" charset="0"/>
              <a:cs typeface="Arial" panose="020B0604020202020204" pitchFamily="34" charset="0"/>
            </a:endParaRPr>
          </a:p>
          <a:p>
            <a:pPr marL="41477" algn="just"/>
            <a:r>
              <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rPr>
              <a:t>La ricerca affidata a 4Manager in occasione del precedente rinnovo dimostra che esiste ancora una quota significativa di aziende (circa il 30%) che non applica forme di retribuzione variabile collegata ad indici e/o risultati. Si tratta di una situazione che penalizza azienda e dirigente e che incide sulla produttività. Il CCNL deve prevedere un nuovo modello retributivo del dirigente che consenta alle aziende una gestione più efficace ed efficiente. E’ necessario, quindi:</a:t>
            </a:r>
          </a:p>
          <a:p>
            <a:pPr marL="41477" algn="just"/>
            <a:endPar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endParaRPr>
          </a:p>
          <a:p>
            <a:pPr marL="896938" indent="-285750" algn="just">
              <a:buFont typeface="Wingdings" panose="05000000000000000000" pitchFamily="2" charset="2"/>
              <a:buChar char="Ø"/>
            </a:pPr>
            <a:r>
              <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rPr>
              <a:t>Definire un nuovo modello retributivo che preveda </a:t>
            </a:r>
            <a:r>
              <a:rPr lang="it-IT" sz="1200" b="1" dirty="0">
                <a:solidFill>
                  <a:srgbClr val="006600"/>
                </a:solidFill>
                <a:latin typeface="Arial" panose="020B0604020202020204" pitchFamily="34" charset="0"/>
                <a:ea typeface="Times New Roman" panose="02020603050405020304" pitchFamily="18" charset="0"/>
                <a:cs typeface="Arial" panose="020B0604020202020204" pitchFamily="34" charset="0"/>
              </a:rPr>
              <a:t>per tutti una</a:t>
            </a:r>
            <a:r>
              <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rPr>
              <a:t> </a:t>
            </a:r>
            <a:r>
              <a:rPr lang="it-IT" sz="1200" b="1" dirty="0">
                <a:solidFill>
                  <a:srgbClr val="006600"/>
                </a:solidFill>
                <a:latin typeface="Arial" panose="020B0604020202020204" pitchFamily="34" charset="0"/>
                <a:ea typeface="Times New Roman" panose="02020603050405020304" pitchFamily="18" charset="0"/>
                <a:cs typeface="Arial" panose="020B0604020202020204" pitchFamily="34" charset="0"/>
              </a:rPr>
              <a:t>parte fissa e una parte variabile;</a:t>
            </a:r>
          </a:p>
          <a:p>
            <a:pPr marL="896938" indent="-285750" algn="just">
              <a:buFont typeface="Wingdings" panose="05000000000000000000" pitchFamily="2" charset="2"/>
              <a:buChar char="Ø"/>
            </a:pPr>
            <a:endParaRPr lang="it-IT" sz="1200" b="1" dirty="0">
              <a:solidFill>
                <a:srgbClr val="006600"/>
              </a:solidFill>
              <a:latin typeface="Arial" panose="020B0604020202020204" pitchFamily="34" charset="0"/>
              <a:ea typeface="Times New Roman" panose="02020603050405020304" pitchFamily="18" charset="0"/>
              <a:cs typeface="Arial" panose="020B0604020202020204" pitchFamily="34" charset="0"/>
            </a:endParaRPr>
          </a:p>
          <a:p>
            <a:pPr marL="896938" indent="-285750" algn="just">
              <a:buFont typeface="Wingdings" panose="05000000000000000000" pitchFamily="2" charset="2"/>
              <a:buChar char="Ø"/>
            </a:pPr>
            <a:r>
              <a:rPr lang="it-IT" sz="1200" b="1" dirty="0">
                <a:solidFill>
                  <a:srgbClr val="006600"/>
                </a:solidFill>
                <a:latin typeface="Arial" panose="020B0604020202020204" pitchFamily="34" charset="0"/>
                <a:ea typeface="Times New Roman" panose="02020603050405020304" pitchFamily="18" charset="0"/>
                <a:cs typeface="Arial" panose="020B0604020202020204" pitchFamily="34" charset="0"/>
              </a:rPr>
              <a:t>Favorire la piena diffusione di sistemi di retribuzione variabile a breve termine (MBO) </a:t>
            </a:r>
            <a:r>
              <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rPr>
              <a:t>attraverso l’introduzione di </a:t>
            </a:r>
            <a:r>
              <a:rPr lang="it-IT" sz="1200" b="1" dirty="0">
                <a:solidFill>
                  <a:srgbClr val="006600"/>
                </a:solidFill>
                <a:latin typeface="Arial" panose="020B0604020202020204" pitchFamily="34" charset="0"/>
                <a:ea typeface="Times New Roman" panose="02020603050405020304" pitchFamily="18" charset="0"/>
                <a:cs typeface="Arial" panose="020B0604020202020204" pitchFamily="34" charset="0"/>
              </a:rPr>
              <a:t>elementi retributivi compensativi </a:t>
            </a:r>
            <a:r>
              <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rPr>
              <a:t>in assenza di tali sistemi, nonché favorire la piena diffusione</a:t>
            </a:r>
            <a:r>
              <a:rPr lang="it-IT" sz="1200" b="1" dirty="0">
                <a:solidFill>
                  <a:srgbClr val="006600"/>
                </a:solidFill>
                <a:latin typeface="Arial" panose="020B0604020202020204" pitchFamily="34" charset="0"/>
                <a:ea typeface="Times New Roman" panose="02020603050405020304" pitchFamily="18" charset="0"/>
                <a:cs typeface="Arial" panose="020B0604020202020204" pitchFamily="34" charset="0"/>
              </a:rPr>
              <a:t> di sistemi a medio-lungo termine (LTI – </a:t>
            </a:r>
            <a:r>
              <a:rPr lang="it-IT" sz="1200" b="1" i="1" dirty="0">
                <a:solidFill>
                  <a:srgbClr val="006600"/>
                </a:solidFill>
                <a:latin typeface="Arial" panose="020B0604020202020204" pitchFamily="34" charset="0"/>
                <a:ea typeface="Times New Roman" panose="02020603050405020304" pitchFamily="18" charset="0"/>
                <a:cs typeface="Arial" panose="020B0604020202020204" pitchFamily="34" charset="0"/>
              </a:rPr>
              <a:t>Long </a:t>
            </a:r>
            <a:r>
              <a:rPr lang="it-IT" sz="1200" b="1" i="1" dirty="0" err="1">
                <a:solidFill>
                  <a:srgbClr val="006600"/>
                </a:solidFill>
                <a:latin typeface="Arial" panose="020B0604020202020204" pitchFamily="34" charset="0"/>
                <a:ea typeface="Times New Roman" panose="02020603050405020304" pitchFamily="18" charset="0"/>
                <a:cs typeface="Arial" panose="020B0604020202020204" pitchFamily="34" charset="0"/>
              </a:rPr>
              <a:t>Term</a:t>
            </a:r>
            <a:r>
              <a:rPr lang="it-IT" sz="1200" b="1" i="1" dirty="0">
                <a:solidFill>
                  <a:srgbClr val="006600"/>
                </a:solidFill>
                <a:latin typeface="Arial" panose="020B0604020202020204" pitchFamily="34" charset="0"/>
                <a:ea typeface="Times New Roman" panose="02020603050405020304" pitchFamily="18" charset="0"/>
                <a:cs typeface="Arial" panose="020B0604020202020204" pitchFamily="34" charset="0"/>
              </a:rPr>
              <a:t> Incentive</a:t>
            </a:r>
            <a:r>
              <a:rPr lang="it-IT" sz="1200" b="1" dirty="0">
                <a:solidFill>
                  <a:srgbClr val="006600"/>
                </a:solidFill>
                <a:latin typeface="Arial" panose="020B0604020202020204" pitchFamily="34" charset="0"/>
                <a:ea typeface="Times New Roman" panose="02020603050405020304" pitchFamily="18" charset="0"/>
                <a:cs typeface="Arial" panose="020B0604020202020204" pitchFamily="34" charset="0"/>
              </a:rPr>
              <a:t>)</a:t>
            </a:r>
            <a:r>
              <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rPr>
              <a:t>;</a:t>
            </a:r>
          </a:p>
          <a:p>
            <a:pPr marL="611188" algn="just"/>
            <a:r>
              <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rPr>
              <a:t> </a:t>
            </a:r>
          </a:p>
          <a:p>
            <a:pPr marL="896938" indent="-285750" algn="just">
              <a:buFont typeface="Wingdings" panose="05000000000000000000" pitchFamily="2" charset="2"/>
              <a:buChar char="Ø"/>
            </a:pPr>
            <a:r>
              <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rPr>
              <a:t>Concordare una </a:t>
            </a:r>
            <a:r>
              <a:rPr lang="it-IT" sz="1200" b="1" dirty="0">
                <a:solidFill>
                  <a:srgbClr val="006600"/>
                </a:solidFill>
                <a:latin typeface="Arial" panose="020B0604020202020204" pitchFamily="34" charset="0"/>
                <a:ea typeface="Times New Roman" panose="02020603050405020304" pitchFamily="18" charset="0"/>
                <a:cs typeface="Arial" panose="020B0604020202020204" pitchFamily="34" charset="0"/>
              </a:rPr>
              <a:t>procedura</a:t>
            </a:r>
            <a:r>
              <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rPr>
              <a:t> da svolgere annualmente che prevede un primo incontro tra azienda e dirigente per l’assegnazione degli obiettivi e un secondo incontro di </a:t>
            </a:r>
            <a:r>
              <a:rPr lang="it-IT" sz="1200" i="1" dirty="0">
                <a:solidFill>
                  <a:srgbClr val="006600"/>
                </a:solidFill>
                <a:latin typeface="Arial" panose="020B0604020202020204" pitchFamily="34" charset="0"/>
                <a:ea typeface="Times New Roman" panose="02020603050405020304" pitchFamily="18" charset="0"/>
                <a:cs typeface="Arial" panose="020B0604020202020204" pitchFamily="34" charset="0"/>
              </a:rPr>
              <a:t>feed back</a:t>
            </a:r>
            <a:r>
              <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rPr>
              <a:t>  per la valutazione dei risultati;</a:t>
            </a:r>
          </a:p>
          <a:p>
            <a:pPr marL="896938" indent="-285750" algn="just">
              <a:buFont typeface="Wingdings" panose="05000000000000000000" pitchFamily="2" charset="2"/>
              <a:buChar char="Ø"/>
            </a:pPr>
            <a:endPar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endParaRPr>
          </a:p>
          <a:p>
            <a:pPr marL="896938" indent="-285750" algn="just">
              <a:buFont typeface="Wingdings" panose="05000000000000000000" pitchFamily="2" charset="2"/>
              <a:buChar char="Ø"/>
            </a:pPr>
            <a:r>
              <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rPr>
              <a:t>Incrementare il livello del </a:t>
            </a:r>
            <a:r>
              <a:rPr lang="it-IT" sz="1200" b="1" dirty="0">
                <a:solidFill>
                  <a:srgbClr val="006600"/>
                </a:solidFill>
                <a:latin typeface="Arial" panose="020B0604020202020204" pitchFamily="34" charset="0"/>
                <a:ea typeface="Times New Roman" panose="02020603050405020304" pitchFamily="18" charset="0"/>
                <a:cs typeface="Arial" panose="020B0604020202020204" pitchFamily="34" charset="0"/>
              </a:rPr>
              <a:t>TMCG</a:t>
            </a:r>
            <a:r>
              <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rPr>
              <a:t> (attualmente 75.000 euro), assumendo la Retribuzione Annua Lorda (RAL) al 31 dicembre – e non più il Trattamento Economico Individuale (TEI) - quale </a:t>
            </a:r>
            <a:r>
              <a:rPr lang="it-IT" sz="1200" b="1" dirty="0">
                <a:solidFill>
                  <a:srgbClr val="006600"/>
                </a:solidFill>
                <a:latin typeface="Arial" panose="020B0604020202020204" pitchFamily="34" charset="0"/>
                <a:ea typeface="Times New Roman" panose="02020603050405020304" pitchFamily="18" charset="0"/>
                <a:cs typeface="Arial" panose="020B0604020202020204" pitchFamily="34" charset="0"/>
              </a:rPr>
              <a:t>unico parametro </a:t>
            </a:r>
            <a:r>
              <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rPr>
              <a:t>retributivo annuo da confrontare con il livello del TMCG vigente;</a:t>
            </a:r>
          </a:p>
          <a:p>
            <a:pPr marL="611188" algn="just"/>
            <a:endPar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endParaRPr>
          </a:p>
          <a:p>
            <a:pPr marL="896938" indent="-285750" algn="just">
              <a:buFont typeface="Wingdings" panose="05000000000000000000" pitchFamily="2" charset="2"/>
              <a:buChar char="Ø"/>
            </a:pPr>
            <a:r>
              <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rPr>
              <a:t>Prevedere che l’incremento venga riconosciuto anche ai dirigenti con una </a:t>
            </a:r>
            <a:r>
              <a:rPr lang="it-IT" sz="1200" b="1" dirty="0">
                <a:solidFill>
                  <a:srgbClr val="006600"/>
                </a:solidFill>
                <a:latin typeface="Arial" panose="020B0604020202020204" pitchFamily="34" charset="0"/>
                <a:ea typeface="Times New Roman" panose="02020603050405020304" pitchFamily="18" charset="0"/>
                <a:cs typeface="Arial" panose="020B0604020202020204" pitchFamily="34" charset="0"/>
              </a:rPr>
              <a:t>RAL superiore al nuovo livello di TMCG in quota % decrescente al crescere della RAL;</a:t>
            </a:r>
          </a:p>
          <a:p>
            <a:pPr marL="896938" indent="-285750" algn="just">
              <a:buFont typeface="Wingdings" panose="05000000000000000000" pitchFamily="2" charset="2"/>
              <a:buChar char="Ø"/>
            </a:pPr>
            <a:endParaRPr lang="it-IT" sz="1200" b="1" dirty="0">
              <a:solidFill>
                <a:srgbClr val="006600"/>
              </a:solidFill>
              <a:highlight>
                <a:srgbClr val="FFFF00"/>
              </a:highlight>
              <a:latin typeface="Arial" panose="020B0604020202020204" pitchFamily="34" charset="0"/>
              <a:ea typeface="Times New Roman" panose="02020603050405020304" pitchFamily="18" charset="0"/>
              <a:cs typeface="Arial" panose="020B0604020202020204" pitchFamily="34" charset="0"/>
            </a:endParaRPr>
          </a:p>
          <a:p>
            <a:pPr marL="896938" indent="-285750" algn="just">
              <a:buFont typeface="Wingdings" panose="05000000000000000000" pitchFamily="2" charset="2"/>
              <a:buChar char="Ø"/>
            </a:pPr>
            <a:r>
              <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rPr>
              <a:t>Prevedere un </a:t>
            </a:r>
            <a:r>
              <a:rPr lang="it-IT" sz="1200" b="1" dirty="0">
                <a:solidFill>
                  <a:srgbClr val="006600"/>
                </a:solidFill>
                <a:latin typeface="Arial" panose="020B0604020202020204" pitchFamily="34" charset="0"/>
                <a:ea typeface="Times New Roman" panose="02020603050405020304" pitchFamily="18" charset="0"/>
                <a:cs typeface="Arial" panose="020B0604020202020204" pitchFamily="34" charset="0"/>
              </a:rPr>
              <a:t>meccanismo di recupero degli elevati effetti inflattivi </a:t>
            </a:r>
            <a:r>
              <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rPr>
              <a:t>rilevati in questi ultimi anni, assorbibile con eventuali incrementi retributivi riconosciuti in sede aziendale nei 2 anni precedenti la scadenza del CCNL</a:t>
            </a:r>
          </a:p>
          <a:p>
            <a:pPr marL="896938" indent="-285750" algn="just">
              <a:buFont typeface="Wingdings" panose="05000000000000000000" pitchFamily="2" charset="2"/>
              <a:buChar char="Ø"/>
            </a:pPr>
            <a:endPar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endParaRPr>
          </a:p>
          <a:p>
            <a:pPr marL="896938" indent="-285750" algn="just">
              <a:buFont typeface="Wingdings" panose="05000000000000000000" pitchFamily="2" charset="2"/>
              <a:buChar char="Ø"/>
            </a:pPr>
            <a:r>
              <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rPr>
              <a:t>Mantenere gli </a:t>
            </a:r>
            <a:r>
              <a:rPr lang="it-IT" sz="1200" b="1" dirty="0">
                <a:solidFill>
                  <a:srgbClr val="006600"/>
                </a:solidFill>
                <a:latin typeface="Arial" panose="020B0604020202020204" pitchFamily="34" charset="0"/>
                <a:ea typeface="Times New Roman" panose="02020603050405020304" pitchFamily="18" charset="0"/>
                <a:cs typeface="Arial" panose="020B0604020202020204" pitchFamily="34" charset="0"/>
              </a:rPr>
              <a:t>scatti di anzianità </a:t>
            </a:r>
            <a:r>
              <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rPr>
              <a:t>per chi ne ha ancora diritto (la norma ha scadenza il 24 novembre 2024);</a:t>
            </a:r>
          </a:p>
          <a:p>
            <a:pPr marL="611188" algn="just"/>
            <a:endPar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endParaRPr>
          </a:p>
          <a:p>
            <a:pPr marL="896938" indent="-285750" algn="just">
              <a:buFont typeface="Wingdings" panose="05000000000000000000" pitchFamily="2" charset="2"/>
              <a:buChar char="Ø"/>
            </a:pPr>
            <a:r>
              <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rPr>
              <a:t>Adeguare l’importo </a:t>
            </a:r>
            <a:r>
              <a:rPr lang="it-IT" sz="1200" b="1" dirty="0">
                <a:solidFill>
                  <a:srgbClr val="006600"/>
                </a:solidFill>
                <a:latin typeface="Arial" panose="020B0604020202020204" pitchFamily="34" charset="0"/>
                <a:ea typeface="Times New Roman" panose="02020603050405020304" pitchFamily="18" charset="0"/>
                <a:cs typeface="Arial" panose="020B0604020202020204" pitchFamily="34" charset="0"/>
              </a:rPr>
              <a:t>dell’indennità di trasferta </a:t>
            </a:r>
            <a:r>
              <a:rPr lang="it-IT" sz="1200" dirty="0">
                <a:solidFill>
                  <a:srgbClr val="006600"/>
                </a:solidFill>
                <a:latin typeface="Arial" panose="020B0604020202020204" pitchFamily="34" charset="0"/>
                <a:ea typeface="Times New Roman" panose="02020603050405020304" pitchFamily="18" charset="0"/>
                <a:cs typeface="Arial" panose="020B0604020202020204" pitchFamily="34" charset="0"/>
              </a:rPr>
              <a:t>(attualmente pari a 85 euro).</a:t>
            </a:r>
          </a:p>
          <a:p>
            <a:pPr marL="896938" indent="-285750" algn="just">
              <a:buFont typeface="Wingdings" panose="05000000000000000000" pitchFamily="2" charset="2"/>
              <a:buChar char="Ø"/>
            </a:pPr>
            <a:endParaRPr lang="it-IT" sz="1400" dirty="0">
              <a:solidFill>
                <a:srgbClr val="006600"/>
              </a:solidFill>
              <a:highlight>
                <a:srgbClr val="FFFF00"/>
              </a:highlight>
              <a:latin typeface="Arial" panose="020B0604020202020204" pitchFamily="34" charset="0"/>
              <a:ea typeface="Times New Roman" panose="02020603050405020304" pitchFamily="18" charset="0"/>
              <a:cs typeface="Arial" panose="020B0604020202020204" pitchFamily="34" charset="0"/>
            </a:endParaRPr>
          </a:p>
          <a:p>
            <a:pPr marL="896938" indent="-285750" algn="just">
              <a:buFont typeface="Wingdings" panose="05000000000000000000" pitchFamily="2" charset="2"/>
              <a:buChar char="Ø"/>
            </a:pPr>
            <a:endParaRPr lang="it-IT" sz="1400" dirty="0">
              <a:solidFill>
                <a:srgbClr val="006600"/>
              </a:solidFill>
              <a:latin typeface="Arial" panose="020B0604020202020204" pitchFamily="34" charset="0"/>
              <a:ea typeface="Times New Roman" panose="02020603050405020304" pitchFamily="18" charset="0"/>
              <a:cs typeface="Arial" panose="020B0604020202020204" pitchFamily="34" charset="0"/>
            </a:endParaRPr>
          </a:p>
          <a:p>
            <a:pPr marL="896938" indent="-285750" algn="just">
              <a:buFont typeface="Wingdings" panose="05000000000000000000" pitchFamily="2" charset="2"/>
              <a:buChar char="Ø"/>
            </a:pPr>
            <a:endParaRPr lang="it-IT" sz="1400" dirty="0">
              <a:solidFill>
                <a:srgbClr val="006600"/>
              </a:solidFill>
              <a:latin typeface="Arial" panose="020B0604020202020204" pitchFamily="34" charset="0"/>
              <a:ea typeface="Times New Roman" panose="02020603050405020304" pitchFamily="18" charset="0"/>
              <a:cs typeface="Arial" panose="020B0604020202020204" pitchFamily="34" charset="0"/>
            </a:endParaRPr>
          </a:p>
          <a:p>
            <a:pPr marL="896938" indent="-285750" algn="just">
              <a:buFont typeface="Wingdings" panose="05000000000000000000" pitchFamily="2" charset="2"/>
              <a:buChar char="Ø"/>
            </a:pPr>
            <a:endParaRPr lang="it-IT" sz="1400" dirty="0">
              <a:solidFill>
                <a:srgbClr val="006600"/>
              </a:solidFill>
              <a:latin typeface="Arial" panose="020B0604020202020204" pitchFamily="34" charset="0"/>
              <a:ea typeface="Times New Roman" panose="02020603050405020304" pitchFamily="18" charset="0"/>
              <a:cs typeface="Arial" panose="020B0604020202020204" pitchFamily="34" charset="0"/>
            </a:endParaRPr>
          </a:p>
        </p:txBody>
      </p:sp>
      <p:sp>
        <p:nvSpPr>
          <p:cNvPr id="5" name="Titolo 12"/>
          <p:cNvSpPr txBox="1">
            <a:spLocks/>
          </p:cNvSpPr>
          <p:nvPr/>
        </p:nvSpPr>
        <p:spPr>
          <a:xfrm>
            <a:off x="3163824" y="265906"/>
            <a:ext cx="9028176" cy="762000"/>
          </a:xfrm>
          <a:prstGeom prst="rect">
            <a:avLst/>
          </a:prstGeom>
          <a:effectLst>
            <a:outerShdw blurRad="50800" dist="50800" dir="5400000" algn="ctr" rotWithShape="0">
              <a:schemeClr val="tx2">
                <a:lumMod val="65000"/>
                <a:lumOff val="35000"/>
              </a:schemeClr>
            </a:outerShdw>
          </a:effectLst>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600" dirty="0">
                <a:solidFill>
                  <a:srgbClr val="006600"/>
                </a:solidFill>
              </a:rPr>
              <a:t>I CAPITOLI DEL RINNOVO CONTRATTUALE</a:t>
            </a:r>
          </a:p>
        </p:txBody>
      </p:sp>
    </p:spTree>
    <p:extLst>
      <p:ext uri="{BB962C8B-B14F-4D97-AF65-F5344CB8AC3E}">
        <p14:creationId xmlns:p14="http://schemas.microsoft.com/office/powerpoint/2010/main" val="1972253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magin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 y="1"/>
            <a:ext cx="12188952" cy="6857999"/>
          </a:xfrm>
          <a:prstGeom prst="rect">
            <a:avLst/>
          </a:prstGeom>
          <a:noFill/>
          <a:ln>
            <a:noFill/>
          </a:ln>
        </p:spPr>
      </p:pic>
      <p:sp>
        <p:nvSpPr>
          <p:cNvPr id="7" name="Segnaposto numero diapositiva 6"/>
          <p:cNvSpPr>
            <a:spLocks noGrp="1"/>
          </p:cNvSpPr>
          <p:nvPr>
            <p:ph type="sldNum" sz="quarter" idx="12"/>
          </p:nvPr>
        </p:nvSpPr>
        <p:spPr/>
        <p:txBody>
          <a:bodyPr/>
          <a:lstStyle/>
          <a:p>
            <a:fld id="{CE13298C-BEB7-47AB-8BB4-B9D3D63A5D9A}" type="slidenum">
              <a:rPr lang="en-US" smtClean="0"/>
              <a:pPr/>
              <a:t>7</a:t>
            </a:fld>
            <a:endParaRPr lang="en-US"/>
          </a:p>
        </p:txBody>
      </p:sp>
      <p:sp>
        <p:nvSpPr>
          <p:cNvPr id="4" name="Rettangolo 3">
            <a:extLst>
              <a:ext uri="{FF2B5EF4-FFF2-40B4-BE49-F238E27FC236}">
                <a16:creationId xmlns:a16="http://schemas.microsoft.com/office/drawing/2014/main" id="{1F577DE2-27BD-4335-99E8-63B5355152A6}"/>
              </a:ext>
            </a:extLst>
          </p:cNvPr>
          <p:cNvSpPr/>
          <p:nvPr/>
        </p:nvSpPr>
        <p:spPr>
          <a:xfrm>
            <a:off x="256282" y="1104106"/>
            <a:ext cx="11682484" cy="5693866"/>
          </a:xfrm>
          <a:prstGeom prst="rect">
            <a:avLst/>
          </a:prstGeom>
        </p:spPr>
        <p:txBody>
          <a:bodyPr wrap="square">
            <a:spAutoFit/>
          </a:bodyPr>
          <a:lstStyle/>
          <a:p>
            <a:pPr marL="41477" algn="just"/>
            <a:r>
              <a:rPr lang="it-IT" sz="1400" b="1" i="1" u="sng" dirty="0">
                <a:solidFill>
                  <a:srgbClr val="C00000"/>
                </a:solidFill>
                <a:latin typeface="Arial" panose="020B0604020202020204" pitchFamily="34" charset="0"/>
                <a:ea typeface="Times New Roman" panose="02020603050405020304" pitchFamily="18" charset="0"/>
                <a:cs typeface="Arial" panose="020B0604020202020204" pitchFamily="34" charset="0"/>
              </a:rPr>
              <a:t>EMPLOYABILITY</a:t>
            </a:r>
          </a:p>
          <a:p>
            <a:pPr marL="41477" algn="just"/>
            <a:endParaRPr lang="it-IT" sz="1400" b="1" i="1" u="sng" dirty="0">
              <a:solidFill>
                <a:srgbClr val="C00000"/>
              </a:solidFill>
              <a:latin typeface="Arial" panose="020B0604020202020204" pitchFamily="34" charset="0"/>
              <a:ea typeface="Times New Roman" panose="02020603050405020304" pitchFamily="18" charset="0"/>
              <a:cs typeface="Arial" panose="020B0604020202020204" pitchFamily="34" charset="0"/>
            </a:endParaRPr>
          </a:p>
          <a:p>
            <a:pPr marL="327227" indent="-285750" algn="just">
              <a:buFont typeface="Arial" panose="020B0604020202020204" pitchFamily="34" charset="0"/>
              <a:buChar char="•"/>
            </a:pPr>
            <a:r>
              <a:rPr lang="it-IT" sz="1400" b="1" dirty="0">
                <a:solidFill>
                  <a:srgbClr val="C00000"/>
                </a:solidFill>
                <a:latin typeface="Arial" panose="020B0604020202020204" pitchFamily="34" charset="0"/>
                <a:ea typeface="Times New Roman" panose="02020603050405020304" pitchFamily="18" charset="0"/>
                <a:cs typeface="Arial" panose="020B0604020202020204" pitchFamily="34" charset="0"/>
              </a:rPr>
              <a:t>Formazione</a:t>
            </a:r>
            <a:r>
              <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rPr>
              <a:t>: prevedere </a:t>
            </a:r>
            <a:r>
              <a:rPr lang="it-IT" sz="1400" b="1" dirty="0">
                <a:solidFill>
                  <a:srgbClr val="C00000"/>
                </a:solidFill>
                <a:latin typeface="Arial" panose="020B0604020202020204" pitchFamily="34" charset="0"/>
                <a:ea typeface="Times New Roman" panose="02020603050405020304" pitchFamily="18" charset="0"/>
                <a:cs typeface="Arial" panose="020B0604020202020204" pitchFamily="34" charset="0"/>
              </a:rPr>
              <a:t>5</a:t>
            </a:r>
            <a:r>
              <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it-IT" sz="1400" b="1" dirty="0">
                <a:solidFill>
                  <a:srgbClr val="C00000"/>
                </a:solidFill>
                <a:latin typeface="Arial" panose="020B0604020202020204" pitchFamily="34" charset="0"/>
                <a:ea typeface="Times New Roman" panose="02020603050405020304" pitchFamily="18" charset="0"/>
                <a:cs typeface="Arial" panose="020B0604020202020204" pitchFamily="34" charset="0"/>
              </a:rPr>
              <a:t>giornate all’anno su richiesta del dirigente dedicate all’up-</a:t>
            </a:r>
            <a:r>
              <a:rPr lang="it-IT" sz="1400" b="1" dirty="0" err="1">
                <a:solidFill>
                  <a:srgbClr val="C00000"/>
                </a:solidFill>
                <a:latin typeface="Arial" panose="020B0604020202020204" pitchFamily="34" charset="0"/>
                <a:ea typeface="Times New Roman" panose="02020603050405020304" pitchFamily="18" charset="0"/>
                <a:cs typeface="Arial" panose="020B0604020202020204" pitchFamily="34" charset="0"/>
              </a:rPr>
              <a:t>skilling</a:t>
            </a:r>
            <a:r>
              <a:rPr lang="it-IT" sz="1400" b="1" dirty="0">
                <a:solidFill>
                  <a:srgbClr val="C00000"/>
                </a:solidFill>
                <a:latin typeface="Arial" panose="020B0604020202020204" pitchFamily="34" charset="0"/>
                <a:ea typeface="Times New Roman" panose="02020603050405020304" pitchFamily="18" charset="0"/>
                <a:cs typeface="Arial" panose="020B0604020202020204" pitchFamily="34" charset="0"/>
              </a:rPr>
              <a:t> o al re-</a:t>
            </a:r>
            <a:r>
              <a:rPr lang="it-IT" sz="1400" b="1" dirty="0" err="1">
                <a:solidFill>
                  <a:srgbClr val="C00000"/>
                </a:solidFill>
                <a:latin typeface="Arial" panose="020B0604020202020204" pitchFamily="34" charset="0"/>
                <a:ea typeface="Times New Roman" panose="02020603050405020304" pitchFamily="18" charset="0"/>
                <a:cs typeface="Arial" panose="020B0604020202020204" pitchFamily="34" charset="0"/>
              </a:rPr>
              <a:t>skilling</a:t>
            </a:r>
            <a:r>
              <a:rPr lang="it-IT" sz="1400" b="1" dirty="0">
                <a:solidFill>
                  <a:srgbClr val="C00000"/>
                </a:solidFill>
                <a:latin typeface="Arial" panose="020B0604020202020204" pitchFamily="34" charset="0"/>
                <a:ea typeface="Times New Roman" panose="02020603050405020304" pitchFamily="18" charset="0"/>
                <a:cs typeface="Arial" panose="020B0604020202020204" pitchFamily="34" charset="0"/>
              </a:rPr>
              <a:t> delle proprie competenze;</a:t>
            </a:r>
          </a:p>
          <a:p>
            <a:pPr marL="41477" algn="just"/>
            <a:endPar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endParaRPr>
          </a:p>
          <a:p>
            <a:pPr marL="327227" indent="-285750" algn="just">
              <a:buFont typeface="Arial" panose="020B0604020202020204" pitchFamily="34" charset="0"/>
              <a:buChar char="•"/>
            </a:pPr>
            <a:r>
              <a:rPr lang="it-IT" sz="1400" b="1" dirty="0">
                <a:solidFill>
                  <a:srgbClr val="C00000"/>
                </a:solidFill>
                <a:latin typeface="Arial" panose="020B0604020202020204" pitchFamily="34" charset="0"/>
                <a:ea typeface="Times New Roman" panose="02020603050405020304" pitchFamily="18" charset="0"/>
                <a:cs typeface="Arial" panose="020B0604020202020204" pitchFamily="34" charset="0"/>
              </a:rPr>
              <a:t>Politiche attive</a:t>
            </a:r>
            <a:r>
              <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p>
          <a:p>
            <a:pPr marL="327227" indent="-285750" algn="just">
              <a:buFont typeface="Arial" panose="020B0604020202020204" pitchFamily="34" charset="0"/>
              <a:buChar char="•"/>
            </a:pPr>
            <a:endPar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endParaRPr>
          </a:p>
          <a:p>
            <a:pPr marL="1076325" indent="-266700" algn="just">
              <a:buFont typeface="+mj-lt"/>
              <a:buAutoNum type="alphaLcParenR"/>
            </a:pPr>
            <a:r>
              <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rPr>
              <a:t>strutturare un </a:t>
            </a:r>
            <a:r>
              <a:rPr lang="it-IT" sz="1400" b="1" dirty="0">
                <a:solidFill>
                  <a:srgbClr val="C00000"/>
                </a:solidFill>
                <a:latin typeface="Arial" panose="020B0604020202020204" pitchFamily="34" charset="0"/>
                <a:ea typeface="Times New Roman" panose="02020603050405020304" pitchFamily="18" charset="0"/>
                <a:cs typeface="Arial" panose="020B0604020202020204" pitchFamily="34" charset="0"/>
              </a:rPr>
              <a:t>nuovo servizio di orientamento/accoglienza </a:t>
            </a:r>
            <a:r>
              <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rPr>
              <a:t>per assistere il dirigente che ha perso il posto di lavoro rendendolo </a:t>
            </a:r>
            <a:r>
              <a:rPr lang="it-IT" sz="1400" b="1" dirty="0">
                <a:solidFill>
                  <a:srgbClr val="C00000"/>
                </a:solidFill>
                <a:latin typeface="Arial" panose="020B0604020202020204" pitchFamily="34" charset="0"/>
                <a:ea typeface="Times New Roman" panose="02020603050405020304" pitchFamily="18" charset="0"/>
                <a:cs typeface="Arial" panose="020B0604020202020204" pitchFamily="34" charset="0"/>
              </a:rPr>
              <a:t>consapevole delle sue opportunità occupazionali e indirizzandolo verso il servizio di outplacement</a:t>
            </a:r>
            <a:r>
              <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rPr>
              <a:t>;</a:t>
            </a:r>
          </a:p>
          <a:p>
            <a:pPr marL="1076325" indent="-266700" algn="just">
              <a:buFont typeface="+mj-lt"/>
              <a:buAutoNum type="alphaLcParenR"/>
            </a:pPr>
            <a:endPar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endParaRPr>
          </a:p>
          <a:p>
            <a:pPr marL="1076325" indent="-266700" algn="just">
              <a:buFont typeface="+mj-lt"/>
              <a:buAutoNum type="alphaLcParenR"/>
            </a:pPr>
            <a:r>
              <a:rPr lang="it-IT" sz="1400" b="1" dirty="0">
                <a:solidFill>
                  <a:srgbClr val="C00000"/>
                </a:solidFill>
                <a:latin typeface="Arial" panose="020B0604020202020204" pitchFamily="34" charset="0"/>
                <a:ea typeface="Times New Roman" panose="02020603050405020304" pitchFamily="18" charset="0"/>
                <a:cs typeface="Arial" panose="020B0604020202020204" pitchFamily="34" charset="0"/>
              </a:rPr>
              <a:t>Outplacement</a:t>
            </a:r>
            <a:r>
              <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rPr>
              <a:t>: visto il numero limitato di dirigenti che si sono avvalsi del servizio in questi anni occorre </a:t>
            </a:r>
            <a:r>
              <a:rPr lang="it-IT" sz="1400" b="1" dirty="0">
                <a:solidFill>
                  <a:srgbClr val="C00000"/>
                </a:solidFill>
                <a:latin typeface="Arial" panose="020B0604020202020204" pitchFamily="34" charset="0"/>
                <a:ea typeface="Times New Roman" panose="02020603050405020304" pitchFamily="18" charset="0"/>
                <a:cs typeface="Arial" panose="020B0604020202020204" pitchFamily="34" charset="0"/>
              </a:rPr>
              <a:t>rivedere gli aspetti procedurali ed economici </a:t>
            </a:r>
            <a:r>
              <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rPr>
              <a:t>al fine di favorirne la relativa fruizione. Sul piano della </a:t>
            </a:r>
            <a:r>
              <a:rPr lang="it-IT" sz="1400" b="1" dirty="0">
                <a:solidFill>
                  <a:srgbClr val="C00000"/>
                </a:solidFill>
                <a:latin typeface="Arial" panose="020B0604020202020204" pitchFamily="34" charset="0"/>
                <a:ea typeface="Times New Roman" panose="02020603050405020304" pitchFamily="18" charset="0"/>
                <a:cs typeface="Arial" panose="020B0604020202020204" pitchFamily="34" charset="0"/>
              </a:rPr>
              <a:t>procedura </a:t>
            </a:r>
            <a:r>
              <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rPr>
              <a:t>gli interventi sarebbero finalizzati a :</a:t>
            </a:r>
          </a:p>
          <a:p>
            <a:pPr marL="1433513" algn="just"/>
            <a:endPar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endParaRPr>
          </a:p>
          <a:p>
            <a:pPr marL="1433513" algn="just"/>
            <a:r>
              <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rPr>
              <a:t>1. superare </a:t>
            </a:r>
            <a:r>
              <a:rPr lang="it-IT" sz="1400" b="1" dirty="0">
                <a:solidFill>
                  <a:srgbClr val="C00000"/>
                </a:solidFill>
                <a:latin typeface="Arial" panose="020B0604020202020204" pitchFamily="34" charset="0"/>
                <a:ea typeface="Times New Roman" panose="02020603050405020304" pitchFamily="18" charset="0"/>
                <a:cs typeface="Arial" panose="020B0604020202020204" pitchFamily="34" charset="0"/>
              </a:rPr>
              <a:t>il vincolo che consente all’azienda di ottenere il rimborso da 4Manager (attualmente nei limiti di € 3.000) solo se il servizio rientra nelle clausole dell’accordo di risoluzione del rapporto di lavoro;</a:t>
            </a:r>
          </a:p>
          <a:p>
            <a:pPr marL="1433513" algn="just"/>
            <a:endPar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endParaRPr>
          </a:p>
          <a:p>
            <a:pPr marL="1797050" algn="just"/>
            <a:r>
              <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rPr>
              <a:t>1.1 dare la possibilità al dirigente rimasto disoccupato da un’azienda iscritta a 4Manager di </a:t>
            </a:r>
            <a:r>
              <a:rPr lang="it-IT" sz="1400" b="1" dirty="0">
                <a:solidFill>
                  <a:srgbClr val="C00000"/>
                </a:solidFill>
                <a:latin typeface="Arial" panose="020B0604020202020204" pitchFamily="34" charset="0"/>
                <a:ea typeface="Times New Roman" panose="02020603050405020304" pitchFamily="18" charset="0"/>
                <a:cs typeface="Arial" panose="020B0604020202020204" pitchFamily="34" charset="0"/>
              </a:rPr>
              <a:t>richiedere direttamente all’Ente</a:t>
            </a:r>
            <a:r>
              <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rPr>
              <a:t>, che se ne farà totalmente carico, l’erogazione del servizio attraverso una delle Società convenzionate;</a:t>
            </a:r>
          </a:p>
          <a:p>
            <a:pPr marL="1797050" algn="just"/>
            <a:endPar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endParaRPr>
          </a:p>
          <a:p>
            <a:pPr marL="1797050" algn="just"/>
            <a:r>
              <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rPr>
              <a:t>1.2 chiedere a 4Manager </a:t>
            </a:r>
            <a:r>
              <a:rPr lang="it-IT" sz="1400" b="1" dirty="0">
                <a:solidFill>
                  <a:srgbClr val="C00000"/>
                </a:solidFill>
                <a:latin typeface="Arial" panose="020B0604020202020204" pitchFamily="34" charset="0"/>
                <a:ea typeface="Times New Roman" panose="02020603050405020304" pitchFamily="18" charset="0"/>
                <a:cs typeface="Arial" panose="020B0604020202020204" pitchFamily="34" charset="0"/>
              </a:rPr>
              <a:t>un voucher </a:t>
            </a:r>
            <a:r>
              <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rPr>
              <a:t>da utilizzare sempre presso una delle medesime Società convenzionate per sostenere la parte residua del costo del servizio in caso di un contributo pubblico. </a:t>
            </a:r>
          </a:p>
          <a:p>
            <a:pPr marL="1433513" algn="just"/>
            <a:endPar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endParaRPr>
          </a:p>
          <a:p>
            <a:pPr marL="1433513" algn="just"/>
            <a:r>
              <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rPr>
              <a:t>2. Sul versante economico va </a:t>
            </a:r>
            <a:r>
              <a:rPr lang="it-IT" sz="1400" b="1" dirty="0">
                <a:solidFill>
                  <a:srgbClr val="C00000"/>
                </a:solidFill>
                <a:latin typeface="Arial" panose="020B0604020202020204" pitchFamily="34" charset="0"/>
                <a:ea typeface="Times New Roman" panose="02020603050405020304" pitchFamily="18" charset="0"/>
                <a:cs typeface="Arial" panose="020B0604020202020204" pitchFamily="34" charset="0"/>
              </a:rPr>
              <a:t>aumentato l’importo a carico di 4Manager portandolo ad almeno 7.000 euro.</a:t>
            </a:r>
            <a:r>
              <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p>
          <a:p>
            <a:pPr marL="809625" algn="just"/>
            <a:endParaRPr lang="it-IT" sz="1400" b="1" dirty="0">
              <a:solidFill>
                <a:srgbClr val="C00000"/>
              </a:solidFill>
              <a:latin typeface="Arial" panose="020B0604020202020204" pitchFamily="34" charset="0"/>
              <a:ea typeface="Times New Roman" panose="02020603050405020304" pitchFamily="18" charset="0"/>
              <a:cs typeface="Arial" panose="020B0604020202020204" pitchFamily="34" charset="0"/>
            </a:endParaRPr>
          </a:p>
          <a:p>
            <a:pPr marL="1152525" indent="-342900" algn="just">
              <a:buAutoNum type="arabicParenR"/>
            </a:pPr>
            <a:endPar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endParaRPr>
          </a:p>
          <a:p>
            <a:pPr marL="809625" algn="just"/>
            <a:endPar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endParaRPr>
          </a:p>
          <a:p>
            <a:pPr marL="809625" algn="just"/>
            <a:r>
              <a:rPr lang="it-IT" sz="1400"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p>
        </p:txBody>
      </p:sp>
      <p:sp>
        <p:nvSpPr>
          <p:cNvPr id="5" name="Titolo 12"/>
          <p:cNvSpPr txBox="1">
            <a:spLocks/>
          </p:cNvSpPr>
          <p:nvPr/>
        </p:nvSpPr>
        <p:spPr>
          <a:xfrm>
            <a:off x="3163824" y="265906"/>
            <a:ext cx="9028176" cy="762000"/>
          </a:xfrm>
          <a:prstGeom prst="rect">
            <a:avLst/>
          </a:prstGeom>
          <a:effectLst>
            <a:outerShdw blurRad="50800" dist="50800" dir="5400000" algn="ctr" rotWithShape="0">
              <a:schemeClr val="tx2">
                <a:lumMod val="65000"/>
                <a:lumOff val="35000"/>
              </a:schemeClr>
            </a:outerShdw>
          </a:effectLst>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600" dirty="0">
                <a:solidFill>
                  <a:srgbClr val="006600"/>
                </a:solidFill>
              </a:rPr>
              <a:t>I CAPITOLI DEL RINNOVO CONTRATTUALE</a:t>
            </a:r>
          </a:p>
        </p:txBody>
      </p:sp>
    </p:spTree>
    <p:extLst>
      <p:ext uri="{BB962C8B-B14F-4D97-AF65-F5344CB8AC3E}">
        <p14:creationId xmlns:p14="http://schemas.microsoft.com/office/powerpoint/2010/main" val="3572822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magin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 y="1"/>
            <a:ext cx="12188952" cy="6857999"/>
          </a:xfrm>
          <a:prstGeom prst="rect">
            <a:avLst/>
          </a:prstGeom>
          <a:noFill/>
          <a:ln>
            <a:noFill/>
          </a:ln>
        </p:spPr>
      </p:pic>
      <p:sp>
        <p:nvSpPr>
          <p:cNvPr id="7" name="Segnaposto numero diapositiva 6"/>
          <p:cNvSpPr>
            <a:spLocks noGrp="1"/>
          </p:cNvSpPr>
          <p:nvPr>
            <p:ph type="sldNum" sz="quarter" idx="12"/>
          </p:nvPr>
        </p:nvSpPr>
        <p:spPr/>
        <p:txBody>
          <a:bodyPr/>
          <a:lstStyle/>
          <a:p>
            <a:fld id="{CE13298C-BEB7-47AB-8BB4-B9D3D63A5D9A}" type="slidenum">
              <a:rPr lang="en-US" smtClean="0"/>
              <a:pPr/>
              <a:t>8</a:t>
            </a:fld>
            <a:endParaRPr lang="en-US"/>
          </a:p>
        </p:txBody>
      </p:sp>
      <p:sp>
        <p:nvSpPr>
          <p:cNvPr id="4" name="Rettangolo 3">
            <a:extLst>
              <a:ext uri="{FF2B5EF4-FFF2-40B4-BE49-F238E27FC236}">
                <a16:creationId xmlns:a16="http://schemas.microsoft.com/office/drawing/2014/main" id="{1F577DE2-27BD-4335-99E8-63B5355152A6}"/>
              </a:ext>
            </a:extLst>
          </p:cNvPr>
          <p:cNvSpPr/>
          <p:nvPr/>
        </p:nvSpPr>
        <p:spPr>
          <a:xfrm>
            <a:off x="256282" y="1104106"/>
            <a:ext cx="11579037" cy="2523768"/>
          </a:xfrm>
          <a:prstGeom prst="rect">
            <a:avLst/>
          </a:prstGeom>
        </p:spPr>
        <p:txBody>
          <a:bodyPr wrap="square">
            <a:spAutoFit/>
          </a:bodyPr>
          <a:lstStyle/>
          <a:p>
            <a:pPr marL="41477" algn="just"/>
            <a:endParaRPr lang="it-IT" sz="1400" b="1" i="1" u="sng" dirty="0">
              <a:solidFill>
                <a:srgbClr val="C00000"/>
              </a:solidFill>
              <a:latin typeface="Arial" panose="020B0604020202020204" pitchFamily="34" charset="0"/>
              <a:ea typeface="Times New Roman" panose="02020603050405020304" pitchFamily="18" charset="0"/>
              <a:cs typeface="Arial" panose="020B0604020202020204" pitchFamily="34" charset="0"/>
            </a:endParaRPr>
          </a:p>
          <a:p>
            <a:pPr marL="41477" algn="just"/>
            <a:r>
              <a:rPr lang="it-IT" sz="1600" b="1" i="1" u="sng" dirty="0">
                <a:solidFill>
                  <a:srgbClr val="C00000"/>
                </a:solidFill>
                <a:latin typeface="Arial" panose="020B0604020202020204" pitchFamily="34" charset="0"/>
                <a:ea typeface="Times New Roman" panose="02020603050405020304" pitchFamily="18" charset="0"/>
                <a:cs typeface="Arial" panose="020B0604020202020204" pitchFamily="34" charset="0"/>
              </a:rPr>
              <a:t>EMPLOYABILITY</a:t>
            </a:r>
          </a:p>
          <a:p>
            <a:pPr marL="41477" algn="just"/>
            <a:endParaRPr lang="it-IT" sz="1600" b="1" i="1" u="sng" dirty="0">
              <a:solidFill>
                <a:srgbClr val="C00000"/>
              </a:solidFill>
              <a:latin typeface="Arial" panose="020B0604020202020204" pitchFamily="34" charset="0"/>
              <a:ea typeface="Times New Roman" panose="02020603050405020304" pitchFamily="18" charset="0"/>
              <a:cs typeface="Arial" panose="020B0604020202020204" pitchFamily="34" charset="0"/>
            </a:endParaRPr>
          </a:p>
          <a:p>
            <a:pPr marL="1076325" indent="-266700" algn="just">
              <a:buFont typeface="+mj-lt"/>
              <a:buAutoNum type="alphaLcParenR"/>
            </a:pPr>
            <a:endParaRPr lang="it-IT" sz="1600" dirty="0">
              <a:solidFill>
                <a:srgbClr val="C00000"/>
              </a:solidFill>
              <a:latin typeface="Arial" panose="020B0604020202020204" pitchFamily="34" charset="0"/>
              <a:ea typeface="Times New Roman" panose="02020603050405020304" pitchFamily="18" charset="0"/>
              <a:cs typeface="Arial" panose="020B0604020202020204" pitchFamily="34" charset="0"/>
            </a:endParaRPr>
          </a:p>
          <a:p>
            <a:pPr marL="1152525" indent="-342900" algn="just">
              <a:buFont typeface="+mj-lt"/>
              <a:buAutoNum type="alphaLcParenR" startAt="3"/>
            </a:pPr>
            <a:r>
              <a:rPr lang="it-IT" sz="1600" b="1" dirty="0">
                <a:solidFill>
                  <a:srgbClr val="C00000"/>
                </a:solidFill>
                <a:latin typeface="Arial" panose="020B0604020202020204" pitchFamily="34" charset="0"/>
                <a:ea typeface="Times New Roman" panose="02020603050405020304" pitchFamily="18" charset="0"/>
                <a:cs typeface="Arial" panose="020B0604020202020204" pitchFamily="34" charset="0"/>
              </a:rPr>
              <a:t>Progetti pilota sul territorio</a:t>
            </a:r>
            <a:r>
              <a:rPr lang="it-IT" sz="1600" dirty="0">
                <a:solidFill>
                  <a:srgbClr val="C00000"/>
                </a:solidFill>
                <a:latin typeface="Arial" panose="020B0604020202020204" pitchFamily="34" charset="0"/>
                <a:ea typeface="Times New Roman" panose="02020603050405020304" pitchFamily="18" charset="0"/>
                <a:cs typeface="Arial" panose="020B0604020202020204" pitchFamily="34" charset="0"/>
              </a:rPr>
              <a:t>: utilizzare i sistemi di rappresentanza presenti sul territorio per progetti pilota bilaterali di politiche attive per favorire la diffusione della managerialità e il reimpiego dei dirigenti disoccupati.</a:t>
            </a:r>
          </a:p>
          <a:p>
            <a:pPr marL="1152525" indent="-342900" algn="just">
              <a:buFont typeface="+mj-lt"/>
              <a:buAutoNum type="alphaLcParenR" startAt="3"/>
            </a:pPr>
            <a:endParaRPr lang="it-IT" sz="1600" b="1" dirty="0">
              <a:solidFill>
                <a:srgbClr val="C00000"/>
              </a:solidFill>
              <a:latin typeface="Arial" panose="020B0604020202020204" pitchFamily="34" charset="0"/>
              <a:ea typeface="Times New Roman" panose="02020603050405020304" pitchFamily="18" charset="0"/>
              <a:cs typeface="Arial" panose="020B0604020202020204" pitchFamily="34" charset="0"/>
            </a:endParaRPr>
          </a:p>
          <a:p>
            <a:pPr marL="1152525" indent="-342900" algn="just">
              <a:buFont typeface="+mj-lt"/>
              <a:buAutoNum type="alphaLcParenR" startAt="3"/>
            </a:pPr>
            <a:r>
              <a:rPr lang="it-IT" sz="1600" b="1" dirty="0">
                <a:solidFill>
                  <a:srgbClr val="C00000"/>
                </a:solidFill>
                <a:latin typeface="Arial" panose="020B0604020202020204" pitchFamily="34" charset="0"/>
                <a:ea typeface="Times New Roman" panose="02020603050405020304" pitchFamily="18" charset="0"/>
                <a:cs typeface="Arial" panose="020B0604020202020204" pitchFamily="34" charset="0"/>
              </a:rPr>
              <a:t>Riflessione strategica sulle </a:t>
            </a:r>
            <a:r>
              <a:rPr lang="it-IT" sz="16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mission</a:t>
            </a:r>
            <a:r>
              <a:rPr lang="it-IT" sz="1600" b="1" dirty="0">
                <a:solidFill>
                  <a:srgbClr val="C00000"/>
                </a:solidFill>
                <a:latin typeface="Arial" panose="020B0604020202020204" pitchFamily="34" charset="0"/>
                <a:ea typeface="Times New Roman" panose="02020603050405020304" pitchFamily="18" charset="0"/>
                <a:cs typeface="Arial" panose="020B0604020202020204" pitchFamily="34" charset="0"/>
              </a:rPr>
              <a:t> degli enti bilaterali dedicati (Fondirigenti, Fondazione Taliercio, 4Manager) e sul ruolo dell’Agenzia del lavoro, </a:t>
            </a:r>
            <a:r>
              <a:rPr lang="it-IT" sz="1600" dirty="0">
                <a:solidFill>
                  <a:srgbClr val="C00000"/>
                </a:solidFill>
                <a:latin typeface="Arial" panose="020B0604020202020204" pitchFamily="34" charset="0"/>
                <a:ea typeface="Times New Roman" panose="02020603050405020304" pitchFamily="18" charset="0"/>
                <a:cs typeface="Arial" panose="020B0604020202020204" pitchFamily="34" charset="0"/>
              </a:rPr>
              <a:t>valutando anche la possibilità di </a:t>
            </a:r>
            <a:r>
              <a:rPr lang="it-IT" sz="1600" b="1" dirty="0">
                <a:solidFill>
                  <a:srgbClr val="C00000"/>
                </a:solidFill>
                <a:latin typeface="Arial" panose="020B0604020202020204" pitchFamily="34" charset="0"/>
                <a:ea typeface="Times New Roman" panose="02020603050405020304" pitchFamily="18" charset="0"/>
                <a:cs typeface="Arial" panose="020B0604020202020204" pitchFamily="34" charset="0"/>
              </a:rPr>
              <a:t>costituire una piattaforma bilaterale dedicata all’offerta di formazione manageriale.</a:t>
            </a:r>
          </a:p>
        </p:txBody>
      </p:sp>
      <p:sp>
        <p:nvSpPr>
          <p:cNvPr id="5" name="Titolo 12"/>
          <p:cNvSpPr txBox="1">
            <a:spLocks/>
          </p:cNvSpPr>
          <p:nvPr/>
        </p:nvSpPr>
        <p:spPr>
          <a:xfrm>
            <a:off x="3163824" y="265906"/>
            <a:ext cx="9028176" cy="762000"/>
          </a:xfrm>
          <a:prstGeom prst="rect">
            <a:avLst/>
          </a:prstGeom>
          <a:effectLst>
            <a:outerShdw blurRad="50800" dist="50800" dir="5400000" algn="ctr" rotWithShape="0">
              <a:schemeClr val="tx2">
                <a:lumMod val="65000"/>
                <a:lumOff val="35000"/>
              </a:schemeClr>
            </a:outerShdw>
          </a:effectLst>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600" dirty="0">
                <a:solidFill>
                  <a:srgbClr val="006600"/>
                </a:solidFill>
              </a:rPr>
              <a:t>I CAPITOLI DEL RINNOVO CONTRATTUALE</a:t>
            </a:r>
          </a:p>
        </p:txBody>
      </p:sp>
    </p:spTree>
    <p:extLst>
      <p:ext uri="{BB962C8B-B14F-4D97-AF65-F5344CB8AC3E}">
        <p14:creationId xmlns:p14="http://schemas.microsoft.com/office/powerpoint/2010/main" val="2913748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magin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 y="1"/>
            <a:ext cx="12188952" cy="6857999"/>
          </a:xfrm>
          <a:prstGeom prst="rect">
            <a:avLst/>
          </a:prstGeom>
          <a:noFill/>
          <a:ln>
            <a:noFill/>
          </a:ln>
        </p:spPr>
      </p:pic>
      <p:sp>
        <p:nvSpPr>
          <p:cNvPr id="7" name="Segnaposto numero diapositiva 6"/>
          <p:cNvSpPr>
            <a:spLocks noGrp="1"/>
          </p:cNvSpPr>
          <p:nvPr>
            <p:ph type="sldNum" sz="quarter" idx="12"/>
          </p:nvPr>
        </p:nvSpPr>
        <p:spPr/>
        <p:txBody>
          <a:bodyPr/>
          <a:lstStyle/>
          <a:p>
            <a:fld id="{CE13298C-BEB7-47AB-8BB4-B9D3D63A5D9A}" type="slidenum">
              <a:rPr lang="en-US" smtClean="0"/>
              <a:pPr/>
              <a:t>9</a:t>
            </a:fld>
            <a:endParaRPr lang="en-US"/>
          </a:p>
        </p:txBody>
      </p:sp>
      <p:sp>
        <p:nvSpPr>
          <p:cNvPr id="4" name="Rettangolo 3">
            <a:extLst>
              <a:ext uri="{FF2B5EF4-FFF2-40B4-BE49-F238E27FC236}">
                <a16:creationId xmlns:a16="http://schemas.microsoft.com/office/drawing/2014/main" id="{1F577DE2-27BD-4335-99E8-63B5355152A6}"/>
              </a:ext>
            </a:extLst>
          </p:cNvPr>
          <p:cNvSpPr/>
          <p:nvPr/>
        </p:nvSpPr>
        <p:spPr>
          <a:xfrm>
            <a:off x="256282" y="862865"/>
            <a:ext cx="11682484" cy="5139869"/>
          </a:xfrm>
          <a:prstGeom prst="rect">
            <a:avLst/>
          </a:prstGeom>
        </p:spPr>
        <p:txBody>
          <a:bodyPr wrap="square">
            <a:spAutoFit/>
          </a:bodyPr>
          <a:lstStyle/>
          <a:p>
            <a:pPr marL="41477" algn="just"/>
            <a:r>
              <a:rPr lang="it-IT" b="1" i="1"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	</a:t>
            </a:r>
            <a:r>
              <a:rPr lang="it-IT" b="1" i="1" u="sng"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WELFARE</a:t>
            </a:r>
          </a:p>
          <a:p>
            <a:pPr marL="41477" algn="just"/>
            <a:endParaRPr lang="it-IT" b="1" i="1" u="sng"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endParaRPr>
          </a:p>
          <a:p>
            <a:pPr marL="327227" indent="-285750" algn="just">
              <a:buFont typeface="Arial" panose="020B0604020202020204" pitchFamily="34" charset="0"/>
              <a:buChar char="•"/>
            </a:pPr>
            <a:r>
              <a:rPr lang="it-IT" sz="1600" b="1"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Assistenza sanitaria</a:t>
            </a:r>
            <a:r>
              <a:rPr lang="it-IT" sz="1600"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 consolidare la partnership tra </a:t>
            </a:r>
            <a:r>
              <a:rPr lang="it-IT" sz="1600" b="1"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FASI e ASSIDAI favorendo una maggiore diffusione del </a:t>
            </a:r>
            <a:r>
              <a:rPr lang="it-IT" sz="1600"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«Prodotto Unico» e </a:t>
            </a:r>
            <a:r>
              <a:rPr lang="it-IT" sz="1600" b="1"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sviluppando ulteriori iniziative </a:t>
            </a:r>
            <a:r>
              <a:rPr lang="it-IT" sz="1600"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basate su questa collaborazione per salvaguardare ed elevare il posizionamento sul mercato;</a:t>
            </a:r>
          </a:p>
          <a:p>
            <a:pPr marL="327227" indent="-285750" algn="just">
              <a:buFont typeface="Arial" panose="020B0604020202020204" pitchFamily="34" charset="0"/>
              <a:buChar char="•"/>
            </a:pPr>
            <a:endParaRPr lang="it-IT" sz="1600"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endParaRPr>
          </a:p>
          <a:p>
            <a:pPr marL="327227" indent="-285750" algn="just">
              <a:buFont typeface="Arial" panose="020B0604020202020204" pitchFamily="34" charset="0"/>
              <a:buChar char="•"/>
            </a:pPr>
            <a:r>
              <a:rPr lang="it-IT" sz="1600" b="1"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Previdenza complementare - PREVINDAI</a:t>
            </a:r>
            <a:r>
              <a:rPr lang="it-IT" sz="1600"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 </a:t>
            </a:r>
          </a:p>
          <a:p>
            <a:pPr marL="327227" indent="-285750" algn="just">
              <a:buFont typeface="Arial" panose="020B0604020202020204" pitchFamily="34" charset="0"/>
              <a:buChar char="•"/>
            </a:pPr>
            <a:endParaRPr lang="it-IT" sz="1600"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endParaRPr>
          </a:p>
          <a:p>
            <a:pPr marL="895350" indent="-315913" algn="just">
              <a:buFont typeface="+mj-lt"/>
              <a:buAutoNum type="alphaLcParenR"/>
            </a:pPr>
            <a:r>
              <a:rPr lang="it-IT" sz="1600"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 </a:t>
            </a:r>
            <a:r>
              <a:rPr lang="it-IT" sz="1600" b="1"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Incrementare il massimale retributivo</a:t>
            </a:r>
            <a:r>
              <a:rPr lang="it-IT" sz="1600"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 </a:t>
            </a:r>
            <a:r>
              <a:rPr lang="it-IT" sz="1600" b="1"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annuo </a:t>
            </a:r>
            <a:r>
              <a:rPr lang="it-IT" sz="1600"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attualmente pari a € 180.000;</a:t>
            </a:r>
          </a:p>
          <a:p>
            <a:pPr marL="895350" indent="-315913" algn="just">
              <a:buFont typeface="+mj-lt"/>
              <a:buAutoNum type="alphaLcParenR"/>
            </a:pPr>
            <a:endParaRPr lang="it-IT" sz="1600"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endParaRPr>
          </a:p>
          <a:p>
            <a:pPr marL="895350" indent="-315913" algn="just">
              <a:buFont typeface="+mj-lt"/>
              <a:buAutoNum type="alphaLcParenR"/>
            </a:pPr>
            <a:r>
              <a:rPr lang="it-IT" sz="1600"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Elevare l’importo del </a:t>
            </a:r>
            <a:r>
              <a:rPr lang="it-IT" sz="1600" b="1"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livello minimo annuo dei contributi a carico azienda </a:t>
            </a:r>
            <a:r>
              <a:rPr lang="it-IT" sz="1600"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attualmente pari a 4.800 euro;</a:t>
            </a:r>
            <a:endParaRPr lang="it-IT" sz="1600" dirty="0">
              <a:solidFill>
                <a:schemeClr val="accent6">
                  <a:lumMod val="75000"/>
                </a:schemeClr>
              </a:solidFill>
              <a:highlight>
                <a:srgbClr val="FFFF00"/>
              </a:highlight>
              <a:latin typeface="Arial" panose="020B0604020202020204" pitchFamily="34" charset="0"/>
              <a:ea typeface="Times New Roman" panose="02020603050405020304" pitchFamily="18" charset="0"/>
              <a:cs typeface="Arial" panose="020B0604020202020204" pitchFamily="34" charset="0"/>
            </a:endParaRPr>
          </a:p>
          <a:p>
            <a:pPr marL="895350" indent="-315913" algn="just">
              <a:buFont typeface="+mj-lt"/>
              <a:buAutoNum type="alphaLcParenR"/>
            </a:pPr>
            <a:endParaRPr lang="it-IT" sz="1600"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endParaRPr>
          </a:p>
          <a:p>
            <a:pPr marL="895350" indent="-315913" algn="just">
              <a:buFont typeface="+mj-lt"/>
              <a:buAutoNum type="alphaLcParenR"/>
            </a:pPr>
            <a:r>
              <a:rPr lang="it-IT" sz="1600"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Ripartire </a:t>
            </a:r>
            <a:r>
              <a:rPr lang="it-IT" sz="1600" b="1"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in modo differenziato le aliquote di contribuzione al Fondo </a:t>
            </a:r>
            <a:r>
              <a:rPr lang="it-IT" sz="1600"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incrementando </a:t>
            </a:r>
            <a:r>
              <a:rPr lang="it-IT" sz="1600" b="1"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l’aliquota a carico dell’azienda dal 4 al 5%</a:t>
            </a:r>
            <a:r>
              <a:rPr lang="it-IT" sz="1600"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rPr>
              <a:t>, ferma restando la facoltà della stessa, previo accordo con il dirigente, di farsi carico di una quota di contribuzione dovuta dal dirigente fino al limite del 3% rimanendo pertanto a carico del dirigente un contributo minimo nella misura dell’1%.</a:t>
            </a:r>
          </a:p>
          <a:p>
            <a:pPr marL="895350" indent="-315913" algn="just">
              <a:buFont typeface="+mj-lt"/>
              <a:buAutoNum type="alphaLcParenR"/>
            </a:pPr>
            <a:endParaRPr lang="it-IT" sz="1600"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it-IT" sz="1600" b="1" dirty="0">
                <a:solidFill>
                  <a:schemeClr val="accent6">
                    <a:lumMod val="75000"/>
                  </a:schemeClr>
                </a:solidFill>
                <a:latin typeface="Arial" panose="020B0604020202020204" pitchFamily="34" charset="0"/>
                <a:cs typeface="Arial" panose="020B0604020202020204" pitchFamily="34" charset="0"/>
              </a:rPr>
              <a:t>Welfare aziendale</a:t>
            </a:r>
            <a:r>
              <a:rPr lang="it-IT" sz="1600" dirty="0">
                <a:solidFill>
                  <a:schemeClr val="accent6">
                    <a:lumMod val="75000"/>
                  </a:schemeClr>
                </a:solidFill>
                <a:latin typeface="Arial" panose="020B0604020202020204" pitchFamily="34" charset="0"/>
                <a:cs typeface="Arial" panose="020B0604020202020204" pitchFamily="34" charset="0"/>
              </a:rPr>
              <a:t>:  costruire una </a:t>
            </a:r>
            <a:r>
              <a:rPr lang="it-IT" sz="1600" b="1" dirty="0">
                <a:solidFill>
                  <a:schemeClr val="accent6">
                    <a:lumMod val="75000"/>
                  </a:schemeClr>
                </a:solidFill>
                <a:latin typeface="Arial" panose="020B0604020202020204" pitchFamily="34" charset="0"/>
                <a:cs typeface="Arial" panose="020B0604020202020204" pitchFamily="34" charset="0"/>
              </a:rPr>
              <a:t>piattaforma bilaterale </a:t>
            </a:r>
            <a:r>
              <a:rPr lang="it-IT" sz="1600" dirty="0">
                <a:solidFill>
                  <a:schemeClr val="accent6">
                    <a:lumMod val="75000"/>
                  </a:schemeClr>
                </a:solidFill>
                <a:latin typeface="Arial" panose="020B0604020202020204" pitchFamily="34" charset="0"/>
                <a:cs typeface="Arial" panose="020B0604020202020204" pitchFamily="34" charset="0"/>
              </a:rPr>
              <a:t>a cui le </a:t>
            </a:r>
            <a:r>
              <a:rPr lang="it-IT" sz="1600">
                <a:solidFill>
                  <a:schemeClr val="accent6">
                    <a:lumMod val="75000"/>
                  </a:schemeClr>
                </a:solidFill>
                <a:latin typeface="Arial" panose="020B0604020202020204" pitchFamily="34" charset="0"/>
                <a:cs typeface="Arial" panose="020B0604020202020204" pitchFamily="34" charset="0"/>
              </a:rPr>
              <a:t>aziende dovranno </a:t>
            </a:r>
            <a:r>
              <a:rPr lang="it-IT" sz="1600" dirty="0">
                <a:solidFill>
                  <a:schemeClr val="accent6">
                    <a:lumMod val="75000"/>
                  </a:schemeClr>
                </a:solidFill>
                <a:latin typeface="Arial" panose="020B0604020202020204" pitchFamily="34" charset="0"/>
                <a:cs typeface="Arial" panose="020B0604020202020204" pitchFamily="34" charset="0"/>
              </a:rPr>
              <a:t>destinare uno </a:t>
            </a:r>
            <a:r>
              <a:rPr lang="it-IT" sz="1600" b="1" dirty="0">
                <a:solidFill>
                  <a:schemeClr val="accent6">
                    <a:lumMod val="75000"/>
                  </a:schemeClr>
                </a:solidFill>
                <a:latin typeface="Arial" panose="020B0604020202020204" pitchFamily="34" charset="0"/>
                <a:cs typeface="Arial" panose="020B0604020202020204" pitchFamily="34" charset="0"/>
              </a:rPr>
              <a:t>specifico e distinto importo annuo</a:t>
            </a:r>
            <a:r>
              <a:rPr lang="it-IT" sz="1600" dirty="0">
                <a:solidFill>
                  <a:schemeClr val="accent6">
                    <a:lumMod val="75000"/>
                  </a:schemeClr>
                </a:solidFill>
                <a:latin typeface="Arial" panose="020B0604020202020204" pitchFamily="34" charset="0"/>
                <a:cs typeface="Arial" panose="020B0604020202020204" pitchFamily="34" charset="0"/>
              </a:rPr>
              <a:t>, spendibile dal dirigente in beni e servizi che beneficiano di incentivi fiscali. </a:t>
            </a:r>
            <a:r>
              <a:rPr lang="it-IT" dirty="0">
                <a:solidFill>
                  <a:schemeClr val="accent6">
                    <a:lumMod val="75000"/>
                  </a:schemeClr>
                </a:solidFill>
                <a:latin typeface="Arial" panose="020B0604020202020204" pitchFamily="34" charset="0"/>
                <a:cs typeface="Arial" panose="020B0604020202020204" pitchFamily="34" charset="0"/>
              </a:rPr>
              <a:t> </a:t>
            </a:r>
          </a:p>
          <a:p>
            <a:pPr marL="579437" algn="just"/>
            <a:endParaRPr lang="it-IT" dirty="0">
              <a:solidFill>
                <a:schemeClr val="accent6">
                  <a:lumMod val="75000"/>
                </a:schemeClr>
              </a:solidFill>
              <a:latin typeface="Arial" panose="020B0604020202020204" pitchFamily="34" charset="0"/>
              <a:ea typeface="Times New Roman" panose="02020603050405020304" pitchFamily="18" charset="0"/>
              <a:cs typeface="Arial" panose="020B0604020202020204" pitchFamily="34" charset="0"/>
            </a:endParaRPr>
          </a:p>
        </p:txBody>
      </p:sp>
      <p:sp>
        <p:nvSpPr>
          <p:cNvPr id="5" name="Titolo 12"/>
          <p:cNvSpPr txBox="1">
            <a:spLocks/>
          </p:cNvSpPr>
          <p:nvPr/>
        </p:nvSpPr>
        <p:spPr>
          <a:xfrm>
            <a:off x="3163824" y="265906"/>
            <a:ext cx="9028176" cy="762000"/>
          </a:xfrm>
          <a:prstGeom prst="rect">
            <a:avLst/>
          </a:prstGeom>
          <a:effectLst>
            <a:outerShdw blurRad="50800" dist="50800" dir="5400000" algn="ctr" rotWithShape="0">
              <a:schemeClr val="tx2">
                <a:lumMod val="65000"/>
                <a:lumOff val="35000"/>
              </a:schemeClr>
            </a:outerShdw>
          </a:effectLst>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600" dirty="0">
                <a:solidFill>
                  <a:srgbClr val="006600"/>
                </a:solidFill>
              </a:rPr>
              <a:t>I CAPITOLI DEL RINNOVO CONTRATTUALE</a:t>
            </a:r>
          </a:p>
        </p:txBody>
      </p:sp>
    </p:spTree>
    <p:extLst>
      <p:ext uri="{BB962C8B-B14F-4D97-AF65-F5344CB8AC3E}">
        <p14:creationId xmlns:p14="http://schemas.microsoft.com/office/powerpoint/2010/main" val="1642603372"/>
      </p:ext>
    </p:extLst>
  </p:cSld>
  <p:clrMapOvr>
    <a:masterClrMapping/>
  </p:clrMapOvr>
</p:sld>
</file>

<file path=ppt/theme/theme1.xml><?xml version="1.0" encoding="utf-8"?>
<a:theme xmlns:a="http://schemas.openxmlformats.org/drawingml/2006/main" name="Office Theme">
  <a:themeElements>
    <a:clrScheme name="PC - Color Blue">
      <a:dk1>
        <a:srgbClr val="656D78"/>
      </a:dk1>
      <a:lt1>
        <a:srgbClr val="FFFFFF"/>
      </a:lt1>
      <a:dk2>
        <a:srgbClr val="44546A"/>
      </a:dk2>
      <a:lt2>
        <a:srgbClr val="E7E6E6"/>
      </a:lt2>
      <a:accent1>
        <a:srgbClr val="42A5F5"/>
      </a:accent1>
      <a:accent2>
        <a:srgbClr val="2196F3"/>
      </a:accent2>
      <a:accent3>
        <a:srgbClr val="1E88E5"/>
      </a:accent3>
      <a:accent4>
        <a:srgbClr val="1976D2"/>
      </a:accent4>
      <a:accent5>
        <a:srgbClr val="1565C0"/>
      </a:accent5>
      <a:accent6>
        <a:srgbClr val="0D47A1"/>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39</TotalTime>
  <Words>1678</Words>
  <Application>Microsoft Office PowerPoint</Application>
  <PresentationFormat>Widescreen</PresentationFormat>
  <Paragraphs>178</Paragraphs>
  <Slides>13</Slides>
  <Notes>11</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13</vt:i4>
      </vt:variant>
    </vt:vector>
  </HeadingPairs>
  <TitlesOfParts>
    <vt:vector size="21" baseType="lpstr">
      <vt:lpstr>Arial</vt:lpstr>
      <vt:lpstr>Calibri</vt:lpstr>
      <vt:lpstr>Calibri Light</vt:lpstr>
      <vt:lpstr>Roboto</vt:lpstr>
      <vt:lpstr>Roboto Regular</vt:lpstr>
      <vt:lpstr>Source Sans Pro</vt:lpstr>
      <vt:lpstr>Wingdings</vt:lpstr>
      <vt:lpstr>Office Theme</vt:lpstr>
      <vt:lpstr>Presentazione standard di PowerPoint</vt:lpstr>
      <vt:lpstr>GLI OBIETTIVI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Sandra</dc:creator>
  <cp:lastModifiedBy>Luca Piciocchi</cp:lastModifiedBy>
  <cp:revision>649</cp:revision>
  <cp:lastPrinted>2023-11-16T08:16:17Z</cp:lastPrinted>
  <dcterms:created xsi:type="dcterms:W3CDTF">2016-05-20T10:13:27Z</dcterms:created>
  <dcterms:modified xsi:type="dcterms:W3CDTF">2024-01-15T15:50:24Z</dcterms:modified>
</cp:coreProperties>
</file>