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62" r:id="rId4"/>
    <p:sldId id="264" r:id="rId5"/>
    <p:sldId id="292" r:id="rId6"/>
    <p:sldId id="290" r:id="rId7"/>
    <p:sldId id="263" r:id="rId8"/>
    <p:sldId id="283" r:id="rId9"/>
    <p:sldId id="260" r:id="rId10"/>
    <p:sldId id="285" r:id="rId11"/>
    <p:sldId id="294" r:id="rId12"/>
    <p:sldId id="296" r:id="rId13"/>
    <p:sldId id="298" r:id="rId14"/>
    <p:sldId id="269" r:id="rId15"/>
  </p:sldIdLst>
  <p:sldSz cx="12192000" cy="6858000"/>
  <p:notesSz cx="10021888" cy="6889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6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76460" y="1"/>
            <a:ext cx="4342818" cy="346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A9085-9AC2-4CBB-8CB3-36CD97640C2C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62013"/>
            <a:ext cx="4132262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02189" y="3315694"/>
            <a:ext cx="8017510" cy="27128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76460" y="6543669"/>
            <a:ext cx="4342818" cy="346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B8F9-589E-404B-AE60-756760072A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35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6FC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908685"/>
          </a:xfrm>
          <a:custGeom>
            <a:avLst/>
            <a:gdLst/>
            <a:ahLst/>
            <a:cxnLst/>
            <a:rect l="l" t="t" r="r" b="b"/>
            <a:pathLst>
              <a:path w="12192000" h="908685">
                <a:moveTo>
                  <a:pt x="12192000" y="0"/>
                </a:moveTo>
                <a:lnTo>
                  <a:pt x="0" y="0"/>
                </a:lnTo>
                <a:lnTo>
                  <a:pt x="0" y="908303"/>
                </a:lnTo>
                <a:lnTo>
                  <a:pt x="12192000" y="90830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908685"/>
          </a:xfrm>
          <a:custGeom>
            <a:avLst/>
            <a:gdLst/>
            <a:ahLst/>
            <a:cxnLst/>
            <a:rect l="l" t="t" r="r" b="b"/>
            <a:pathLst>
              <a:path w="12192000" h="908685">
                <a:moveTo>
                  <a:pt x="0" y="908303"/>
                </a:moveTo>
                <a:lnTo>
                  <a:pt x="12192000" y="908303"/>
                </a:lnTo>
                <a:lnTo>
                  <a:pt x="12192000" y="0"/>
                </a:lnTo>
                <a:lnTo>
                  <a:pt x="0" y="0"/>
                </a:lnTo>
                <a:lnTo>
                  <a:pt x="0" y="908303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2717" y="298196"/>
            <a:ext cx="884656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090" y="1727453"/>
            <a:ext cx="11243818" cy="4020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6FC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efrag.org/lab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7010396"/>
            <a:chOff x="0" y="0"/>
            <a:chExt cx="12192000" cy="7010396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499100" cy="6858000"/>
            </a:xfrm>
            <a:custGeom>
              <a:avLst/>
              <a:gdLst/>
              <a:ahLst/>
              <a:cxnLst/>
              <a:rect l="l" t="t" r="r" b="b"/>
              <a:pathLst>
                <a:path w="5499100" h="6858000">
                  <a:moveTo>
                    <a:pt x="5498665" y="0"/>
                  </a:moveTo>
                  <a:lnTo>
                    <a:pt x="2695952" y="0"/>
                  </a:lnTo>
                  <a:lnTo>
                    <a:pt x="0" y="4957429"/>
                  </a:lnTo>
                  <a:lnTo>
                    <a:pt x="0" y="6857996"/>
                  </a:lnTo>
                  <a:lnTo>
                    <a:pt x="1866646" y="6857996"/>
                  </a:lnTo>
                  <a:lnTo>
                    <a:pt x="5498665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963741" cy="685799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1059" y="696468"/>
              <a:ext cx="2685288" cy="133045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7AA2F38F-37CF-E799-648D-20D1AAC8018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4963741" cy="685799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582672" y="5817209"/>
            <a:ext cx="72009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155065" algn="l"/>
              </a:tabLst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Seminario	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Gruppo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lavoro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sostenibilità</a:t>
            </a:r>
            <a:r>
              <a:rPr sz="18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 err="1">
                <a:solidFill>
                  <a:srgbClr val="FFFFFF"/>
                </a:solidFill>
                <a:latin typeface="Arial MT"/>
                <a:cs typeface="Arial MT"/>
              </a:rPr>
              <a:t>sociale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it-IT" spc="-30" dirty="0">
                <a:solidFill>
                  <a:srgbClr val="FFFFFF"/>
                </a:solidFill>
                <a:latin typeface="Arial MT"/>
                <a:cs typeface="Arial MT"/>
              </a:rPr>
              <a:t>-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lang="it-IT" sz="1800" spc="-5" dirty="0">
                <a:solidFill>
                  <a:srgbClr val="FFFFFF"/>
                </a:solidFill>
                <a:latin typeface="Arial MT"/>
                <a:cs typeface="Arial MT"/>
              </a:rPr>
              <a:t>3 luglio 2023 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Paola</a:t>
            </a:r>
            <a:r>
              <a:rPr sz="180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Astorri –</a:t>
            </a:r>
            <a:r>
              <a:rPr sz="18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Area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Lavoro,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Welfare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Capitale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Umano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0C76BD8-5BF4-CAF3-EE0F-032972AF70DC}"/>
              </a:ext>
            </a:extLst>
          </p:cNvPr>
          <p:cNvSpPr txBox="1"/>
          <p:nvPr/>
        </p:nvSpPr>
        <p:spPr>
          <a:xfrm>
            <a:off x="1134110" y="2514600"/>
            <a:ext cx="99910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DIRETTIVA CSRD (UE/2464/2022) 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NUOVA COMUNICAZIONE SOCIETARIA SULLA SOSTENIBILITA’ 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STANDARD SOCIALI EFRAG: SVILUPPI DEL PROCESSO EUROPEO IN VISTA DELL’ADOZIONE DEFINITIVA CON ATTI DELEGATI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" y="0"/>
            <a:ext cx="4789806" cy="6858000"/>
            <a:chOff x="-1" y="0"/>
            <a:chExt cx="4789806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0"/>
              <a:ext cx="4284921" cy="684736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112776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SVILUPPI DEL PROCESSO EUROPEO 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VISTA DELL’ADOZIONE DEFINITIVA CON ATTI DELEGATI 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39BCA5-FB25-6D4C-B36C-AE195631CA39}"/>
              </a:ext>
            </a:extLst>
          </p:cNvPr>
          <p:cNvSpPr txBox="1"/>
          <p:nvPr/>
        </p:nvSpPr>
        <p:spPr>
          <a:xfrm>
            <a:off x="148856" y="825457"/>
            <a:ext cx="11582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Modifiche accolte sugli standard sociali rispetto alla versione originaria (ante-consultazione 2022): posticipo degli obblighi di rendicontazione di 2 anni  (cd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-in)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 Workers in the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chain – S3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Communities – S4 End Users and Consumers: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imprese o gruppi </a:t>
            </a:r>
            <a:r>
              <a:rPr lang="it-IT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750 dipendenti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nell’anno finanziario possono omettere, nella rendicontazione, tutte le informazioni specificate nei requisiti informativi previsti nello Standard S2 Workers in the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chain, S3 –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Communities e S4 End Users and Consumers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primi 2 anni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Ciascuno dei 4 standard è suddiviso in paragrafi numerati ed è accompagnato da una Appendice (</a:t>
            </a:r>
            <a:r>
              <a:rPr 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A), contrassegnata come AR 1, AR 2, etc.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Alcuni standard contengono ulteriori Appendici</a:t>
            </a:r>
          </a:p>
          <a:p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56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" y="0"/>
            <a:ext cx="4789806" cy="6858000"/>
            <a:chOff x="-1" y="0"/>
            <a:chExt cx="4789806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0"/>
              <a:ext cx="4284921" cy="684736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228509"/>
            <a:ext cx="11963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LA CONSULTAZIONE PUBBLICA UE DELLA COMMISSIONE EUROPEA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b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39BCA5-FB25-6D4C-B36C-AE195631CA39}"/>
              </a:ext>
            </a:extLst>
          </p:cNvPr>
          <p:cNvSpPr txBox="1"/>
          <p:nvPr/>
        </p:nvSpPr>
        <p:spPr>
          <a:xfrm>
            <a:off x="0" y="825457"/>
            <a:ext cx="1226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 e ultima consultazione pubblica della Commissione UE sulle bozze di standard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chiusa il 7 luglio u.s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1950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Risposta alla consultazione data tramite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BusinessEurope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(BE) coordinata con l’apporto delle singole federazioni datoriali associate tra cui Confindustria</a:t>
            </a:r>
          </a:p>
          <a:p>
            <a:pPr marL="361950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 di Confindustria alla bozza di BE: osservazioni sugli standard ambientali,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sociali,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governance attraverso un coordinamento interno fra Aree e con la Delegazione di Bruxelles</a:t>
            </a:r>
          </a:p>
          <a:p>
            <a:pPr marL="361950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Sugli standard sociali (Area Lavoro, Welfare e capitale Umano): </a:t>
            </a:r>
          </a:p>
          <a:p>
            <a:pPr marL="361950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3150" indent="-265113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S1-10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rif.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livelli retributivi stabiliti dalla contrattazione collettiva)</a:t>
            </a:r>
          </a:p>
          <a:p>
            <a:pPr marL="808037"/>
            <a:endParaRPr lang="it-IT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9988" indent="-361950">
              <a:buFont typeface="Wingdings" panose="05000000000000000000" pitchFamily="2" charset="2"/>
              <a:buChar char="Ø"/>
              <a:tabLst>
                <a:tab pos="1797050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S1-12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rif.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 legislazione nazionale applicabile/nell’indicazione delle % di disabili 				            in azienda)</a:t>
            </a:r>
          </a:p>
          <a:p>
            <a:pPr marL="808038">
              <a:tabLst>
                <a:tab pos="1797050" algn="l"/>
              </a:tabLst>
            </a:pPr>
            <a:endParaRPr lang="it-IT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3150" indent="-265113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S1-15 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Work-life balance  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rif.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all’approccio limitativo della metrica, basato solo sui congedi) </a:t>
            </a: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5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" y="0"/>
            <a:ext cx="4789806" cy="6858000"/>
            <a:chOff x="-1" y="0"/>
            <a:chExt cx="4789806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0"/>
              <a:ext cx="4284921" cy="684736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228509"/>
            <a:ext cx="11963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LA CONSULTAZIONE PUBBLICA UE DELLA COMMISSIONE EUROPEA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b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39BCA5-FB25-6D4C-B36C-AE195631CA39}"/>
              </a:ext>
            </a:extLst>
          </p:cNvPr>
          <p:cNvSpPr txBox="1"/>
          <p:nvPr/>
        </p:nvSpPr>
        <p:spPr>
          <a:xfrm>
            <a:off x="152400" y="609600"/>
            <a:ext cx="122682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gli aspetti evidenziati nella risposta di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BusinessEurope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(BE) alla consultazione: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della riservatezza delle informazioni/EU Trade Secret Directive (2016/943)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Limitazione delle info quantitative/visione prospettica </a:t>
            </a:r>
            <a:r>
              <a:rPr lang="it-IT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it-IT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16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lang="it-IT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information)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Eccessiva granularità di molti requisiti informativi (eccessivo dettaglio/difficoltà raccolta dati)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Consultazione degli stakeholder: maggiore discrezionalità all’azienda nella loro individuazione </a:t>
            </a:r>
          </a:p>
          <a:p>
            <a:pPr algn="just"/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SUGLI STANDARD SOCIALI: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it-IT" sz="1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it-IT" sz="16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it-IT" sz="1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endParaRPr lang="it-IT" sz="16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S1-7 caratteristiche della forza lavoro: metriche/conteggio dei lav. non dipendenti</a:t>
            </a:r>
          </a:p>
          <a:p>
            <a:pPr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S1-8 copertura della c. collettiva/dialogo sociale: soglie di riferimento troppo basse (50 dip)</a:t>
            </a:r>
          </a:p>
          <a:p>
            <a:pPr marL="446088" indent="-446088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S1-11 Retribuzioni adeguate – Evitare </a:t>
            </a:r>
            <a:r>
              <a:rPr lang="it-IT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KPI quantitativi e lasciare alle imprese la descrizione dei rispettivi </a:t>
            </a:r>
          </a:p>
          <a:p>
            <a:pPr marL="446088" indent="-446088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sistemi nazionali</a:t>
            </a:r>
          </a:p>
          <a:p>
            <a:pPr marL="446088" indent="-446088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-S1-12 lavoratori disabili: non tiene conto delle specificità nazionali. Raccolta dati troppo onerosa/non proporzionata </a:t>
            </a:r>
          </a:p>
          <a:p>
            <a:pPr marL="446088" indent="-446088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-S1-13 formazione e sviluppo competenze: evitare </a:t>
            </a:r>
            <a:r>
              <a:rPr lang="it-IT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metriche quantitative e lasciare alle imprese la relativa descrizione</a:t>
            </a:r>
          </a:p>
          <a:p>
            <a:pPr marL="446088" indent="-446088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-S1- 17 Contestazioni/gravi violazioni dei diritti umani: metriche inadeguate/pretestuose (scarsa chiarezza nelle definizioni)</a:t>
            </a:r>
          </a:p>
          <a:p>
            <a:pPr marL="265113" indent="-265113" algn="just"/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Workers in the </a:t>
            </a:r>
            <a:r>
              <a:rPr lang="it-IT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chain</a:t>
            </a:r>
          </a:p>
          <a:p>
            <a:pPr marL="265113" indent="-265113" algn="just"/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S2 – obiettivi sulla gestione degli impatti materiali negativi/promozione impatti positivi/gestione rischi e opportunità:</a:t>
            </a:r>
          </a:p>
          <a:p>
            <a:pPr marL="265113" indent="-265113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informazioni sproporzionate e non realistiche (v. catene di fornitura)</a:t>
            </a:r>
          </a:p>
          <a:p>
            <a:pPr marL="265113" indent="-265113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 </a:t>
            </a:r>
            <a:r>
              <a:rPr lang="it-IT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communities</a:t>
            </a:r>
          </a:p>
          <a:p>
            <a:pPr marL="265113" indent="-265113" algn="just"/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 – impatti materiali/rischi e opportunità/interazione con la strategia aziendale/modello di business:</a:t>
            </a:r>
          </a:p>
          <a:p>
            <a:pPr marL="265113" indent="-265113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le informazioni richieste (</a:t>
            </a:r>
            <a:r>
              <a:rPr lang="it-IT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tipi di comunità impattate lungo la catena di valore) sono fuori dal controllo dell’impresa</a:t>
            </a:r>
          </a:p>
          <a:p>
            <a:pPr marL="265113" indent="-265113" algn="just"/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S4 Consumers/End users</a:t>
            </a:r>
          </a:p>
          <a:p>
            <a:pPr marL="265113" indent="-265113" algn="just"/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S4 – politiche relative ai consumatori – gli standard citati (LG OCSE e Principi guida ONU su </a:t>
            </a:r>
            <a:r>
              <a:rPr lang="it-IT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BHRs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sono volontari)</a:t>
            </a:r>
          </a:p>
          <a:p>
            <a:endParaRPr lang="it-IT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2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" y="0"/>
            <a:ext cx="4789806" cy="6858000"/>
            <a:chOff x="-1" y="0"/>
            <a:chExt cx="4789806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0"/>
              <a:ext cx="4284921" cy="684736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228509"/>
            <a:ext cx="11963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LA CONSULTAZIONE PUBBLICA UE DELLA COMMISSIONE EUROPEA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b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39BCA5-FB25-6D4C-B36C-AE195631CA39}"/>
              </a:ext>
            </a:extLst>
          </p:cNvPr>
          <p:cNvSpPr txBox="1"/>
          <p:nvPr/>
        </p:nvSpPr>
        <p:spPr>
          <a:xfrm>
            <a:off x="152400" y="609600"/>
            <a:ext cx="11658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Messaggi di BE alla Commissione UE – uniti alla risposta alla consultazione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cover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Si accolgono positivamente:</a:t>
            </a:r>
          </a:p>
          <a:p>
            <a:endParaRPr lang="it-IT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Azione di semplificazione complessiva degli standard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Ampia applicazione del principio di materialità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Trasformazione di alcune informazioni da obbligatori a volontarie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Previsione del posticipo </a:t>
            </a:r>
            <a:r>
              <a:rPr lang="it-IT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-in)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dell’obbligo di rendicontazione per alcune situazioni (es imprese &lt; 750 dip)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Maggiore allineamento tra gli standard </a:t>
            </a:r>
            <a:r>
              <a:rPr lang="it-IT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Efrag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quelli int.li/IFRS/ISSB)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algn="just"/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Tuttavia: </a:t>
            </a:r>
          </a:p>
          <a:p>
            <a:pPr marL="182563" indent="-182563" algn="just"/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algn="just"/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nonostante i miglioramenti in termini di semplificazione apportati rispetto alla prima versione degli standard, permane una notevole complessità delle informazioni da fornire, </a:t>
            </a:r>
            <a:r>
              <a:rPr lang="it-IT" sz="1600" b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considerevoli </a:t>
            </a:r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oneri burocratici/amministrativi e costi per le imprese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5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864350"/>
            <a:chOff x="-6350" y="0"/>
            <a:chExt cx="12204700" cy="68643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979424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019040" cy="6858000"/>
            </a:xfrm>
            <a:custGeom>
              <a:avLst/>
              <a:gdLst/>
              <a:ahLst/>
              <a:cxnLst/>
              <a:rect l="l" t="t" r="r" b="b"/>
              <a:pathLst>
                <a:path w="5019040" h="6858000">
                  <a:moveTo>
                    <a:pt x="5018805" y="0"/>
                  </a:moveTo>
                  <a:lnTo>
                    <a:pt x="2264579" y="0"/>
                  </a:lnTo>
                  <a:lnTo>
                    <a:pt x="0" y="4156485"/>
                  </a:lnTo>
                  <a:lnTo>
                    <a:pt x="0" y="6857996"/>
                  </a:lnTo>
                  <a:lnTo>
                    <a:pt x="1380055" y="6857996"/>
                  </a:lnTo>
                  <a:lnTo>
                    <a:pt x="5018805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491501" cy="685799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433137" y="990727"/>
            <a:ext cx="11293052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2060">
              <a:lnSpc>
                <a:spcPct val="100000"/>
              </a:lnSpc>
              <a:spcBef>
                <a:spcPts val="100"/>
              </a:spcBef>
            </a:pPr>
            <a:endParaRPr lang="it-IT" sz="1800" dirty="0">
              <a:latin typeface="Arial MT"/>
              <a:cs typeface="Arial MT"/>
            </a:endParaRPr>
          </a:p>
          <a:p>
            <a:pPr marL="1242060">
              <a:lnSpc>
                <a:spcPct val="100000"/>
              </a:lnSpc>
              <a:spcBef>
                <a:spcPts val="100"/>
              </a:spcBef>
            </a:pPr>
            <a:endParaRPr lang="it-IT" dirty="0">
              <a:latin typeface="Arial MT"/>
              <a:cs typeface="Arial MT"/>
            </a:endParaRPr>
          </a:p>
          <a:p>
            <a:pPr marL="1242060">
              <a:lnSpc>
                <a:spcPct val="100000"/>
              </a:lnSpc>
              <a:spcBef>
                <a:spcPts val="100"/>
              </a:spcBef>
            </a:pPr>
            <a:endParaRPr lang="it-IT" sz="1800" dirty="0">
              <a:latin typeface="Arial MT"/>
              <a:cs typeface="Arial MT"/>
            </a:endParaRPr>
          </a:p>
          <a:p>
            <a:pPr marL="1242060">
              <a:lnSpc>
                <a:spcPct val="100000"/>
              </a:lnSpc>
              <a:spcBef>
                <a:spcPts val="100"/>
              </a:spcBef>
            </a:pPr>
            <a:endParaRPr lang="it-IT" dirty="0">
              <a:latin typeface="Arial MT"/>
              <a:cs typeface="Arial MT"/>
            </a:endParaRPr>
          </a:p>
          <a:p>
            <a:pPr marL="124206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 MT"/>
              <a:cs typeface="Arial MT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5ECA2D-7C64-3902-E3BF-53CEC1986DF4}"/>
              </a:ext>
            </a:extLst>
          </p:cNvPr>
          <p:cNvSpPr txBox="1"/>
          <p:nvPr/>
        </p:nvSpPr>
        <p:spPr>
          <a:xfrm>
            <a:off x="3962400" y="310698"/>
            <a:ext cx="62682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 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2F7BDA4-38EB-6331-4BBD-A0AAA04804A9}"/>
              </a:ext>
            </a:extLst>
          </p:cNvPr>
          <p:cNvSpPr txBox="1"/>
          <p:nvPr/>
        </p:nvSpPr>
        <p:spPr>
          <a:xfrm>
            <a:off x="465811" y="1512331"/>
            <a:ext cx="107355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https://www.efrag.org/lab6</a:t>
            </a:r>
          </a:p>
          <a:p>
            <a:endParaRPr lang="en-US" dirty="0">
              <a:hlinkClick r:id="rId4"/>
            </a:endParaRPr>
          </a:p>
          <a:p>
            <a:endParaRPr lang="en-US" dirty="0"/>
          </a:p>
          <a:p>
            <a:pPr algn="ctr"/>
            <a:r>
              <a:rPr lang="en-US" b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Serie di video </a:t>
            </a:r>
            <a:r>
              <a:rPr lang="en-US" b="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illustrativi</a:t>
            </a:r>
            <a:r>
              <a:rPr lang="en-US" b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</a:t>
            </a:r>
            <a:r>
              <a:rPr lang="en-US" b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primo set di standard ESRS </a:t>
            </a:r>
          </a:p>
          <a:p>
            <a:pPr algn="ctr"/>
            <a:endParaRPr lang="en-US" b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series of educational videos on the First set of draft ESRS provides interested stakeholders with an introduction to the draft standards.</a:t>
            </a:r>
          </a:p>
          <a:p>
            <a:pPr algn="ctr"/>
            <a:endParaRPr lang="en-US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each standard, </a:t>
            </a:r>
            <a:r>
              <a:rPr lang="en-US" b="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Efrag’s</a:t>
            </a:r>
            <a:r>
              <a:rPr lang="en-US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sustainability reporting experts offer a choice of the glimpses, which will give a brief overview, or the educational session for more technical details.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864350"/>
            <a:chOff x="-6350" y="0"/>
            <a:chExt cx="12204700" cy="686435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70560"/>
            </a:xfrm>
            <a:custGeom>
              <a:avLst/>
              <a:gdLst/>
              <a:ahLst/>
              <a:cxnLst/>
              <a:rect l="l" t="t" r="r" b="b"/>
              <a:pathLst>
                <a:path w="12192000" h="670560">
                  <a:moveTo>
                    <a:pt x="12192000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2192000" y="67056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2000" cy="670560"/>
            </a:xfrm>
            <a:custGeom>
              <a:avLst/>
              <a:gdLst/>
              <a:ahLst/>
              <a:cxnLst/>
              <a:rect l="l" t="t" r="r" b="b"/>
              <a:pathLst>
                <a:path w="12192000" h="670560">
                  <a:moveTo>
                    <a:pt x="0" y="670560"/>
                  </a:moveTo>
                  <a:lnTo>
                    <a:pt x="12192000" y="6705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7056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462" cy="685799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11658600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DIRETTIVA CSRD</a:t>
            </a:r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SVILUPPI DEL PROCESSO EUROPEO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VISTA DELL’ADOZIONE DEFINITIVA CON ATTI DELEGATI</a:t>
            </a:r>
            <a:b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DA1E37D-3632-D2F4-B25D-B8F42DC7CB05}"/>
              </a:ext>
            </a:extLst>
          </p:cNvPr>
          <p:cNvSpPr txBox="1"/>
          <p:nvPr/>
        </p:nvSpPr>
        <p:spPr>
          <a:xfrm>
            <a:off x="76200" y="1133977"/>
            <a:ext cx="12115800" cy="525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"/>
              </a:spcBef>
              <a:buFont typeface="+mj-lt"/>
              <a:buAutoNum type="arabicPeriod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00"/>
              </a:spcBef>
              <a:buFont typeface="+mj-lt"/>
              <a:buAutoNum type="arabicPeriod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Introduzione: Direttiva CSRD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stato del processo europeo di definizione dei nuovi standard di rendicontazione sulla sostenibilità: a che punto siamo? </a:t>
            </a:r>
          </a:p>
          <a:p>
            <a:pPr lvl="0">
              <a:spcBef>
                <a:spcPts val="100"/>
              </a:spcBef>
            </a:pP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Alessia Bausano – Area Affari Legislativi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00"/>
              </a:spcBef>
            </a:pPr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indent="-360363">
              <a:spcBef>
                <a:spcPts val="100"/>
              </a:spcBef>
              <a:tabLst>
                <a:tab pos="265113" algn="l"/>
              </a:tabLst>
            </a:pP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quattro standard sociali nelle ultime bozze EFRAG: progressi rispetto alla precedente versione e persistenti criticità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5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60363" indent="-360363">
              <a:lnSpc>
                <a:spcPct val="105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La risposta alla consultazione europea della Commissione UE in vista della prossima adozione degli standard con atti delegati – Nostri contributi alla risposta datoriale UE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indent="-360363">
              <a:lnSpc>
                <a:spcPct val="105000"/>
              </a:lnSpc>
              <a:spcAft>
                <a:spcPts val="800"/>
              </a:spcAft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5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6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89" y="0"/>
            <a:ext cx="4789805" cy="6858000"/>
            <a:chOff x="0" y="0"/>
            <a:chExt cx="47898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462" cy="685799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04800" y="533400"/>
            <a:ext cx="11887200" cy="7140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3260" algn="ctr">
              <a:lnSpc>
                <a:spcPct val="100000"/>
              </a:lnSpc>
              <a:spcBef>
                <a:spcPts val="100"/>
              </a:spcBef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683260" algn="ctr">
              <a:lnSpc>
                <a:spcPct val="100000"/>
              </a:lnSpc>
              <a:spcBef>
                <a:spcPts val="100"/>
              </a:spcBef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683260" algn="ctr">
              <a:lnSpc>
                <a:spcPct val="100000"/>
              </a:lnSpc>
              <a:spcBef>
                <a:spcPts val="100"/>
              </a:spcBef>
            </a:pP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GLI STANDARD SOCIALI – Ultime bozze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Efrag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 dirty="0">
              <a:latin typeface="Arial"/>
              <a:cs typeface="Arial"/>
            </a:endParaRPr>
          </a:p>
          <a:p>
            <a:pPr marL="277495" marR="5080" indent="51435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solidFill>
                  <a:srgbClr val="006FC0"/>
                </a:solidFill>
                <a:latin typeface="Arial MT"/>
                <a:cs typeface="Arial MT"/>
              </a:rPr>
              <a:t>L’EFRAG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ha elaborato le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bozze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dei nuovi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standard sociali,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declinando una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serie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di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requisiti </a:t>
            </a:r>
            <a:r>
              <a:rPr sz="2000" spc="-54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 err="1">
                <a:solidFill>
                  <a:srgbClr val="006FC0"/>
                </a:solidFill>
                <a:latin typeface="Arial MT"/>
                <a:cs typeface="Arial MT"/>
              </a:rPr>
              <a:t>informativi</a:t>
            </a:r>
            <a:r>
              <a:rPr sz="20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lang="it-IT" sz="2000" i="1" spc="-20" dirty="0">
                <a:solidFill>
                  <a:srgbClr val="006FC0"/>
                </a:solidFill>
                <a:latin typeface="Arial MT"/>
                <a:cs typeface="Arial MT"/>
              </a:rPr>
              <a:t>(Disclosure </a:t>
            </a:r>
            <a:r>
              <a:rPr lang="it-IT" sz="2000" i="1" spc="-20" dirty="0" err="1">
                <a:solidFill>
                  <a:srgbClr val="006FC0"/>
                </a:solidFill>
                <a:latin typeface="Arial MT"/>
                <a:cs typeface="Arial MT"/>
              </a:rPr>
              <a:t>Requirements</a:t>
            </a:r>
            <a:r>
              <a:rPr lang="it-IT" sz="2000" i="1" spc="-20" dirty="0">
                <a:solidFill>
                  <a:srgbClr val="006FC0"/>
                </a:solidFill>
                <a:latin typeface="Arial MT"/>
                <a:cs typeface="Arial MT"/>
              </a:rPr>
              <a:t>) </a:t>
            </a:r>
            <a:r>
              <a:rPr sz="2000" dirty="0" err="1">
                <a:solidFill>
                  <a:srgbClr val="006FC0"/>
                </a:solidFill>
                <a:latin typeface="Arial MT"/>
                <a:cs typeface="Arial MT"/>
              </a:rPr>
              <a:t>riferiti</a:t>
            </a:r>
            <a:r>
              <a:rPr sz="20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alle</a:t>
            </a:r>
            <a:r>
              <a:rPr sz="20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seguenti</a:t>
            </a:r>
            <a:r>
              <a:rPr sz="20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quattro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categorie</a:t>
            </a:r>
            <a:r>
              <a:rPr sz="2000" b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di soggetti</a:t>
            </a:r>
            <a:endParaRPr sz="2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Arial MT"/>
              <a:cs typeface="Arial MT"/>
            </a:endParaRPr>
          </a:p>
          <a:p>
            <a:pPr marL="417830" indent="-405765">
              <a:lnSpc>
                <a:spcPct val="100000"/>
              </a:lnSpc>
              <a:buAutoNum type="arabicPeriod"/>
              <a:tabLst>
                <a:tab pos="417830" algn="l"/>
                <a:tab pos="418465" algn="l"/>
              </a:tabLst>
            </a:pPr>
            <a:r>
              <a:rPr sz="2000" spc="-5" dirty="0" err="1">
                <a:solidFill>
                  <a:srgbClr val="006FC0"/>
                </a:solidFill>
                <a:latin typeface="Arial MT"/>
                <a:cs typeface="Arial MT"/>
              </a:rPr>
              <a:t>Dipendenti</a:t>
            </a:r>
            <a:r>
              <a:rPr sz="20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spc="-5" dirty="0" err="1">
                <a:solidFill>
                  <a:srgbClr val="006FC0"/>
                </a:solidFill>
                <a:latin typeface="Arial MT"/>
                <a:cs typeface="Arial MT"/>
              </a:rPr>
              <a:t>dell’impresa</a:t>
            </a:r>
            <a:r>
              <a:rPr lang="it-IT" sz="2000" spc="-5" dirty="0">
                <a:solidFill>
                  <a:srgbClr val="006FC0"/>
                </a:solidFill>
                <a:latin typeface="Arial MT"/>
                <a:cs typeface="Arial MT"/>
              </a:rPr>
              <a:t>*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(Own</a:t>
            </a:r>
            <a:r>
              <a:rPr sz="20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Workforce)</a:t>
            </a:r>
            <a:r>
              <a:rPr sz="2000" i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–</a:t>
            </a:r>
            <a:r>
              <a:rPr sz="2000" i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Arial MT"/>
                <a:cs typeface="Arial MT"/>
              </a:rPr>
              <a:t>S1</a:t>
            </a:r>
            <a:r>
              <a:rPr lang="it-IT" sz="20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endParaRPr sz="2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Arial MT"/>
              <a:buAutoNum type="arabicPeriod"/>
            </a:pPr>
            <a:endParaRPr sz="2050" dirty="0">
              <a:latin typeface="Arial MT"/>
              <a:cs typeface="Arial MT"/>
            </a:endParaRPr>
          </a:p>
          <a:p>
            <a:pPr marL="433070" indent="-421005">
              <a:lnSpc>
                <a:spcPct val="100000"/>
              </a:lnSpc>
              <a:buAutoNum type="arabicPeriod"/>
              <a:tabLst>
                <a:tab pos="433070" algn="l"/>
                <a:tab pos="433705" algn="l"/>
              </a:tabLst>
            </a:pP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Lavoratori</a:t>
            </a:r>
            <a:r>
              <a:rPr sz="20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nella</a:t>
            </a:r>
            <a:r>
              <a:rPr sz="2000" spc="-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catena</a:t>
            </a:r>
            <a:r>
              <a:rPr sz="20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di </a:t>
            </a:r>
            <a:r>
              <a:rPr sz="2000" dirty="0" err="1">
                <a:solidFill>
                  <a:srgbClr val="006FC0"/>
                </a:solidFill>
                <a:latin typeface="Arial MT"/>
                <a:cs typeface="Arial MT"/>
              </a:rPr>
              <a:t>valore</a:t>
            </a:r>
            <a:r>
              <a:rPr lang="it-IT" sz="2000" dirty="0">
                <a:solidFill>
                  <a:srgbClr val="006FC0"/>
                </a:solidFill>
                <a:latin typeface="Arial MT"/>
                <a:cs typeface="Arial MT"/>
              </a:rPr>
              <a:t>**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(Workers</a:t>
            </a:r>
            <a:r>
              <a:rPr sz="2000" i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in </a:t>
            </a:r>
            <a:r>
              <a:rPr sz="2000" i="1" spc="-5" dirty="0">
                <a:solidFill>
                  <a:srgbClr val="006FC0"/>
                </a:solidFill>
                <a:latin typeface="Arial"/>
                <a:cs typeface="Arial"/>
              </a:rPr>
              <a:t>the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value</a:t>
            </a:r>
            <a:r>
              <a:rPr sz="2000" i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chain)</a:t>
            </a:r>
            <a:r>
              <a:rPr sz="2000" i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–</a:t>
            </a:r>
            <a:r>
              <a:rPr sz="2000" i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S2</a:t>
            </a:r>
            <a:endParaRPr sz="2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Arial MT"/>
              <a:buAutoNum type="arabicPeriod"/>
            </a:pPr>
            <a:endParaRPr sz="2050" dirty="0">
              <a:latin typeface="Arial MT"/>
              <a:cs typeface="Arial MT"/>
            </a:endParaRPr>
          </a:p>
          <a:p>
            <a:pPr marL="417830" indent="-405765">
              <a:lnSpc>
                <a:spcPct val="100000"/>
              </a:lnSpc>
              <a:buAutoNum type="arabicPeriod"/>
              <a:tabLst>
                <a:tab pos="417830" algn="l"/>
                <a:tab pos="418465" algn="l"/>
              </a:tabLst>
            </a:pP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Comunità</a:t>
            </a:r>
            <a:r>
              <a:rPr sz="20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interessate</a:t>
            </a:r>
            <a:r>
              <a:rPr sz="2000" spc="-5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(Affected</a:t>
            </a:r>
            <a:r>
              <a:rPr sz="20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Arial"/>
                <a:cs typeface="Arial"/>
              </a:rPr>
              <a:t>Communities)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 –</a:t>
            </a:r>
            <a:r>
              <a:rPr sz="2000" i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S3</a:t>
            </a:r>
            <a:endParaRPr sz="2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Arial MT"/>
              <a:buAutoNum type="arabicPeriod"/>
            </a:pPr>
            <a:endParaRPr sz="2050" dirty="0">
              <a:latin typeface="Arial MT"/>
              <a:cs typeface="Arial MT"/>
            </a:endParaRPr>
          </a:p>
          <a:p>
            <a:pPr marL="433070" indent="-421005">
              <a:lnSpc>
                <a:spcPct val="100000"/>
              </a:lnSpc>
              <a:buAutoNum type="arabicPeriod"/>
              <a:tabLst>
                <a:tab pos="433070" algn="l"/>
                <a:tab pos="433705" algn="l"/>
              </a:tabLst>
            </a:pP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Consumatori/Utilizzatori</a:t>
            </a:r>
            <a:r>
              <a:rPr sz="2000" spc="-5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finali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(Consumers/End-Users)</a:t>
            </a:r>
            <a:r>
              <a:rPr sz="2000" i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Arial"/>
                <a:cs typeface="Arial"/>
              </a:rPr>
              <a:t>–</a:t>
            </a:r>
            <a:r>
              <a:rPr sz="20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Arial MT"/>
                <a:cs typeface="Arial MT"/>
              </a:rPr>
              <a:t>S4</a:t>
            </a:r>
            <a:endParaRPr lang="it-IT" sz="2000" spc="-5" dirty="0">
              <a:solidFill>
                <a:srgbClr val="006FC0"/>
              </a:solidFill>
              <a:latin typeface="Arial MT"/>
              <a:cs typeface="Arial MT"/>
            </a:endParaRPr>
          </a:p>
          <a:p>
            <a:pPr marL="433070" indent="-421005">
              <a:lnSpc>
                <a:spcPct val="100000"/>
              </a:lnSpc>
              <a:buAutoNum type="arabicPeriod"/>
              <a:tabLst>
                <a:tab pos="433070" algn="l"/>
                <a:tab pos="433705" algn="l"/>
              </a:tabLst>
            </a:pPr>
            <a:endParaRPr lang="it-IT" sz="2000" spc="-5" dirty="0">
              <a:solidFill>
                <a:srgbClr val="006FC0"/>
              </a:solidFill>
              <a:latin typeface="Arial MT"/>
              <a:cs typeface="Arial MT"/>
            </a:endParaRPr>
          </a:p>
          <a:p>
            <a:pPr marL="12065">
              <a:lnSpc>
                <a:spcPct val="100000"/>
              </a:lnSpc>
              <a:tabLst>
                <a:tab pos="433070" algn="l"/>
                <a:tab pos="433705" algn="l"/>
              </a:tabLst>
            </a:pPr>
            <a:r>
              <a:rPr lang="it-IT" sz="2000" spc="-5" dirty="0">
                <a:solidFill>
                  <a:srgbClr val="006FC0"/>
                </a:solidFill>
                <a:latin typeface="Arial MT"/>
                <a:cs typeface="Arial MT"/>
              </a:rPr>
              <a:t>Rif. Nostro documento illustrativo dei 4 standard: pubblicato sul Blog di Area/LWCU il 3 febbraio 2023</a:t>
            </a:r>
          </a:p>
          <a:p>
            <a:pPr marL="12065">
              <a:lnSpc>
                <a:spcPct val="100000"/>
              </a:lnSpc>
              <a:tabLst>
                <a:tab pos="433070" algn="l"/>
                <a:tab pos="433705" algn="l"/>
              </a:tabLst>
            </a:pPr>
            <a:endParaRPr lang="it-IT" sz="2000" spc="-5" dirty="0">
              <a:solidFill>
                <a:srgbClr val="006FC0"/>
              </a:solidFill>
              <a:latin typeface="Arial MT"/>
              <a:cs typeface="Arial MT"/>
            </a:endParaRPr>
          </a:p>
          <a:p>
            <a:pPr marL="12065" algn="ctr">
              <a:tabLst>
                <a:tab pos="433070" algn="l"/>
                <a:tab pos="433705" algn="l"/>
              </a:tabLst>
            </a:pPr>
            <a:r>
              <a:rPr lang="en-US" sz="2000" b="1" spc="-5" dirty="0">
                <a:solidFill>
                  <a:srgbClr val="FF0000"/>
                </a:solidFill>
                <a:latin typeface="Arial MT"/>
                <a:cs typeface="Arial MT"/>
              </a:rPr>
              <a:t>17</a:t>
            </a:r>
            <a:r>
              <a:rPr lang="en-US" sz="20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 err="1">
                <a:solidFill>
                  <a:srgbClr val="FF0000"/>
                </a:solidFill>
                <a:latin typeface="Arial MT"/>
                <a:cs typeface="Arial MT"/>
              </a:rPr>
              <a:t>requisiti</a:t>
            </a:r>
            <a:r>
              <a:rPr lang="en-US" sz="2000" spc="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15" dirty="0" err="1">
                <a:solidFill>
                  <a:srgbClr val="FF0000"/>
                </a:solidFill>
                <a:latin typeface="Arial MT"/>
                <a:cs typeface="Arial MT"/>
              </a:rPr>
              <a:t>informativi</a:t>
            </a:r>
            <a:r>
              <a:rPr lang="en-US" sz="2000" spc="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>
                <a:solidFill>
                  <a:srgbClr val="FF0000"/>
                </a:solidFill>
                <a:latin typeface="Arial MT"/>
                <a:cs typeface="Arial MT"/>
              </a:rPr>
              <a:t>per</a:t>
            </a:r>
            <a:r>
              <a:rPr lang="en-US" sz="20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>
                <a:solidFill>
                  <a:srgbClr val="FF0000"/>
                </a:solidFill>
                <a:latin typeface="Arial MT"/>
                <a:cs typeface="Arial MT"/>
              </a:rPr>
              <a:t>S1 e</a:t>
            </a:r>
            <a:r>
              <a:rPr lang="en-US" sz="20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b="1" spc="-5" dirty="0">
                <a:solidFill>
                  <a:srgbClr val="FF0000"/>
                </a:solidFill>
                <a:latin typeface="Arial MT"/>
                <a:cs typeface="Arial MT"/>
              </a:rPr>
              <a:t>5</a:t>
            </a:r>
            <a:r>
              <a:rPr lang="en-US" sz="2000" b="1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 err="1">
                <a:solidFill>
                  <a:srgbClr val="FF0000"/>
                </a:solidFill>
                <a:latin typeface="Arial MT"/>
                <a:cs typeface="Arial MT"/>
              </a:rPr>
              <a:t>requisiti</a:t>
            </a:r>
            <a:r>
              <a:rPr lang="en-US" sz="2000" spc="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>
                <a:solidFill>
                  <a:srgbClr val="FF0000"/>
                </a:solidFill>
                <a:latin typeface="Arial MT"/>
                <a:cs typeface="Arial MT"/>
              </a:rPr>
              <a:t>per</a:t>
            </a:r>
            <a:r>
              <a:rPr lang="en-US" sz="2000" dirty="0">
                <a:solidFill>
                  <a:srgbClr val="FF0000"/>
                </a:solidFill>
                <a:latin typeface="Arial MT"/>
                <a:cs typeface="Arial MT"/>
              </a:rPr>
              <a:t> S2,</a:t>
            </a:r>
            <a:r>
              <a:rPr lang="en-US" sz="20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 MT"/>
                <a:cs typeface="Arial MT"/>
              </a:rPr>
              <a:t>S3</a:t>
            </a:r>
            <a:r>
              <a:rPr lang="en-US" sz="20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" dirty="0">
                <a:solidFill>
                  <a:srgbClr val="FF0000"/>
                </a:solidFill>
                <a:latin typeface="Arial MT"/>
                <a:cs typeface="Arial MT"/>
              </a:rPr>
              <a:t>ed S4</a:t>
            </a:r>
          </a:p>
          <a:p>
            <a:pPr marL="12065" algn="ctr">
              <a:tabLst>
                <a:tab pos="433070" algn="l"/>
                <a:tab pos="433705" algn="l"/>
              </a:tabLst>
            </a:pPr>
            <a:endParaRPr lang="en-US" sz="2000" spc="-5" dirty="0">
              <a:solidFill>
                <a:srgbClr val="FF0000"/>
              </a:solidFill>
              <a:latin typeface="Arial MT"/>
              <a:cs typeface="Arial MT"/>
            </a:endParaRPr>
          </a:p>
          <a:p>
            <a:pPr marL="12065" algn="just">
              <a:tabLst>
                <a:tab pos="433070" algn="l"/>
                <a:tab pos="433705" algn="l"/>
              </a:tabLst>
            </a:pP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*Own workforce =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lavoratori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subordinati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,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lavoratori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autonomi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,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interinali</a:t>
            </a:r>
            <a:endParaRPr lang="en-US" sz="1400" spc="-5" dirty="0">
              <a:solidFill>
                <a:schemeClr val="tx2">
                  <a:lumMod val="60000"/>
                  <a:lumOff val="40000"/>
                </a:schemeClr>
              </a:solidFill>
              <a:latin typeface="Arial MT"/>
              <a:cs typeface="Arial MT"/>
            </a:endParaRPr>
          </a:p>
          <a:p>
            <a:pPr marL="12065" algn="just">
              <a:tabLst>
                <a:tab pos="433070" algn="l"/>
                <a:tab pos="433705" algn="l"/>
              </a:tabLst>
            </a:pP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** Workers in the value chain = lav.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coinvolti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a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valle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/monte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della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catena di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valore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(es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estrazione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di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minerali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/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logistica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,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distribuzione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,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vendita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 al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dettaglio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, </a:t>
            </a:r>
            <a:r>
              <a:rPr lang="en-US" sz="1400" spc="-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etc</a:t>
            </a:r>
            <a:r>
              <a:rPr lang="en-US" sz="14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MT"/>
                <a:cs typeface="Arial MT"/>
              </a:rPr>
              <a:t>)</a:t>
            </a:r>
          </a:p>
          <a:p>
            <a:pPr marL="12065">
              <a:lnSpc>
                <a:spcPct val="100000"/>
              </a:lnSpc>
              <a:tabLst>
                <a:tab pos="433070" algn="l"/>
                <a:tab pos="433705" algn="l"/>
              </a:tabLst>
            </a:pPr>
            <a:endParaRPr lang="it-IT" sz="2000" spc="-5" dirty="0">
              <a:solidFill>
                <a:srgbClr val="006FC0"/>
              </a:solidFill>
              <a:latin typeface="Arial MT"/>
              <a:cs typeface="Arial MT"/>
            </a:endParaRPr>
          </a:p>
          <a:p>
            <a:pPr marL="12065">
              <a:lnSpc>
                <a:spcPct val="100000"/>
              </a:lnSpc>
              <a:tabLst>
                <a:tab pos="433070" algn="l"/>
                <a:tab pos="433705" algn="l"/>
              </a:tabLst>
            </a:pPr>
            <a:endParaRPr sz="2000" dirty="0">
              <a:latin typeface="Arial MT"/>
              <a:cs typeface="Arial M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7ED862-9096-0A55-3EA2-316B55AC3FCB}"/>
              </a:ext>
            </a:extLst>
          </p:cNvPr>
          <p:cNvSpPr txBox="1"/>
          <p:nvPr/>
        </p:nvSpPr>
        <p:spPr>
          <a:xfrm>
            <a:off x="457200" y="76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marR="5080" indent="-73025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SVILUPPI DEL PROCESSO EUROPEO 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VISTA DELL’ADOZIONE DEFINITIVA CON ATTI DELEGATI 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77755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789805" cy="6858000"/>
            <a:chOff x="0" y="0"/>
            <a:chExt cx="4789805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1672717" cy="670559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28600" y="896113"/>
            <a:ext cx="12115800" cy="5368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Own Workforce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</a:t>
            </a:r>
            <a:r>
              <a:rPr lang="en-US" sz="1400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sz="1400" i="1" spc="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400" i="1" spc="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n-US" sz="1400" i="1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S1-2</a:t>
            </a:r>
            <a:r>
              <a:rPr lang="en-US" sz="1400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i="1" spc="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en-US" sz="1400" i="1" spc="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workers’</a:t>
            </a:r>
            <a:r>
              <a:rPr lang="en-US" sz="1400" i="1" spc="-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</a:t>
            </a:r>
            <a:r>
              <a:rPr lang="en-US" sz="1400" i="1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14363">
              <a:lnSpc>
                <a:spcPct val="100000"/>
              </a:lnSpc>
            </a:pP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S1-3</a:t>
            </a:r>
            <a:r>
              <a:rPr lang="en-US" sz="1400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 to remediate negative impacts and channels for</a:t>
            </a:r>
            <a:r>
              <a:rPr lang="en-US" sz="1400" i="1" spc="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400" i="1" spc="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sz="1400" i="1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marR="782320" indent="-628015"/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S1-4</a:t>
            </a:r>
            <a:r>
              <a:rPr lang="en-US" sz="1400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i="1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i="1"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1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en-US" sz="1400" i="1" spc="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r>
              <a:rPr lang="en-US" sz="1400" i="1" spc="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400" i="1"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approaches to mitigating material risks and pursuing material opportunities related to own workforce, and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of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n-US" sz="1400" i="1"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  <a:p>
            <a:pPr marL="640080" marR="782320" indent="-628015"/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00088">
              <a:lnSpc>
                <a:spcPct val="100000"/>
              </a:lnSpc>
            </a:pPr>
            <a:r>
              <a:rPr lang="en-US" sz="1400" spc="-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S1-5</a:t>
            </a:r>
            <a:r>
              <a:rPr lang="en-US" sz="1400" spc="1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i="1" spc="-2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related  to managing material negative impacts, advancing positive impacts, and managing material risks  and opportunities</a:t>
            </a:r>
            <a:endParaRPr lang="en-US" sz="1400" spc="-5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S1-6</a:t>
            </a:r>
            <a:r>
              <a:rPr lang="en-US" sz="1400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spc="-8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spc="-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of the undertaking’s employees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S1-7</a:t>
            </a:r>
            <a:r>
              <a:rPr lang="en-US" sz="1400" i="1" spc="-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Characteristics of non-employee 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in the undertaking’s own workforce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S1-8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Collective bargaining coverage and social dialogue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S1-9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Diversity metrics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S1-10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Adequate wages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S1-11 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Social Protection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S1-12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b="1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 with disabilities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S1-13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Training and skills development metrics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S1-14 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Health and Safety metrics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S1-15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b="1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Work-life balance metrics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S1-16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Compensation metrics</a:t>
            </a:r>
          </a:p>
          <a:p>
            <a:pPr marL="640080" marR="970280" indent="-628015">
              <a:lnSpc>
                <a:spcPct val="100000"/>
              </a:lnSpc>
            </a:pPr>
            <a:r>
              <a:rPr lang="en-US" sz="14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S1-17</a:t>
            </a:r>
            <a:r>
              <a:rPr lang="en-US" sz="14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Incidents, complaints and severe human rights impacts</a:t>
            </a:r>
          </a:p>
          <a:p>
            <a:pPr marL="640080" marR="970280" indent="-628015">
              <a:lnSpc>
                <a:spcPct val="100000"/>
              </a:lnSpc>
            </a:pPr>
            <a:endParaRPr lang="en-US" sz="1400" i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marR="970280" indent="-628015">
              <a:lnSpc>
                <a:spcPct val="100000"/>
              </a:lnSpc>
            </a:pPr>
            <a:r>
              <a:rPr lang="en-US" sz="1400" i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 – Application Requirements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9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789805" cy="6858000"/>
            <a:chOff x="0" y="0"/>
            <a:chExt cx="4789805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1672717" cy="670559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04800" y="990600"/>
            <a:ext cx="11734800" cy="5860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 Workers in the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chain 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2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-1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Policies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related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15" dirty="0" err="1">
                <a:solidFill>
                  <a:srgbClr val="006FC0"/>
                </a:solidFill>
                <a:latin typeface="Arial"/>
                <a:cs typeface="Arial"/>
              </a:rPr>
              <a:t>value</a:t>
            </a:r>
            <a:r>
              <a:rPr lang="it-IT" sz="1600" i="1" spc="15" dirty="0">
                <a:solidFill>
                  <a:srgbClr val="006FC0"/>
                </a:solidFill>
                <a:latin typeface="Arial"/>
                <a:cs typeface="Arial"/>
              </a:rPr>
              <a:t> chain workers</a:t>
            </a:r>
            <a:endParaRPr sz="16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2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-2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sz="160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Processes</a:t>
            </a:r>
            <a:r>
              <a:rPr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engaging</a:t>
            </a:r>
            <a:r>
              <a:rPr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with</a:t>
            </a:r>
            <a:r>
              <a:rPr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5" dirty="0" err="1">
                <a:solidFill>
                  <a:srgbClr val="006FC0"/>
                </a:solidFill>
                <a:latin typeface="Arial"/>
                <a:cs typeface="Arial"/>
              </a:rPr>
              <a:t>value</a:t>
            </a:r>
            <a:r>
              <a:rPr lang="it-IT" sz="1600" i="1" spc="5" dirty="0">
                <a:solidFill>
                  <a:srgbClr val="006FC0"/>
                </a:solidFill>
                <a:latin typeface="Arial"/>
                <a:cs typeface="Arial"/>
              </a:rPr>
              <a:t> chain 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workers</a:t>
            </a:r>
            <a:r>
              <a:rPr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about</a:t>
            </a:r>
            <a:r>
              <a:rPr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impacts</a:t>
            </a:r>
            <a:endParaRPr sz="1650" dirty="0">
              <a:latin typeface="Arial"/>
              <a:cs typeface="Arial"/>
            </a:endParaRPr>
          </a:p>
          <a:p>
            <a:pPr marL="627063" indent="-614363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2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-3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Processes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to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remediate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negative impacts and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channels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r>
              <a:rPr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25" dirty="0" err="1">
                <a:solidFill>
                  <a:srgbClr val="006FC0"/>
                </a:solidFill>
                <a:latin typeface="Arial"/>
                <a:cs typeface="Arial"/>
              </a:rPr>
              <a:t>value</a:t>
            </a:r>
            <a:r>
              <a:rPr lang="it-IT" sz="1600" i="1" spc="25" dirty="0">
                <a:solidFill>
                  <a:srgbClr val="006FC0"/>
                </a:solidFill>
                <a:latin typeface="Arial"/>
                <a:cs typeface="Arial"/>
              </a:rPr>
              <a:t> chain w</a:t>
            </a:r>
            <a:r>
              <a:rPr sz="1600" i="1" spc="-5" dirty="0" err="1">
                <a:solidFill>
                  <a:srgbClr val="006FC0"/>
                </a:solidFill>
                <a:latin typeface="Arial"/>
                <a:cs typeface="Arial"/>
              </a:rPr>
              <a:t>orkers</a:t>
            </a:r>
            <a:r>
              <a:rPr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raise</a:t>
            </a:r>
            <a:r>
              <a:rPr sz="1600" i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concerns</a:t>
            </a:r>
            <a:endParaRPr sz="1650" dirty="0">
              <a:latin typeface="Arial"/>
              <a:cs typeface="Arial"/>
            </a:endParaRPr>
          </a:p>
          <a:p>
            <a:pPr marL="640080" marR="782320" indent="-628015" algn="just"/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2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-4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i="1" spc="10" dirty="0">
                <a:solidFill>
                  <a:srgbClr val="006FC0"/>
                </a:solidFill>
                <a:latin typeface="Arial MT"/>
                <a:cs typeface="Arial MT"/>
              </a:rPr>
              <a:t>T</a:t>
            </a:r>
            <a:r>
              <a:rPr lang="en-US" sz="1600" i="1" spc="-25" dirty="0" err="1">
                <a:solidFill>
                  <a:srgbClr val="006FC0"/>
                </a:solidFill>
                <a:latin typeface="Arial"/>
                <a:cs typeface="Arial"/>
              </a:rPr>
              <a:t>aking</a:t>
            </a:r>
            <a:r>
              <a:rPr lang="en-US" sz="1600" i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action</a:t>
            </a:r>
            <a:r>
              <a:rPr lang="en-US"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on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en-US"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impacts</a:t>
            </a:r>
            <a:r>
              <a:rPr lang="en-US"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on</a:t>
            </a:r>
            <a:r>
              <a:rPr lang="en-US" sz="1600" i="1" spc="5" dirty="0">
                <a:solidFill>
                  <a:srgbClr val="006FC0"/>
                </a:solidFill>
                <a:latin typeface="Arial"/>
                <a:cs typeface="Arial"/>
              </a:rPr>
              <a:t> value chain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workforce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and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approaches to mitigating material risks and pursuing material opportunities related to value chain workers, and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effectiveness of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those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actions</a:t>
            </a:r>
            <a:endParaRPr sz="1650" dirty="0">
              <a:latin typeface="Arial"/>
              <a:cs typeface="Arial"/>
            </a:endParaRPr>
          </a:p>
          <a:p>
            <a:pPr marL="712788" indent="-700088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2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-5</a:t>
            </a:r>
            <a:r>
              <a:rPr sz="1600" spc="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Targets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related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to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managing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negative impacts,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advancing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positive impacts, and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managing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risks and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opportunities</a:t>
            </a:r>
            <a:endParaRPr sz="1850" dirty="0">
              <a:latin typeface="Arial"/>
              <a:cs typeface="Arial"/>
            </a:endParaRPr>
          </a:p>
          <a:p>
            <a:pPr marL="640080" marR="970280" indent="-628015" algn="just">
              <a:lnSpc>
                <a:spcPct val="100000"/>
              </a:lnSpc>
            </a:pPr>
            <a:r>
              <a:rPr lang="it-IT" sz="1600" i="1" spc="-5" dirty="0" err="1">
                <a:solidFill>
                  <a:srgbClr val="FF0000"/>
                </a:solidFill>
                <a:latin typeface="Arial"/>
                <a:cs typeface="Arial"/>
              </a:rPr>
              <a:t>Appendix</a:t>
            </a:r>
            <a:r>
              <a:rPr lang="it-IT" sz="1600" i="1" spc="-5" dirty="0">
                <a:solidFill>
                  <a:srgbClr val="FF0000"/>
                </a:solidFill>
                <a:latin typeface="Arial"/>
                <a:cs typeface="Arial"/>
              </a:rPr>
              <a:t> A – Application </a:t>
            </a:r>
            <a:r>
              <a:rPr lang="it-IT" sz="1600" i="1" spc="-5" dirty="0" err="1">
                <a:solidFill>
                  <a:srgbClr val="FF0000"/>
                </a:solidFill>
                <a:latin typeface="Arial"/>
                <a:cs typeface="Arial"/>
              </a:rPr>
              <a:t>Requirements</a:t>
            </a:r>
            <a:endParaRPr lang="it-IT" sz="1600" i="1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 algn="just">
              <a:lnSpc>
                <a:spcPct val="100000"/>
              </a:lnSpc>
            </a:pPr>
            <a:endParaRPr lang="it-IT" sz="1600" i="1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 algn="just">
              <a:lnSpc>
                <a:spcPct val="100000"/>
              </a:lnSpc>
            </a:pPr>
            <a:r>
              <a:rPr lang="it-IT" spc="-5" dirty="0">
                <a:solidFill>
                  <a:srgbClr val="FF0000"/>
                </a:solidFill>
                <a:latin typeface="Arial"/>
                <a:cs typeface="Arial"/>
              </a:rPr>
              <a:t>S3  </a:t>
            </a:r>
            <a:r>
              <a:rPr lang="it-IT" spc="-5" dirty="0" err="1">
                <a:solidFill>
                  <a:srgbClr val="FF0000"/>
                </a:solidFill>
                <a:latin typeface="Arial"/>
                <a:cs typeface="Arial"/>
              </a:rPr>
              <a:t>Affected</a:t>
            </a:r>
            <a:r>
              <a:rPr lang="it-IT" spc="-5" dirty="0">
                <a:solidFill>
                  <a:srgbClr val="FF0000"/>
                </a:solidFill>
                <a:latin typeface="Arial"/>
                <a:cs typeface="Arial"/>
              </a:rPr>
              <a:t> Communities</a:t>
            </a:r>
          </a:p>
          <a:p>
            <a:pPr marL="640080" marR="970280" indent="-628015" algn="just">
              <a:lnSpc>
                <a:spcPct val="100000"/>
              </a:lnSpc>
            </a:pPr>
            <a:endParaRPr lang="it-IT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S3-1</a:t>
            </a:r>
            <a:r>
              <a:rPr lang="en-US" sz="1600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n-US" sz="1600" i="1" spc="-1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sz="1600" i="1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600" i="1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affected communities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S3-2</a:t>
            </a:r>
            <a:r>
              <a:rPr lang="en-US" sz="1600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600" i="1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1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</a:t>
            </a:r>
            <a:r>
              <a:rPr lang="en-US" sz="1600" i="1" spc="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1600" i="1" spc="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affected communities </a:t>
            </a:r>
            <a:r>
              <a:rPr lang="en-US" sz="1600" i="1" spc="-1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14363" algn="just">
              <a:lnSpc>
                <a:spcPct val="100000"/>
              </a:lnSpc>
            </a:pP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S3-3</a:t>
            </a:r>
            <a:r>
              <a:rPr lang="en-US" sz="1600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 to remediate negative impacts and channels for</a:t>
            </a:r>
            <a:r>
              <a:rPr lang="en-US" sz="1600" i="1" spc="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affected communities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600" i="1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sz="1600" i="1" spc="1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marR="782320" indent="-628015" algn="just"/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S3-4</a:t>
            </a:r>
            <a:r>
              <a:rPr lang="en-US" sz="1600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i="1" spc="-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1600" i="1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600" i="1" spc="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en-US" sz="1600" i="1" spc="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r>
              <a:rPr lang="en-US" sz="1600" i="1" spc="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600" i="1" spc="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 chain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approaches to mitigating material risks and pursuing material opportunities related to affected communities and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of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n-US" sz="1600" i="1" spc="2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00088" algn="just">
              <a:lnSpc>
                <a:spcPct val="100000"/>
              </a:lnSpc>
            </a:pP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S3-5</a:t>
            </a:r>
            <a:r>
              <a:rPr lang="en-US" sz="1600" spc="1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i="1" spc="-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related  to managing material negative impacts, advancing positive impacts, and managing material risks and opportunities</a:t>
            </a:r>
          </a:p>
          <a:p>
            <a:pPr marL="712788" indent="-700088" algn="just">
              <a:lnSpc>
                <a:spcPct val="100000"/>
              </a:lnSpc>
            </a:pPr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 – Application Requirements</a:t>
            </a:r>
          </a:p>
          <a:p>
            <a:pPr marL="640080" marR="970280" indent="-628015">
              <a:lnSpc>
                <a:spcPct val="100000"/>
              </a:lnSpc>
            </a:pPr>
            <a:endParaRPr lang="it-IT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>
              <a:lnSpc>
                <a:spcPct val="100000"/>
              </a:lnSpc>
            </a:pPr>
            <a:endParaRPr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606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76200" y="-242540"/>
            <a:ext cx="4789805" cy="6858000"/>
            <a:chOff x="0" y="0"/>
            <a:chExt cx="4789805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1672717" cy="670559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28600" y="896113"/>
            <a:ext cx="11811000" cy="41755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S4  Consumers and end-users  </a:t>
            </a: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4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-1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Policies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related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consumers and end-users</a:t>
            </a:r>
            <a:endParaRPr sz="16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4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-2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sz="160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Processes</a:t>
            </a:r>
            <a:r>
              <a:rPr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engaging</a:t>
            </a:r>
            <a:r>
              <a:rPr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with</a:t>
            </a:r>
            <a:r>
              <a:rPr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5" dirty="0">
                <a:solidFill>
                  <a:srgbClr val="006FC0"/>
                </a:solidFill>
                <a:latin typeface="Arial"/>
                <a:cs typeface="Arial"/>
              </a:rPr>
              <a:t>consumers and end-users </a:t>
            </a:r>
            <a:r>
              <a:rPr sz="1600" i="1" spc="-10" dirty="0">
                <a:solidFill>
                  <a:srgbClr val="006FC0"/>
                </a:solidFill>
                <a:latin typeface="Arial"/>
                <a:cs typeface="Arial"/>
              </a:rPr>
              <a:t>about</a:t>
            </a:r>
            <a:r>
              <a:rPr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impacts</a:t>
            </a:r>
            <a:endParaRPr sz="1650" dirty="0">
              <a:latin typeface="Arial"/>
              <a:cs typeface="Arial"/>
            </a:endParaRPr>
          </a:p>
          <a:p>
            <a:pPr marL="627063" indent="-614363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4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-3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Processes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to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remediate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negative impacts and </a:t>
            </a:r>
            <a:r>
              <a:rPr lang="it-IT" sz="1600" i="1" spc="-5" dirty="0" err="1">
                <a:solidFill>
                  <a:srgbClr val="006FC0"/>
                </a:solidFill>
                <a:latin typeface="Arial"/>
                <a:cs typeface="Arial"/>
              </a:rPr>
              <a:t>channels</a:t>
            </a:r>
            <a:r>
              <a:rPr lang="it-IT" sz="1600" i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r>
              <a:rPr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25" dirty="0">
                <a:solidFill>
                  <a:srgbClr val="006FC0"/>
                </a:solidFill>
                <a:latin typeface="Arial"/>
                <a:cs typeface="Arial"/>
              </a:rPr>
              <a:t>consumers/end users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sz="1600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raise</a:t>
            </a:r>
            <a:r>
              <a:rPr sz="1600" i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Arial"/>
                <a:cs typeface="Arial"/>
              </a:rPr>
              <a:t>concerns</a:t>
            </a:r>
            <a:endParaRPr sz="1650" dirty="0">
              <a:latin typeface="Arial"/>
              <a:cs typeface="Arial"/>
            </a:endParaRPr>
          </a:p>
          <a:p>
            <a:pPr marL="640080" marR="782320" indent="-628015" algn="just"/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S4-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4</a:t>
            </a:r>
            <a:r>
              <a:rPr sz="16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i="1" spc="10" dirty="0">
                <a:solidFill>
                  <a:srgbClr val="006FC0"/>
                </a:solidFill>
                <a:latin typeface="Arial MT"/>
                <a:cs typeface="Arial MT"/>
              </a:rPr>
              <a:t>T</a:t>
            </a:r>
            <a:r>
              <a:rPr lang="en-US" sz="1600" i="1" spc="-25" dirty="0" err="1">
                <a:solidFill>
                  <a:srgbClr val="006FC0"/>
                </a:solidFill>
                <a:latin typeface="Arial"/>
                <a:cs typeface="Arial"/>
              </a:rPr>
              <a:t>aking</a:t>
            </a:r>
            <a:r>
              <a:rPr lang="en-US" sz="1600" i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action</a:t>
            </a:r>
            <a:r>
              <a:rPr lang="en-US" sz="16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on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en-US"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impacts</a:t>
            </a:r>
            <a:r>
              <a:rPr lang="en-US" sz="1600" i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on</a:t>
            </a:r>
            <a:r>
              <a:rPr lang="en-US" sz="1600" i="1" spc="5" dirty="0">
                <a:solidFill>
                  <a:srgbClr val="006FC0"/>
                </a:solidFill>
                <a:latin typeface="Arial"/>
                <a:cs typeface="Arial"/>
              </a:rPr>
              <a:t> consumers/end-users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and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approaches to mitigating material risks and pursuing material opportunities related to consumers/end users, and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effectiveness of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those</a:t>
            </a:r>
            <a:r>
              <a:rPr lang="en-US" sz="1600" i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1600" i="1" spc="-5" dirty="0">
                <a:solidFill>
                  <a:srgbClr val="006FC0"/>
                </a:solidFill>
                <a:latin typeface="Arial"/>
                <a:cs typeface="Arial"/>
              </a:rPr>
              <a:t>actions</a:t>
            </a:r>
            <a:endParaRPr sz="1650" dirty="0">
              <a:latin typeface="Arial"/>
              <a:cs typeface="Arial"/>
            </a:endParaRPr>
          </a:p>
          <a:p>
            <a:pPr marL="712788" indent="-700088" algn="just">
              <a:lnSpc>
                <a:spcPct val="100000"/>
              </a:lnSpc>
            </a:pP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S</a:t>
            </a:r>
            <a:r>
              <a:rPr lang="it-IT" sz="1600" spc="-5" dirty="0">
                <a:solidFill>
                  <a:srgbClr val="006FC0"/>
                </a:solidFill>
                <a:latin typeface="Arial MT"/>
                <a:cs typeface="Arial MT"/>
              </a:rPr>
              <a:t>4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-5</a:t>
            </a:r>
            <a:r>
              <a:rPr sz="1600" spc="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Arial MT"/>
                <a:cs typeface="Arial MT"/>
              </a:rPr>
              <a:t>–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Targets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related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 to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managing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negative impacts,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advancing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positive impacts, and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managing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material</a:t>
            </a:r>
            <a:r>
              <a:rPr lang="it-IT" sz="1600" i="1" spc="-25" dirty="0">
                <a:solidFill>
                  <a:srgbClr val="006FC0"/>
                </a:solidFill>
                <a:latin typeface="Arial"/>
                <a:cs typeface="Arial"/>
              </a:rPr>
              <a:t> risks and </a:t>
            </a:r>
            <a:r>
              <a:rPr lang="it-IT" sz="1600" i="1" spc="-25" dirty="0" err="1">
                <a:solidFill>
                  <a:srgbClr val="006FC0"/>
                </a:solidFill>
                <a:latin typeface="Arial"/>
                <a:cs typeface="Arial"/>
              </a:rPr>
              <a:t>opportunities</a:t>
            </a:r>
            <a:endParaRPr lang="it-IT" sz="1600" i="1" spc="-25" dirty="0">
              <a:solidFill>
                <a:srgbClr val="006FC0"/>
              </a:solidFill>
              <a:latin typeface="Arial"/>
              <a:cs typeface="Arial"/>
            </a:endParaRPr>
          </a:p>
          <a:p>
            <a:pPr marL="712788" indent="-700088" algn="just">
              <a:lnSpc>
                <a:spcPct val="100000"/>
              </a:lnSpc>
            </a:pPr>
            <a:endParaRPr sz="1850" dirty="0">
              <a:latin typeface="Arial"/>
              <a:cs typeface="Arial"/>
            </a:endParaRPr>
          </a:p>
          <a:p>
            <a:pPr marL="640080" marR="970280" indent="-628015" algn="just">
              <a:lnSpc>
                <a:spcPct val="100000"/>
              </a:lnSpc>
            </a:pPr>
            <a:r>
              <a:rPr lang="it-IT" sz="1600" i="1" spc="-5" dirty="0" err="1">
                <a:solidFill>
                  <a:srgbClr val="FF0000"/>
                </a:solidFill>
                <a:latin typeface="Arial"/>
                <a:cs typeface="Arial"/>
              </a:rPr>
              <a:t>Appendix</a:t>
            </a:r>
            <a:r>
              <a:rPr lang="it-IT" sz="1600" i="1" spc="-5" dirty="0">
                <a:solidFill>
                  <a:srgbClr val="FF0000"/>
                </a:solidFill>
                <a:latin typeface="Arial"/>
                <a:cs typeface="Arial"/>
              </a:rPr>
              <a:t> A – Application </a:t>
            </a:r>
            <a:r>
              <a:rPr lang="it-IT" sz="1600" i="1" spc="-5" dirty="0" err="1">
                <a:solidFill>
                  <a:srgbClr val="FF0000"/>
                </a:solidFill>
                <a:latin typeface="Arial"/>
                <a:cs typeface="Arial"/>
              </a:rPr>
              <a:t>Requirements</a:t>
            </a:r>
            <a:endParaRPr lang="it-IT" sz="1600" i="1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 algn="just">
              <a:lnSpc>
                <a:spcPct val="100000"/>
              </a:lnSpc>
            </a:pPr>
            <a:endParaRPr lang="it-IT" sz="1600" i="1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>
              <a:lnSpc>
                <a:spcPct val="100000"/>
              </a:lnSpc>
            </a:pPr>
            <a:endParaRPr lang="it-IT" spc="-5" dirty="0">
              <a:solidFill>
                <a:srgbClr val="FF0000"/>
              </a:solidFill>
              <a:latin typeface="Arial"/>
              <a:cs typeface="Arial"/>
            </a:endParaRPr>
          </a:p>
          <a:p>
            <a:pPr marL="640080" marR="970280" indent="-628015">
              <a:lnSpc>
                <a:spcPct val="100000"/>
              </a:lnSpc>
            </a:pPr>
            <a:endParaRPr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28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169926"/>
            <a:ext cx="8916035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800" b="1" spc="-15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800" b="1" spc="-5" dirty="0">
                <a:solidFill>
                  <a:schemeClr val="bg1"/>
                </a:solidFill>
                <a:latin typeface="Arial"/>
                <a:cs typeface="Arial"/>
              </a:rPr>
              <a:t>GLI STANDARD SOCIALI EFRAG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endParaRPr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2396" y="1431036"/>
            <a:ext cx="1371600" cy="1096010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271780" marR="179705" indent="-8382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1800" b="1" spc="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ni  di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lavoro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952" y="3233927"/>
            <a:ext cx="2476500" cy="166263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76555" indent="-28575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53695" algn="l"/>
                <a:tab pos="354330" algn="l"/>
              </a:tabLst>
            </a:pPr>
            <a:r>
              <a:rPr sz="1800" b="1" spc="-10" dirty="0" err="1">
                <a:solidFill>
                  <a:srgbClr val="FFFFFF"/>
                </a:solidFill>
                <a:latin typeface="Calibri"/>
                <a:cs typeface="Calibri"/>
              </a:rPr>
              <a:t>Remunerazione</a:t>
            </a:r>
            <a:endParaRPr sz="1800" dirty="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Protezione</a:t>
            </a:r>
            <a:r>
              <a:rPr sz="1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Sociale</a:t>
            </a:r>
            <a:endParaRPr sz="1800" dirty="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sz="1800" b="1" spc="-5" dirty="0" err="1">
                <a:solidFill>
                  <a:srgbClr val="FFFFFF"/>
                </a:solidFill>
                <a:latin typeface="Calibri"/>
                <a:cs typeface="Calibri"/>
              </a:rPr>
              <a:t>Conciliazione</a:t>
            </a:r>
            <a:endParaRPr sz="1800" dirty="0">
              <a:latin typeface="Calibri"/>
              <a:cs typeface="Calibri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Salute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Sicurezza</a:t>
            </a:r>
            <a:endParaRPr sz="1800" dirty="0">
              <a:latin typeface="Calibri"/>
              <a:cs typeface="Calibri"/>
            </a:endParaRPr>
          </a:p>
          <a:p>
            <a:pPr marL="377825" marR="810260" indent="-287020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Formazione</a:t>
            </a:r>
            <a:r>
              <a:rPr sz="1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b="1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Sviluppo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1079" y="1431036"/>
            <a:ext cx="1510665" cy="1096010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68275" marR="159385" indent="40386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Pari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Op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portu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42358" y="2947418"/>
            <a:ext cx="2286000" cy="3740656"/>
            <a:chOff x="4629658" y="3227577"/>
            <a:chExt cx="2298700" cy="3637279"/>
          </a:xfrm>
        </p:grpSpPr>
        <p:sp>
          <p:nvSpPr>
            <p:cNvPr id="8" name="object 8"/>
            <p:cNvSpPr/>
            <p:nvPr/>
          </p:nvSpPr>
          <p:spPr>
            <a:xfrm>
              <a:off x="4636008" y="3233927"/>
              <a:ext cx="2286000" cy="3624579"/>
            </a:xfrm>
            <a:custGeom>
              <a:avLst/>
              <a:gdLst/>
              <a:ahLst/>
              <a:cxnLst/>
              <a:rect l="l" t="t" r="r" b="b"/>
              <a:pathLst>
                <a:path w="2286000" h="3624579">
                  <a:moveTo>
                    <a:pt x="2285999" y="0"/>
                  </a:moveTo>
                  <a:lnTo>
                    <a:pt x="0" y="0"/>
                  </a:lnTo>
                  <a:lnTo>
                    <a:pt x="0" y="3624072"/>
                  </a:lnTo>
                  <a:lnTo>
                    <a:pt x="2285999" y="3624072"/>
                  </a:lnTo>
                  <a:lnTo>
                    <a:pt x="228599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36008" y="3233927"/>
              <a:ext cx="2286000" cy="3624579"/>
            </a:xfrm>
            <a:custGeom>
              <a:avLst/>
              <a:gdLst/>
              <a:ahLst/>
              <a:cxnLst/>
              <a:rect l="l" t="t" r="r" b="b"/>
              <a:pathLst>
                <a:path w="2286000" h="3624579">
                  <a:moveTo>
                    <a:pt x="0" y="3624072"/>
                  </a:moveTo>
                  <a:lnTo>
                    <a:pt x="2285999" y="3624072"/>
                  </a:lnTo>
                  <a:lnTo>
                    <a:pt x="2285999" y="0"/>
                  </a:lnTo>
                  <a:lnTo>
                    <a:pt x="0" y="0"/>
                  </a:lnTo>
                  <a:lnTo>
                    <a:pt x="0" y="3624072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42358" y="3510533"/>
            <a:ext cx="227330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055" marR="113664" indent="-355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40055" algn="l"/>
                <a:tab pos="440690" algn="l"/>
              </a:tabLst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Parità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ame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5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ond  di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lavoro</a:t>
            </a:r>
            <a:endParaRPr sz="1800" dirty="0">
              <a:latin typeface="Calibri"/>
              <a:cs typeface="Calibri"/>
            </a:endParaRPr>
          </a:p>
          <a:p>
            <a:pPr marL="440055" marR="338455" indent="-355600">
              <a:lnSpc>
                <a:spcPct val="100000"/>
              </a:lnSpc>
              <a:buFont typeface="Wingdings"/>
              <a:buChar char=""/>
              <a:tabLst>
                <a:tab pos="440055" algn="l"/>
                <a:tab pos="440690" algn="l"/>
              </a:tabLs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dis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crim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(genere, età,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origini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etniche,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disabilità,)</a:t>
            </a:r>
            <a:endParaRPr sz="1800" dirty="0">
              <a:latin typeface="Calibri"/>
              <a:cs typeface="Calibri"/>
            </a:endParaRPr>
          </a:p>
          <a:p>
            <a:pPr marL="440055" marR="546100" indent="-355600">
              <a:lnSpc>
                <a:spcPct val="100000"/>
              </a:lnSpc>
              <a:buFont typeface="Wingdings"/>
              <a:buChar char=""/>
              <a:tabLst>
                <a:tab pos="440055" algn="l"/>
                <a:tab pos="44069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parità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une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  <a:p>
            <a:pPr marL="440055" marR="859790" indent="-3556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40055" algn="l"/>
                <a:tab pos="440690" algn="l"/>
              </a:tabLs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  (disabii)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8447" y="1431036"/>
            <a:ext cx="1510665" cy="1096010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259715" marR="251460" algn="ctr">
              <a:lnSpc>
                <a:spcPct val="100000"/>
              </a:lnSpc>
              <a:spcBef>
                <a:spcPts val="955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Altri</a:t>
            </a:r>
            <a:r>
              <a:rPr sz="1800" b="1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diritti </a:t>
            </a:r>
            <a:r>
              <a:rPr sz="1800" b="1" spc="-3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lavoro-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correlati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78595" y="3208020"/>
            <a:ext cx="2775585" cy="292798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79095" indent="-287655">
              <a:lnSpc>
                <a:spcPct val="100000"/>
              </a:lnSpc>
              <a:spcBef>
                <a:spcPts val="1550"/>
              </a:spcBef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Libertà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associazione</a:t>
            </a:r>
            <a:endParaRPr sz="1800">
              <a:latin typeface="Calibri"/>
              <a:cs typeface="Calibri"/>
            </a:endParaRPr>
          </a:p>
          <a:p>
            <a:pPr marL="379095" marR="981710" indent="-287020">
              <a:lnSpc>
                <a:spcPct val="100000"/>
              </a:lnSpc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az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one 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collettiva</a:t>
            </a:r>
            <a:endParaRPr sz="1800">
              <a:latin typeface="Calibri"/>
              <a:cs typeface="Calibri"/>
            </a:endParaRPr>
          </a:p>
          <a:p>
            <a:pPr marL="379095" indent="-287655">
              <a:lnSpc>
                <a:spcPct val="100000"/>
              </a:lnSpc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Dialogo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sociale</a:t>
            </a:r>
            <a:endParaRPr sz="1800">
              <a:latin typeface="Calibri"/>
              <a:cs typeface="Calibri"/>
            </a:endParaRPr>
          </a:p>
          <a:p>
            <a:pPr marL="379095" indent="-287655">
              <a:lnSpc>
                <a:spcPct val="100000"/>
              </a:lnSpc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Lavoro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minorile</a:t>
            </a:r>
            <a:endParaRPr sz="1800">
              <a:latin typeface="Calibri"/>
              <a:cs typeface="Calibri"/>
            </a:endParaRPr>
          </a:p>
          <a:p>
            <a:pPr marL="379095" indent="-287655">
              <a:lnSpc>
                <a:spcPct val="100000"/>
              </a:lnSpc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Lavoro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forzato</a:t>
            </a:r>
            <a:endParaRPr sz="1800">
              <a:latin typeface="Calibri"/>
              <a:cs typeface="Calibri"/>
            </a:endParaRPr>
          </a:p>
          <a:p>
            <a:pPr marL="379095" indent="-287655">
              <a:lnSpc>
                <a:spcPct val="100000"/>
              </a:lnSpc>
              <a:buFont typeface="Wingdings"/>
              <a:buChar char=""/>
              <a:tabLst>
                <a:tab pos="379095" algn="l"/>
                <a:tab pos="379730" algn="l"/>
              </a:tabLst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Privacy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948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89" y="0"/>
            <a:ext cx="4789805" cy="6858000"/>
            <a:chOff x="0" y="0"/>
            <a:chExt cx="47898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462" cy="685799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28600" y="1004442"/>
            <a:ext cx="10668000" cy="6706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113" algn="just">
              <a:lnSpc>
                <a:spcPct val="100000"/>
              </a:lnSpc>
              <a:spcBef>
                <a:spcPts val="100"/>
              </a:spcBef>
            </a:pP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Cosa è cambiato rispetto alla prima versione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Efrag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degli standard (ante-consultazione 2022)?</a:t>
            </a:r>
          </a:p>
          <a:p>
            <a:pPr marL="265113" algn="just">
              <a:lnSpc>
                <a:spcPct val="100000"/>
              </a:lnSpc>
              <a:spcBef>
                <a:spcPts val="100"/>
              </a:spcBef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265113" algn="just">
              <a:lnSpc>
                <a:spcPct val="100000"/>
              </a:lnSpc>
              <a:spcBef>
                <a:spcPts val="100"/>
              </a:spcBef>
            </a:pPr>
            <a:r>
              <a:rPr lang="it-IT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Aspetti positivi:</a:t>
            </a:r>
          </a:p>
          <a:p>
            <a:pPr marL="265113" algn="just">
              <a:lnSpc>
                <a:spcPct val="100000"/>
              </a:lnSpc>
              <a:spcBef>
                <a:spcPts val="100"/>
              </a:spcBef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Il «principio di materialità» viene rafforzato </a:t>
            </a:r>
          </a:p>
          <a:p>
            <a:pPr marL="542925" indent="-277813" algn="just">
              <a:lnSpc>
                <a:spcPct val="100000"/>
              </a:lnSpc>
              <a:spcBef>
                <a:spcPts val="100"/>
              </a:spcBef>
              <a:tabLst>
                <a:tab pos="11393488" algn="l"/>
                <a:tab pos="11485563" algn="l"/>
              </a:tabLst>
            </a:pPr>
            <a:r>
              <a:rPr lang="it-IT" sz="1200" b="0" i="1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</a:t>
            </a:r>
            <a:r>
              <a:rPr lang="en-US" sz="12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The undertaking may omit all disclosure requirements in a topical standard if it assesses that the topic in question is not material. In that case it may disclose a brief  explanation of the conclusions of the materiality assessment for that topic </a:t>
            </a:r>
            <a:endParaRPr lang="it-IT" sz="1200" i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Riduzione degli oneri di rendicontazione in molti standard (qualitativi e quantitativi)</a:t>
            </a: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Maggiore allineamento tra gli standard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Efrag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e quelli dell’ISSB 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(International </a:t>
            </a:r>
            <a:r>
              <a:rPr lang="it-IT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Sustainability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Standard Board)</a:t>
            </a: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Posticipo degli obblighi di rendicontazione di 1 o 2 anni, a seconda degli standard di riferimento </a:t>
            </a: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Migliorata la coerenza/fruibilità degli standard</a:t>
            </a: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Introdotte appendici esplicative/flowchart/glossari terminologici/esempi di target</a:t>
            </a:r>
            <a:endParaRPr lang="it-IT" i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550863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endParaRPr lang="it-IT" i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180975" indent="84138" algn="just">
              <a:lnSpc>
                <a:spcPct val="100000"/>
              </a:lnSpc>
              <a:spcBef>
                <a:spcPts val="100"/>
              </a:spcBef>
              <a:tabLst>
                <a:tab pos="11393488" algn="l"/>
                <a:tab pos="11485563" algn="l"/>
              </a:tabLst>
            </a:pPr>
            <a:r>
              <a:rPr lang="it-IT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Persistenti criticità:</a:t>
            </a:r>
          </a:p>
          <a:p>
            <a:pPr marL="180975" indent="84138" algn="just">
              <a:lnSpc>
                <a:spcPct val="100000"/>
              </a:lnSpc>
              <a:spcBef>
                <a:spcPts val="100"/>
              </a:spcBef>
              <a:tabLst>
                <a:tab pos="11393488" algn="l"/>
                <a:tab pos="11485563" algn="l"/>
              </a:tabLst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466725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Nonostante le semplificazioni ottenute, permane una eccessiva granularità dei requisiti richiesti (anche sui Sociali), senza reale valore aggiunto per i destinatari della rendicontazione (</a:t>
            </a:r>
            <a:r>
              <a:rPr lang="it-IT" sz="1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rif</a:t>
            </a:r>
            <a:r>
              <a:rPr lang="it-I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investitori)</a:t>
            </a:r>
          </a:p>
          <a:p>
            <a:pPr marL="466725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Informazioni quali/quantitative molto dettagliate/difficoltà di raccolta info/dati</a:t>
            </a:r>
          </a:p>
          <a:p>
            <a:pPr marL="466725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11393488" algn="l"/>
                <a:tab pos="11485563" algn="l"/>
              </a:tabLst>
            </a:pPr>
            <a:r>
              <a:rPr lang="it-I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Complessità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procedurale/organizzativa per la raccolta dei dati/informazioni/Costi</a:t>
            </a:r>
            <a:endParaRPr lang="it-IT" sz="18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180975" algn="just">
              <a:lnSpc>
                <a:spcPct val="100000"/>
              </a:lnSpc>
              <a:spcBef>
                <a:spcPts val="100"/>
              </a:spcBef>
              <a:tabLst>
                <a:tab pos="11393488" algn="l"/>
                <a:tab pos="11485563" algn="l"/>
              </a:tabLst>
            </a:pPr>
            <a:endParaRPr lang="it-IT" sz="18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466725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endParaRPr sz="18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 dirty="0"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7ED862-9096-0A55-3EA2-316B55AC3FCB}"/>
              </a:ext>
            </a:extLst>
          </p:cNvPr>
          <p:cNvSpPr txBox="1"/>
          <p:nvPr/>
        </p:nvSpPr>
        <p:spPr>
          <a:xfrm>
            <a:off x="457200" y="76200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marR="5080" indent="-73025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SVILUPPI DEL PROCESSO EUROPEO 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VISTA DELL’ADOZIONE DEFINITIVA CON ATTI DELEGATI 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74676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864350"/>
            <a:chOff x="-6350" y="0"/>
            <a:chExt cx="12204700" cy="68643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751377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789805" cy="6858000"/>
            </a:xfrm>
            <a:custGeom>
              <a:avLst/>
              <a:gdLst/>
              <a:ahLst/>
              <a:cxnLst/>
              <a:rect l="l" t="t" r="r" b="b"/>
              <a:pathLst>
                <a:path w="4789805" h="6858000">
                  <a:moveTo>
                    <a:pt x="4789516" y="0"/>
                  </a:moveTo>
                  <a:lnTo>
                    <a:pt x="2122670" y="0"/>
                  </a:lnTo>
                  <a:lnTo>
                    <a:pt x="0" y="4023693"/>
                  </a:lnTo>
                  <a:lnTo>
                    <a:pt x="0" y="6857996"/>
                  </a:lnTo>
                  <a:lnTo>
                    <a:pt x="1266222" y="6857996"/>
                  </a:lnTo>
                  <a:lnTo>
                    <a:pt x="4789516" y="0"/>
                  </a:lnTo>
                  <a:close/>
                </a:path>
              </a:pathLst>
            </a:custGeom>
            <a:solidFill>
              <a:srgbClr val="52C1E3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462" cy="685799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112776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SOCIALI EFRAG: SVILUPPI DEL PROCESSO EUROPEO 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VISTA DELL’ADOZIONE DEFINITIVA CON ATTI DELEGATI 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dirty="0">
              <a:solidFill>
                <a:srgbClr val="0081BB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39BCA5-FB25-6D4C-B36C-AE195631CA39}"/>
              </a:ext>
            </a:extLst>
          </p:cNvPr>
          <p:cNvSpPr txBox="1"/>
          <p:nvPr/>
        </p:nvSpPr>
        <p:spPr>
          <a:xfrm>
            <a:off x="148856" y="825457"/>
            <a:ext cx="1158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Modifiche accolte sui 4 standard sociali rispetto alla versione originaria (ante-consultazione 2022): </a:t>
            </a:r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posticipo degli obblighi di rendicontazione di 1 anno (cd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-in) e parziale semplificazione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TUTTI i requisiti informativi da S1-1 a S1-17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imprese o gruppi </a:t>
            </a:r>
            <a:r>
              <a:rPr lang="it-IT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750 dipendenti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nell’anno finanziario possono omettere, nella rendicontazione, tutte le informazioni specificate nei requisiti informativi previsti nello Standard S1 –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il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anno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S1.7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(caratteristiche dei lavoratori non dipendenti inclusi nella forza-lavoro),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S1-8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(copertura della contrattazione collettiva e dialogo sociale),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S1-11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(protezione sociale),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S1-12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di lavoratori con disabilità),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S1-14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(salute e sicurezza),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S1-15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(Conciliazione lavoro-famiglia). L’impresa può omettere di rendicontare su tali aspetti per il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anno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rendicontazione.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struttura dello standard S1 è stata parzialmente modificata/semplificata e la sua lettura va fatta in coordinamento con gli standard trasversali (ESRS1 e ESRS2), con gli allegati/guide operative allegate ai testi.</a:t>
            </a: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2135</Words>
  <Application>Microsoft Office PowerPoint</Application>
  <PresentationFormat>Widescreen</PresentationFormat>
  <Paragraphs>241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MT</vt:lpstr>
      <vt:lpstr>Calibri</vt:lpstr>
      <vt:lpstr>Times New Roman</vt:lpstr>
      <vt:lpstr>Wingdings</vt:lpstr>
      <vt:lpstr>Office Theme</vt:lpstr>
      <vt:lpstr>Presentazione standard di PowerPoint</vt:lpstr>
      <vt:lpstr>DIRETTIVA CSRD: SVILUPPI DEL PROCESSO EUROPEO IN VISTA DELL’ADOZIONE DEFINITIVA CON ATTI DELEGATI </vt:lpstr>
      <vt:lpstr>Presentazione standard di PowerPoint</vt:lpstr>
      <vt:lpstr>STANDARD SOCIALI EFRAG (2)</vt:lpstr>
      <vt:lpstr>STANDARD SOCIALI EFRAG (2)</vt:lpstr>
      <vt:lpstr>STANDARD SOCIALI EFRAG (2)</vt:lpstr>
      <vt:lpstr>Presentazione standard di PowerPoint</vt:lpstr>
      <vt:lpstr>Presentazione standard di PowerPoint</vt:lpstr>
      <vt:lpstr>STANDARD SOCIALI EFRAG: SVILUPPI DEL PROCESSO EUROPEO IN VISTA DELL’ADOZIONE DEFINITIVA CON ATTI DELEGATI  (2) </vt:lpstr>
      <vt:lpstr>STANDARD SOCIALI EFRAG: SVILUPPI DEL PROCESSO EUROPEO IN VISTA DELL’ADOZIONE DEFINITIVA CON ATTI DELEGATI  (2) </vt:lpstr>
      <vt:lpstr>STANDARD SOCIALI EFRAG: LA CONSULTAZIONE PUBBLICA UE DELLA COMMISSIONE EUROPEA (3)   </vt:lpstr>
      <vt:lpstr>STANDARD SOCIALI EFRAG: LA CONSULTAZIONE PUBBLICA UE DELLA COMMISSIONE EUROPEA (3)   </vt:lpstr>
      <vt:lpstr>STANDARD SOCIALI EFRAG: LA CONSULTAZIONE PUBBLICA UE DELLA COMMISSIONE EUROPEA (3) 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POMILIO BLUMM SRL POMILIO BLUMM SRL</dc:creator>
  <cp:lastModifiedBy>Astorri Paola</cp:lastModifiedBy>
  <cp:revision>212</cp:revision>
  <cp:lastPrinted>2023-07-11T07:47:55Z</cp:lastPrinted>
  <dcterms:created xsi:type="dcterms:W3CDTF">2023-07-03T15:24:46Z</dcterms:created>
  <dcterms:modified xsi:type="dcterms:W3CDTF">2023-07-13T11:05:29Z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2023-07-03T00:00:00Z</vt:filetime>
  </property>
</Properties>
</file>