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70" r:id="rId3"/>
    <p:sldId id="271" r:id="rId4"/>
    <p:sldId id="272" r:id="rId5"/>
    <p:sldId id="259" r:id="rId6"/>
    <p:sldId id="262" r:id="rId7"/>
    <p:sldId id="260" r:id="rId8"/>
    <p:sldId id="273" r:id="rId9"/>
    <p:sldId id="261" r:id="rId10"/>
    <p:sldId id="266" r:id="rId11"/>
    <p:sldId id="267" r:id="rId12"/>
    <p:sldId id="268" r:id="rId13"/>
    <p:sldId id="257" r:id="rId14"/>
    <p:sldId id="25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1CDBB04C-D90E-4572-99AE-140311BAA99E}">
          <p14:sldIdLst>
            <p14:sldId id="256"/>
            <p14:sldId id="270"/>
            <p14:sldId id="271"/>
            <p14:sldId id="272"/>
            <p14:sldId id="259"/>
            <p14:sldId id="262"/>
            <p14:sldId id="260"/>
            <p14:sldId id="273"/>
            <p14:sldId id="261"/>
            <p14:sldId id="266"/>
            <p14:sldId id="267"/>
            <p14:sldId id="268"/>
          </p14:sldIdLst>
        </p14:section>
        <p14:section name="Sezione senza titolo" id="{365304AA-97A0-4348-85E1-FE29D32ED61B}">
          <p14:sldIdLst>
            <p14:sldId id="257"/>
            <p14:sldId id="25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nturaanna\AppData\Local\Microsoft\Windows\INetCache\Content.Outlook\0OMGBZ8G\AGG.%20ANAGRAFICA%20AL%2006.05.2019%20CON%20GRAFICI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nturaanna\AppData\Local\Microsoft\Windows\INetCache\Content.Outlook\0OMGBZ8G\AGG.%20ANAGRAFICA%20AL%2006.05.2019%20CON%20GRAFICI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pPr>
            <a:r>
              <a:rPr lang="en-US" sz="2000" b="1" baseline="0" dirty="0">
                <a:solidFill>
                  <a:schemeClr val="tx1"/>
                </a:solidFill>
                <a:latin typeface="Futura Lt BT" panose="020B0402020204020303" pitchFamily="34" charset="0"/>
              </a:rPr>
              <a:t>2018 </a:t>
            </a:r>
            <a:r>
              <a:rPr lang="en-US" sz="2000" b="1" dirty="0">
                <a:solidFill>
                  <a:schemeClr val="tx1"/>
                </a:solidFill>
                <a:latin typeface="Futura Lt BT" panose="020B0402020204020303" pitchFamily="34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latin typeface="Futura Lt BT" panose="020B0402020204020303" pitchFamily="34" charset="0"/>
              </a:rPr>
              <a:t>Servizi</a:t>
            </a:r>
            <a:r>
              <a:rPr lang="en-US" sz="2000" b="1" dirty="0">
                <a:solidFill>
                  <a:schemeClr val="tx1"/>
                </a:solidFill>
                <a:latin typeface="Futura Lt BT" panose="020B0402020204020303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Futura Lt BT" panose="020B0402020204020303" pitchFamily="34" charset="0"/>
              </a:rPr>
              <a:t>erogati</a:t>
            </a:r>
            <a:r>
              <a:rPr lang="en-US" sz="2000" b="1" dirty="0">
                <a:solidFill>
                  <a:schemeClr val="tx1"/>
                </a:solidFill>
                <a:latin typeface="Futura Lt BT" panose="020B0402020204020303" pitchFamily="34" charset="0"/>
              </a:rPr>
              <a:t> 7959)</a:t>
            </a:r>
          </a:p>
        </c:rich>
      </c:tx>
      <c:layout>
        <c:manualLayout>
          <c:xMode val="edge"/>
          <c:yMode val="edge"/>
          <c:x val="0.11358525364195605"/>
          <c:y val="3.0906402823685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Futura Lt BT" panose="020B0402020204020303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822982678496006E-3"/>
          <c:y val="7.692345364402832E-2"/>
          <c:w val="0.96562499999999996"/>
          <c:h val="0.671674048248397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12169"/>
                </a:solidFill>
                <a:latin typeface="Futura Lt BT" panose="020B0402020204020303" pitchFamily="34" charset="0"/>
                <a:ea typeface="+mn-ea"/>
                <a:cs typeface="+mn-cs"/>
              </a:defRPr>
            </a:pPr>
            <a:r>
              <a:rPr lang="en-US" b="1" dirty="0">
                <a:solidFill>
                  <a:srgbClr val="012169"/>
                </a:solidFill>
              </a:rPr>
              <a:t>2018 (</a:t>
            </a:r>
            <a:r>
              <a:rPr lang="en-US" b="1" dirty="0" err="1">
                <a:solidFill>
                  <a:srgbClr val="012169"/>
                </a:solidFill>
              </a:rPr>
              <a:t>Servizi</a:t>
            </a:r>
            <a:r>
              <a:rPr lang="en-US" b="1" dirty="0">
                <a:solidFill>
                  <a:srgbClr val="012169"/>
                </a:solidFill>
              </a:rPr>
              <a:t> </a:t>
            </a:r>
            <a:r>
              <a:rPr lang="en-US" b="1" dirty="0" err="1">
                <a:solidFill>
                  <a:srgbClr val="012169"/>
                </a:solidFill>
              </a:rPr>
              <a:t>erogati</a:t>
            </a:r>
            <a:r>
              <a:rPr lang="en-US" b="1" dirty="0">
                <a:solidFill>
                  <a:srgbClr val="012169"/>
                </a:solidFill>
              </a:rPr>
              <a:t> 7959)</a:t>
            </a:r>
          </a:p>
        </c:rich>
      </c:tx>
      <c:layout>
        <c:manualLayout>
          <c:xMode val="edge"/>
          <c:yMode val="edge"/>
          <c:x val="0.17112621708196341"/>
          <c:y val="3.8263663732091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12169"/>
              </a:solidFill>
              <a:latin typeface="Futura Lt BT" panose="020B0402020204020303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425787821232526"/>
          <c:y val="0.10791192579273171"/>
          <c:w val="0.76949291795389863"/>
          <c:h val="0.535801403211093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573760918561162E-2"/>
          <c:y val="0.60934704511072157"/>
          <c:w val="0.93735972637694565"/>
          <c:h val="0.363769149627049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utura Lt BT" panose="020B0402020204020303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>
                <a:solidFill>
                  <a:srgbClr val="012169"/>
                </a:solidFill>
                <a:latin typeface="Futura Bk BT" panose="020B0502020204020303" pitchFamily="34" charset="0"/>
              </a:rPr>
              <a:t>N. Aziende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976443403564845E-2"/>
          <c:y val="9.713806473669033E-2"/>
          <c:w val="0.88200179272119206"/>
          <c:h val="0.670144501358456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'DATI PER GRAFICI'!$B$49</c:f>
              <c:strCache>
                <c:ptCount val="1"/>
                <c:pt idx="0">
                  <c:v>n. aziende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6CA-4AEE-A987-816FD59DEE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'DATI PER GRAFICI'!$A$50:$A$68</c:f>
              <c:strCache>
                <c:ptCount val="19"/>
                <c:pt idx="1">
                  <c:v>ANNO 2019 agg. 06.05</c:v>
                </c:pt>
                <c:pt idx="2">
                  <c:v>ANNO 2018</c:v>
                </c:pt>
                <c:pt idx="3">
                  <c:v>ANNO 2017</c:v>
                </c:pt>
                <c:pt idx="4">
                  <c:v>ANNO 2016</c:v>
                </c:pt>
                <c:pt idx="5">
                  <c:v>ANNO 2015 </c:v>
                </c:pt>
                <c:pt idx="6">
                  <c:v>ANNO 2014</c:v>
                </c:pt>
                <c:pt idx="7">
                  <c:v>ANNO 2013</c:v>
                </c:pt>
                <c:pt idx="8">
                  <c:v>ANNO 2012 </c:v>
                </c:pt>
                <c:pt idx="9">
                  <c:v>ANNO 2011</c:v>
                </c:pt>
                <c:pt idx="10">
                  <c:v>ANNO 2010</c:v>
                </c:pt>
                <c:pt idx="11">
                  <c:v>ANNO 2009</c:v>
                </c:pt>
                <c:pt idx="12">
                  <c:v>ANNO 2008</c:v>
                </c:pt>
                <c:pt idx="13">
                  <c:v>ANNO 2007</c:v>
                </c:pt>
                <c:pt idx="14">
                  <c:v>ANNO 2006</c:v>
                </c:pt>
                <c:pt idx="15">
                  <c:v>ANNO 2005</c:v>
                </c:pt>
                <c:pt idx="16">
                  <c:v>ANNO 2004</c:v>
                </c:pt>
                <c:pt idx="17">
                  <c:v>ANNO 2003</c:v>
                </c:pt>
                <c:pt idx="18">
                  <c:v>ANNO 2002</c:v>
                </c:pt>
              </c:strCache>
            </c:strRef>
          </c:cat>
          <c:val>
            <c:numRef>
              <c:f>'DATI PER GRAFICI'!$B$50:$B$68</c:f>
              <c:numCache>
                <c:formatCode>General</c:formatCode>
                <c:ptCount val="19"/>
                <c:pt idx="1">
                  <c:v>436</c:v>
                </c:pt>
                <c:pt idx="2">
                  <c:v>433</c:v>
                </c:pt>
                <c:pt idx="3">
                  <c:v>426</c:v>
                </c:pt>
                <c:pt idx="4">
                  <c:v>422</c:v>
                </c:pt>
                <c:pt idx="5">
                  <c:v>419</c:v>
                </c:pt>
                <c:pt idx="6">
                  <c:v>411</c:v>
                </c:pt>
                <c:pt idx="7">
                  <c:v>405</c:v>
                </c:pt>
                <c:pt idx="8">
                  <c:v>419</c:v>
                </c:pt>
                <c:pt idx="9">
                  <c:v>434</c:v>
                </c:pt>
                <c:pt idx="10">
                  <c:v>447</c:v>
                </c:pt>
                <c:pt idx="11">
                  <c:v>462</c:v>
                </c:pt>
                <c:pt idx="12">
                  <c:v>471</c:v>
                </c:pt>
                <c:pt idx="13">
                  <c:v>479</c:v>
                </c:pt>
                <c:pt idx="14">
                  <c:v>496</c:v>
                </c:pt>
                <c:pt idx="15">
                  <c:v>506</c:v>
                </c:pt>
                <c:pt idx="16">
                  <c:v>511</c:v>
                </c:pt>
                <c:pt idx="17">
                  <c:v>520</c:v>
                </c:pt>
                <c:pt idx="18">
                  <c:v>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CA-4AEE-A987-816FD59DE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7925104"/>
        <c:axId val="307925496"/>
        <c:axId val="0"/>
      </c:bar3DChart>
      <c:catAx>
        <c:axId val="307925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925496"/>
        <c:crosses val="autoZero"/>
        <c:auto val="1"/>
        <c:lblAlgn val="ctr"/>
        <c:lblOffset val="100"/>
        <c:noMultiLvlLbl val="0"/>
      </c:catAx>
      <c:valAx>
        <c:axId val="30792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92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pPr>
            <a:r>
              <a:rPr lang="en-US" sz="2000" b="1" baseline="0" dirty="0">
                <a:solidFill>
                  <a:schemeClr val="tx1"/>
                </a:solidFill>
                <a:latin typeface="Futura Lt BT" panose="020B0402020204020303" pitchFamily="34" charset="0"/>
              </a:rPr>
              <a:t>2018 </a:t>
            </a:r>
            <a:r>
              <a:rPr lang="en-US" sz="2000" b="1" dirty="0">
                <a:solidFill>
                  <a:schemeClr val="tx1"/>
                </a:solidFill>
                <a:latin typeface="Futura Lt BT" panose="020B0402020204020303" pitchFamily="34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latin typeface="Futura Lt BT" panose="020B0402020204020303" pitchFamily="34" charset="0"/>
              </a:rPr>
              <a:t>Servizi</a:t>
            </a:r>
            <a:r>
              <a:rPr lang="en-US" sz="2000" b="1" dirty="0">
                <a:solidFill>
                  <a:schemeClr val="tx1"/>
                </a:solidFill>
                <a:latin typeface="Futura Lt BT" panose="020B0402020204020303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Futura Lt BT" panose="020B0402020204020303" pitchFamily="34" charset="0"/>
              </a:rPr>
              <a:t>erogati</a:t>
            </a:r>
            <a:r>
              <a:rPr lang="en-US" sz="2000" b="1" dirty="0">
                <a:solidFill>
                  <a:schemeClr val="tx1"/>
                </a:solidFill>
                <a:latin typeface="Futura Lt BT" panose="020B0402020204020303" pitchFamily="34" charset="0"/>
              </a:rPr>
              <a:t> 7959)</a:t>
            </a:r>
          </a:p>
        </c:rich>
      </c:tx>
      <c:layout>
        <c:manualLayout>
          <c:xMode val="edge"/>
          <c:yMode val="edge"/>
          <c:x val="0.11358525364195605"/>
          <c:y val="3.0906402823685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Futura Lt BT" panose="020B0402020204020303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822982678496006E-3"/>
          <c:y val="7.692345364402832E-2"/>
          <c:w val="0.96562499999999996"/>
          <c:h val="0.671674048248397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12169"/>
                </a:solidFill>
                <a:latin typeface="Futura Lt BT" panose="020B0402020204020303" pitchFamily="34" charset="0"/>
                <a:ea typeface="+mn-ea"/>
                <a:cs typeface="+mn-cs"/>
              </a:defRPr>
            </a:pPr>
            <a:r>
              <a:rPr lang="en-US" b="1" dirty="0">
                <a:solidFill>
                  <a:srgbClr val="012169"/>
                </a:solidFill>
              </a:rPr>
              <a:t>2018 (</a:t>
            </a:r>
            <a:r>
              <a:rPr lang="en-US" b="1" dirty="0" err="1">
                <a:solidFill>
                  <a:srgbClr val="012169"/>
                </a:solidFill>
              </a:rPr>
              <a:t>Servizi</a:t>
            </a:r>
            <a:r>
              <a:rPr lang="en-US" b="1" dirty="0">
                <a:solidFill>
                  <a:srgbClr val="012169"/>
                </a:solidFill>
              </a:rPr>
              <a:t> </a:t>
            </a:r>
            <a:r>
              <a:rPr lang="en-US" b="1" dirty="0" err="1">
                <a:solidFill>
                  <a:srgbClr val="012169"/>
                </a:solidFill>
              </a:rPr>
              <a:t>erogati</a:t>
            </a:r>
            <a:r>
              <a:rPr lang="en-US" b="1" dirty="0">
                <a:solidFill>
                  <a:srgbClr val="012169"/>
                </a:solidFill>
              </a:rPr>
              <a:t> 7959)</a:t>
            </a:r>
          </a:p>
        </c:rich>
      </c:tx>
      <c:layout>
        <c:manualLayout>
          <c:xMode val="edge"/>
          <c:yMode val="edge"/>
          <c:x val="0.17112621708196341"/>
          <c:y val="3.8263663732091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12169"/>
              </a:solidFill>
              <a:latin typeface="Futura Lt BT" panose="020B0402020204020303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425787821232526"/>
          <c:y val="0.10791192579273171"/>
          <c:w val="0.76949291795389863"/>
          <c:h val="0.535801403211093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573760918561162E-2"/>
          <c:y val="0.60934704511072157"/>
          <c:w val="0.93735972637694565"/>
          <c:h val="0.363769149627049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utura Lt BT" panose="020B0402020204020303" pitchFamily="34" charset="0"/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pPr>
            <a:r>
              <a:rPr lang="en-US" sz="2000" b="1" dirty="0">
                <a:solidFill>
                  <a:srgbClr val="012169"/>
                </a:solidFill>
                <a:latin typeface="Futura Bk BT" panose="020B0502020204020303" pitchFamily="34" charset="0"/>
              </a:rPr>
              <a:t>N</a:t>
            </a:r>
            <a:r>
              <a:rPr lang="en-US" sz="2000" b="1" dirty="0">
                <a:latin typeface="Futura Bk BT" panose="020B0502020204020303" pitchFamily="34" charset="0"/>
              </a:rPr>
              <a:t>. </a:t>
            </a:r>
            <a:r>
              <a:rPr lang="en-US" sz="2000" b="1" dirty="0" err="1">
                <a:solidFill>
                  <a:srgbClr val="012169"/>
                </a:solidFill>
                <a:latin typeface="Futura Bk BT" panose="020B0502020204020303" pitchFamily="34" charset="0"/>
              </a:rPr>
              <a:t>Dipendenti</a:t>
            </a:r>
            <a:endParaRPr lang="en-US" sz="2000" b="1" dirty="0">
              <a:solidFill>
                <a:srgbClr val="012169"/>
              </a:solidFill>
              <a:latin typeface="Futura Bk BT" panose="020B05020202040203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'DATI PER GRAFICI'!$B$71</c:f>
              <c:strCache>
                <c:ptCount val="1"/>
                <c:pt idx="0">
                  <c:v>N. Dipendenti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EAA-4C84-89EB-9225EE325305}"/>
              </c:ext>
            </c:extLst>
          </c:dPt>
          <c:dLbls>
            <c:dLbl>
              <c:idx val="1"/>
              <c:layout>
                <c:manualLayout>
                  <c:x val="2.733118901862941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/>
                      <a:t>* </a:t>
                    </a:r>
                    <a:fld id="{5E3DE66E-97D2-4A08-B2CE-F5A9FCF0E1D2}" type="VALUE">
                      <a:rPr lang="en-US" sz="1100" b="1">
                        <a:solidFill>
                          <a:srgbClr val="FF0000"/>
                        </a:solidFill>
                      </a:rPr>
                      <a:pPr/>
                      <a:t>[VALORE]</a:t>
                    </a:fld>
                    <a:endParaRPr lang="en-US" sz="11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AA-4C84-89EB-9225EE32530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'DATI PER GRAFICI'!$A$72:$A$90</c:f>
              <c:strCache>
                <c:ptCount val="19"/>
                <c:pt idx="1">
                  <c:v>ANNO 2019 agg. 06.05</c:v>
                </c:pt>
                <c:pt idx="2">
                  <c:v>ANNO 2018</c:v>
                </c:pt>
                <c:pt idx="3">
                  <c:v>ANNO 2017</c:v>
                </c:pt>
                <c:pt idx="4">
                  <c:v>ANNO 2016</c:v>
                </c:pt>
                <c:pt idx="5">
                  <c:v>ANNO 2015 </c:v>
                </c:pt>
                <c:pt idx="6">
                  <c:v>ANNO 2014</c:v>
                </c:pt>
                <c:pt idx="7">
                  <c:v>ANNO 2013</c:v>
                </c:pt>
                <c:pt idx="8">
                  <c:v>ANNO 2012 </c:v>
                </c:pt>
                <c:pt idx="9">
                  <c:v>ANNO 2011</c:v>
                </c:pt>
                <c:pt idx="10">
                  <c:v>ANNO 2010</c:v>
                </c:pt>
                <c:pt idx="11">
                  <c:v>ANNO 2009</c:v>
                </c:pt>
                <c:pt idx="12">
                  <c:v>ANNO 2008</c:v>
                </c:pt>
                <c:pt idx="13">
                  <c:v>ANNO 2007</c:v>
                </c:pt>
                <c:pt idx="14">
                  <c:v>ANNO 2006</c:v>
                </c:pt>
                <c:pt idx="15">
                  <c:v>ANNO 2005</c:v>
                </c:pt>
                <c:pt idx="16">
                  <c:v>ANNO 2004</c:v>
                </c:pt>
                <c:pt idx="17">
                  <c:v>ANNO 2003</c:v>
                </c:pt>
                <c:pt idx="18">
                  <c:v>ANNO 2002</c:v>
                </c:pt>
              </c:strCache>
            </c:strRef>
          </c:cat>
          <c:val>
            <c:numRef>
              <c:f>'DATI PER GRAFICI'!$B$72:$B$90</c:f>
              <c:numCache>
                <c:formatCode>_-* #,##0_-;\-* #,##0_-;_-* "-"??_-;_-@_-</c:formatCode>
                <c:ptCount val="19"/>
                <c:pt idx="1">
                  <c:v>19683</c:v>
                </c:pt>
                <c:pt idx="2">
                  <c:v>20844</c:v>
                </c:pt>
                <c:pt idx="3">
                  <c:v>20318</c:v>
                </c:pt>
                <c:pt idx="4">
                  <c:v>20041</c:v>
                </c:pt>
                <c:pt idx="5">
                  <c:v>19934</c:v>
                </c:pt>
                <c:pt idx="6">
                  <c:v>19946</c:v>
                </c:pt>
                <c:pt idx="7">
                  <c:v>18293</c:v>
                </c:pt>
                <c:pt idx="8">
                  <c:v>19679</c:v>
                </c:pt>
                <c:pt idx="9">
                  <c:v>20154</c:v>
                </c:pt>
                <c:pt idx="10">
                  <c:v>20719</c:v>
                </c:pt>
                <c:pt idx="11">
                  <c:v>21690</c:v>
                </c:pt>
                <c:pt idx="12">
                  <c:v>22368</c:v>
                </c:pt>
                <c:pt idx="13">
                  <c:v>21750</c:v>
                </c:pt>
                <c:pt idx="14">
                  <c:v>21043</c:v>
                </c:pt>
                <c:pt idx="15">
                  <c:v>21246</c:v>
                </c:pt>
                <c:pt idx="16">
                  <c:v>20924</c:v>
                </c:pt>
                <c:pt idx="17">
                  <c:v>21049</c:v>
                </c:pt>
                <c:pt idx="18">
                  <c:v>21607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AA-4C84-89EB-9225EE325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7928632"/>
        <c:axId val="307924320"/>
        <c:axId val="0"/>
      </c:bar3DChart>
      <c:catAx>
        <c:axId val="307928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924320"/>
        <c:crosses val="autoZero"/>
        <c:auto val="1"/>
        <c:lblAlgn val="ctr"/>
        <c:lblOffset val="100"/>
        <c:noMultiLvlLbl val="0"/>
      </c:catAx>
      <c:valAx>
        <c:axId val="307924320"/>
        <c:scaling>
          <c:orientation val="minMax"/>
          <c:max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928632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B2C3A4-466B-4F68-90FE-E54A50720433}" type="doc">
      <dgm:prSet loTypeId="urn:microsoft.com/office/officeart/2008/layout/AlternatingHexagons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5AA93524-69E7-455F-A26F-99CD6862106B}">
      <dgm:prSet phldrT="[Tes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12169"/>
          </a:solidFill>
        </a:ln>
      </dgm:spPr>
      <dgm:t>
        <a:bodyPr/>
        <a:lstStyle/>
        <a:p>
          <a:r>
            <a:rPr lang="it-IT" sz="1400" b="1" dirty="0">
              <a:latin typeface="Futura Lt BT" panose="020B0402020204020303" pitchFamily="34" charset="0"/>
              <a:cs typeface="Arial" panose="020B0604020202020204" pitchFamily="34" charset="0"/>
            </a:rPr>
            <a:t>SICUREZZA AMBIENTE E SISTEMI DI GESTIONE</a:t>
          </a:r>
        </a:p>
      </dgm:t>
    </dgm:pt>
    <dgm:pt modelId="{B1FA7ACD-7A42-45D6-9AA4-A13A571A5158}" type="parTrans" cxnId="{BC2CF7DD-D0F5-467E-A634-8E824FA3342E}">
      <dgm:prSet/>
      <dgm:spPr/>
      <dgm:t>
        <a:bodyPr/>
        <a:lstStyle/>
        <a:p>
          <a:endParaRPr lang="it-IT" sz="2400" b="0">
            <a:latin typeface="Futura Lt BT" panose="020B0402020204020303" pitchFamily="34" charset="0"/>
          </a:endParaRPr>
        </a:p>
      </dgm:t>
    </dgm:pt>
    <dgm:pt modelId="{2F7C621F-9D93-4D37-914D-2DC3CD709AAF}" type="sibTrans" cxnId="{BC2CF7DD-D0F5-467E-A634-8E824FA3342E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12169"/>
          </a:solidFill>
        </a:ln>
      </dgm:spPr>
      <dgm:t>
        <a:bodyPr/>
        <a:lstStyle/>
        <a:p>
          <a:r>
            <a:rPr lang="it-IT" sz="1400" b="1" dirty="0">
              <a:latin typeface="Futura Lt BT" panose="020B0402020204020303" pitchFamily="34" charset="0"/>
              <a:cs typeface="Arial" panose="020B0604020202020204" pitchFamily="34" charset="0"/>
            </a:rPr>
            <a:t>FORMAZIONESCUOLA UNIVERSITA'</a:t>
          </a:r>
        </a:p>
      </dgm:t>
    </dgm:pt>
    <dgm:pt modelId="{16140A20-F9A6-4408-AA87-0E088A747CED}">
      <dgm:prSet phldrT="[Tes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12169"/>
          </a:solidFill>
        </a:ln>
      </dgm:spPr>
      <dgm:t>
        <a:bodyPr/>
        <a:lstStyle/>
        <a:p>
          <a:pPr>
            <a:buFont typeface="+mj-lt"/>
            <a:buAutoNum type="arabicParenR"/>
          </a:pPr>
          <a:r>
            <a:rPr lang="it-IT" sz="1200" b="1" dirty="0">
              <a:latin typeface="Futura Lt BT" panose="020B0402020204020303" pitchFamily="34" charset="0"/>
              <a:cs typeface="Arial" panose="020B0604020202020204" pitchFamily="34" charset="0"/>
            </a:rPr>
            <a:t>MERCATI ESTERI FINANZA INNOVAZIONE ENERGIA</a:t>
          </a:r>
        </a:p>
      </dgm:t>
    </dgm:pt>
    <dgm:pt modelId="{7F454F0A-F66E-4E06-BDE9-F3C2A91DD54B}" type="parTrans" cxnId="{6937FCBE-4FDF-413D-97CE-AC7E761B7715}">
      <dgm:prSet/>
      <dgm:spPr/>
      <dgm:t>
        <a:bodyPr/>
        <a:lstStyle/>
        <a:p>
          <a:endParaRPr lang="it-IT" sz="2400" b="0">
            <a:latin typeface="Futura Lt BT" panose="020B0402020204020303" pitchFamily="34" charset="0"/>
          </a:endParaRPr>
        </a:p>
      </dgm:t>
    </dgm:pt>
    <dgm:pt modelId="{5E4775AA-CA16-47FA-B5E6-04D1DD836011}" type="sibTrans" cxnId="{6937FCBE-4FDF-413D-97CE-AC7E761B771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12169"/>
          </a:solidFill>
        </a:ln>
      </dgm:spPr>
      <dgm:t>
        <a:bodyPr/>
        <a:lstStyle/>
        <a:p>
          <a:pPr>
            <a:buFont typeface="+mj-lt"/>
            <a:buAutoNum type="arabicParenR"/>
          </a:pPr>
          <a:r>
            <a:rPr lang="it-IT" sz="1400" b="1" dirty="0">
              <a:latin typeface="Futura Lt BT" panose="020B0402020204020303" pitchFamily="34" charset="0"/>
              <a:cs typeface="Arial" panose="020B0604020202020204" pitchFamily="34" charset="0"/>
            </a:rPr>
            <a:t>FISCO DIRITTO E LEGISLAZIONE</a:t>
          </a:r>
        </a:p>
      </dgm:t>
    </dgm:pt>
    <dgm:pt modelId="{9B0335A2-48ED-418E-8F95-2F5724290453}">
      <dgm:prSet phldrT="[Tes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12169"/>
          </a:solidFill>
        </a:ln>
      </dgm:spPr>
      <dgm:t>
        <a:bodyPr/>
        <a:lstStyle/>
        <a:p>
          <a:pPr>
            <a:buFont typeface="+mj-lt"/>
            <a:buAutoNum type="arabicParenR"/>
          </a:pPr>
          <a:r>
            <a:rPr lang="it-IT" sz="1400" b="1" dirty="0">
              <a:latin typeface="Futura Lt BT" panose="020B0402020204020303" pitchFamily="34" charset="0"/>
              <a:cs typeface="Arial" panose="020B0604020202020204" pitchFamily="34" charset="0"/>
            </a:rPr>
            <a:t>RISORSE E TERRITORIO</a:t>
          </a:r>
        </a:p>
      </dgm:t>
    </dgm:pt>
    <dgm:pt modelId="{D69E1A8E-1CDF-4778-AEF5-F4894379CB11}" type="parTrans" cxnId="{5F684E04-0EAE-4567-9BD8-A5B2694C4035}">
      <dgm:prSet/>
      <dgm:spPr/>
      <dgm:t>
        <a:bodyPr/>
        <a:lstStyle/>
        <a:p>
          <a:endParaRPr lang="it-IT" sz="2400" b="0">
            <a:latin typeface="Futura Lt BT" panose="020B0402020204020303" pitchFamily="34" charset="0"/>
          </a:endParaRPr>
        </a:p>
      </dgm:t>
    </dgm:pt>
    <dgm:pt modelId="{CDEA8C41-1689-491C-8B40-2C0F2EB81011}" type="sibTrans" cxnId="{5F684E04-0EAE-4567-9BD8-A5B2694C403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12169"/>
          </a:solidFill>
        </a:ln>
      </dgm:spPr>
      <dgm:t>
        <a:bodyPr/>
        <a:lstStyle/>
        <a:p>
          <a:r>
            <a:rPr lang="it-IT" sz="1400" b="1" dirty="0">
              <a:latin typeface="Futura Lt BT" panose="020B0402020204020303" pitchFamily="34" charset="0"/>
              <a:cs typeface="Arial" panose="020B0604020202020204" pitchFamily="34" charset="0"/>
            </a:rPr>
            <a:t>LAVORO PREVIDENZA &amp; RELAZIONI INDUSTRIALI</a:t>
          </a:r>
        </a:p>
      </dgm:t>
    </dgm:pt>
    <dgm:pt modelId="{42963872-8EF5-46F2-9046-B3C055E0CF8D}" type="pres">
      <dgm:prSet presAssocID="{2BB2C3A4-466B-4F68-90FE-E54A50720433}" presName="Name0" presStyleCnt="0">
        <dgm:presLayoutVars>
          <dgm:chMax/>
          <dgm:chPref/>
          <dgm:dir/>
          <dgm:animLvl val="lvl"/>
        </dgm:presLayoutVars>
      </dgm:prSet>
      <dgm:spPr/>
    </dgm:pt>
    <dgm:pt modelId="{F28F5E81-F547-43A3-BED1-4FF995C702C0}" type="pres">
      <dgm:prSet presAssocID="{5AA93524-69E7-455F-A26F-99CD6862106B}" presName="composite" presStyleCnt="0"/>
      <dgm:spPr/>
    </dgm:pt>
    <dgm:pt modelId="{EDEC166C-B2A5-4970-9912-00B43A72E6DC}" type="pres">
      <dgm:prSet presAssocID="{5AA93524-69E7-455F-A26F-99CD6862106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2EA85AC7-57F9-4550-B47E-0388E7611B54}" type="pres">
      <dgm:prSet presAssocID="{5AA93524-69E7-455F-A26F-99CD6862106B}" presName="Childtext1" presStyleLbl="revTx" presStyleIdx="0" presStyleCnt="3">
        <dgm:presLayoutVars>
          <dgm:chMax val="0"/>
          <dgm:chPref val="0"/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</dgm:pt>
    <dgm:pt modelId="{1857B622-887B-483B-980F-4B78D660C7FF}" type="pres">
      <dgm:prSet presAssocID="{5AA93524-69E7-455F-A26F-99CD6862106B}" presName="BalanceSpacing" presStyleCnt="0"/>
      <dgm:spPr/>
    </dgm:pt>
    <dgm:pt modelId="{235757FC-E080-475F-9602-60229C322D8C}" type="pres">
      <dgm:prSet presAssocID="{5AA93524-69E7-455F-A26F-99CD6862106B}" presName="BalanceSpacing1" presStyleCnt="0"/>
      <dgm:spPr/>
    </dgm:pt>
    <dgm:pt modelId="{86D3B42C-68D9-414D-B85C-B30809B6C461}" type="pres">
      <dgm:prSet presAssocID="{2F7C621F-9D93-4D37-914D-2DC3CD709AAF}" presName="Accent1Text" presStyleLbl="node1" presStyleIdx="1" presStyleCnt="6" custLinFactNeighborY="-123"/>
      <dgm:spPr/>
    </dgm:pt>
    <dgm:pt modelId="{F5504882-5BD7-47FB-A816-9FE0C3E5EB39}" type="pres">
      <dgm:prSet presAssocID="{2F7C621F-9D93-4D37-914D-2DC3CD709AAF}" presName="spaceBetweenRectangles" presStyleCnt="0"/>
      <dgm:spPr/>
    </dgm:pt>
    <dgm:pt modelId="{F9C5D61A-270C-4F09-83B5-8A8F7B0E1827}" type="pres">
      <dgm:prSet presAssocID="{16140A20-F9A6-4408-AA87-0E088A747CED}" presName="composite" presStyleCnt="0"/>
      <dgm:spPr/>
    </dgm:pt>
    <dgm:pt modelId="{32A67995-4D24-4EC0-8AF7-7D6E662FC14C}" type="pres">
      <dgm:prSet presAssocID="{16140A20-F9A6-4408-AA87-0E088A747CED}" presName="Parent1" presStyleLbl="node1" presStyleIdx="2" presStyleCnt="6" custLinFactX="59193" custLinFactNeighborX="100000" custLinFactNeighborY="-86756">
        <dgm:presLayoutVars>
          <dgm:chMax val="1"/>
          <dgm:chPref val="1"/>
          <dgm:bulletEnabled val="1"/>
        </dgm:presLayoutVars>
      </dgm:prSet>
      <dgm:spPr/>
    </dgm:pt>
    <dgm:pt modelId="{C997B04C-352C-43D5-BA5E-592E1CA9DF5C}" type="pres">
      <dgm:prSet presAssocID="{16140A20-F9A6-4408-AA87-0E088A747CED}" presName="Childtext1" presStyleLbl="revTx" presStyleIdx="1" presStyleCnt="3">
        <dgm:presLayoutVars>
          <dgm:chMax val="0"/>
          <dgm:chPref val="0"/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</dgm:pt>
    <dgm:pt modelId="{11A3A288-4057-4BA5-B6B7-94D61A501EFE}" type="pres">
      <dgm:prSet presAssocID="{16140A20-F9A6-4408-AA87-0E088A747CED}" presName="BalanceSpacing" presStyleCnt="0"/>
      <dgm:spPr/>
    </dgm:pt>
    <dgm:pt modelId="{0103281E-0B13-49BB-96FE-7BD2854EA69B}" type="pres">
      <dgm:prSet presAssocID="{16140A20-F9A6-4408-AA87-0E088A747CED}" presName="BalanceSpacing1" presStyleCnt="0"/>
      <dgm:spPr/>
    </dgm:pt>
    <dgm:pt modelId="{689D19A8-C2A6-4692-BAA7-82042BA00917}" type="pres">
      <dgm:prSet presAssocID="{5E4775AA-CA16-47FA-B5E6-04D1DD836011}" presName="Accent1Text" presStyleLbl="node1" presStyleIdx="3" presStyleCnt="6" custLinFactX="-100000" custLinFactNeighborX="-113213" custLinFactNeighborY="-1659"/>
      <dgm:spPr/>
    </dgm:pt>
    <dgm:pt modelId="{B1AAD495-9204-46CD-8AEF-C4D5DE881B51}" type="pres">
      <dgm:prSet presAssocID="{5E4775AA-CA16-47FA-B5E6-04D1DD836011}" presName="spaceBetweenRectangles" presStyleCnt="0"/>
      <dgm:spPr/>
    </dgm:pt>
    <dgm:pt modelId="{D4D816C3-7EC7-4CFC-8B3A-6C7A3EFDC875}" type="pres">
      <dgm:prSet presAssocID="{9B0335A2-48ED-418E-8F95-2F5724290453}" presName="composite" presStyleCnt="0"/>
      <dgm:spPr/>
    </dgm:pt>
    <dgm:pt modelId="{54A497E8-2EA7-4356-95B9-E3FBAFF33525}" type="pres">
      <dgm:prSet presAssocID="{9B0335A2-48ED-418E-8F95-2F5724290453}" presName="Parent1" presStyleLbl="node1" presStyleIdx="4" presStyleCnt="6" custLinFactNeighborX="52766" custLinFactNeighborY="-87380">
        <dgm:presLayoutVars>
          <dgm:chMax val="1"/>
          <dgm:chPref val="1"/>
          <dgm:bulletEnabled val="1"/>
        </dgm:presLayoutVars>
      </dgm:prSet>
      <dgm:spPr/>
    </dgm:pt>
    <dgm:pt modelId="{8B8A5E11-A1DE-42D7-A351-595227446AB1}" type="pres">
      <dgm:prSet presAssocID="{9B0335A2-48ED-418E-8F95-2F5724290453}" presName="Childtext1" presStyleLbl="revTx" presStyleIdx="2" presStyleCnt="3" custLinFactX="-7834" custLinFactNeighborX="-100000" custLinFactNeighborY="-1207">
        <dgm:presLayoutVars>
          <dgm:chMax val="0"/>
          <dgm:chPref val="0"/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</dgm:pt>
    <dgm:pt modelId="{CD781A67-AA2A-4C63-8558-668F54B70F46}" type="pres">
      <dgm:prSet presAssocID="{9B0335A2-48ED-418E-8F95-2F5724290453}" presName="BalanceSpacing" presStyleCnt="0"/>
      <dgm:spPr/>
    </dgm:pt>
    <dgm:pt modelId="{B877AE31-BEBD-41C6-96B0-AE51FD9F249F}" type="pres">
      <dgm:prSet presAssocID="{9B0335A2-48ED-418E-8F95-2F5724290453}" presName="BalanceSpacing1" presStyleCnt="0"/>
      <dgm:spPr/>
    </dgm:pt>
    <dgm:pt modelId="{8C3FE3B6-3FF7-4103-AA10-5BD33888A65A}" type="pres">
      <dgm:prSet presAssocID="{CDEA8C41-1689-491C-8B40-2C0F2EB81011}" presName="Accent1Text" presStyleLbl="node1" presStyleIdx="5" presStyleCnt="6" custLinFactNeighborX="55162" custLinFactNeighborY="-87604"/>
      <dgm:spPr/>
    </dgm:pt>
  </dgm:ptLst>
  <dgm:cxnLst>
    <dgm:cxn modelId="{5F684E04-0EAE-4567-9BD8-A5B2694C4035}" srcId="{2BB2C3A4-466B-4F68-90FE-E54A50720433}" destId="{9B0335A2-48ED-418E-8F95-2F5724290453}" srcOrd="2" destOrd="0" parTransId="{D69E1A8E-1CDF-4778-AEF5-F4894379CB11}" sibTransId="{CDEA8C41-1689-491C-8B40-2C0F2EB81011}"/>
    <dgm:cxn modelId="{2012FB28-8BFC-AF47-900E-C82DD42D26C8}" type="presOf" srcId="{16140A20-F9A6-4408-AA87-0E088A747CED}" destId="{32A67995-4D24-4EC0-8AF7-7D6E662FC14C}" srcOrd="0" destOrd="0" presId="urn:microsoft.com/office/officeart/2008/layout/AlternatingHexagons"/>
    <dgm:cxn modelId="{74DD4E47-1490-D54E-8B94-098731B02E8F}" type="presOf" srcId="{5AA93524-69E7-455F-A26F-99CD6862106B}" destId="{EDEC166C-B2A5-4970-9912-00B43A72E6DC}" srcOrd="0" destOrd="0" presId="urn:microsoft.com/office/officeart/2008/layout/AlternatingHexagons"/>
    <dgm:cxn modelId="{9929834E-F9C5-FE46-8280-E3B54D74EEC8}" type="presOf" srcId="{5E4775AA-CA16-47FA-B5E6-04D1DD836011}" destId="{689D19A8-C2A6-4692-BAA7-82042BA00917}" srcOrd="0" destOrd="0" presId="urn:microsoft.com/office/officeart/2008/layout/AlternatingHexagons"/>
    <dgm:cxn modelId="{71B73084-868B-2045-953E-472083A4E33F}" type="presOf" srcId="{9B0335A2-48ED-418E-8F95-2F5724290453}" destId="{54A497E8-2EA7-4356-95B9-E3FBAFF33525}" srcOrd="0" destOrd="0" presId="urn:microsoft.com/office/officeart/2008/layout/AlternatingHexagons"/>
    <dgm:cxn modelId="{3790A78B-E870-F44F-950F-A976D12F57F5}" type="presOf" srcId="{CDEA8C41-1689-491C-8B40-2C0F2EB81011}" destId="{8C3FE3B6-3FF7-4103-AA10-5BD33888A65A}" srcOrd="0" destOrd="0" presId="urn:microsoft.com/office/officeart/2008/layout/AlternatingHexagons"/>
    <dgm:cxn modelId="{E78F0A97-7D11-884F-8429-7A93201700E3}" type="presOf" srcId="{2F7C621F-9D93-4D37-914D-2DC3CD709AAF}" destId="{86D3B42C-68D9-414D-B85C-B30809B6C461}" srcOrd="0" destOrd="0" presId="urn:microsoft.com/office/officeart/2008/layout/AlternatingHexagons"/>
    <dgm:cxn modelId="{5321FCA2-FBA3-0C41-9474-99498AA8EE19}" type="presOf" srcId="{2BB2C3A4-466B-4F68-90FE-E54A50720433}" destId="{42963872-8EF5-46F2-9046-B3C055E0CF8D}" srcOrd="0" destOrd="0" presId="urn:microsoft.com/office/officeart/2008/layout/AlternatingHexagons"/>
    <dgm:cxn modelId="{6937FCBE-4FDF-413D-97CE-AC7E761B7715}" srcId="{2BB2C3A4-466B-4F68-90FE-E54A50720433}" destId="{16140A20-F9A6-4408-AA87-0E088A747CED}" srcOrd="1" destOrd="0" parTransId="{7F454F0A-F66E-4E06-BDE9-F3C2A91DD54B}" sibTransId="{5E4775AA-CA16-47FA-B5E6-04D1DD836011}"/>
    <dgm:cxn modelId="{BC2CF7DD-D0F5-467E-A634-8E824FA3342E}" srcId="{2BB2C3A4-466B-4F68-90FE-E54A50720433}" destId="{5AA93524-69E7-455F-A26F-99CD6862106B}" srcOrd="0" destOrd="0" parTransId="{B1FA7ACD-7A42-45D6-9AA4-A13A571A5158}" sibTransId="{2F7C621F-9D93-4D37-914D-2DC3CD709AAF}"/>
    <dgm:cxn modelId="{B0166DF6-64A1-5140-A478-A6CF5012A871}" type="presParOf" srcId="{42963872-8EF5-46F2-9046-B3C055E0CF8D}" destId="{F28F5E81-F547-43A3-BED1-4FF995C702C0}" srcOrd="0" destOrd="0" presId="urn:microsoft.com/office/officeart/2008/layout/AlternatingHexagons"/>
    <dgm:cxn modelId="{F646D37A-C68E-DB4B-B136-849BA21AB22C}" type="presParOf" srcId="{F28F5E81-F547-43A3-BED1-4FF995C702C0}" destId="{EDEC166C-B2A5-4970-9912-00B43A72E6DC}" srcOrd="0" destOrd="0" presId="urn:microsoft.com/office/officeart/2008/layout/AlternatingHexagons"/>
    <dgm:cxn modelId="{39093D98-2BA0-4B42-AA63-B21315E46013}" type="presParOf" srcId="{F28F5E81-F547-43A3-BED1-4FF995C702C0}" destId="{2EA85AC7-57F9-4550-B47E-0388E7611B54}" srcOrd="1" destOrd="0" presId="urn:microsoft.com/office/officeart/2008/layout/AlternatingHexagons"/>
    <dgm:cxn modelId="{C7805BAD-7879-0347-8F6D-A602DC2AED14}" type="presParOf" srcId="{F28F5E81-F547-43A3-BED1-4FF995C702C0}" destId="{1857B622-887B-483B-980F-4B78D660C7FF}" srcOrd="2" destOrd="0" presId="urn:microsoft.com/office/officeart/2008/layout/AlternatingHexagons"/>
    <dgm:cxn modelId="{8A7F4F5B-8D8D-0E4C-A7BD-E30E08545DF9}" type="presParOf" srcId="{F28F5E81-F547-43A3-BED1-4FF995C702C0}" destId="{235757FC-E080-475F-9602-60229C322D8C}" srcOrd="3" destOrd="0" presId="urn:microsoft.com/office/officeart/2008/layout/AlternatingHexagons"/>
    <dgm:cxn modelId="{A5E24A7E-4CC2-654F-A457-2D4F1309E47A}" type="presParOf" srcId="{F28F5E81-F547-43A3-BED1-4FF995C702C0}" destId="{86D3B42C-68D9-414D-B85C-B30809B6C461}" srcOrd="4" destOrd="0" presId="urn:microsoft.com/office/officeart/2008/layout/AlternatingHexagons"/>
    <dgm:cxn modelId="{CC178E25-DB4B-0142-B411-422292328375}" type="presParOf" srcId="{42963872-8EF5-46F2-9046-B3C055E0CF8D}" destId="{F5504882-5BD7-47FB-A816-9FE0C3E5EB39}" srcOrd="1" destOrd="0" presId="urn:microsoft.com/office/officeart/2008/layout/AlternatingHexagons"/>
    <dgm:cxn modelId="{6D84F32D-D0ED-1B49-8E04-E82DD03A4795}" type="presParOf" srcId="{42963872-8EF5-46F2-9046-B3C055E0CF8D}" destId="{F9C5D61A-270C-4F09-83B5-8A8F7B0E1827}" srcOrd="2" destOrd="0" presId="urn:microsoft.com/office/officeart/2008/layout/AlternatingHexagons"/>
    <dgm:cxn modelId="{8C4D0563-C4C3-1F42-809B-3C79B9A65EB0}" type="presParOf" srcId="{F9C5D61A-270C-4F09-83B5-8A8F7B0E1827}" destId="{32A67995-4D24-4EC0-8AF7-7D6E662FC14C}" srcOrd="0" destOrd="0" presId="urn:microsoft.com/office/officeart/2008/layout/AlternatingHexagons"/>
    <dgm:cxn modelId="{2C3A3C5F-CDCC-2D4B-98F7-A4D0430472EA}" type="presParOf" srcId="{F9C5D61A-270C-4F09-83B5-8A8F7B0E1827}" destId="{C997B04C-352C-43D5-BA5E-592E1CA9DF5C}" srcOrd="1" destOrd="0" presId="urn:microsoft.com/office/officeart/2008/layout/AlternatingHexagons"/>
    <dgm:cxn modelId="{9407C31A-9D32-3C4C-BD6D-915B2ED3026B}" type="presParOf" srcId="{F9C5D61A-270C-4F09-83B5-8A8F7B0E1827}" destId="{11A3A288-4057-4BA5-B6B7-94D61A501EFE}" srcOrd="2" destOrd="0" presId="urn:microsoft.com/office/officeart/2008/layout/AlternatingHexagons"/>
    <dgm:cxn modelId="{320C8F2F-0755-B640-8C2B-4D8D540B8A36}" type="presParOf" srcId="{F9C5D61A-270C-4F09-83B5-8A8F7B0E1827}" destId="{0103281E-0B13-49BB-96FE-7BD2854EA69B}" srcOrd="3" destOrd="0" presId="urn:microsoft.com/office/officeart/2008/layout/AlternatingHexagons"/>
    <dgm:cxn modelId="{28D16EF1-BE38-F144-BE03-FE8AE5F118ED}" type="presParOf" srcId="{F9C5D61A-270C-4F09-83B5-8A8F7B0E1827}" destId="{689D19A8-C2A6-4692-BAA7-82042BA00917}" srcOrd="4" destOrd="0" presId="urn:microsoft.com/office/officeart/2008/layout/AlternatingHexagons"/>
    <dgm:cxn modelId="{9C8F2EAB-6CA0-F749-A33C-F3FAC0BB0829}" type="presParOf" srcId="{42963872-8EF5-46F2-9046-B3C055E0CF8D}" destId="{B1AAD495-9204-46CD-8AEF-C4D5DE881B51}" srcOrd="3" destOrd="0" presId="urn:microsoft.com/office/officeart/2008/layout/AlternatingHexagons"/>
    <dgm:cxn modelId="{8D213DCC-87CB-2443-932E-33BB9ED29E47}" type="presParOf" srcId="{42963872-8EF5-46F2-9046-B3C055E0CF8D}" destId="{D4D816C3-7EC7-4CFC-8B3A-6C7A3EFDC875}" srcOrd="4" destOrd="0" presId="urn:microsoft.com/office/officeart/2008/layout/AlternatingHexagons"/>
    <dgm:cxn modelId="{4F092E0A-981D-FE4E-8790-01065895BB6F}" type="presParOf" srcId="{D4D816C3-7EC7-4CFC-8B3A-6C7A3EFDC875}" destId="{54A497E8-2EA7-4356-95B9-E3FBAFF33525}" srcOrd="0" destOrd="0" presId="urn:microsoft.com/office/officeart/2008/layout/AlternatingHexagons"/>
    <dgm:cxn modelId="{C2D73954-1345-9A4E-84AD-B847C532EAE3}" type="presParOf" srcId="{D4D816C3-7EC7-4CFC-8B3A-6C7A3EFDC875}" destId="{8B8A5E11-A1DE-42D7-A351-595227446AB1}" srcOrd="1" destOrd="0" presId="urn:microsoft.com/office/officeart/2008/layout/AlternatingHexagons"/>
    <dgm:cxn modelId="{F38A19DB-0305-AF4B-9339-E93044D51FD1}" type="presParOf" srcId="{D4D816C3-7EC7-4CFC-8B3A-6C7A3EFDC875}" destId="{CD781A67-AA2A-4C63-8558-668F54B70F46}" srcOrd="2" destOrd="0" presId="urn:microsoft.com/office/officeart/2008/layout/AlternatingHexagons"/>
    <dgm:cxn modelId="{544663D6-0DD5-FE4B-A6F7-F76CCE1F3962}" type="presParOf" srcId="{D4D816C3-7EC7-4CFC-8B3A-6C7A3EFDC875}" destId="{B877AE31-BEBD-41C6-96B0-AE51FD9F249F}" srcOrd="3" destOrd="0" presId="urn:microsoft.com/office/officeart/2008/layout/AlternatingHexagons"/>
    <dgm:cxn modelId="{3679CB3F-7BF4-6249-9ED3-005A510EE1E5}" type="presParOf" srcId="{D4D816C3-7EC7-4CFC-8B3A-6C7A3EFDC875}" destId="{8C3FE3B6-3FF7-4103-AA10-5BD33888A65A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DAAFA2-1A82-497D-9598-EF723DD6E9B7}" type="doc">
      <dgm:prSet loTypeId="urn:microsoft.com/office/officeart/2005/8/layout/vList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B8CC1EA5-C4EC-406B-BC63-B5764DF3BFCA}">
      <dgm:prSet phldrT="[Testo]" custT="1"/>
      <dgm:spPr/>
      <dgm:t>
        <a:bodyPr/>
        <a:lstStyle/>
        <a:p>
          <a:pPr algn="l"/>
          <a:r>
            <a:rPr lang="it-IT" sz="1600" b="1">
              <a:latin typeface="Futura Lt BT" panose="020B0402020204020303" pitchFamily="34" charset="0"/>
              <a:cs typeface="Arial" panose="020B0604020202020204" pitchFamily="34" charset="0"/>
            </a:rPr>
            <a:t>Consulenza</a:t>
          </a:r>
          <a:endParaRPr lang="it-IT" sz="1800" b="1">
            <a:latin typeface="Futura Lt BT" panose="020B0402020204020303" pitchFamily="34" charset="0"/>
            <a:cs typeface="Arial" panose="020B0604020202020204" pitchFamily="34" charset="0"/>
          </a:endParaRPr>
        </a:p>
      </dgm:t>
    </dgm:pt>
    <dgm:pt modelId="{C76B7F85-7685-4E67-8D6A-A5075F13E1AC}" type="parTrans" cxnId="{733EDCC2-88D9-450B-9EC3-83B3C304B519}">
      <dgm:prSet/>
      <dgm:spPr/>
      <dgm:t>
        <a:bodyPr/>
        <a:lstStyle/>
        <a:p>
          <a:pPr algn="l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415883-3B4F-4E41-85A8-23F9FB00ED90}" type="sibTrans" cxnId="{733EDCC2-88D9-450B-9EC3-83B3C304B519}">
      <dgm:prSet/>
      <dgm:spPr/>
      <dgm:t>
        <a:bodyPr/>
        <a:lstStyle/>
        <a:p>
          <a:pPr algn="l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3F45B3-FDB9-47CA-A78C-E0B0C0B26AC9}">
      <dgm:prSet phldrT="[Testo]" custT="1"/>
      <dgm:spPr/>
      <dgm:t>
        <a:bodyPr/>
        <a:lstStyle/>
        <a:p>
          <a:pPr algn="l"/>
          <a:r>
            <a:rPr lang="it-IT" sz="1400">
              <a:latin typeface="Futura Lt BT" panose="020B0402020204020303" pitchFamily="34" charset="0"/>
              <a:cs typeface="Arial" panose="020B0604020202020204" pitchFamily="34" charset="0"/>
            </a:rPr>
            <a:t> Organizzazione corsi per imprenditori, manager e collaboratori a catalogo e personalizzati</a:t>
          </a:r>
        </a:p>
      </dgm:t>
    </dgm:pt>
    <dgm:pt modelId="{8C64EB07-7A13-4818-B0CE-CFDACAF4AFBE}" type="parTrans" cxnId="{935BD045-E490-4CD9-A8E0-27480084E871}">
      <dgm:prSet/>
      <dgm:spPr/>
      <dgm:t>
        <a:bodyPr/>
        <a:lstStyle/>
        <a:p>
          <a:pPr algn="l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85D3D2-939D-4E25-91DC-7A8281C8B0EE}" type="sibTrans" cxnId="{935BD045-E490-4CD9-A8E0-27480084E871}">
      <dgm:prSet/>
      <dgm:spPr/>
      <dgm:t>
        <a:bodyPr/>
        <a:lstStyle/>
        <a:p>
          <a:pPr algn="l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41F746-B9C3-414C-8D1A-A4CDE7A6A278}">
      <dgm:prSet custT="1"/>
      <dgm:spPr/>
      <dgm:t>
        <a:bodyPr/>
        <a:lstStyle/>
        <a:p>
          <a:pPr algn="l"/>
          <a:r>
            <a:rPr lang="it-IT" sz="1600" b="1">
              <a:latin typeface="Futura Lt BT" panose="020B0402020204020303" pitchFamily="34" charset="0"/>
              <a:cs typeface="Arial" panose="020B0604020202020204" pitchFamily="34" charset="0"/>
            </a:rPr>
            <a:t>Networking</a:t>
          </a:r>
          <a:endParaRPr lang="it-IT" sz="1800" b="1">
            <a:latin typeface="Futura Lt BT" panose="020B0402020204020303" pitchFamily="34" charset="0"/>
            <a:cs typeface="Arial" panose="020B0604020202020204" pitchFamily="34" charset="0"/>
          </a:endParaRPr>
        </a:p>
      </dgm:t>
    </dgm:pt>
    <dgm:pt modelId="{ED656385-13C2-4EB4-BA08-2674FF71625D}" type="parTrans" cxnId="{52AF4473-7A9E-43F9-8AA1-E6B5E1D94E4D}">
      <dgm:prSet/>
      <dgm:spPr/>
      <dgm:t>
        <a:bodyPr/>
        <a:lstStyle/>
        <a:p>
          <a:pPr algn="l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42E078-F051-4425-8446-EDED63DB3047}" type="sibTrans" cxnId="{52AF4473-7A9E-43F9-8AA1-E6B5E1D94E4D}">
      <dgm:prSet/>
      <dgm:spPr/>
      <dgm:t>
        <a:bodyPr/>
        <a:lstStyle/>
        <a:p>
          <a:pPr algn="l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111C9-FE38-4600-820E-B931F02ECB54}">
      <dgm:prSet custT="1"/>
      <dgm:spPr/>
      <dgm:t>
        <a:bodyPr/>
        <a:lstStyle/>
        <a:p>
          <a:pPr algn="l"/>
          <a:r>
            <a:rPr lang="it-IT" sz="1600" b="1">
              <a:latin typeface="Futura Lt BT" panose="020B0402020204020303" pitchFamily="34" charset="0"/>
              <a:cs typeface="Arial" panose="020B0604020202020204" pitchFamily="34" charset="0"/>
            </a:rPr>
            <a:t>Rappresentanza</a:t>
          </a:r>
          <a:endParaRPr lang="it-IT" sz="1800" b="1">
            <a:latin typeface="Futura Lt BT" panose="020B0402020204020303" pitchFamily="34" charset="0"/>
            <a:cs typeface="Arial" panose="020B0604020202020204" pitchFamily="34" charset="0"/>
          </a:endParaRPr>
        </a:p>
      </dgm:t>
    </dgm:pt>
    <dgm:pt modelId="{1026EA97-AE77-4F56-B0B1-2EB6AB817488}" type="parTrans" cxnId="{1BA99F81-9C2A-47A6-BD8E-0B9E43885186}">
      <dgm:prSet/>
      <dgm:spPr/>
      <dgm:t>
        <a:bodyPr/>
        <a:lstStyle/>
        <a:p>
          <a:pPr algn="l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6BF9F8-F9DE-4B37-8575-ED2AFE72849E}" type="sibTrans" cxnId="{1BA99F81-9C2A-47A6-BD8E-0B9E43885186}">
      <dgm:prSet/>
      <dgm:spPr/>
      <dgm:t>
        <a:bodyPr/>
        <a:lstStyle/>
        <a:p>
          <a:pPr algn="l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F068FD-F3F6-4EEB-AB70-4FF5E749FE8D}">
      <dgm:prSet custT="1"/>
      <dgm:spPr/>
      <dgm:t>
        <a:bodyPr/>
        <a:lstStyle/>
        <a:p>
          <a:pPr algn="l"/>
          <a:r>
            <a:rPr lang="it-IT" sz="1400" dirty="0">
              <a:solidFill>
                <a:schemeClr val="tx1"/>
              </a:solidFill>
              <a:latin typeface="Futura Lt BT" panose="020B0402020204020303" pitchFamily="34" charset="0"/>
            </a:rPr>
            <a:t>Gestione dei rapporti con il mondo scolastico e formativo pavese </a:t>
          </a:r>
          <a:endParaRPr lang="it-IT" sz="1400">
            <a:latin typeface="Futura Lt BT" panose="020B0402020204020303" pitchFamily="34" charset="0"/>
            <a:cs typeface="Arial" panose="020B0604020202020204" pitchFamily="34" charset="0"/>
          </a:endParaRPr>
        </a:p>
      </dgm:t>
    </dgm:pt>
    <dgm:pt modelId="{41D7E978-4717-4CCB-92FB-C648C4D4BCB6}" type="parTrans" cxnId="{51ACEBC2-AAE5-4448-AAFB-AF227AA02D9F}">
      <dgm:prSet/>
      <dgm:spPr/>
      <dgm:t>
        <a:bodyPr/>
        <a:lstStyle/>
        <a:p>
          <a:pPr algn="l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5DC3E0-BC2B-446D-BCC1-DBD34DB88C20}" type="sibTrans" cxnId="{51ACEBC2-AAE5-4448-AAFB-AF227AA02D9F}">
      <dgm:prSet/>
      <dgm:spPr/>
      <dgm:t>
        <a:bodyPr/>
        <a:lstStyle/>
        <a:p>
          <a:pPr algn="l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6315B0-7FCF-4390-A208-177B6A3205ED}">
      <dgm:prSet custT="1"/>
      <dgm:spPr/>
      <dgm:t>
        <a:bodyPr/>
        <a:lstStyle/>
        <a:p>
          <a:pPr algn="l"/>
          <a:r>
            <a:rPr lang="it-IT" sz="1400" dirty="0">
              <a:solidFill>
                <a:schemeClr val="tx1"/>
              </a:solidFill>
              <a:latin typeface="Futura Lt BT" panose="020B0402020204020303" pitchFamily="34" charset="0"/>
            </a:rPr>
            <a:t> Informazioni sui finanziamenti diretti alla formazione</a:t>
          </a:r>
          <a:endParaRPr lang="it-IT" sz="1400" dirty="0">
            <a:latin typeface="Futura Lt BT" panose="020B0402020204020303" pitchFamily="34" charset="0"/>
            <a:cs typeface="Arial" panose="020B0604020202020204" pitchFamily="34" charset="0"/>
          </a:endParaRPr>
        </a:p>
      </dgm:t>
    </dgm:pt>
    <dgm:pt modelId="{D025C64D-0C87-4061-A8FD-1853CBD4E857}" type="parTrans" cxnId="{2116920C-3A88-4516-83E4-D5C52FA5FA2E}">
      <dgm:prSet/>
      <dgm:spPr/>
      <dgm:t>
        <a:bodyPr/>
        <a:lstStyle/>
        <a:p>
          <a:pPr algn="l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93F1DB-EF2F-4EBB-AA8B-2A01168C76C2}" type="sibTrans" cxnId="{2116920C-3A88-4516-83E4-D5C52FA5FA2E}">
      <dgm:prSet/>
      <dgm:spPr/>
      <dgm:t>
        <a:bodyPr/>
        <a:lstStyle/>
        <a:p>
          <a:pPr algn="l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9AC504-EE46-4249-AFEA-EAA5D36D0A86}">
      <dgm:prSet custT="1"/>
      <dgm:spPr/>
      <dgm:t>
        <a:bodyPr/>
        <a:lstStyle/>
        <a:p>
          <a:pPr algn="l">
            <a:buFont typeface="Symbol" panose="05050102010706020507" pitchFamily="18" charset="2"/>
            <a:buChar char=""/>
          </a:pPr>
          <a:r>
            <a:rPr lang="it-IT" sz="1400">
              <a:latin typeface="Futura Lt BT" panose="020B0402020204020303" pitchFamily="34" charset="0"/>
              <a:cs typeface="Arial" panose="020B0604020202020204" pitchFamily="34" charset="0"/>
            </a:rPr>
            <a:t> Collaborazione con lo sportello Università / Imprese</a:t>
          </a:r>
        </a:p>
      </dgm:t>
    </dgm:pt>
    <dgm:pt modelId="{3F397106-F13E-4EDB-82DE-43CE19CE8B3D}" type="parTrans" cxnId="{3ECADFBF-6AFF-489B-B349-7473F2E38C23}">
      <dgm:prSet/>
      <dgm:spPr/>
      <dgm:t>
        <a:bodyPr/>
        <a:lstStyle/>
        <a:p>
          <a:pPr algn="l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9A5B73-0919-49A0-9392-CB9125C5142A}" type="sibTrans" cxnId="{3ECADFBF-6AFF-489B-B349-7473F2E38C23}">
      <dgm:prSet/>
      <dgm:spPr/>
      <dgm:t>
        <a:bodyPr/>
        <a:lstStyle/>
        <a:p>
          <a:pPr algn="l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D074B1-0D21-49C5-930B-C545C0276BD4}">
      <dgm:prSet phldrT="[Testo]" custT="1"/>
      <dgm:spPr/>
      <dgm:t>
        <a:bodyPr/>
        <a:lstStyle/>
        <a:p>
          <a:pPr algn="l"/>
          <a:r>
            <a:rPr lang="it-IT" sz="1600" b="1" dirty="0">
              <a:latin typeface="Futura Lt BT" panose="020B0402020204020303" pitchFamily="34" charset="0"/>
              <a:cs typeface="Arial" panose="020B0604020202020204" pitchFamily="34" charset="0"/>
            </a:rPr>
            <a:t>Informazioni</a:t>
          </a:r>
          <a:endParaRPr lang="it-IT" sz="1800" b="1" dirty="0">
            <a:latin typeface="Futura Lt BT" panose="020B0402020204020303" pitchFamily="34" charset="0"/>
            <a:cs typeface="Arial" panose="020B0604020202020204" pitchFamily="34" charset="0"/>
          </a:endParaRPr>
        </a:p>
      </dgm:t>
    </dgm:pt>
    <dgm:pt modelId="{91541B1E-D561-448E-A486-4862D0F42ED3}" type="sibTrans" cxnId="{3C3CAC6E-7ACD-4872-9C4E-B0E58F176844}">
      <dgm:prSet/>
      <dgm:spPr/>
      <dgm:t>
        <a:bodyPr/>
        <a:lstStyle/>
        <a:p>
          <a:pPr algn="l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EB25D4-B436-4489-88D5-6F39517E8FF3}" type="parTrans" cxnId="{3C3CAC6E-7ACD-4872-9C4E-B0E58F176844}">
      <dgm:prSet/>
      <dgm:spPr/>
      <dgm:t>
        <a:bodyPr/>
        <a:lstStyle/>
        <a:p>
          <a:pPr algn="l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49495A-A3EE-4071-AE6E-48694D6859DE}">
      <dgm:prSet custT="1"/>
      <dgm:spPr/>
      <dgm:t>
        <a:bodyPr/>
        <a:lstStyle/>
        <a:p>
          <a:pPr algn="l"/>
          <a:r>
            <a:rPr lang="it-IT" sz="1400" dirty="0">
              <a:solidFill>
                <a:sysClr val="windowText" lastClr="000000"/>
              </a:solidFill>
              <a:latin typeface="Futura Lt BT" panose="020B0402020204020303" pitchFamily="34" charset="0"/>
            </a:rPr>
            <a:t>Informazioni sulle problematiche legate al mondo del lavoro</a:t>
          </a:r>
          <a:endParaRPr lang="it-IT" sz="1400">
            <a:solidFill>
              <a:sysClr val="windowText" lastClr="000000"/>
            </a:solidFill>
            <a:latin typeface="Futura Lt BT" panose="020B0402020204020303" pitchFamily="34" charset="0"/>
            <a:cs typeface="Arial" panose="020B0604020202020204" pitchFamily="34" charset="0"/>
          </a:endParaRPr>
        </a:p>
      </dgm:t>
    </dgm:pt>
    <dgm:pt modelId="{95EC56B9-0F01-47D0-A3B3-52C636BB9099}" type="parTrans" cxnId="{4A46E585-D13A-45D3-A7C3-C7736B9C106D}">
      <dgm:prSet/>
      <dgm:spPr/>
      <dgm:t>
        <a:bodyPr/>
        <a:lstStyle/>
        <a:p>
          <a:pPr algn="l"/>
          <a:endParaRPr lang="it-IT" sz="2000"/>
        </a:p>
      </dgm:t>
    </dgm:pt>
    <dgm:pt modelId="{19281DFC-5A3E-43CE-BCA5-83561BBED693}" type="sibTrans" cxnId="{4A46E585-D13A-45D3-A7C3-C7736B9C106D}">
      <dgm:prSet/>
      <dgm:spPr/>
      <dgm:t>
        <a:bodyPr/>
        <a:lstStyle/>
        <a:p>
          <a:pPr algn="l"/>
          <a:endParaRPr lang="it-IT" sz="2000"/>
        </a:p>
      </dgm:t>
    </dgm:pt>
    <dgm:pt modelId="{FDFC73E8-B61E-4DDD-9274-DF7559E95354}">
      <dgm:prSet custT="1"/>
      <dgm:spPr/>
      <dgm:t>
        <a:bodyPr/>
        <a:lstStyle/>
        <a:p>
          <a:pPr algn="l"/>
          <a:r>
            <a:rPr lang="it-IT" sz="1400" dirty="0">
              <a:solidFill>
                <a:sysClr val="windowText" lastClr="000000"/>
              </a:solidFill>
              <a:latin typeface="Futura Lt BT" panose="020B0402020204020303" pitchFamily="34" charset="0"/>
            </a:rPr>
            <a:t>Reporting su dati ed informazioni inerenti l’andamento dei mercato e dei settori merceologici</a:t>
          </a:r>
          <a:endParaRPr lang="it-IT" sz="1400">
            <a:solidFill>
              <a:sysClr val="windowText" lastClr="000000"/>
            </a:solidFill>
            <a:latin typeface="Futura Lt BT" panose="020B0402020204020303" pitchFamily="34" charset="0"/>
            <a:cs typeface="Arial" panose="020B0604020202020204" pitchFamily="34" charset="0"/>
          </a:endParaRPr>
        </a:p>
      </dgm:t>
    </dgm:pt>
    <dgm:pt modelId="{927DE757-55CC-4CBE-9D9C-F814A4E91AE1}" type="parTrans" cxnId="{B2F0292B-F950-4A9B-9ADE-F78C8FCF7D9A}">
      <dgm:prSet/>
      <dgm:spPr/>
      <dgm:t>
        <a:bodyPr/>
        <a:lstStyle/>
        <a:p>
          <a:pPr algn="l"/>
          <a:endParaRPr lang="it-IT" sz="2000"/>
        </a:p>
      </dgm:t>
    </dgm:pt>
    <dgm:pt modelId="{6E2EA331-9BDC-4555-A630-81F2FF929574}" type="sibTrans" cxnId="{B2F0292B-F950-4A9B-9ADE-F78C8FCF7D9A}">
      <dgm:prSet/>
      <dgm:spPr/>
      <dgm:t>
        <a:bodyPr/>
        <a:lstStyle/>
        <a:p>
          <a:pPr algn="l"/>
          <a:endParaRPr lang="it-IT" sz="2000"/>
        </a:p>
      </dgm:t>
    </dgm:pt>
    <dgm:pt modelId="{B77D2717-5D59-41EA-9026-83FB62F39706}">
      <dgm:prSet custT="1"/>
      <dgm:spPr/>
      <dgm:t>
        <a:bodyPr/>
        <a:lstStyle/>
        <a:p>
          <a:pPr algn="l"/>
          <a:r>
            <a:rPr lang="it-IT" sz="1400" dirty="0">
              <a:solidFill>
                <a:sysClr val="windowText" lastClr="000000"/>
              </a:solidFill>
              <a:latin typeface="Futura Lt BT" panose="020B0402020204020303" pitchFamily="34" charset="0"/>
            </a:rPr>
            <a:t>Rassegna stampa nazionale e territoriale sulle tematiche di interesse delle imprese</a:t>
          </a:r>
          <a:endParaRPr lang="it-IT" sz="1400" dirty="0">
            <a:solidFill>
              <a:sysClr val="windowText" lastClr="000000"/>
            </a:solidFill>
            <a:latin typeface="Futura Lt BT" panose="020B0402020204020303" pitchFamily="34" charset="0"/>
            <a:cs typeface="Arial" panose="020B0604020202020204" pitchFamily="34" charset="0"/>
          </a:endParaRPr>
        </a:p>
      </dgm:t>
    </dgm:pt>
    <dgm:pt modelId="{3AEF17D8-6E7B-4463-9106-8D8CBF3C3768}" type="parTrans" cxnId="{0A8E5515-0FF4-4E5A-B2AE-A235A37471FE}">
      <dgm:prSet/>
      <dgm:spPr/>
      <dgm:t>
        <a:bodyPr/>
        <a:lstStyle/>
        <a:p>
          <a:pPr algn="l"/>
          <a:endParaRPr lang="it-IT" sz="2000"/>
        </a:p>
      </dgm:t>
    </dgm:pt>
    <dgm:pt modelId="{4A92B9F6-D8B5-4EE9-9A08-6346EAD42C69}" type="sibTrans" cxnId="{0A8E5515-0FF4-4E5A-B2AE-A235A37471FE}">
      <dgm:prSet/>
      <dgm:spPr/>
      <dgm:t>
        <a:bodyPr/>
        <a:lstStyle/>
        <a:p>
          <a:pPr algn="l"/>
          <a:endParaRPr lang="it-IT" sz="2000"/>
        </a:p>
      </dgm:t>
    </dgm:pt>
    <dgm:pt modelId="{9982DF25-A3F4-4F57-AAED-8528B1200363}">
      <dgm:prSet custT="1"/>
      <dgm:spPr/>
      <dgm:t>
        <a:bodyPr/>
        <a:lstStyle/>
        <a:p>
          <a:pPr algn="l"/>
          <a:r>
            <a:rPr lang="it-IT" sz="1400" dirty="0">
              <a:solidFill>
                <a:schemeClr val="tx1"/>
              </a:solidFill>
              <a:latin typeface="Futura Lt BT" panose="020B0402020204020303" pitchFamily="34" charset="0"/>
            </a:rPr>
            <a:t>Rapporti con il mondo universitario per l’organizzazione di </a:t>
          </a:r>
          <a:r>
            <a:rPr lang="it-IT" sz="1400" dirty="0" err="1">
              <a:solidFill>
                <a:schemeClr val="tx1"/>
              </a:solidFill>
              <a:latin typeface="Futura Lt BT" panose="020B0402020204020303" pitchFamily="34" charset="0"/>
            </a:rPr>
            <a:t>stages</a:t>
          </a:r>
          <a:endParaRPr lang="it-IT" sz="1400" dirty="0">
            <a:solidFill>
              <a:schemeClr val="tx1"/>
            </a:solidFill>
            <a:latin typeface="Futura Lt BT" panose="020B0402020204020303" pitchFamily="34" charset="0"/>
          </a:endParaRPr>
        </a:p>
      </dgm:t>
    </dgm:pt>
    <dgm:pt modelId="{57D7D485-4F8F-46E7-98C2-A2B5F548BBB3}" type="parTrans" cxnId="{CA291FAC-D2F1-4BB5-9778-E28C4400F00B}">
      <dgm:prSet/>
      <dgm:spPr/>
      <dgm:t>
        <a:bodyPr/>
        <a:lstStyle/>
        <a:p>
          <a:pPr algn="l"/>
          <a:endParaRPr lang="it-IT" sz="2000"/>
        </a:p>
      </dgm:t>
    </dgm:pt>
    <dgm:pt modelId="{707E1A23-7C7E-4DFE-8437-06ED325B168A}" type="sibTrans" cxnId="{CA291FAC-D2F1-4BB5-9778-E28C4400F00B}">
      <dgm:prSet/>
      <dgm:spPr/>
      <dgm:t>
        <a:bodyPr/>
        <a:lstStyle/>
        <a:p>
          <a:pPr algn="l"/>
          <a:endParaRPr lang="it-IT" sz="2000"/>
        </a:p>
      </dgm:t>
    </dgm:pt>
    <dgm:pt modelId="{45D00173-00D7-4BA7-A696-BC0A2DB0B54F}">
      <dgm:prSet custT="1"/>
      <dgm:spPr/>
      <dgm:t>
        <a:bodyPr/>
        <a:lstStyle/>
        <a:p>
          <a:pPr algn="l"/>
          <a:r>
            <a:rPr lang="it-IT" sz="1400" dirty="0">
              <a:solidFill>
                <a:schemeClr val="tx1"/>
              </a:solidFill>
              <a:latin typeface="Futura Lt BT" panose="020B0402020204020303" pitchFamily="34" charset="0"/>
            </a:rPr>
            <a:t>Organizzazione di conferenze e dibattiti nelle scuole</a:t>
          </a:r>
        </a:p>
      </dgm:t>
    </dgm:pt>
    <dgm:pt modelId="{58339F93-A331-409F-845A-D0B2C3ED2C72}" type="parTrans" cxnId="{5ED52146-5B3B-4151-ACFB-08ED9EBA54A2}">
      <dgm:prSet/>
      <dgm:spPr/>
      <dgm:t>
        <a:bodyPr/>
        <a:lstStyle/>
        <a:p>
          <a:pPr algn="l"/>
          <a:endParaRPr lang="it-IT" sz="2000"/>
        </a:p>
      </dgm:t>
    </dgm:pt>
    <dgm:pt modelId="{2906725D-2B85-4772-8CE0-129B934EB4B8}" type="sibTrans" cxnId="{5ED52146-5B3B-4151-ACFB-08ED9EBA54A2}">
      <dgm:prSet/>
      <dgm:spPr/>
      <dgm:t>
        <a:bodyPr/>
        <a:lstStyle/>
        <a:p>
          <a:pPr algn="l"/>
          <a:endParaRPr lang="it-IT" sz="2000"/>
        </a:p>
      </dgm:t>
    </dgm:pt>
    <dgm:pt modelId="{E23648C2-19AB-46D4-9CFD-5EECC8285250}">
      <dgm:prSet custT="1"/>
      <dgm:spPr/>
      <dgm:t>
        <a:bodyPr/>
        <a:lstStyle/>
        <a:p>
          <a:pPr algn="l"/>
          <a:r>
            <a:rPr lang="it-IT" sz="1400" dirty="0">
              <a:solidFill>
                <a:schemeClr val="tx1"/>
              </a:solidFill>
              <a:latin typeface="Futura Lt BT" panose="020B0402020204020303" pitchFamily="34" charset="0"/>
            </a:rPr>
            <a:t>Rapporti con Università e Centri di Ricerca</a:t>
          </a:r>
        </a:p>
      </dgm:t>
    </dgm:pt>
    <dgm:pt modelId="{39461760-8F1C-41B0-8333-C37208631C2A}" type="parTrans" cxnId="{3CA7FF67-F482-48D3-9F9F-01382AAA1EFF}">
      <dgm:prSet/>
      <dgm:spPr/>
      <dgm:t>
        <a:bodyPr/>
        <a:lstStyle/>
        <a:p>
          <a:pPr algn="l"/>
          <a:endParaRPr lang="it-IT" sz="2000"/>
        </a:p>
      </dgm:t>
    </dgm:pt>
    <dgm:pt modelId="{E9BD2392-A0B4-4D0F-8910-1A364CD3D535}" type="sibTrans" cxnId="{3CA7FF67-F482-48D3-9F9F-01382AAA1EFF}">
      <dgm:prSet/>
      <dgm:spPr/>
      <dgm:t>
        <a:bodyPr/>
        <a:lstStyle/>
        <a:p>
          <a:pPr algn="l"/>
          <a:endParaRPr lang="it-IT" sz="2000"/>
        </a:p>
      </dgm:t>
    </dgm:pt>
    <dgm:pt modelId="{DF862471-D3E5-4911-AB3F-AAD3CDE0872A}">
      <dgm:prSet custT="1"/>
      <dgm:spPr/>
      <dgm:t>
        <a:bodyPr/>
        <a:lstStyle/>
        <a:p>
          <a:pPr algn="l"/>
          <a:r>
            <a:rPr lang="it-IT" sz="1400" dirty="0">
              <a:solidFill>
                <a:sysClr val="windowText" lastClr="000000"/>
              </a:solidFill>
              <a:latin typeface="Futura Lt BT" panose="020B0402020204020303" pitchFamily="34" charset="0"/>
            </a:rPr>
            <a:t>Azioni di comunicazione tra le imprese e a beneficio dei settori merceologici</a:t>
          </a:r>
        </a:p>
      </dgm:t>
    </dgm:pt>
    <dgm:pt modelId="{91D84AE1-F03E-4E85-9A1F-7B9380ACAF89}" type="parTrans" cxnId="{59F1A2BD-897F-4757-8E86-2D7A950A0087}">
      <dgm:prSet/>
      <dgm:spPr/>
      <dgm:t>
        <a:bodyPr/>
        <a:lstStyle/>
        <a:p>
          <a:pPr algn="l"/>
          <a:endParaRPr lang="it-IT" sz="2000"/>
        </a:p>
      </dgm:t>
    </dgm:pt>
    <dgm:pt modelId="{2FB7EA29-8823-43C6-9D16-DE0ED0CCFB0F}" type="sibTrans" cxnId="{59F1A2BD-897F-4757-8E86-2D7A950A0087}">
      <dgm:prSet/>
      <dgm:spPr/>
      <dgm:t>
        <a:bodyPr/>
        <a:lstStyle/>
        <a:p>
          <a:pPr algn="l"/>
          <a:endParaRPr lang="it-IT" sz="2000"/>
        </a:p>
      </dgm:t>
    </dgm:pt>
    <dgm:pt modelId="{07EC6749-DA66-4102-ADD1-E305DEB69AA3}">
      <dgm:prSet custT="1"/>
      <dgm:spPr/>
      <dgm:t>
        <a:bodyPr/>
        <a:lstStyle/>
        <a:p>
          <a:pPr algn="l">
            <a:buFont typeface="Symbol" panose="05050102010706020507" pitchFamily="18" charset="2"/>
            <a:buChar char=""/>
          </a:pPr>
          <a:r>
            <a:rPr lang="it-IT" sz="1400">
              <a:latin typeface="Futura Lt BT" panose="020B0402020204020303" pitchFamily="34" charset="0"/>
              <a:cs typeface="Arial" panose="020B0604020202020204" pitchFamily="34" charset="0"/>
            </a:rPr>
            <a:t> Partecipazione agli eventi promossi da Confindustria</a:t>
          </a:r>
        </a:p>
      </dgm:t>
    </dgm:pt>
    <dgm:pt modelId="{2F7E9E47-3F15-4D06-8AD9-8EB6A714BD02}" type="sibTrans" cxnId="{1377F10C-0248-48EC-A447-3EB18D60529C}">
      <dgm:prSet/>
      <dgm:spPr/>
      <dgm:t>
        <a:bodyPr/>
        <a:lstStyle/>
        <a:p>
          <a:pPr algn="l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89243-DC3F-4F82-ADD3-DBB52D4851A1}" type="parTrans" cxnId="{1377F10C-0248-48EC-A447-3EB18D60529C}">
      <dgm:prSet/>
      <dgm:spPr/>
      <dgm:t>
        <a:bodyPr/>
        <a:lstStyle/>
        <a:p>
          <a:pPr algn="l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E815A2-2944-4245-B7F6-57CA3BC9DF6D}" type="pres">
      <dgm:prSet presAssocID="{28DAAFA2-1A82-497D-9598-EF723DD6E9B7}" presName="linear" presStyleCnt="0">
        <dgm:presLayoutVars>
          <dgm:animLvl val="lvl"/>
          <dgm:resizeHandles val="exact"/>
        </dgm:presLayoutVars>
      </dgm:prSet>
      <dgm:spPr/>
    </dgm:pt>
    <dgm:pt modelId="{40A391C0-6EEC-4FB1-B631-FEAD654D299A}" type="pres">
      <dgm:prSet presAssocID="{22D074B1-0D21-49C5-930B-C545C0276BD4}" presName="parentText" presStyleLbl="node1" presStyleIdx="0" presStyleCnt="4" custLinFactNeighborY="-513">
        <dgm:presLayoutVars>
          <dgm:chMax val="0"/>
          <dgm:bulletEnabled val="1"/>
        </dgm:presLayoutVars>
      </dgm:prSet>
      <dgm:spPr/>
    </dgm:pt>
    <dgm:pt modelId="{F0A4DD5F-69E7-4DEF-8887-7DBB208F0A16}" type="pres">
      <dgm:prSet presAssocID="{22D074B1-0D21-49C5-930B-C545C0276BD4}" presName="childText" presStyleLbl="revTx" presStyleIdx="0" presStyleCnt="4" custScaleY="105646">
        <dgm:presLayoutVars>
          <dgm:bulletEnabled val="1"/>
        </dgm:presLayoutVars>
      </dgm:prSet>
      <dgm:spPr/>
    </dgm:pt>
    <dgm:pt modelId="{365D019D-90D4-4EC7-884A-3E3859D1DBEB}" type="pres">
      <dgm:prSet presAssocID="{B8CC1EA5-C4EC-406B-BC63-B5764DF3BFC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3A0E1EF-7819-4730-BBD4-5779EB3E8AD1}" type="pres">
      <dgm:prSet presAssocID="{B8CC1EA5-C4EC-406B-BC63-B5764DF3BFCA}" presName="childText" presStyleLbl="revTx" presStyleIdx="1" presStyleCnt="4">
        <dgm:presLayoutVars>
          <dgm:bulletEnabled val="1"/>
        </dgm:presLayoutVars>
      </dgm:prSet>
      <dgm:spPr/>
    </dgm:pt>
    <dgm:pt modelId="{3A3A2042-EE15-4173-A59C-3D0C2940CEEB}" type="pres">
      <dgm:prSet presAssocID="{F041F746-B9C3-414C-8D1A-A4CDE7A6A27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AE21581-0217-4441-8FC1-AE2EC16CAF59}" type="pres">
      <dgm:prSet presAssocID="{F041F746-B9C3-414C-8D1A-A4CDE7A6A278}" presName="childText" presStyleLbl="revTx" presStyleIdx="2" presStyleCnt="4">
        <dgm:presLayoutVars>
          <dgm:bulletEnabled val="1"/>
        </dgm:presLayoutVars>
      </dgm:prSet>
      <dgm:spPr/>
    </dgm:pt>
    <dgm:pt modelId="{6B9CF082-E5BD-4975-94E3-E79F38EDE19B}" type="pres">
      <dgm:prSet presAssocID="{1E9111C9-FE38-4600-820E-B931F02ECB5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14B149A-9E6A-45D9-8A44-1DCE915BD32D}" type="pres">
      <dgm:prSet presAssocID="{1E9111C9-FE38-4600-820E-B931F02ECB54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D34A6B00-6B01-6F4A-8A46-88DB1AFB2188}" type="presOf" srcId="{07EC6749-DA66-4102-ADD1-E305DEB69AA3}" destId="{314B149A-9E6A-45D9-8A44-1DCE915BD32D}" srcOrd="0" destOrd="1" presId="urn:microsoft.com/office/officeart/2005/8/layout/vList2"/>
    <dgm:cxn modelId="{2116920C-3A88-4516-83E4-D5C52FA5FA2E}" srcId="{22D074B1-0D21-49C5-930B-C545C0276BD4}" destId="{5C6315B0-7FCF-4390-A208-177B6A3205ED}" srcOrd="0" destOrd="0" parTransId="{D025C64D-0C87-4061-A8FD-1853CBD4E857}" sibTransId="{D093F1DB-EF2F-4EBB-AA8B-2A01168C76C2}"/>
    <dgm:cxn modelId="{1377F10C-0248-48EC-A447-3EB18D60529C}" srcId="{1E9111C9-FE38-4600-820E-B931F02ECB54}" destId="{07EC6749-DA66-4102-ADD1-E305DEB69AA3}" srcOrd="1" destOrd="0" parTransId="{CD789243-DC3F-4F82-ADD3-DBB52D4851A1}" sibTransId="{2F7E9E47-3F15-4D06-8AD9-8EB6A714BD02}"/>
    <dgm:cxn modelId="{0A8E5515-0FF4-4E5A-B2AE-A235A37471FE}" srcId="{22D074B1-0D21-49C5-930B-C545C0276BD4}" destId="{B77D2717-5D59-41EA-9026-83FB62F39706}" srcOrd="3" destOrd="0" parTransId="{3AEF17D8-6E7B-4463-9106-8D8CBF3C3768}" sibTransId="{4A92B9F6-D8B5-4EE9-9A08-6346EAD42C69}"/>
    <dgm:cxn modelId="{F7DA931E-C2A2-40B5-8929-B934756DDBDC}" type="presOf" srcId="{45D00173-00D7-4BA7-A696-BC0A2DB0B54F}" destId="{0AE21581-0217-4441-8FC1-AE2EC16CAF59}" srcOrd="0" destOrd="2" presId="urn:microsoft.com/office/officeart/2005/8/layout/vList2"/>
    <dgm:cxn modelId="{7B10DF21-B81C-FC47-8DAF-EDC0D73B5D22}" type="presOf" srcId="{1E9111C9-FE38-4600-820E-B931F02ECB54}" destId="{6B9CF082-E5BD-4975-94E3-E79F38EDE19B}" srcOrd="0" destOrd="0" presId="urn:microsoft.com/office/officeart/2005/8/layout/vList2"/>
    <dgm:cxn modelId="{B2F0292B-F950-4A9B-9ADE-F78C8FCF7D9A}" srcId="{22D074B1-0D21-49C5-930B-C545C0276BD4}" destId="{FDFC73E8-B61E-4DDD-9274-DF7559E95354}" srcOrd="2" destOrd="0" parTransId="{927DE757-55CC-4CBE-9D9C-F814A4E91AE1}" sibTransId="{6E2EA331-9BDC-4555-A630-81F2FF929574}"/>
    <dgm:cxn modelId="{6495F133-8AF8-1148-BD16-67C6455945C8}" type="presOf" srcId="{B8CC1EA5-C4EC-406B-BC63-B5764DF3BFCA}" destId="{365D019D-90D4-4EC7-884A-3E3859D1DBEB}" srcOrd="0" destOrd="0" presId="urn:microsoft.com/office/officeart/2005/8/layout/vList2"/>
    <dgm:cxn modelId="{1100153C-F6CD-4143-8931-6D878C9D9EEC}" type="presOf" srcId="{F041F746-B9C3-414C-8D1A-A4CDE7A6A278}" destId="{3A3A2042-EE15-4173-A59C-3D0C2940CEEB}" srcOrd="0" destOrd="0" presId="urn:microsoft.com/office/officeart/2005/8/layout/vList2"/>
    <dgm:cxn modelId="{DB6FD360-C81D-4887-836F-8B28522BD2C1}" type="presOf" srcId="{B77D2717-5D59-41EA-9026-83FB62F39706}" destId="{F0A4DD5F-69E7-4DEF-8887-7DBB208F0A16}" srcOrd="0" destOrd="3" presId="urn:microsoft.com/office/officeart/2005/8/layout/vList2"/>
    <dgm:cxn modelId="{935BD045-E490-4CD9-A8E0-27480084E871}" srcId="{B8CC1EA5-C4EC-406B-BC63-B5764DF3BFCA}" destId="{3D3F45B3-FDB9-47CA-A78C-E0B0C0B26AC9}" srcOrd="0" destOrd="0" parTransId="{8C64EB07-7A13-4818-B0CE-CFDACAF4AFBE}" sibTransId="{3485D3D2-939D-4E25-91DC-7A8281C8B0EE}"/>
    <dgm:cxn modelId="{5ED52146-5B3B-4151-ACFB-08ED9EBA54A2}" srcId="{F041F746-B9C3-414C-8D1A-A4CDE7A6A278}" destId="{45D00173-00D7-4BA7-A696-BC0A2DB0B54F}" srcOrd="2" destOrd="0" parTransId="{58339F93-A331-409F-845A-D0B2C3ED2C72}" sibTransId="{2906725D-2B85-4772-8CE0-129B934EB4B8}"/>
    <dgm:cxn modelId="{76623146-5039-4AC3-B2B5-76E12E4585D5}" type="presOf" srcId="{E23648C2-19AB-46D4-9CFD-5EECC8285250}" destId="{0AE21581-0217-4441-8FC1-AE2EC16CAF59}" srcOrd="0" destOrd="3" presId="urn:microsoft.com/office/officeart/2005/8/layout/vList2"/>
    <dgm:cxn modelId="{3CA7FF67-F482-48D3-9F9F-01382AAA1EFF}" srcId="{F041F746-B9C3-414C-8D1A-A4CDE7A6A278}" destId="{E23648C2-19AB-46D4-9CFD-5EECC8285250}" srcOrd="3" destOrd="0" parTransId="{39461760-8F1C-41B0-8333-C37208631C2A}" sibTransId="{E9BD2392-A0B4-4D0F-8910-1A364CD3D535}"/>
    <dgm:cxn modelId="{3C3CAC6E-7ACD-4872-9C4E-B0E58F176844}" srcId="{28DAAFA2-1A82-497D-9598-EF723DD6E9B7}" destId="{22D074B1-0D21-49C5-930B-C545C0276BD4}" srcOrd="0" destOrd="0" parTransId="{89EB25D4-B436-4489-88D5-6F39517E8FF3}" sibTransId="{91541B1E-D561-448E-A486-4862D0F42ED3}"/>
    <dgm:cxn modelId="{52AF4473-7A9E-43F9-8AA1-E6B5E1D94E4D}" srcId="{28DAAFA2-1A82-497D-9598-EF723DD6E9B7}" destId="{F041F746-B9C3-414C-8D1A-A4CDE7A6A278}" srcOrd="2" destOrd="0" parTransId="{ED656385-13C2-4EB4-BA08-2674FF71625D}" sibTransId="{DF42E078-F051-4425-8446-EDED63DB3047}"/>
    <dgm:cxn modelId="{0C07CC79-8563-A748-879F-91CAEAEFCC53}" type="presOf" srcId="{3D3F45B3-FDB9-47CA-A78C-E0B0C0B26AC9}" destId="{D3A0E1EF-7819-4730-BBD4-5779EB3E8AD1}" srcOrd="0" destOrd="0" presId="urn:microsoft.com/office/officeart/2005/8/layout/vList2"/>
    <dgm:cxn modelId="{16AEC77A-AE51-114D-B3F7-76E8A19B104A}" type="presOf" srcId="{28DAAFA2-1A82-497D-9598-EF723DD6E9B7}" destId="{81E815A2-2944-4245-B7F6-57CA3BC9DF6D}" srcOrd="0" destOrd="0" presId="urn:microsoft.com/office/officeart/2005/8/layout/vList2"/>
    <dgm:cxn modelId="{1BA99F81-9C2A-47A6-BD8E-0B9E43885186}" srcId="{28DAAFA2-1A82-497D-9598-EF723DD6E9B7}" destId="{1E9111C9-FE38-4600-820E-B931F02ECB54}" srcOrd="3" destOrd="0" parTransId="{1026EA97-AE77-4F56-B0B1-2EB6AB817488}" sibTransId="{B76BF9F8-F9DE-4B37-8575-ED2AFE72849E}"/>
    <dgm:cxn modelId="{4A46E585-D13A-45D3-A7C3-C7736B9C106D}" srcId="{22D074B1-0D21-49C5-930B-C545C0276BD4}" destId="{C949495A-A3EE-4071-AE6E-48694D6859DE}" srcOrd="1" destOrd="0" parTransId="{95EC56B9-0F01-47D0-A3B3-52C636BB9099}" sibTransId="{19281DFC-5A3E-43CE-BCA5-83561BBED693}"/>
    <dgm:cxn modelId="{43165C97-ED1B-2148-98DE-B57306F14E04}" type="presOf" srcId="{5C6315B0-7FCF-4390-A208-177B6A3205ED}" destId="{F0A4DD5F-69E7-4DEF-8887-7DBB208F0A16}" srcOrd="0" destOrd="0" presId="urn:microsoft.com/office/officeart/2005/8/layout/vList2"/>
    <dgm:cxn modelId="{CA291FAC-D2F1-4BB5-9778-E28C4400F00B}" srcId="{F041F746-B9C3-414C-8D1A-A4CDE7A6A278}" destId="{9982DF25-A3F4-4F57-AAED-8528B1200363}" srcOrd="1" destOrd="0" parTransId="{57D7D485-4F8F-46E7-98C2-A2B5F548BBB3}" sibTransId="{707E1A23-7C7E-4DFE-8437-06ED325B168A}"/>
    <dgm:cxn modelId="{78B404BC-C87B-594E-A86F-6A583D0DF54D}" type="presOf" srcId="{22D074B1-0D21-49C5-930B-C545C0276BD4}" destId="{40A391C0-6EEC-4FB1-B631-FEAD654D299A}" srcOrd="0" destOrd="0" presId="urn:microsoft.com/office/officeart/2005/8/layout/vList2"/>
    <dgm:cxn modelId="{59F1A2BD-897F-4757-8E86-2D7A950A0087}" srcId="{F041F746-B9C3-414C-8D1A-A4CDE7A6A278}" destId="{DF862471-D3E5-4911-AB3F-AAD3CDE0872A}" srcOrd="4" destOrd="0" parTransId="{91D84AE1-F03E-4E85-9A1F-7B9380ACAF89}" sibTransId="{2FB7EA29-8823-43C6-9D16-DE0ED0CCFB0F}"/>
    <dgm:cxn modelId="{3ECADFBF-6AFF-489B-B349-7473F2E38C23}" srcId="{1E9111C9-FE38-4600-820E-B931F02ECB54}" destId="{569AC504-EE46-4249-AFEA-EAA5D36D0A86}" srcOrd="0" destOrd="0" parTransId="{3F397106-F13E-4EDB-82DE-43CE19CE8B3D}" sibTransId="{C69A5B73-0919-49A0-9392-CB9125C5142A}"/>
    <dgm:cxn modelId="{1EF6B8C0-B7C3-490E-A289-693D93664070}" type="presOf" srcId="{FDFC73E8-B61E-4DDD-9274-DF7559E95354}" destId="{F0A4DD5F-69E7-4DEF-8887-7DBB208F0A16}" srcOrd="0" destOrd="2" presId="urn:microsoft.com/office/officeart/2005/8/layout/vList2"/>
    <dgm:cxn modelId="{C3D917C2-A7FD-4810-9412-E29E6466444B}" type="presOf" srcId="{DF862471-D3E5-4911-AB3F-AAD3CDE0872A}" destId="{0AE21581-0217-4441-8FC1-AE2EC16CAF59}" srcOrd="0" destOrd="4" presId="urn:microsoft.com/office/officeart/2005/8/layout/vList2"/>
    <dgm:cxn modelId="{733EDCC2-88D9-450B-9EC3-83B3C304B519}" srcId="{28DAAFA2-1A82-497D-9598-EF723DD6E9B7}" destId="{B8CC1EA5-C4EC-406B-BC63-B5764DF3BFCA}" srcOrd="1" destOrd="0" parTransId="{C76B7F85-7685-4E67-8D6A-A5075F13E1AC}" sibTransId="{4D415883-3B4F-4E41-85A8-23F9FB00ED90}"/>
    <dgm:cxn modelId="{51ACEBC2-AAE5-4448-AAFB-AF227AA02D9F}" srcId="{F041F746-B9C3-414C-8D1A-A4CDE7A6A278}" destId="{24F068FD-F3F6-4EEB-AB70-4FF5E749FE8D}" srcOrd="0" destOrd="0" parTransId="{41D7E978-4717-4CCB-92FB-C648C4D4BCB6}" sibTransId="{205DC3E0-BC2B-446D-BCC1-DBD34DB88C20}"/>
    <dgm:cxn modelId="{565718CC-F94E-E442-A0B2-F3EA52C1589C}" type="presOf" srcId="{569AC504-EE46-4249-AFEA-EAA5D36D0A86}" destId="{314B149A-9E6A-45D9-8A44-1DCE915BD32D}" srcOrd="0" destOrd="0" presId="urn:microsoft.com/office/officeart/2005/8/layout/vList2"/>
    <dgm:cxn modelId="{D8BF03E1-0CA5-4411-8855-4D034D64F5C1}" type="presOf" srcId="{C949495A-A3EE-4071-AE6E-48694D6859DE}" destId="{F0A4DD5F-69E7-4DEF-8887-7DBB208F0A16}" srcOrd="0" destOrd="1" presId="urn:microsoft.com/office/officeart/2005/8/layout/vList2"/>
    <dgm:cxn modelId="{2D82EBF2-9FF7-604C-8DEA-DCF4B51D92E2}" type="presOf" srcId="{24F068FD-F3F6-4EEB-AB70-4FF5E749FE8D}" destId="{0AE21581-0217-4441-8FC1-AE2EC16CAF59}" srcOrd="0" destOrd="0" presId="urn:microsoft.com/office/officeart/2005/8/layout/vList2"/>
    <dgm:cxn modelId="{DBF693FD-650F-4827-A0FB-3742E2F61522}" type="presOf" srcId="{9982DF25-A3F4-4F57-AAED-8528B1200363}" destId="{0AE21581-0217-4441-8FC1-AE2EC16CAF59}" srcOrd="0" destOrd="1" presId="urn:microsoft.com/office/officeart/2005/8/layout/vList2"/>
    <dgm:cxn modelId="{6526B67F-29C3-8340-84F4-427873631C22}" type="presParOf" srcId="{81E815A2-2944-4245-B7F6-57CA3BC9DF6D}" destId="{40A391C0-6EEC-4FB1-B631-FEAD654D299A}" srcOrd="0" destOrd="0" presId="urn:microsoft.com/office/officeart/2005/8/layout/vList2"/>
    <dgm:cxn modelId="{9FEB8C44-3C65-5C4A-9E6F-36DFD614AAFC}" type="presParOf" srcId="{81E815A2-2944-4245-B7F6-57CA3BC9DF6D}" destId="{F0A4DD5F-69E7-4DEF-8887-7DBB208F0A16}" srcOrd="1" destOrd="0" presId="urn:microsoft.com/office/officeart/2005/8/layout/vList2"/>
    <dgm:cxn modelId="{3315CDA9-71E6-BB4C-B694-7A6341FC1E70}" type="presParOf" srcId="{81E815A2-2944-4245-B7F6-57CA3BC9DF6D}" destId="{365D019D-90D4-4EC7-884A-3E3859D1DBEB}" srcOrd="2" destOrd="0" presId="urn:microsoft.com/office/officeart/2005/8/layout/vList2"/>
    <dgm:cxn modelId="{3372ECEE-D305-1F45-A66C-6060B35B4747}" type="presParOf" srcId="{81E815A2-2944-4245-B7F6-57CA3BC9DF6D}" destId="{D3A0E1EF-7819-4730-BBD4-5779EB3E8AD1}" srcOrd="3" destOrd="0" presId="urn:microsoft.com/office/officeart/2005/8/layout/vList2"/>
    <dgm:cxn modelId="{DA2FD401-9499-7B4B-BBF5-FCE8B8D818BA}" type="presParOf" srcId="{81E815A2-2944-4245-B7F6-57CA3BC9DF6D}" destId="{3A3A2042-EE15-4173-A59C-3D0C2940CEEB}" srcOrd="4" destOrd="0" presId="urn:microsoft.com/office/officeart/2005/8/layout/vList2"/>
    <dgm:cxn modelId="{933D3CC4-0AB1-874F-AB75-3EB2E6A8F30C}" type="presParOf" srcId="{81E815A2-2944-4245-B7F6-57CA3BC9DF6D}" destId="{0AE21581-0217-4441-8FC1-AE2EC16CAF59}" srcOrd="5" destOrd="0" presId="urn:microsoft.com/office/officeart/2005/8/layout/vList2"/>
    <dgm:cxn modelId="{9ED10E2B-F458-8F47-A456-74F31E8CEFAE}" type="presParOf" srcId="{81E815A2-2944-4245-B7F6-57CA3BC9DF6D}" destId="{6B9CF082-E5BD-4975-94E3-E79F38EDE19B}" srcOrd="6" destOrd="0" presId="urn:microsoft.com/office/officeart/2005/8/layout/vList2"/>
    <dgm:cxn modelId="{BBF12ED5-F60D-C646-97DC-F144F63E218F}" type="presParOf" srcId="{81E815A2-2944-4245-B7F6-57CA3BC9DF6D}" destId="{314B149A-9E6A-45D9-8A44-1DCE915BD32D}" srcOrd="7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F1A296-6A58-44F1-AA16-9C206E88B69E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39FACA11-1467-4D02-A5B3-11E654D9CE1A}">
      <dgm:prSet phldrT="[Testo]" custT="1"/>
      <dgm:spPr>
        <a:ln>
          <a:solidFill>
            <a:srgbClr val="012169"/>
          </a:solidFill>
        </a:ln>
      </dgm:spPr>
      <dgm:t>
        <a:bodyPr/>
        <a:lstStyle/>
        <a:p>
          <a:r>
            <a:rPr lang="it-IT" sz="1600">
              <a:latin typeface="Futura Lt BT" panose="020B0402020204020303" pitchFamily="34" charset="0"/>
              <a:cs typeface="Arial" panose="020B0604020202020204" pitchFamily="34" charset="0"/>
            </a:rPr>
            <a:t>Consulenza telefonica</a:t>
          </a:r>
        </a:p>
      </dgm:t>
    </dgm:pt>
    <dgm:pt modelId="{F115B7EE-EBDD-490B-8249-EBEB1D1E6A65}" type="parTrans" cxnId="{95B4C6A4-7005-40D0-9542-7DFFAE400711}">
      <dgm:prSet/>
      <dgm:spPr/>
      <dgm:t>
        <a:bodyPr/>
        <a:lstStyle/>
        <a:p>
          <a:endParaRPr lang="it-IT" sz="1600">
            <a:latin typeface="Futura Lt BT" panose="020B0402020204020303" pitchFamily="34" charset="0"/>
          </a:endParaRPr>
        </a:p>
      </dgm:t>
    </dgm:pt>
    <dgm:pt modelId="{EEF1FF3F-A408-412A-B30E-FCE3C4314562}" type="sibTrans" cxnId="{95B4C6A4-7005-40D0-9542-7DFFAE400711}">
      <dgm:prSet/>
      <dgm:spPr/>
      <dgm:t>
        <a:bodyPr/>
        <a:lstStyle/>
        <a:p>
          <a:endParaRPr lang="it-IT" sz="1600">
            <a:latin typeface="Futura Lt BT" panose="020B0402020204020303" pitchFamily="34" charset="0"/>
          </a:endParaRPr>
        </a:p>
      </dgm:t>
    </dgm:pt>
    <dgm:pt modelId="{F918E21F-EA4E-445D-BA29-C3E2FEFEBF6A}">
      <dgm:prSet phldrT="[Testo]" custT="1"/>
      <dgm:spPr>
        <a:ln>
          <a:solidFill>
            <a:srgbClr val="012169"/>
          </a:solidFill>
        </a:ln>
      </dgm:spPr>
      <dgm:t>
        <a:bodyPr/>
        <a:lstStyle/>
        <a:p>
          <a:r>
            <a:rPr lang="it-IT" sz="1600">
              <a:latin typeface="Futura Lt BT" panose="020B0402020204020303" pitchFamily="34" charset="0"/>
              <a:cs typeface="Arial" panose="020B0604020202020204" pitchFamily="34" charset="0"/>
            </a:rPr>
            <a:t>E-mail</a:t>
          </a:r>
        </a:p>
      </dgm:t>
    </dgm:pt>
    <dgm:pt modelId="{E766E7F0-07D6-480D-9CFA-1A0312FF7E02}" type="parTrans" cxnId="{2BD8E6E1-62DE-4CEB-ADDF-3E975DCD3891}">
      <dgm:prSet/>
      <dgm:spPr/>
      <dgm:t>
        <a:bodyPr/>
        <a:lstStyle/>
        <a:p>
          <a:endParaRPr lang="it-IT" sz="1600">
            <a:latin typeface="Futura Lt BT" panose="020B0402020204020303" pitchFamily="34" charset="0"/>
          </a:endParaRPr>
        </a:p>
      </dgm:t>
    </dgm:pt>
    <dgm:pt modelId="{0E063513-9705-4728-AE81-FBA8C6F42680}" type="sibTrans" cxnId="{2BD8E6E1-62DE-4CEB-ADDF-3E975DCD3891}">
      <dgm:prSet/>
      <dgm:spPr/>
      <dgm:t>
        <a:bodyPr/>
        <a:lstStyle/>
        <a:p>
          <a:endParaRPr lang="it-IT" sz="1600">
            <a:latin typeface="Futura Lt BT" panose="020B0402020204020303" pitchFamily="34" charset="0"/>
          </a:endParaRPr>
        </a:p>
      </dgm:t>
    </dgm:pt>
    <dgm:pt modelId="{46C760F7-9C08-4735-8C26-34837F883B14}">
      <dgm:prSet phldrT="[Testo]" custT="1"/>
      <dgm:spPr>
        <a:ln>
          <a:solidFill>
            <a:srgbClr val="012169"/>
          </a:solidFill>
        </a:ln>
      </dgm:spPr>
      <dgm:t>
        <a:bodyPr/>
        <a:lstStyle/>
        <a:p>
          <a:r>
            <a:rPr lang="it-IT" sz="1600" dirty="0">
              <a:latin typeface="Futura Lt BT" panose="020B0402020204020303" pitchFamily="34" charset="0"/>
              <a:cs typeface="Arial" panose="020B0604020202020204" pitchFamily="34" charset="0"/>
            </a:rPr>
            <a:t>Website</a:t>
          </a:r>
        </a:p>
      </dgm:t>
    </dgm:pt>
    <dgm:pt modelId="{3E5889FB-2CAC-4097-BBB8-AA4D82247F73}" type="parTrans" cxnId="{9A51321A-E5B9-4844-849F-8B961E3386DC}">
      <dgm:prSet/>
      <dgm:spPr/>
      <dgm:t>
        <a:bodyPr/>
        <a:lstStyle/>
        <a:p>
          <a:endParaRPr lang="it-IT" sz="1600">
            <a:latin typeface="Futura Lt BT" panose="020B0402020204020303" pitchFamily="34" charset="0"/>
          </a:endParaRPr>
        </a:p>
      </dgm:t>
    </dgm:pt>
    <dgm:pt modelId="{B348A548-29C5-4DB1-9F42-5B5AD1DE5A9C}" type="sibTrans" cxnId="{9A51321A-E5B9-4844-849F-8B961E3386DC}">
      <dgm:prSet/>
      <dgm:spPr/>
      <dgm:t>
        <a:bodyPr/>
        <a:lstStyle/>
        <a:p>
          <a:endParaRPr lang="it-IT" sz="1600">
            <a:latin typeface="Futura Lt BT" panose="020B0402020204020303" pitchFamily="34" charset="0"/>
          </a:endParaRPr>
        </a:p>
      </dgm:t>
    </dgm:pt>
    <dgm:pt modelId="{47BC8C38-F1A2-47AF-A4EE-840189EE6D35}">
      <dgm:prSet phldrT="[Testo]" custT="1"/>
      <dgm:spPr>
        <a:ln>
          <a:solidFill>
            <a:srgbClr val="012169"/>
          </a:solidFill>
        </a:ln>
      </dgm:spPr>
      <dgm:t>
        <a:bodyPr/>
        <a:lstStyle/>
        <a:p>
          <a:r>
            <a:rPr lang="it-IT" sz="1600" dirty="0">
              <a:latin typeface="Futura Lt BT" panose="020B0402020204020303" pitchFamily="34" charset="0"/>
              <a:cs typeface="Arial" panose="020B0604020202020204" pitchFamily="34" charset="0"/>
            </a:rPr>
            <a:t>Check-up, sopralluogo e affiancamento </a:t>
          </a:r>
        </a:p>
      </dgm:t>
    </dgm:pt>
    <dgm:pt modelId="{1BBC5EE0-311C-468F-A314-12E94E172F1B}" type="parTrans" cxnId="{DCFDEB97-7C6C-4F61-8888-DD9095091684}">
      <dgm:prSet/>
      <dgm:spPr/>
      <dgm:t>
        <a:bodyPr/>
        <a:lstStyle/>
        <a:p>
          <a:endParaRPr lang="it-IT" sz="1600">
            <a:latin typeface="Futura Lt BT" panose="020B0402020204020303" pitchFamily="34" charset="0"/>
          </a:endParaRPr>
        </a:p>
      </dgm:t>
    </dgm:pt>
    <dgm:pt modelId="{14390404-56F4-43A1-9E07-8BC840C899CB}" type="sibTrans" cxnId="{DCFDEB97-7C6C-4F61-8888-DD9095091684}">
      <dgm:prSet/>
      <dgm:spPr/>
      <dgm:t>
        <a:bodyPr/>
        <a:lstStyle/>
        <a:p>
          <a:endParaRPr lang="it-IT" sz="1600">
            <a:latin typeface="Futura Lt BT" panose="020B0402020204020303" pitchFamily="34" charset="0"/>
          </a:endParaRPr>
        </a:p>
      </dgm:t>
    </dgm:pt>
    <dgm:pt modelId="{B15E0249-377C-4378-9AE9-1E46E6F5B425}">
      <dgm:prSet phldrT="[Testo]" custT="1"/>
      <dgm:spPr>
        <a:ln>
          <a:solidFill>
            <a:srgbClr val="012169"/>
          </a:solidFill>
        </a:ln>
      </dgm:spPr>
      <dgm:t>
        <a:bodyPr/>
        <a:lstStyle/>
        <a:p>
          <a:r>
            <a:rPr lang="it-IT" sz="1600">
              <a:latin typeface="Futura Lt BT" panose="020B0402020204020303" pitchFamily="34" charset="0"/>
              <a:cs typeface="Arial" panose="020B0604020202020204" pitchFamily="34" charset="0"/>
            </a:rPr>
            <a:t>Assistenza allo sportello</a:t>
          </a:r>
        </a:p>
      </dgm:t>
    </dgm:pt>
    <dgm:pt modelId="{623EA8E0-3943-49F1-8EB5-4902B4430B0B}" type="parTrans" cxnId="{6266EF77-053F-4321-A002-44C29406DF57}">
      <dgm:prSet/>
      <dgm:spPr/>
      <dgm:t>
        <a:bodyPr/>
        <a:lstStyle/>
        <a:p>
          <a:endParaRPr lang="it-IT" sz="1600">
            <a:latin typeface="Futura Lt BT" panose="020B0402020204020303" pitchFamily="34" charset="0"/>
          </a:endParaRPr>
        </a:p>
      </dgm:t>
    </dgm:pt>
    <dgm:pt modelId="{B6AF8D65-B1A2-4736-AC71-D913554095F5}" type="sibTrans" cxnId="{6266EF77-053F-4321-A002-44C29406DF57}">
      <dgm:prSet/>
      <dgm:spPr/>
      <dgm:t>
        <a:bodyPr/>
        <a:lstStyle/>
        <a:p>
          <a:endParaRPr lang="it-IT" sz="1600">
            <a:latin typeface="Futura Lt BT" panose="020B0402020204020303" pitchFamily="34" charset="0"/>
          </a:endParaRPr>
        </a:p>
      </dgm:t>
    </dgm:pt>
    <dgm:pt modelId="{5A589F41-90DF-42BE-9CB9-657936B52209}">
      <dgm:prSet custT="1"/>
      <dgm:spPr>
        <a:ln>
          <a:solidFill>
            <a:srgbClr val="012169"/>
          </a:solidFill>
        </a:ln>
      </dgm:spPr>
      <dgm:t>
        <a:bodyPr/>
        <a:lstStyle/>
        <a:p>
          <a:r>
            <a:rPr lang="it-IT" sz="1600">
              <a:latin typeface="Futura Lt BT" panose="020B0402020204020303" pitchFamily="34" charset="0"/>
              <a:cs typeface="Arial" panose="020B0604020202020204" pitchFamily="34" charset="0"/>
            </a:rPr>
            <a:t>Eventi &amp; Meeting</a:t>
          </a:r>
        </a:p>
      </dgm:t>
    </dgm:pt>
    <dgm:pt modelId="{1496B3AE-B840-4F38-95DA-B7280E14F852}" type="parTrans" cxnId="{45A1676B-B733-469E-8352-81606E13E332}">
      <dgm:prSet/>
      <dgm:spPr/>
      <dgm:t>
        <a:bodyPr/>
        <a:lstStyle/>
        <a:p>
          <a:endParaRPr lang="it-IT" sz="1600">
            <a:latin typeface="Futura Lt BT" panose="020B0402020204020303" pitchFamily="34" charset="0"/>
          </a:endParaRPr>
        </a:p>
      </dgm:t>
    </dgm:pt>
    <dgm:pt modelId="{2ECB6EA4-2D3A-479B-A558-8D1DCDCA6F79}" type="sibTrans" cxnId="{45A1676B-B733-469E-8352-81606E13E332}">
      <dgm:prSet/>
      <dgm:spPr/>
      <dgm:t>
        <a:bodyPr/>
        <a:lstStyle/>
        <a:p>
          <a:endParaRPr lang="it-IT" sz="1600">
            <a:latin typeface="Futura Lt BT" panose="020B0402020204020303" pitchFamily="34" charset="0"/>
          </a:endParaRPr>
        </a:p>
      </dgm:t>
    </dgm:pt>
    <dgm:pt modelId="{C90F07E9-FEFD-42E6-8DC6-29C487872440}">
      <dgm:prSet custT="1"/>
      <dgm:spPr>
        <a:ln>
          <a:solidFill>
            <a:srgbClr val="012169"/>
          </a:solidFill>
        </a:ln>
      </dgm:spPr>
      <dgm:t>
        <a:bodyPr/>
        <a:lstStyle/>
        <a:p>
          <a:r>
            <a:rPr lang="it-IT" sz="1600" dirty="0">
              <a:latin typeface="Futura Lt BT" panose="020B0402020204020303" pitchFamily="34" charset="0"/>
              <a:cs typeface="Arial" panose="020B0604020202020204" pitchFamily="34" charset="0"/>
            </a:rPr>
            <a:t>Call Conference &amp; Skype Call</a:t>
          </a:r>
        </a:p>
      </dgm:t>
    </dgm:pt>
    <dgm:pt modelId="{0DC46F6D-9364-4181-9E80-A6FEE334F2F6}" type="parTrans" cxnId="{ED585D74-C573-4BE4-BF90-B502014B6F8D}">
      <dgm:prSet/>
      <dgm:spPr/>
      <dgm:t>
        <a:bodyPr/>
        <a:lstStyle/>
        <a:p>
          <a:endParaRPr lang="it-IT" sz="1600">
            <a:latin typeface="Futura Lt BT" panose="020B0402020204020303" pitchFamily="34" charset="0"/>
          </a:endParaRPr>
        </a:p>
      </dgm:t>
    </dgm:pt>
    <dgm:pt modelId="{930D54CB-EF32-4328-89E7-D3AD35F247F9}" type="sibTrans" cxnId="{ED585D74-C573-4BE4-BF90-B502014B6F8D}">
      <dgm:prSet/>
      <dgm:spPr/>
      <dgm:t>
        <a:bodyPr/>
        <a:lstStyle/>
        <a:p>
          <a:endParaRPr lang="it-IT" sz="1600">
            <a:latin typeface="Futura Lt BT" panose="020B0402020204020303" pitchFamily="34" charset="0"/>
          </a:endParaRPr>
        </a:p>
      </dgm:t>
    </dgm:pt>
    <dgm:pt modelId="{CFECB074-5308-4035-B7E8-D8C90C132BA2}" type="pres">
      <dgm:prSet presAssocID="{EBF1A296-6A58-44F1-AA16-9C206E88B69E}" presName="diagram" presStyleCnt="0">
        <dgm:presLayoutVars>
          <dgm:dir/>
          <dgm:resizeHandles val="exact"/>
        </dgm:presLayoutVars>
      </dgm:prSet>
      <dgm:spPr/>
    </dgm:pt>
    <dgm:pt modelId="{C808F30F-5802-4BDC-9B6F-1FE991581EA0}" type="pres">
      <dgm:prSet presAssocID="{39FACA11-1467-4D02-A5B3-11E654D9CE1A}" presName="node" presStyleLbl="node1" presStyleIdx="0" presStyleCnt="7" custLinFactX="7860" custLinFactNeighborX="100000" custLinFactNeighborY="1486">
        <dgm:presLayoutVars>
          <dgm:bulletEnabled val="1"/>
        </dgm:presLayoutVars>
      </dgm:prSet>
      <dgm:spPr/>
    </dgm:pt>
    <dgm:pt modelId="{B9FC4EB0-5927-424D-B08D-205E1A57515E}" type="pres">
      <dgm:prSet presAssocID="{EEF1FF3F-A408-412A-B30E-FCE3C4314562}" presName="sibTrans" presStyleCnt="0"/>
      <dgm:spPr/>
    </dgm:pt>
    <dgm:pt modelId="{E782DA87-2AAA-4CB1-BA2E-404CC47D7BBE}" type="pres">
      <dgm:prSet presAssocID="{F918E21F-EA4E-445D-BA29-C3E2FEFEBF6A}" presName="node" presStyleLbl="node1" presStyleIdx="1" presStyleCnt="7" custLinFactX="5186" custLinFactNeighborX="100000" custLinFactNeighborY="1486">
        <dgm:presLayoutVars>
          <dgm:bulletEnabled val="1"/>
        </dgm:presLayoutVars>
      </dgm:prSet>
      <dgm:spPr/>
    </dgm:pt>
    <dgm:pt modelId="{1D9070FE-0CF9-4244-8C44-052E8B381F8A}" type="pres">
      <dgm:prSet presAssocID="{0E063513-9705-4728-AE81-FBA8C6F42680}" presName="sibTrans" presStyleCnt="0"/>
      <dgm:spPr/>
    </dgm:pt>
    <dgm:pt modelId="{6C14B963-A6A0-4B45-AD06-A4457C7521AE}" type="pres">
      <dgm:prSet presAssocID="{46C760F7-9C08-4735-8C26-34837F883B14}" presName="node" presStyleLbl="node1" presStyleIdx="2" presStyleCnt="7" custLinFactX="3588" custLinFactNeighborX="100000" custLinFactNeighborY="2885">
        <dgm:presLayoutVars>
          <dgm:bulletEnabled val="1"/>
        </dgm:presLayoutVars>
      </dgm:prSet>
      <dgm:spPr/>
    </dgm:pt>
    <dgm:pt modelId="{5D9401FA-E090-4BED-8FA3-CF7D978EC1AF}" type="pres">
      <dgm:prSet presAssocID="{B348A548-29C5-4DB1-9F42-5B5AD1DE5A9C}" presName="sibTrans" presStyleCnt="0"/>
      <dgm:spPr/>
    </dgm:pt>
    <dgm:pt modelId="{D3D18CAF-95C8-444D-8F28-F0CAFE7801A5}" type="pres">
      <dgm:prSet presAssocID="{47BC8C38-F1A2-47AF-A4EE-840189EE6D35}" presName="node" presStyleLbl="node1" presStyleIdx="3" presStyleCnt="7" custLinFactX="-127451" custLinFactNeighborX="-200000" custLinFactNeighborY="-17">
        <dgm:presLayoutVars>
          <dgm:bulletEnabled val="1"/>
        </dgm:presLayoutVars>
      </dgm:prSet>
      <dgm:spPr/>
    </dgm:pt>
    <dgm:pt modelId="{39712FAC-6E98-4D3B-9D5A-E9950912A5EE}" type="pres">
      <dgm:prSet presAssocID="{14390404-56F4-43A1-9E07-8BC840C899CB}" presName="sibTrans" presStyleCnt="0"/>
      <dgm:spPr/>
    </dgm:pt>
    <dgm:pt modelId="{E4CC6D93-FEA1-4BF1-924A-56CF6A46F1D4}" type="pres">
      <dgm:prSet presAssocID="{B15E0249-377C-4378-9AE9-1E46E6F5B425}" presName="node" presStyleLbl="node1" presStyleIdx="4" presStyleCnt="7" custLinFactNeighborX="-2501" custLinFactNeighborY="48561">
        <dgm:presLayoutVars>
          <dgm:bulletEnabled val="1"/>
        </dgm:presLayoutVars>
      </dgm:prSet>
      <dgm:spPr/>
    </dgm:pt>
    <dgm:pt modelId="{8F40433F-8FCC-43B2-8F67-5478C78250DC}" type="pres">
      <dgm:prSet presAssocID="{B6AF8D65-B1A2-4736-AC71-D913554095F5}" presName="sibTrans" presStyleCnt="0"/>
      <dgm:spPr/>
    </dgm:pt>
    <dgm:pt modelId="{D03DCEA2-32B1-4C14-B02C-C2E824A62837}" type="pres">
      <dgm:prSet presAssocID="{5A589F41-90DF-42BE-9CB9-657936B52209}" presName="node" presStyleLbl="node1" presStyleIdx="5" presStyleCnt="7" custLinFactNeighborX="767" custLinFactNeighborY="50009">
        <dgm:presLayoutVars>
          <dgm:bulletEnabled val="1"/>
        </dgm:presLayoutVars>
      </dgm:prSet>
      <dgm:spPr/>
    </dgm:pt>
    <dgm:pt modelId="{BAA2CD5B-D8FC-4E56-AD18-E3A6F11F323E}" type="pres">
      <dgm:prSet presAssocID="{2ECB6EA4-2D3A-479B-A558-8D1DCDCA6F79}" presName="sibTrans" presStyleCnt="0"/>
      <dgm:spPr/>
    </dgm:pt>
    <dgm:pt modelId="{D24E67B6-1E80-4B6A-B0AF-1970C14DD841}" type="pres">
      <dgm:prSet presAssocID="{C90F07E9-FEFD-42E6-8DC6-29C487872440}" presName="node" presStyleLbl="node1" presStyleIdx="6" presStyleCnt="7" custLinFactNeighborX="1135" custLinFactNeighborY="48228">
        <dgm:presLayoutVars>
          <dgm:bulletEnabled val="1"/>
        </dgm:presLayoutVars>
      </dgm:prSet>
      <dgm:spPr/>
    </dgm:pt>
  </dgm:ptLst>
  <dgm:cxnLst>
    <dgm:cxn modelId="{9A51321A-E5B9-4844-849F-8B961E3386DC}" srcId="{EBF1A296-6A58-44F1-AA16-9C206E88B69E}" destId="{46C760F7-9C08-4735-8C26-34837F883B14}" srcOrd="2" destOrd="0" parTransId="{3E5889FB-2CAC-4097-BBB8-AA4D82247F73}" sibTransId="{B348A548-29C5-4DB1-9F42-5B5AD1DE5A9C}"/>
    <dgm:cxn modelId="{22BA8A32-E0C2-414E-AB95-D886AD164685}" type="presOf" srcId="{EBF1A296-6A58-44F1-AA16-9C206E88B69E}" destId="{CFECB074-5308-4035-B7E8-D8C90C132BA2}" srcOrd="0" destOrd="0" presId="urn:microsoft.com/office/officeart/2005/8/layout/default"/>
    <dgm:cxn modelId="{39BA5634-830D-C14A-8EE3-8E1162597470}" type="presOf" srcId="{5A589F41-90DF-42BE-9CB9-657936B52209}" destId="{D03DCEA2-32B1-4C14-B02C-C2E824A62837}" srcOrd="0" destOrd="0" presId="urn:microsoft.com/office/officeart/2005/8/layout/default"/>
    <dgm:cxn modelId="{9A17FA43-2B30-2D4D-BE55-81105A2B31FA}" type="presOf" srcId="{39FACA11-1467-4D02-A5B3-11E654D9CE1A}" destId="{C808F30F-5802-4BDC-9B6F-1FE991581EA0}" srcOrd="0" destOrd="0" presId="urn:microsoft.com/office/officeart/2005/8/layout/default"/>
    <dgm:cxn modelId="{A30A346B-5091-4A43-8E3D-A9F03E2D7A16}" type="presOf" srcId="{C90F07E9-FEFD-42E6-8DC6-29C487872440}" destId="{D24E67B6-1E80-4B6A-B0AF-1970C14DD841}" srcOrd="0" destOrd="0" presId="urn:microsoft.com/office/officeart/2005/8/layout/default"/>
    <dgm:cxn modelId="{45A1676B-B733-469E-8352-81606E13E332}" srcId="{EBF1A296-6A58-44F1-AA16-9C206E88B69E}" destId="{5A589F41-90DF-42BE-9CB9-657936B52209}" srcOrd="5" destOrd="0" parTransId="{1496B3AE-B840-4F38-95DA-B7280E14F852}" sibTransId="{2ECB6EA4-2D3A-479B-A558-8D1DCDCA6F79}"/>
    <dgm:cxn modelId="{ED585D74-C573-4BE4-BF90-B502014B6F8D}" srcId="{EBF1A296-6A58-44F1-AA16-9C206E88B69E}" destId="{C90F07E9-FEFD-42E6-8DC6-29C487872440}" srcOrd="6" destOrd="0" parTransId="{0DC46F6D-9364-4181-9E80-A6FEE334F2F6}" sibTransId="{930D54CB-EF32-4328-89E7-D3AD35F247F9}"/>
    <dgm:cxn modelId="{B1E54556-A57E-AE40-8AA1-443FF315E42C}" type="presOf" srcId="{46C760F7-9C08-4735-8C26-34837F883B14}" destId="{6C14B963-A6A0-4B45-AD06-A4457C7521AE}" srcOrd="0" destOrd="0" presId="urn:microsoft.com/office/officeart/2005/8/layout/default"/>
    <dgm:cxn modelId="{52814B77-3404-6246-A038-484E976875C3}" type="presOf" srcId="{F918E21F-EA4E-445D-BA29-C3E2FEFEBF6A}" destId="{E782DA87-2AAA-4CB1-BA2E-404CC47D7BBE}" srcOrd="0" destOrd="0" presId="urn:microsoft.com/office/officeart/2005/8/layout/default"/>
    <dgm:cxn modelId="{6266EF77-053F-4321-A002-44C29406DF57}" srcId="{EBF1A296-6A58-44F1-AA16-9C206E88B69E}" destId="{B15E0249-377C-4378-9AE9-1E46E6F5B425}" srcOrd="4" destOrd="0" parTransId="{623EA8E0-3943-49F1-8EB5-4902B4430B0B}" sibTransId="{B6AF8D65-B1A2-4736-AC71-D913554095F5}"/>
    <dgm:cxn modelId="{DCFDEB97-7C6C-4F61-8888-DD9095091684}" srcId="{EBF1A296-6A58-44F1-AA16-9C206E88B69E}" destId="{47BC8C38-F1A2-47AF-A4EE-840189EE6D35}" srcOrd="3" destOrd="0" parTransId="{1BBC5EE0-311C-468F-A314-12E94E172F1B}" sibTransId="{14390404-56F4-43A1-9E07-8BC840C899CB}"/>
    <dgm:cxn modelId="{95B4C6A4-7005-40D0-9542-7DFFAE400711}" srcId="{EBF1A296-6A58-44F1-AA16-9C206E88B69E}" destId="{39FACA11-1467-4D02-A5B3-11E654D9CE1A}" srcOrd="0" destOrd="0" parTransId="{F115B7EE-EBDD-490B-8249-EBEB1D1E6A65}" sibTransId="{EEF1FF3F-A408-412A-B30E-FCE3C4314562}"/>
    <dgm:cxn modelId="{370975AD-592F-3846-ABC1-DE452D3920F0}" type="presOf" srcId="{47BC8C38-F1A2-47AF-A4EE-840189EE6D35}" destId="{D3D18CAF-95C8-444D-8F28-F0CAFE7801A5}" srcOrd="0" destOrd="0" presId="urn:microsoft.com/office/officeart/2005/8/layout/default"/>
    <dgm:cxn modelId="{A78231B5-12E5-F442-AAA6-B51B94D40406}" type="presOf" srcId="{B15E0249-377C-4378-9AE9-1E46E6F5B425}" destId="{E4CC6D93-FEA1-4BF1-924A-56CF6A46F1D4}" srcOrd="0" destOrd="0" presId="urn:microsoft.com/office/officeart/2005/8/layout/default"/>
    <dgm:cxn modelId="{2BD8E6E1-62DE-4CEB-ADDF-3E975DCD3891}" srcId="{EBF1A296-6A58-44F1-AA16-9C206E88B69E}" destId="{F918E21F-EA4E-445D-BA29-C3E2FEFEBF6A}" srcOrd="1" destOrd="0" parTransId="{E766E7F0-07D6-480D-9CFA-1A0312FF7E02}" sibTransId="{0E063513-9705-4728-AE81-FBA8C6F42680}"/>
    <dgm:cxn modelId="{B0C6092B-92C1-4544-BB15-A29B1BCAE9A4}" type="presParOf" srcId="{CFECB074-5308-4035-B7E8-D8C90C132BA2}" destId="{C808F30F-5802-4BDC-9B6F-1FE991581EA0}" srcOrd="0" destOrd="0" presId="urn:microsoft.com/office/officeart/2005/8/layout/default"/>
    <dgm:cxn modelId="{EFB643BA-A723-4441-8A4D-888A3499A909}" type="presParOf" srcId="{CFECB074-5308-4035-B7E8-D8C90C132BA2}" destId="{B9FC4EB0-5927-424D-B08D-205E1A57515E}" srcOrd="1" destOrd="0" presId="urn:microsoft.com/office/officeart/2005/8/layout/default"/>
    <dgm:cxn modelId="{9ADAFF02-BC67-2F45-A4E6-ADAC955F4696}" type="presParOf" srcId="{CFECB074-5308-4035-B7E8-D8C90C132BA2}" destId="{E782DA87-2AAA-4CB1-BA2E-404CC47D7BBE}" srcOrd="2" destOrd="0" presId="urn:microsoft.com/office/officeart/2005/8/layout/default"/>
    <dgm:cxn modelId="{3246879A-0CB0-B548-9FB9-32D4002AF1AD}" type="presParOf" srcId="{CFECB074-5308-4035-B7E8-D8C90C132BA2}" destId="{1D9070FE-0CF9-4244-8C44-052E8B381F8A}" srcOrd="3" destOrd="0" presId="urn:microsoft.com/office/officeart/2005/8/layout/default"/>
    <dgm:cxn modelId="{35616272-9A60-C942-9DCB-8296BEAF4A1F}" type="presParOf" srcId="{CFECB074-5308-4035-B7E8-D8C90C132BA2}" destId="{6C14B963-A6A0-4B45-AD06-A4457C7521AE}" srcOrd="4" destOrd="0" presId="urn:microsoft.com/office/officeart/2005/8/layout/default"/>
    <dgm:cxn modelId="{5CB71DD1-24C0-5E40-A0BB-8F22827A8D0C}" type="presParOf" srcId="{CFECB074-5308-4035-B7E8-D8C90C132BA2}" destId="{5D9401FA-E090-4BED-8FA3-CF7D978EC1AF}" srcOrd="5" destOrd="0" presId="urn:microsoft.com/office/officeart/2005/8/layout/default"/>
    <dgm:cxn modelId="{D20730E8-DE7B-B242-9CA0-05DE2D00B471}" type="presParOf" srcId="{CFECB074-5308-4035-B7E8-D8C90C132BA2}" destId="{D3D18CAF-95C8-444D-8F28-F0CAFE7801A5}" srcOrd="6" destOrd="0" presId="urn:microsoft.com/office/officeart/2005/8/layout/default"/>
    <dgm:cxn modelId="{E6226794-D3D1-914F-892C-685FA1884FD1}" type="presParOf" srcId="{CFECB074-5308-4035-B7E8-D8C90C132BA2}" destId="{39712FAC-6E98-4D3B-9D5A-E9950912A5EE}" srcOrd="7" destOrd="0" presId="urn:microsoft.com/office/officeart/2005/8/layout/default"/>
    <dgm:cxn modelId="{08E6DAA5-7A58-6C45-A0BE-5A8045F870B1}" type="presParOf" srcId="{CFECB074-5308-4035-B7E8-D8C90C132BA2}" destId="{E4CC6D93-FEA1-4BF1-924A-56CF6A46F1D4}" srcOrd="8" destOrd="0" presId="urn:microsoft.com/office/officeart/2005/8/layout/default"/>
    <dgm:cxn modelId="{142B19A1-A3BB-404B-8EB2-0B867AC3E2B8}" type="presParOf" srcId="{CFECB074-5308-4035-B7E8-D8C90C132BA2}" destId="{8F40433F-8FCC-43B2-8F67-5478C78250DC}" srcOrd="9" destOrd="0" presId="urn:microsoft.com/office/officeart/2005/8/layout/default"/>
    <dgm:cxn modelId="{51521E7E-689A-D941-BF8F-79A181A15B53}" type="presParOf" srcId="{CFECB074-5308-4035-B7E8-D8C90C132BA2}" destId="{D03DCEA2-32B1-4C14-B02C-C2E824A62837}" srcOrd="10" destOrd="0" presId="urn:microsoft.com/office/officeart/2005/8/layout/default"/>
    <dgm:cxn modelId="{F3D90DAB-4FB6-5949-AED3-41983D0A1AF5}" type="presParOf" srcId="{CFECB074-5308-4035-B7E8-D8C90C132BA2}" destId="{BAA2CD5B-D8FC-4E56-AD18-E3A6F11F323E}" srcOrd="11" destOrd="0" presId="urn:microsoft.com/office/officeart/2005/8/layout/default"/>
    <dgm:cxn modelId="{9BA71932-D74C-DB45-9B9B-DEAE98D8C908}" type="presParOf" srcId="{CFECB074-5308-4035-B7E8-D8C90C132BA2}" destId="{D24E67B6-1E80-4B6A-B0AF-1970C14DD841}" srcOrd="12" destOrd="0" presId="urn:microsoft.com/office/officeart/2005/8/layout/defaul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C166C-B2A5-4970-9912-00B43A72E6DC}">
      <dsp:nvSpPr>
        <dsp:cNvPr id="0" name=""/>
        <dsp:cNvSpPr/>
      </dsp:nvSpPr>
      <dsp:spPr>
        <a:xfrm rot="5400000">
          <a:off x="3697863" y="129769"/>
          <a:ext cx="1973921" cy="171731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19050" cap="rnd" cmpd="sng" algn="ctr">
          <a:solidFill>
            <a:srgbClr val="012169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Futura Lt BT" panose="020B0402020204020303" pitchFamily="34" charset="0"/>
              <a:cs typeface="Arial" panose="020B0604020202020204" pitchFamily="34" charset="0"/>
            </a:rPr>
            <a:t>SICUREZZA AMBIENTE E SISTEMI DI GESTIONE</a:t>
          </a:r>
        </a:p>
      </dsp:txBody>
      <dsp:txXfrm rot="-5400000">
        <a:off x="4093782" y="309067"/>
        <a:ext cx="1182083" cy="1358715"/>
      </dsp:txXfrm>
    </dsp:sp>
    <dsp:sp modelId="{2EA85AC7-57F9-4550-B47E-0388E7611B54}">
      <dsp:nvSpPr>
        <dsp:cNvPr id="0" name=""/>
        <dsp:cNvSpPr/>
      </dsp:nvSpPr>
      <dsp:spPr>
        <a:xfrm>
          <a:off x="5595591" y="396248"/>
          <a:ext cx="2202896" cy="1184353"/>
        </a:xfrm>
        <a:prstGeom prst="rect">
          <a:avLst/>
        </a:prstGeom>
        <a:solidFill>
          <a:schemeClr val="lt1"/>
        </a:solidFill>
        <a:ln w="19050" cap="rnd" cmpd="sng" algn="ctr">
          <a:noFill/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86D3B42C-68D9-414D-B85C-B30809B6C461}">
      <dsp:nvSpPr>
        <dsp:cNvPr id="0" name=""/>
        <dsp:cNvSpPr/>
      </dsp:nvSpPr>
      <dsp:spPr>
        <a:xfrm rot="5400000">
          <a:off x="1843166" y="128304"/>
          <a:ext cx="1973921" cy="171731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19050" cap="rnd" cmpd="sng" algn="ctr">
          <a:solidFill>
            <a:srgbClr val="012169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Futura Lt BT" panose="020B0402020204020303" pitchFamily="34" charset="0"/>
              <a:cs typeface="Arial" panose="020B0604020202020204" pitchFamily="34" charset="0"/>
            </a:rPr>
            <a:t>FORMAZIONESCUOLA UNIVERSITA'</a:t>
          </a:r>
        </a:p>
      </dsp:txBody>
      <dsp:txXfrm rot="-5400000">
        <a:off x="2239085" y="307602"/>
        <a:ext cx="1182083" cy="1358715"/>
      </dsp:txXfrm>
    </dsp:sp>
    <dsp:sp modelId="{32A67995-4D24-4EC0-8AF7-7D6E662FC14C}">
      <dsp:nvSpPr>
        <dsp:cNvPr id="0" name=""/>
        <dsp:cNvSpPr/>
      </dsp:nvSpPr>
      <dsp:spPr>
        <a:xfrm rot="5400000">
          <a:off x="5500802" y="128304"/>
          <a:ext cx="1973921" cy="171731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19050" cap="rnd" cmpd="sng" algn="ctr">
          <a:solidFill>
            <a:srgbClr val="012169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t-IT" sz="1200" b="1" kern="1200" dirty="0">
              <a:latin typeface="Futura Lt BT" panose="020B0402020204020303" pitchFamily="34" charset="0"/>
              <a:cs typeface="Arial" panose="020B0604020202020204" pitchFamily="34" charset="0"/>
            </a:rPr>
            <a:t>MERCATI ESTERI FINANZA INNOVAZIONE ENERGIA</a:t>
          </a:r>
        </a:p>
      </dsp:txBody>
      <dsp:txXfrm rot="-5400000">
        <a:off x="5896721" y="307602"/>
        <a:ext cx="1182083" cy="1358715"/>
      </dsp:txXfrm>
    </dsp:sp>
    <dsp:sp modelId="{C997B04C-352C-43D5-BA5E-592E1CA9DF5C}">
      <dsp:nvSpPr>
        <dsp:cNvPr id="0" name=""/>
        <dsp:cNvSpPr/>
      </dsp:nvSpPr>
      <dsp:spPr>
        <a:xfrm>
          <a:off x="692369" y="2071713"/>
          <a:ext cx="2131835" cy="1184353"/>
        </a:xfrm>
        <a:prstGeom prst="rect">
          <a:avLst/>
        </a:prstGeom>
        <a:solidFill>
          <a:schemeClr val="lt1"/>
        </a:solidFill>
        <a:ln w="19050" cap="rnd" cmpd="sng" algn="ctr">
          <a:noFill/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689D19A8-C2A6-4692-BAA7-82042BA00917}">
      <dsp:nvSpPr>
        <dsp:cNvPr id="0" name=""/>
        <dsp:cNvSpPr/>
      </dsp:nvSpPr>
      <dsp:spPr>
        <a:xfrm rot="5400000">
          <a:off x="960126" y="1772486"/>
          <a:ext cx="1973921" cy="171731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19050" cap="rnd" cmpd="sng" algn="ctr">
          <a:solidFill>
            <a:srgbClr val="012169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t-IT" sz="1400" b="1" kern="1200" dirty="0">
              <a:latin typeface="Futura Lt BT" panose="020B0402020204020303" pitchFamily="34" charset="0"/>
              <a:cs typeface="Arial" panose="020B0604020202020204" pitchFamily="34" charset="0"/>
            </a:rPr>
            <a:t>FISCO DIRITTO E LEGISLAZIONE</a:t>
          </a:r>
        </a:p>
      </dsp:txBody>
      <dsp:txXfrm rot="-5400000">
        <a:off x="1356045" y="1951784"/>
        <a:ext cx="1182083" cy="1358715"/>
      </dsp:txXfrm>
    </dsp:sp>
    <dsp:sp modelId="{54A497E8-2EA7-4356-95B9-E3FBAFF33525}">
      <dsp:nvSpPr>
        <dsp:cNvPr id="0" name=""/>
        <dsp:cNvSpPr/>
      </dsp:nvSpPr>
      <dsp:spPr>
        <a:xfrm rot="5400000">
          <a:off x="4604019" y="1755885"/>
          <a:ext cx="1973921" cy="171731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19050" cap="rnd" cmpd="sng" algn="ctr">
          <a:solidFill>
            <a:srgbClr val="012169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t-IT" sz="1400" b="1" kern="1200" dirty="0">
              <a:latin typeface="Futura Lt BT" panose="020B0402020204020303" pitchFamily="34" charset="0"/>
              <a:cs typeface="Arial" panose="020B0604020202020204" pitchFamily="34" charset="0"/>
            </a:rPr>
            <a:t>RISORSE E TERRITORIO</a:t>
          </a:r>
        </a:p>
      </dsp:txBody>
      <dsp:txXfrm rot="-5400000">
        <a:off x="4999938" y="1935183"/>
        <a:ext cx="1182083" cy="1358715"/>
      </dsp:txXfrm>
    </dsp:sp>
    <dsp:sp modelId="{8B8A5E11-A1DE-42D7-A351-595227446AB1}">
      <dsp:nvSpPr>
        <dsp:cNvPr id="0" name=""/>
        <dsp:cNvSpPr/>
      </dsp:nvSpPr>
      <dsp:spPr>
        <a:xfrm>
          <a:off x="3220119" y="3732883"/>
          <a:ext cx="2202896" cy="1184353"/>
        </a:xfrm>
        <a:prstGeom prst="rect">
          <a:avLst/>
        </a:prstGeom>
        <a:solidFill>
          <a:schemeClr val="lt1"/>
        </a:solidFill>
        <a:ln w="19050" cap="rnd" cmpd="sng" algn="ctr">
          <a:noFill/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8C3FE3B6-3FF7-4103-AA10-5BD33888A65A}">
      <dsp:nvSpPr>
        <dsp:cNvPr id="0" name=""/>
        <dsp:cNvSpPr/>
      </dsp:nvSpPr>
      <dsp:spPr>
        <a:xfrm rot="5400000">
          <a:off x="2790469" y="1751464"/>
          <a:ext cx="1973921" cy="171731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19050" cap="rnd" cmpd="sng" algn="ctr">
          <a:solidFill>
            <a:srgbClr val="012169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Futura Lt BT" panose="020B0402020204020303" pitchFamily="34" charset="0"/>
              <a:cs typeface="Arial" panose="020B0604020202020204" pitchFamily="34" charset="0"/>
            </a:rPr>
            <a:t>LAVORO PREVIDENZA &amp; RELAZIONI INDUSTRIALI</a:t>
          </a:r>
        </a:p>
      </dsp:txBody>
      <dsp:txXfrm rot="-5400000">
        <a:off x="3186388" y="1930762"/>
        <a:ext cx="1182083" cy="1358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391C0-6EEC-4FB1-B631-FEAD654D299A}">
      <dsp:nvSpPr>
        <dsp:cNvPr id="0" name=""/>
        <dsp:cNvSpPr/>
      </dsp:nvSpPr>
      <dsp:spPr>
        <a:xfrm>
          <a:off x="0" y="0"/>
          <a:ext cx="5321860" cy="38157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shade val="8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Futura Lt BT" panose="020B0402020204020303" pitchFamily="34" charset="0"/>
              <a:cs typeface="Arial" panose="020B0604020202020204" pitchFamily="34" charset="0"/>
            </a:rPr>
            <a:t>Informazioni</a:t>
          </a:r>
          <a:endParaRPr lang="it-IT" sz="1800" b="1" kern="1200" dirty="0">
            <a:latin typeface="Futura Lt BT" panose="020B0402020204020303" pitchFamily="34" charset="0"/>
            <a:cs typeface="Arial" panose="020B0604020202020204" pitchFamily="34" charset="0"/>
          </a:endParaRPr>
        </a:p>
      </dsp:txBody>
      <dsp:txXfrm>
        <a:off x="18627" y="18627"/>
        <a:ext cx="5284606" cy="344325"/>
      </dsp:txXfrm>
    </dsp:sp>
    <dsp:sp modelId="{F0A4DD5F-69E7-4DEF-8887-7DBB208F0A16}">
      <dsp:nvSpPr>
        <dsp:cNvPr id="0" name=""/>
        <dsp:cNvSpPr/>
      </dsp:nvSpPr>
      <dsp:spPr>
        <a:xfrm>
          <a:off x="0" y="384313"/>
          <a:ext cx="5321860" cy="138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6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solidFill>
                <a:schemeClr val="tx1"/>
              </a:solidFill>
              <a:latin typeface="Futura Lt BT" panose="020B0402020204020303" pitchFamily="34" charset="0"/>
            </a:rPr>
            <a:t> Informazioni sui finanziamenti diretti alla formazione</a:t>
          </a:r>
          <a:endParaRPr lang="it-IT" sz="1400" kern="1200" dirty="0">
            <a:latin typeface="Futura Lt BT" panose="020B0402020204020303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solidFill>
                <a:sysClr val="windowText" lastClr="000000"/>
              </a:solidFill>
              <a:latin typeface="Futura Lt BT" panose="020B0402020204020303" pitchFamily="34" charset="0"/>
            </a:rPr>
            <a:t>Informazioni sulle problematiche legate al mondo del lavoro</a:t>
          </a:r>
          <a:endParaRPr lang="it-IT" sz="1400" kern="1200">
            <a:solidFill>
              <a:sysClr val="windowText" lastClr="000000"/>
            </a:solidFill>
            <a:latin typeface="Futura Lt BT" panose="020B0402020204020303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solidFill>
                <a:sysClr val="windowText" lastClr="000000"/>
              </a:solidFill>
              <a:latin typeface="Futura Lt BT" panose="020B0402020204020303" pitchFamily="34" charset="0"/>
            </a:rPr>
            <a:t>Reporting su dati ed informazioni inerenti l’andamento dei mercato e dei settori merceologici</a:t>
          </a:r>
          <a:endParaRPr lang="it-IT" sz="1400" kern="1200">
            <a:solidFill>
              <a:sysClr val="windowText" lastClr="000000"/>
            </a:solidFill>
            <a:latin typeface="Futura Lt BT" panose="020B0402020204020303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solidFill>
                <a:sysClr val="windowText" lastClr="000000"/>
              </a:solidFill>
              <a:latin typeface="Futura Lt BT" panose="020B0402020204020303" pitchFamily="34" charset="0"/>
            </a:rPr>
            <a:t>Rassegna stampa nazionale e territoriale sulle tematiche di interesse delle imprese</a:t>
          </a:r>
          <a:endParaRPr lang="it-IT" sz="1400" kern="1200" dirty="0">
            <a:solidFill>
              <a:sysClr val="windowText" lastClr="000000"/>
            </a:solidFill>
            <a:latin typeface="Futura Lt BT" panose="020B0402020204020303" pitchFamily="34" charset="0"/>
            <a:cs typeface="Arial" panose="020B0604020202020204" pitchFamily="34" charset="0"/>
          </a:endParaRPr>
        </a:p>
      </dsp:txBody>
      <dsp:txXfrm>
        <a:off x="0" y="384313"/>
        <a:ext cx="5321860" cy="1383211"/>
      </dsp:txXfrm>
    </dsp:sp>
    <dsp:sp modelId="{365D019D-90D4-4EC7-884A-3E3859D1DBEB}">
      <dsp:nvSpPr>
        <dsp:cNvPr id="0" name=""/>
        <dsp:cNvSpPr/>
      </dsp:nvSpPr>
      <dsp:spPr>
        <a:xfrm>
          <a:off x="0" y="1767524"/>
          <a:ext cx="5321860" cy="38157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87960"/>
                <a:satOff val="-3931"/>
                <a:lumOff val="9105"/>
                <a:alphaOff val="0"/>
                <a:tint val="65000"/>
                <a:lumMod val="110000"/>
              </a:schemeClr>
            </a:gs>
            <a:gs pos="88000">
              <a:schemeClr val="accent1">
                <a:shade val="80000"/>
                <a:hueOff val="87960"/>
                <a:satOff val="-3931"/>
                <a:lumOff val="910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>
              <a:latin typeface="Futura Lt BT" panose="020B0402020204020303" pitchFamily="34" charset="0"/>
              <a:cs typeface="Arial" panose="020B0604020202020204" pitchFamily="34" charset="0"/>
            </a:rPr>
            <a:t>Consulenza</a:t>
          </a:r>
          <a:endParaRPr lang="it-IT" sz="1800" b="1" kern="1200">
            <a:latin typeface="Futura Lt BT" panose="020B0402020204020303" pitchFamily="34" charset="0"/>
            <a:cs typeface="Arial" panose="020B0604020202020204" pitchFamily="34" charset="0"/>
          </a:endParaRPr>
        </a:p>
      </dsp:txBody>
      <dsp:txXfrm>
        <a:off x="18627" y="1786151"/>
        <a:ext cx="5284606" cy="344325"/>
      </dsp:txXfrm>
    </dsp:sp>
    <dsp:sp modelId="{D3A0E1EF-7819-4730-BBD4-5779EB3E8AD1}">
      <dsp:nvSpPr>
        <dsp:cNvPr id="0" name=""/>
        <dsp:cNvSpPr/>
      </dsp:nvSpPr>
      <dsp:spPr>
        <a:xfrm>
          <a:off x="0" y="2149103"/>
          <a:ext cx="5321860" cy="41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6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>
              <a:latin typeface="Futura Lt BT" panose="020B0402020204020303" pitchFamily="34" charset="0"/>
              <a:cs typeface="Arial" panose="020B0604020202020204" pitchFamily="34" charset="0"/>
            </a:rPr>
            <a:t> Organizzazione corsi per imprenditori, manager e collaboratori a catalogo e personalizzati</a:t>
          </a:r>
        </a:p>
      </dsp:txBody>
      <dsp:txXfrm>
        <a:off x="0" y="2149103"/>
        <a:ext cx="5321860" cy="419381"/>
      </dsp:txXfrm>
    </dsp:sp>
    <dsp:sp modelId="{3A3A2042-EE15-4173-A59C-3D0C2940CEEB}">
      <dsp:nvSpPr>
        <dsp:cNvPr id="0" name=""/>
        <dsp:cNvSpPr/>
      </dsp:nvSpPr>
      <dsp:spPr>
        <a:xfrm>
          <a:off x="0" y="2568485"/>
          <a:ext cx="5321860" cy="38157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75919"/>
                <a:satOff val="-7861"/>
                <a:lumOff val="18211"/>
                <a:alphaOff val="0"/>
                <a:tint val="65000"/>
                <a:lumMod val="110000"/>
              </a:schemeClr>
            </a:gs>
            <a:gs pos="88000">
              <a:schemeClr val="accent1">
                <a:shade val="80000"/>
                <a:hueOff val="175919"/>
                <a:satOff val="-7861"/>
                <a:lumOff val="1821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>
              <a:latin typeface="Futura Lt BT" panose="020B0402020204020303" pitchFamily="34" charset="0"/>
              <a:cs typeface="Arial" panose="020B0604020202020204" pitchFamily="34" charset="0"/>
            </a:rPr>
            <a:t>Networking</a:t>
          </a:r>
          <a:endParaRPr lang="it-IT" sz="1800" b="1" kern="1200">
            <a:latin typeface="Futura Lt BT" panose="020B0402020204020303" pitchFamily="34" charset="0"/>
            <a:cs typeface="Arial" panose="020B0604020202020204" pitchFamily="34" charset="0"/>
          </a:endParaRPr>
        </a:p>
      </dsp:txBody>
      <dsp:txXfrm>
        <a:off x="18627" y="2587112"/>
        <a:ext cx="5284606" cy="344325"/>
      </dsp:txXfrm>
    </dsp:sp>
    <dsp:sp modelId="{0AE21581-0217-4441-8FC1-AE2EC16CAF59}">
      <dsp:nvSpPr>
        <dsp:cNvPr id="0" name=""/>
        <dsp:cNvSpPr/>
      </dsp:nvSpPr>
      <dsp:spPr>
        <a:xfrm>
          <a:off x="0" y="2950064"/>
          <a:ext cx="5321860" cy="1350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6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solidFill>
                <a:schemeClr val="tx1"/>
              </a:solidFill>
              <a:latin typeface="Futura Lt BT" panose="020B0402020204020303" pitchFamily="34" charset="0"/>
            </a:rPr>
            <a:t>Gestione dei rapporti con il mondo scolastico e formativo pavese </a:t>
          </a:r>
          <a:endParaRPr lang="it-IT" sz="1400" kern="1200">
            <a:latin typeface="Futura Lt BT" panose="020B0402020204020303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solidFill>
                <a:schemeClr val="tx1"/>
              </a:solidFill>
              <a:latin typeface="Futura Lt BT" panose="020B0402020204020303" pitchFamily="34" charset="0"/>
            </a:rPr>
            <a:t>Rapporti con il mondo universitario per l’organizzazione di </a:t>
          </a:r>
          <a:r>
            <a:rPr lang="it-IT" sz="1400" kern="1200" dirty="0" err="1">
              <a:solidFill>
                <a:schemeClr val="tx1"/>
              </a:solidFill>
              <a:latin typeface="Futura Lt BT" panose="020B0402020204020303" pitchFamily="34" charset="0"/>
            </a:rPr>
            <a:t>stages</a:t>
          </a:r>
          <a:endParaRPr lang="it-IT" sz="1400" kern="1200" dirty="0">
            <a:solidFill>
              <a:schemeClr val="tx1"/>
            </a:solidFill>
            <a:latin typeface="Futura Lt BT" panose="020B04020202040203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solidFill>
                <a:schemeClr val="tx1"/>
              </a:solidFill>
              <a:latin typeface="Futura Lt BT" panose="020B0402020204020303" pitchFamily="34" charset="0"/>
            </a:rPr>
            <a:t>Organizzazione di conferenze e dibattiti nelle scuole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solidFill>
                <a:schemeClr val="tx1"/>
              </a:solidFill>
              <a:latin typeface="Futura Lt BT" panose="020B0402020204020303" pitchFamily="34" charset="0"/>
            </a:rPr>
            <a:t>Rapporti con Università e Centri di Ricerca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solidFill>
                <a:sysClr val="windowText" lastClr="000000"/>
              </a:solidFill>
              <a:latin typeface="Futura Lt BT" panose="020B0402020204020303" pitchFamily="34" charset="0"/>
            </a:rPr>
            <a:t>Azioni di comunicazione tra le imprese e a beneficio dei settori merceologici</a:t>
          </a:r>
        </a:p>
      </dsp:txBody>
      <dsp:txXfrm>
        <a:off x="0" y="2950064"/>
        <a:ext cx="5321860" cy="1350204"/>
      </dsp:txXfrm>
    </dsp:sp>
    <dsp:sp modelId="{6B9CF082-E5BD-4975-94E3-E79F38EDE19B}">
      <dsp:nvSpPr>
        <dsp:cNvPr id="0" name=""/>
        <dsp:cNvSpPr/>
      </dsp:nvSpPr>
      <dsp:spPr>
        <a:xfrm>
          <a:off x="0" y="4300269"/>
          <a:ext cx="5321860" cy="38157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63879"/>
                <a:satOff val="-11792"/>
                <a:lumOff val="27316"/>
                <a:alphaOff val="0"/>
                <a:tint val="65000"/>
                <a:lumMod val="110000"/>
              </a:schemeClr>
            </a:gs>
            <a:gs pos="88000">
              <a:schemeClr val="accent1">
                <a:shade val="80000"/>
                <a:hueOff val="263879"/>
                <a:satOff val="-11792"/>
                <a:lumOff val="27316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>
              <a:latin typeface="Futura Lt BT" panose="020B0402020204020303" pitchFamily="34" charset="0"/>
              <a:cs typeface="Arial" panose="020B0604020202020204" pitchFamily="34" charset="0"/>
            </a:rPr>
            <a:t>Rappresentanza</a:t>
          </a:r>
          <a:endParaRPr lang="it-IT" sz="1800" b="1" kern="1200">
            <a:latin typeface="Futura Lt BT" panose="020B0402020204020303" pitchFamily="34" charset="0"/>
            <a:cs typeface="Arial" panose="020B0604020202020204" pitchFamily="34" charset="0"/>
          </a:endParaRPr>
        </a:p>
      </dsp:txBody>
      <dsp:txXfrm>
        <a:off x="18627" y="4318896"/>
        <a:ext cx="5284606" cy="344325"/>
      </dsp:txXfrm>
    </dsp:sp>
    <dsp:sp modelId="{314B149A-9E6A-45D9-8A44-1DCE915BD32D}">
      <dsp:nvSpPr>
        <dsp:cNvPr id="0" name=""/>
        <dsp:cNvSpPr/>
      </dsp:nvSpPr>
      <dsp:spPr>
        <a:xfrm>
          <a:off x="0" y="4681848"/>
          <a:ext cx="5321860" cy="46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6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it-IT" sz="1400" kern="1200">
              <a:latin typeface="Futura Lt BT" panose="020B0402020204020303" pitchFamily="34" charset="0"/>
              <a:cs typeface="Arial" panose="020B0604020202020204" pitchFamily="34" charset="0"/>
            </a:rPr>
            <a:t> Collaborazione con lo sportello Università / Imprese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it-IT" sz="1400" kern="1200">
              <a:latin typeface="Futura Lt BT" panose="020B0402020204020303" pitchFamily="34" charset="0"/>
              <a:cs typeface="Arial" panose="020B0604020202020204" pitchFamily="34" charset="0"/>
            </a:rPr>
            <a:t> Partecipazione agli eventi promossi da Confindustria</a:t>
          </a:r>
        </a:p>
      </dsp:txBody>
      <dsp:txXfrm>
        <a:off x="0" y="4681848"/>
        <a:ext cx="5321860" cy="460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8F30F-5802-4BDC-9B6F-1FE991581EA0}">
      <dsp:nvSpPr>
        <dsp:cNvPr id="0" name=""/>
        <dsp:cNvSpPr/>
      </dsp:nvSpPr>
      <dsp:spPr>
        <a:xfrm>
          <a:off x="1735765" y="546396"/>
          <a:ext cx="1607398" cy="9644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Futura Lt BT" panose="020B0402020204020303" pitchFamily="34" charset="0"/>
              <a:cs typeface="Arial" panose="020B0604020202020204" pitchFamily="34" charset="0"/>
            </a:rPr>
            <a:t>Consulenza telefonica</a:t>
          </a:r>
        </a:p>
      </dsp:txBody>
      <dsp:txXfrm>
        <a:off x="1735765" y="546396"/>
        <a:ext cx="1607398" cy="964438"/>
      </dsp:txXfrm>
    </dsp:sp>
    <dsp:sp modelId="{E782DA87-2AAA-4CB1-BA2E-404CC47D7BBE}">
      <dsp:nvSpPr>
        <dsp:cNvPr id="0" name=""/>
        <dsp:cNvSpPr/>
      </dsp:nvSpPr>
      <dsp:spPr>
        <a:xfrm>
          <a:off x="3460922" y="546396"/>
          <a:ext cx="1607398" cy="9644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Futura Lt BT" panose="020B0402020204020303" pitchFamily="34" charset="0"/>
              <a:cs typeface="Arial" panose="020B0604020202020204" pitchFamily="34" charset="0"/>
            </a:rPr>
            <a:t>E-mail</a:t>
          </a:r>
        </a:p>
      </dsp:txBody>
      <dsp:txXfrm>
        <a:off x="3460922" y="546396"/>
        <a:ext cx="1607398" cy="964438"/>
      </dsp:txXfrm>
    </dsp:sp>
    <dsp:sp modelId="{6C14B963-A6A0-4B45-AD06-A4457C7521AE}">
      <dsp:nvSpPr>
        <dsp:cNvPr id="0" name=""/>
        <dsp:cNvSpPr/>
      </dsp:nvSpPr>
      <dsp:spPr>
        <a:xfrm>
          <a:off x="5203374" y="559888"/>
          <a:ext cx="1607398" cy="9644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Futura Lt BT" panose="020B0402020204020303" pitchFamily="34" charset="0"/>
              <a:cs typeface="Arial" panose="020B0604020202020204" pitchFamily="34" charset="0"/>
            </a:rPr>
            <a:t>Website</a:t>
          </a:r>
        </a:p>
      </dsp:txBody>
      <dsp:txXfrm>
        <a:off x="5203374" y="559888"/>
        <a:ext cx="1607398" cy="964438"/>
      </dsp:txXfrm>
    </dsp:sp>
    <dsp:sp modelId="{D3D18CAF-95C8-444D-8F28-F0CAFE7801A5}">
      <dsp:nvSpPr>
        <dsp:cNvPr id="0" name=""/>
        <dsp:cNvSpPr/>
      </dsp:nvSpPr>
      <dsp:spPr>
        <a:xfrm>
          <a:off x="42998" y="531900"/>
          <a:ext cx="1607398" cy="9644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Futura Lt BT" panose="020B0402020204020303" pitchFamily="34" charset="0"/>
              <a:cs typeface="Arial" panose="020B0604020202020204" pitchFamily="34" charset="0"/>
            </a:rPr>
            <a:t>Check-up, sopralluogo e affiancamento </a:t>
          </a:r>
        </a:p>
      </dsp:txBody>
      <dsp:txXfrm>
        <a:off x="42998" y="531900"/>
        <a:ext cx="1607398" cy="964438"/>
      </dsp:txXfrm>
    </dsp:sp>
    <dsp:sp modelId="{E4CC6D93-FEA1-4BF1-924A-56CF6A46F1D4}">
      <dsp:nvSpPr>
        <dsp:cNvPr id="0" name=""/>
        <dsp:cNvSpPr/>
      </dsp:nvSpPr>
      <dsp:spPr>
        <a:xfrm>
          <a:off x="845894" y="2125584"/>
          <a:ext cx="1607398" cy="9644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Futura Lt BT" panose="020B0402020204020303" pitchFamily="34" charset="0"/>
              <a:cs typeface="Arial" panose="020B0604020202020204" pitchFamily="34" charset="0"/>
            </a:rPr>
            <a:t>Assistenza allo sportello</a:t>
          </a:r>
        </a:p>
      </dsp:txBody>
      <dsp:txXfrm>
        <a:off x="845894" y="2125584"/>
        <a:ext cx="1607398" cy="964438"/>
      </dsp:txXfrm>
    </dsp:sp>
    <dsp:sp modelId="{D03DCEA2-32B1-4C14-B02C-C2E824A62837}">
      <dsp:nvSpPr>
        <dsp:cNvPr id="0" name=""/>
        <dsp:cNvSpPr/>
      </dsp:nvSpPr>
      <dsp:spPr>
        <a:xfrm>
          <a:off x="2666562" y="2139549"/>
          <a:ext cx="1607398" cy="9644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Futura Lt BT" panose="020B0402020204020303" pitchFamily="34" charset="0"/>
              <a:cs typeface="Arial" panose="020B0604020202020204" pitchFamily="34" charset="0"/>
            </a:rPr>
            <a:t>Eventi &amp; Meeting</a:t>
          </a:r>
        </a:p>
      </dsp:txBody>
      <dsp:txXfrm>
        <a:off x="2666562" y="2139549"/>
        <a:ext cx="1607398" cy="964438"/>
      </dsp:txXfrm>
    </dsp:sp>
    <dsp:sp modelId="{D24E67B6-1E80-4B6A-B0AF-1970C14DD841}">
      <dsp:nvSpPr>
        <dsp:cNvPr id="0" name=""/>
        <dsp:cNvSpPr/>
      </dsp:nvSpPr>
      <dsp:spPr>
        <a:xfrm>
          <a:off x="4440615" y="2122373"/>
          <a:ext cx="1607398" cy="9644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Futura Lt BT" panose="020B0402020204020303" pitchFamily="34" charset="0"/>
              <a:cs typeface="Arial" panose="020B0604020202020204" pitchFamily="34" charset="0"/>
            </a:rPr>
            <a:t>Call Conference &amp; Skype Call</a:t>
          </a:r>
        </a:p>
      </dsp:txBody>
      <dsp:txXfrm>
        <a:off x="4440615" y="2122373"/>
        <a:ext cx="1607398" cy="964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0.12665</cdr:x>
      <cdr:y>0</cdr:y>
    </cdr:from>
    <cdr:to>
      <cdr:x>0.21127</cdr:x>
      <cdr:y>0.13292</cdr:y>
    </cdr:to>
    <cdr:pic>
      <cdr:nvPicPr>
        <cdr:cNvPr id="6" name="Immagine 5" descr="AQUILA CONF TRASPARENTE-gif.gif">
          <a:extLst xmlns:a="http://schemas.openxmlformats.org/drawingml/2006/main">
            <a:ext uri="{FF2B5EF4-FFF2-40B4-BE49-F238E27FC236}">
              <a16:creationId xmlns:a16="http://schemas.microsoft.com/office/drawing/2014/main" id="{FA12D128-C5C3-479E-8AE0-A7F756C4F05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108667" y="0"/>
          <a:ext cx="740781" cy="74613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0.13024</cdr:x>
      <cdr:y>0</cdr:y>
    </cdr:from>
    <cdr:to>
      <cdr:x>0.20872</cdr:x>
      <cdr:y>0.11772</cdr:y>
    </cdr:to>
    <cdr:pic>
      <cdr:nvPicPr>
        <cdr:cNvPr id="6" name="Immagine 5" descr="AQUILA CONF TRASPARENTE-gif.gif">
          <a:extLst xmlns:a="http://schemas.openxmlformats.org/drawingml/2006/main">
            <a:ext uri="{FF2B5EF4-FFF2-40B4-BE49-F238E27FC236}">
              <a16:creationId xmlns:a16="http://schemas.microsoft.com/office/drawing/2014/main" id="{F09F79B6-58E2-4A61-97BC-2B9D399FE89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211316" y="-496015"/>
          <a:ext cx="729933" cy="7136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0.14791</cdr:x>
      <cdr:y>0.92118</cdr:y>
    </cdr:from>
    <cdr:to>
      <cdr:x>0.50643</cdr:x>
      <cdr:y>0.99384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374553" y="5588001"/>
          <a:ext cx="3331918" cy="440764"/>
        </a:xfrm>
        <a:prstGeom xmlns:a="http://schemas.openxmlformats.org/drawingml/2006/main" prst="rect">
          <a:avLst/>
        </a:prstGeom>
        <a:effectLst xmlns:a="http://schemas.openxmlformats.org/drawingml/2006/main">
          <a:outerShdw blurRad="50800" dist="38100" dir="2700000" algn="tl" rotWithShape="0">
            <a:srgbClr val="FF0000">
              <a:alpha val="40000"/>
            </a:srgbClr>
          </a:outerShdw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/>
            <a:t>*</a:t>
          </a:r>
          <a:r>
            <a:rPr lang="it-IT" sz="1100" baseline="0"/>
            <a:t> </a:t>
          </a:r>
          <a:r>
            <a:rPr lang="it-IT" sz="1100" b="1" baseline="0">
              <a:solidFill>
                <a:srgbClr val="FF0000"/>
              </a:solidFill>
            </a:rPr>
            <a:t>variazione uscita Fondaz. Salvatore Maugeri - 1.459</a:t>
          </a:r>
          <a:endParaRPr lang="it-IT" sz="1100" b="1">
            <a:solidFill>
              <a:srgbClr val="FF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D4EC-0FC9-49F4-8D67-CE2CB7B0718D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E2F8-F5E1-47F4-A980-6D80EAC70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40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D4EC-0FC9-49F4-8D67-CE2CB7B0718D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E2F8-F5E1-47F4-A980-6D80EAC70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22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D4EC-0FC9-49F4-8D67-CE2CB7B0718D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E2F8-F5E1-47F4-A980-6D80EAC7063C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7252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D4EC-0FC9-49F4-8D67-CE2CB7B0718D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E2F8-F5E1-47F4-A980-6D80EAC70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340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D4EC-0FC9-49F4-8D67-CE2CB7B0718D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E2F8-F5E1-47F4-A980-6D80EAC7063C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4355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D4EC-0FC9-49F4-8D67-CE2CB7B0718D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E2F8-F5E1-47F4-A980-6D80EAC70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176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D4EC-0FC9-49F4-8D67-CE2CB7B0718D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E2F8-F5E1-47F4-A980-6D80EAC70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896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D4EC-0FC9-49F4-8D67-CE2CB7B0718D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E2F8-F5E1-47F4-A980-6D80EAC70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06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D4EC-0FC9-49F4-8D67-CE2CB7B0718D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E2F8-F5E1-47F4-A980-6D80EAC70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81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D4EC-0FC9-49F4-8D67-CE2CB7B0718D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E2F8-F5E1-47F4-A980-6D80EAC70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20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D4EC-0FC9-49F4-8D67-CE2CB7B0718D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E2F8-F5E1-47F4-A980-6D80EAC70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51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D4EC-0FC9-49F4-8D67-CE2CB7B0718D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E2F8-F5E1-47F4-A980-6D80EAC70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25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D4EC-0FC9-49F4-8D67-CE2CB7B0718D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E2F8-F5E1-47F4-A980-6D80EAC70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62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D4EC-0FC9-49F4-8D67-CE2CB7B0718D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E2F8-F5E1-47F4-A980-6D80EAC70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6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D4EC-0FC9-49F4-8D67-CE2CB7B0718D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E2F8-F5E1-47F4-A980-6D80EAC70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10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E2F8-F5E1-47F4-A980-6D80EAC7063C}" type="slidenum">
              <a:rPr lang="it-IT" smtClean="0"/>
              <a:t>‹N›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D4EC-0FC9-49F4-8D67-CE2CB7B0718D}" type="datetimeFigureOut">
              <a:rPr lang="it-IT" smtClean="0"/>
              <a:t>14/05/2019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37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D4EC-0FC9-49F4-8D67-CE2CB7B0718D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53CE2F8-F5E1-47F4-A980-6D80EAC70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64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4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3.g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801B49-8563-4303-B9F4-ED97A9EC8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955" y="2294353"/>
            <a:ext cx="7947326" cy="1646302"/>
          </a:xfrm>
        </p:spPr>
        <p:txBody>
          <a:bodyPr/>
          <a:lstStyle/>
          <a:p>
            <a:r>
              <a:rPr lang="it-IT" sz="6000" dirty="0">
                <a:solidFill>
                  <a:srgbClr val="012169"/>
                </a:solidFill>
                <a:latin typeface="Futura Bk BT" panose="020B0502020204020303" pitchFamily="34" charset="0"/>
              </a:rPr>
              <a:t>RETE MARKETING CONFINDUSTRIA</a:t>
            </a:r>
            <a:br>
              <a:rPr lang="it-IT" sz="6000" dirty="0">
                <a:solidFill>
                  <a:srgbClr val="012169"/>
                </a:solidFill>
                <a:latin typeface="Futura Bk BT" panose="020B0502020204020303" pitchFamily="34" charset="0"/>
              </a:rPr>
            </a:br>
            <a:r>
              <a:rPr lang="it-IT" sz="3200" dirty="0">
                <a:solidFill>
                  <a:srgbClr val="012169"/>
                </a:solidFill>
                <a:latin typeface="Futura Bk BT" panose="020B0502020204020303" pitchFamily="34" charset="0"/>
              </a:rPr>
              <a:t>MEETING INTERTERRITORIALE NORD</a:t>
            </a:r>
            <a:endParaRPr lang="it-IT" dirty="0">
              <a:solidFill>
                <a:srgbClr val="012169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E72B6D-35D8-4260-9D73-FB32B427B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0150" y="4074913"/>
            <a:ext cx="7766936" cy="1096899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Futura Bk BT" panose="020B0502020204020303" pitchFamily="34" charset="0"/>
              </a:rPr>
              <a:t>Martedì 14 Maggio 2019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352FA3D-C7A8-41D5-8D19-B6633B3EF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43" y="4627855"/>
            <a:ext cx="1845163" cy="184516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C583E9D-1CA3-4CD1-BA0B-F76034B6F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62" y="5171812"/>
            <a:ext cx="1527211" cy="152721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70FD4DE-98F9-443B-BF9A-60F2FB9B6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2837"/>
            <a:ext cx="1845163" cy="18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7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29A2159-5556-4D6C-98D8-60D9F82939A0}"/>
              </a:ext>
            </a:extLst>
          </p:cNvPr>
          <p:cNvSpPr/>
          <p:nvPr/>
        </p:nvSpPr>
        <p:spPr>
          <a:xfrm>
            <a:off x="989908" y="1890164"/>
            <a:ext cx="525989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300" b="1" dirty="0">
                <a:solidFill>
                  <a:srgbClr val="012169"/>
                </a:solidFill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Essere Parte</a:t>
            </a:r>
            <a:r>
              <a:rPr lang="it-IT" sz="2300" dirty="0"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 Vuol dire contare e guidare, perché non c’è nulla di peggio di sentirsi periferia, provincia: di essere a parte. Invece noi ci guardiamo intorno e amiamo ciò che vediamo.  </a:t>
            </a:r>
          </a:p>
          <a:p>
            <a:pPr algn="just">
              <a:spcAft>
                <a:spcPts val="0"/>
              </a:spcAft>
            </a:pPr>
            <a:endParaRPr lang="it-IT" sz="2300" dirty="0">
              <a:latin typeface="Futura Lt BT" panose="020B04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it-IT" sz="2300" dirty="0">
              <a:latin typeface="Futura Lt BT" panose="020B04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it-IT" sz="2300" b="1" dirty="0">
                <a:solidFill>
                  <a:srgbClr val="012169"/>
                </a:solidFill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Essere Parte</a:t>
            </a:r>
            <a:r>
              <a:rPr lang="it-IT" sz="2300" dirty="0"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 Vuol dire essere Territorio e non semplice geografia. Sentirsi semplicemente geografia è come sentire di non Essere. Noi invece siamo impresa, comunità e territorio.</a:t>
            </a:r>
            <a:endParaRPr lang="it-IT" sz="23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D1EF34C-0CEE-49D7-A1C5-930F0DC14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21" y="847257"/>
            <a:ext cx="9662069" cy="805224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rgbClr val="012169"/>
                </a:solidFill>
                <a:latin typeface="Futura Lt BT" panose="020B0402020204020303" pitchFamily="34" charset="0"/>
              </a:rPr>
              <a:t>ESSERE PARTE: PROGETTO STORYTELLING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DF3F8671-CA94-45CD-BCA6-E9594A16BCEA}"/>
              </a:ext>
            </a:extLst>
          </p:cNvPr>
          <p:cNvSpPr/>
          <p:nvPr/>
        </p:nvSpPr>
        <p:spPr>
          <a:xfrm>
            <a:off x="7206143" y="4092210"/>
            <a:ext cx="2399231" cy="19016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1808DDD5-E9F9-4DAA-ACD6-50906E9271BB}"/>
              </a:ext>
            </a:extLst>
          </p:cNvPr>
          <p:cNvSpPr/>
          <p:nvPr/>
        </p:nvSpPr>
        <p:spPr>
          <a:xfrm>
            <a:off x="7206157" y="1873572"/>
            <a:ext cx="2399231" cy="19016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2499E30-7BB9-4147-85D5-D8DD4FCC4369}"/>
              </a:ext>
            </a:extLst>
          </p:cNvPr>
          <p:cNvSpPr txBox="1"/>
          <p:nvPr/>
        </p:nvSpPr>
        <p:spPr>
          <a:xfrm>
            <a:off x="7206137" y="2143938"/>
            <a:ext cx="2399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012169"/>
                </a:solidFill>
                <a:latin typeface="Futura Lt BT" panose="020B0402020204020303" pitchFamily="34" charset="0"/>
              </a:rPr>
              <a:t>IL NOSTRO MODO </a:t>
            </a:r>
          </a:p>
          <a:p>
            <a:pPr algn="ctr"/>
            <a:r>
              <a:rPr lang="it-IT" sz="2200" b="1" dirty="0">
                <a:solidFill>
                  <a:srgbClr val="012169"/>
                </a:solidFill>
                <a:latin typeface="Futura Lt BT" panose="020B0402020204020303" pitchFamily="34" charset="0"/>
              </a:rPr>
              <a:t>DI VEDERE LE RISORSE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A30F85-54F7-4B27-B0AC-9A45597AFF58}"/>
              </a:ext>
            </a:extLst>
          </p:cNvPr>
          <p:cNvSpPr txBox="1"/>
          <p:nvPr/>
        </p:nvSpPr>
        <p:spPr>
          <a:xfrm>
            <a:off x="7206138" y="4286774"/>
            <a:ext cx="2399230" cy="1469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012169"/>
                </a:solidFill>
                <a:latin typeface="Futura Lt BT" panose="020B0402020204020303" pitchFamily="34" charset="0"/>
              </a:rPr>
              <a:t>IL NOSTRO MODO </a:t>
            </a:r>
          </a:p>
          <a:p>
            <a:pPr algn="ctr"/>
            <a:r>
              <a:rPr lang="it-IT" sz="2200" b="1" dirty="0">
                <a:solidFill>
                  <a:srgbClr val="012169"/>
                </a:solidFill>
                <a:latin typeface="Futura Lt BT" panose="020B0402020204020303" pitchFamily="34" charset="0"/>
              </a:rPr>
              <a:t>DI FARE TERRITORIO 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C880758-3C33-49D3-AF55-9216480520CF}"/>
              </a:ext>
            </a:extLst>
          </p:cNvPr>
          <p:cNvCxnSpPr>
            <a:cxnSpLocks/>
          </p:cNvCxnSpPr>
          <p:nvPr/>
        </p:nvCxnSpPr>
        <p:spPr>
          <a:xfrm>
            <a:off x="6870583" y="1916229"/>
            <a:ext cx="0" cy="4287521"/>
          </a:xfrm>
          <a:prstGeom prst="line">
            <a:avLst/>
          </a:prstGeom>
          <a:ln w="38100">
            <a:solidFill>
              <a:srgbClr val="01216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egnaposto contenuto 7">
            <a:extLst>
              <a:ext uri="{FF2B5EF4-FFF2-40B4-BE49-F238E27FC236}">
                <a16:creationId xmlns:a16="http://schemas.microsoft.com/office/drawing/2014/main" id="{D2409262-D0D9-452D-B439-762D4DA90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111666"/>
            <a:ext cx="1588175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2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DB5393-1E22-433A-8E27-16520058B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573" y="1094136"/>
            <a:ext cx="5248708" cy="47190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300" b="1" dirty="0">
                <a:solidFill>
                  <a:srgbClr val="012169"/>
                </a:solidFill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Essere Parte</a:t>
            </a:r>
            <a:r>
              <a:rPr lang="it-IT" sz="2300" b="1" dirty="0"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t-IT" sz="2300" dirty="0">
                <a:solidFill>
                  <a:schemeClr val="tx1"/>
                </a:solidFill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Vuol dire avere un progetto collettivo e non essere una semplice somma di parti. La mera somma non dà come risultato un Uno, non fa scoperte e non produce risultati. Vogliamo essere un Insieme che sia più della somma delle singole parti.</a:t>
            </a:r>
          </a:p>
          <a:p>
            <a:pPr marL="0" indent="0" algn="just">
              <a:buNone/>
            </a:pPr>
            <a:endParaRPr lang="it-IT" sz="23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it-IT" sz="2300" b="1" dirty="0">
                <a:solidFill>
                  <a:srgbClr val="012169"/>
                </a:solidFill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Essere Parte</a:t>
            </a:r>
            <a:r>
              <a:rPr lang="it-IT" sz="2300" dirty="0"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t-IT" sz="2300" dirty="0">
                <a:solidFill>
                  <a:schemeClr val="tx1"/>
                </a:solidFill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Vuol dire avere una voce che conta, un richiamo che va nella giusta direzione. Vogliamo che la nostra voce arrivi limpida, ferma, risoluta e rispettata.  </a:t>
            </a:r>
            <a:endParaRPr lang="it-IT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Segnaposto contenuto 7">
            <a:extLst>
              <a:ext uri="{FF2B5EF4-FFF2-40B4-BE49-F238E27FC236}">
                <a16:creationId xmlns:a16="http://schemas.microsoft.com/office/drawing/2014/main" id="{6C54FB90-BA52-4EF1-91A6-06C4D87DB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111666"/>
            <a:ext cx="1588175" cy="324000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8CFF96B7-4DB0-4776-8574-458C9BE19CDF}"/>
              </a:ext>
            </a:extLst>
          </p:cNvPr>
          <p:cNvSpPr/>
          <p:nvPr/>
        </p:nvSpPr>
        <p:spPr>
          <a:xfrm>
            <a:off x="7185174" y="3825381"/>
            <a:ext cx="2474745" cy="19664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57596818-CCE3-4886-ABEA-F52E55093E54}"/>
              </a:ext>
            </a:extLst>
          </p:cNvPr>
          <p:cNvSpPr/>
          <p:nvPr/>
        </p:nvSpPr>
        <p:spPr>
          <a:xfrm>
            <a:off x="7185174" y="1261243"/>
            <a:ext cx="2474745" cy="19664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99C1377-9A9D-4A21-A569-B07E8463A3C6}"/>
              </a:ext>
            </a:extLst>
          </p:cNvPr>
          <p:cNvCxnSpPr>
            <a:cxnSpLocks/>
          </p:cNvCxnSpPr>
          <p:nvPr/>
        </p:nvCxnSpPr>
        <p:spPr>
          <a:xfrm>
            <a:off x="6929306" y="1162207"/>
            <a:ext cx="0" cy="4844310"/>
          </a:xfrm>
          <a:prstGeom prst="line">
            <a:avLst/>
          </a:prstGeom>
          <a:ln w="38100">
            <a:solidFill>
              <a:srgbClr val="01216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BAC4A1-ED0E-4843-9B12-447A7EDCA640}"/>
              </a:ext>
            </a:extLst>
          </p:cNvPr>
          <p:cNvSpPr txBox="1"/>
          <p:nvPr/>
        </p:nvSpPr>
        <p:spPr>
          <a:xfrm>
            <a:off x="7256480" y="1521204"/>
            <a:ext cx="23321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012169"/>
                </a:solidFill>
                <a:latin typeface="Futura Lt BT" panose="020B0402020204020303" pitchFamily="34" charset="0"/>
              </a:rPr>
              <a:t>IL NOSTRO MODO </a:t>
            </a:r>
          </a:p>
          <a:p>
            <a:pPr algn="ctr"/>
            <a:r>
              <a:rPr lang="it-IT" sz="2200" b="1" dirty="0">
                <a:solidFill>
                  <a:srgbClr val="012169"/>
                </a:solidFill>
                <a:latin typeface="Futura Lt BT" panose="020B0402020204020303" pitchFamily="34" charset="0"/>
              </a:rPr>
              <a:t>DI FARE LOBBYING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6E1067B-608A-4873-B705-5AED8958FF2C}"/>
              </a:ext>
            </a:extLst>
          </p:cNvPr>
          <p:cNvSpPr txBox="1"/>
          <p:nvPr/>
        </p:nvSpPr>
        <p:spPr>
          <a:xfrm>
            <a:off x="7185175" y="4019823"/>
            <a:ext cx="24747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012169"/>
                </a:solidFill>
                <a:latin typeface="Futura Lt BT" panose="020B0402020204020303" pitchFamily="34" charset="0"/>
              </a:rPr>
              <a:t>IL NOSTRO MODO </a:t>
            </a:r>
          </a:p>
          <a:p>
            <a:pPr algn="ctr"/>
            <a:r>
              <a:rPr lang="it-IT" sz="2200" b="1" dirty="0">
                <a:solidFill>
                  <a:srgbClr val="012169"/>
                </a:solidFill>
                <a:latin typeface="Futura Lt BT" panose="020B0402020204020303" pitchFamily="34" charset="0"/>
              </a:rPr>
              <a:t>DI FARE NETWORKING</a:t>
            </a:r>
          </a:p>
        </p:txBody>
      </p:sp>
    </p:spTree>
    <p:extLst>
      <p:ext uri="{BB962C8B-B14F-4D97-AF65-F5344CB8AC3E}">
        <p14:creationId xmlns:p14="http://schemas.microsoft.com/office/powerpoint/2010/main" val="311451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98DF92-1CD1-43FB-8533-9A0DB68C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56" y="1132514"/>
            <a:ext cx="5466820" cy="50082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300" b="1" dirty="0">
                <a:solidFill>
                  <a:srgbClr val="012169"/>
                </a:solidFill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Essere Parte</a:t>
            </a:r>
            <a:r>
              <a:rPr lang="it-IT" sz="2300" dirty="0"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t-IT" sz="2300" dirty="0">
                <a:solidFill>
                  <a:schemeClr val="tx1"/>
                </a:solidFill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Vuol dire essere passato, presente e futuro. Vuol dire cambiare con il coraggio di chi tiene ben a mente le proprie origini, ma ha lo sguardo volto al futuro.</a:t>
            </a:r>
          </a:p>
          <a:p>
            <a:pPr marL="0" indent="0" algn="just">
              <a:buNone/>
            </a:pPr>
            <a:endParaRPr lang="it-IT" sz="23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it-IT" sz="2300" b="1" dirty="0">
                <a:solidFill>
                  <a:srgbClr val="012169"/>
                </a:solidFill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Essere Parte. </a:t>
            </a:r>
            <a:r>
              <a:rPr lang="it-IT" sz="2300" dirty="0">
                <a:solidFill>
                  <a:schemeClr val="tx1"/>
                </a:solidFill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Vuol dire essere qualcosa di più grande: con uno scopo, una direzione e un obiettivo. Per questo vogliamo Essere Parte. </a:t>
            </a:r>
            <a:endParaRPr lang="it-IT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r">
              <a:buNone/>
            </a:pPr>
            <a:endParaRPr lang="it-IT" sz="2300" b="1" dirty="0">
              <a:solidFill>
                <a:schemeClr val="tx1"/>
              </a:solidFill>
              <a:latin typeface="Futura Lt BT" panose="020B04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it-IT" sz="2300" b="1" i="1" dirty="0">
                <a:solidFill>
                  <a:srgbClr val="012169"/>
                </a:solidFill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Insieme con Confindustria Pavia</a:t>
            </a:r>
            <a:r>
              <a:rPr lang="it-IT" sz="2300" i="1" dirty="0"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t-IT" sz="2300" dirty="0"/>
          </a:p>
          <a:p>
            <a:endParaRPr lang="it-IT" sz="2300" dirty="0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C7F4A2D2-3571-4D0D-BF9B-A6050859E271}"/>
              </a:ext>
            </a:extLst>
          </p:cNvPr>
          <p:cNvCxnSpPr>
            <a:cxnSpLocks/>
          </p:cNvCxnSpPr>
          <p:nvPr/>
        </p:nvCxnSpPr>
        <p:spPr>
          <a:xfrm>
            <a:off x="6862195" y="855677"/>
            <a:ext cx="0" cy="4882058"/>
          </a:xfrm>
          <a:prstGeom prst="line">
            <a:avLst/>
          </a:prstGeom>
          <a:ln w="38100">
            <a:solidFill>
              <a:srgbClr val="01216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>
            <a:extLst>
              <a:ext uri="{FF2B5EF4-FFF2-40B4-BE49-F238E27FC236}">
                <a16:creationId xmlns:a16="http://schemas.microsoft.com/office/drawing/2014/main" id="{7EE4EEC1-741B-496C-97A7-59F34C82049D}"/>
              </a:ext>
            </a:extLst>
          </p:cNvPr>
          <p:cNvSpPr/>
          <p:nvPr/>
        </p:nvSpPr>
        <p:spPr>
          <a:xfrm>
            <a:off x="7120704" y="987184"/>
            <a:ext cx="2561734" cy="2080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7E6880-0854-441C-B747-CC087A90F02C}"/>
              </a:ext>
            </a:extLst>
          </p:cNvPr>
          <p:cNvSpPr txBox="1"/>
          <p:nvPr/>
        </p:nvSpPr>
        <p:spPr>
          <a:xfrm>
            <a:off x="7179731" y="1578453"/>
            <a:ext cx="250270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b="1" dirty="0">
                <a:solidFill>
                  <a:srgbClr val="012169"/>
                </a:solidFill>
                <a:latin typeface="Futura Lt BT" panose="020B0402020204020303" pitchFamily="34" charset="0"/>
              </a:rPr>
              <a:t>IL NOSTRO MODO </a:t>
            </a:r>
          </a:p>
          <a:p>
            <a:pPr algn="ctr"/>
            <a:r>
              <a:rPr lang="it-IT" sz="2100" b="1" dirty="0">
                <a:solidFill>
                  <a:srgbClr val="012169"/>
                </a:solidFill>
                <a:latin typeface="Futura Lt BT" panose="020B0402020204020303" pitchFamily="34" charset="0"/>
              </a:rPr>
              <a:t>DI FARE RAPPRESENTANZA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CE18505-962B-4A30-805A-775CE55FFB2A}"/>
              </a:ext>
            </a:extLst>
          </p:cNvPr>
          <p:cNvSpPr/>
          <p:nvPr/>
        </p:nvSpPr>
        <p:spPr>
          <a:xfrm>
            <a:off x="7179731" y="3497397"/>
            <a:ext cx="2561733" cy="19664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D3EF4C-537C-453C-A236-4231F1631137}"/>
              </a:ext>
            </a:extLst>
          </p:cNvPr>
          <p:cNvSpPr txBox="1"/>
          <p:nvPr/>
        </p:nvSpPr>
        <p:spPr>
          <a:xfrm>
            <a:off x="7397203" y="3926635"/>
            <a:ext cx="2126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012169"/>
                </a:solidFill>
                <a:latin typeface="Futura Lt BT" panose="020B0402020204020303" pitchFamily="34" charset="0"/>
              </a:rPr>
              <a:t>IL NOSTRO MODO </a:t>
            </a:r>
          </a:p>
          <a:p>
            <a:pPr algn="ctr"/>
            <a:r>
              <a:rPr lang="it-IT" sz="2200" b="1" dirty="0">
                <a:solidFill>
                  <a:srgbClr val="012169"/>
                </a:solidFill>
                <a:latin typeface="Futura Lt BT" panose="020B0402020204020303" pitchFamily="34" charset="0"/>
              </a:rPr>
              <a:t>DI CAMBIARE</a:t>
            </a:r>
          </a:p>
        </p:txBody>
      </p:sp>
      <p:pic>
        <p:nvPicPr>
          <p:cNvPr id="9" name="Segnaposto contenuto 7">
            <a:extLst>
              <a:ext uri="{FF2B5EF4-FFF2-40B4-BE49-F238E27FC236}">
                <a16:creationId xmlns:a16="http://schemas.microsoft.com/office/drawing/2014/main" id="{F6969EA1-C646-45AB-B501-6D9E4D2B9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111666"/>
            <a:ext cx="1588175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3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7EF36A-8471-4262-8ABE-2EEE6652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602" y="451214"/>
            <a:ext cx="8296533" cy="1320800"/>
          </a:xfrm>
        </p:spPr>
        <p:txBody>
          <a:bodyPr>
            <a:noAutofit/>
          </a:bodyPr>
          <a:lstStyle/>
          <a:p>
            <a:r>
              <a:rPr lang="it-IT" sz="4000" dirty="0">
                <a:solidFill>
                  <a:srgbClr val="012169"/>
                </a:solidFill>
                <a:latin typeface="Futura Bk BT" panose="020B0502020204020303" pitchFamily="34" charset="0"/>
              </a:rPr>
              <a:t>DALLA DOMANDA ALLA RISPOSTA:</a:t>
            </a:r>
            <a:br>
              <a:rPr lang="it-IT" sz="4000" dirty="0">
                <a:solidFill>
                  <a:srgbClr val="012169"/>
                </a:solidFill>
                <a:latin typeface="Futura Bk BT" panose="020B0502020204020303" pitchFamily="34" charset="0"/>
              </a:rPr>
            </a:br>
            <a:r>
              <a:rPr lang="it-IT" sz="4000" dirty="0" err="1">
                <a:solidFill>
                  <a:srgbClr val="012169"/>
                </a:solidFill>
                <a:latin typeface="Futura Bk BT" panose="020B0502020204020303" pitchFamily="34" charset="0"/>
              </a:rPr>
              <a:t>Sap.P.I</a:t>
            </a:r>
            <a:r>
              <a:rPr lang="it-IT" sz="4000" dirty="0">
                <a:solidFill>
                  <a:srgbClr val="012169"/>
                </a:solidFill>
                <a:latin typeface="Futura Bk BT" panose="020B0502020204020303" pitchFamily="34" charset="0"/>
              </a:rPr>
              <a:t> – SAPERE PER LE IMPRESE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429EAC-3584-428D-9475-E8882F81A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477" y="2280415"/>
            <a:ext cx="9106643" cy="25567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400" dirty="0">
                <a:solidFill>
                  <a:schemeClr val="tx1"/>
                </a:solidFill>
                <a:latin typeface="Futura Lt BT" panose="020B0402020204020303" pitchFamily="34" charset="0"/>
              </a:rPr>
              <a:t>Con </a:t>
            </a:r>
            <a:r>
              <a:rPr lang="it-IT" sz="2400" b="1" dirty="0" err="1">
                <a:solidFill>
                  <a:schemeClr val="tx1"/>
                </a:solidFill>
                <a:latin typeface="Futura Lt BT" panose="020B0402020204020303" pitchFamily="34" charset="0"/>
              </a:rPr>
              <a:t>Sap.P.I</a:t>
            </a:r>
            <a:r>
              <a:rPr lang="it-IT" sz="2400" b="1" dirty="0">
                <a:solidFill>
                  <a:schemeClr val="tx1"/>
                </a:solidFill>
                <a:latin typeface="Futura Lt BT" panose="020B0402020204020303" pitchFamily="34" charset="0"/>
              </a:rPr>
              <a:t> </a:t>
            </a:r>
            <a:r>
              <a:rPr lang="it-IT" sz="2400" dirty="0">
                <a:solidFill>
                  <a:schemeClr val="tx1"/>
                </a:solidFill>
                <a:latin typeface="Futura Lt BT" panose="020B0402020204020303" pitchFamily="34" charset="0"/>
              </a:rPr>
              <a:t>Confindustria Pavia fa da </a:t>
            </a:r>
            <a:r>
              <a:rPr lang="it-IT" sz="2400" b="1" dirty="0">
                <a:solidFill>
                  <a:schemeClr val="tx1"/>
                </a:solidFill>
                <a:latin typeface="Futura Lt BT" panose="020B0402020204020303" pitchFamily="34" charset="0"/>
              </a:rPr>
              <a:t>ponte</a:t>
            </a:r>
            <a:r>
              <a:rPr lang="it-IT" sz="2400" dirty="0">
                <a:solidFill>
                  <a:schemeClr val="tx1"/>
                </a:solidFill>
                <a:latin typeface="Futura Lt BT" panose="020B0402020204020303" pitchFamily="34" charset="0"/>
              </a:rPr>
              <a:t> tra le conoscenze dell’Università di Pavia e le esigenze delle piccole medie imprese. 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chemeClr val="tx1"/>
                </a:solidFill>
                <a:latin typeface="Futura Lt BT" panose="020B0402020204020303" pitchFamily="34" charset="0"/>
              </a:rPr>
              <a:t>Il Servizio Ricerca e Terza Missione offre il proprio aiuto per il </a:t>
            </a:r>
            <a:r>
              <a:rPr lang="it-IT" sz="2400" b="1" dirty="0">
                <a:solidFill>
                  <a:schemeClr val="tx1"/>
                </a:solidFill>
                <a:latin typeface="Futura Lt BT" panose="020B0402020204020303" pitchFamily="34" charset="0"/>
              </a:rPr>
              <a:t>trasferimento tecnologico </a:t>
            </a:r>
            <a:r>
              <a:rPr lang="it-IT" sz="2400" dirty="0">
                <a:solidFill>
                  <a:schemeClr val="tx1"/>
                </a:solidFill>
                <a:latin typeface="Futura Lt BT" panose="020B0402020204020303" pitchFamily="34" charset="0"/>
              </a:rPr>
              <a:t>permettendo all’impresa di sviluppare idee e progetti insieme ai ricercatori dell’Università di Pavia.</a:t>
            </a:r>
          </a:p>
          <a:p>
            <a:pPr marL="0" indent="0">
              <a:buNone/>
            </a:pPr>
            <a:endParaRPr lang="it-IT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  <a:latin typeface="Futura Lt BT" panose="020B0402020204020303" pitchFamily="34" charset="0"/>
              </a:rPr>
              <a:t> </a:t>
            </a:r>
          </a:p>
          <a:p>
            <a:pPr marL="0" indent="0">
              <a:buNone/>
            </a:pPr>
            <a:endParaRPr lang="it-IT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chemeClr val="tx1"/>
              </a:solidFill>
              <a:latin typeface="Futura Lt BT" panose="020B0402020204020303" pitchFamily="34" charset="0"/>
            </a:endParaRPr>
          </a:p>
          <a:p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CBF1F35-E9BD-4AA3-8EC4-334CC8ED68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1" b="6267"/>
          <a:stretch/>
        </p:blipFill>
        <p:spPr>
          <a:xfrm>
            <a:off x="117446" y="563783"/>
            <a:ext cx="2673201" cy="9973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92355A2-E34E-47E9-ACF4-D81ECF730C0F}"/>
              </a:ext>
            </a:extLst>
          </p:cNvPr>
          <p:cNvSpPr txBox="1"/>
          <p:nvPr/>
        </p:nvSpPr>
        <p:spPr>
          <a:xfrm>
            <a:off x="848292" y="4837126"/>
            <a:ext cx="9106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Futura Lt BT" panose="020B0402020204020303" pitchFamily="34" charset="0"/>
              </a:rPr>
              <a:t>Questo ci consente non solo di intercettare imprese tradizionali, ma anche </a:t>
            </a:r>
            <a:r>
              <a:rPr lang="it-IT" sz="2400" b="1" dirty="0">
                <a:latin typeface="Futura Lt BT" panose="020B0402020204020303" pitchFamily="34" charset="0"/>
              </a:rPr>
              <a:t>nuove realtà </a:t>
            </a:r>
            <a:r>
              <a:rPr lang="it-IT" sz="2400" dirty="0">
                <a:latin typeface="Futura Lt BT" panose="020B0402020204020303" pitchFamily="34" charset="0"/>
              </a:rPr>
              <a:t>non ancora associate che vogliono investire in </a:t>
            </a:r>
            <a:r>
              <a:rPr lang="it-IT" sz="2400" b="1" dirty="0">
                <a:latin typeface="Futura Lt BT" panose="020B0402020204020303" pitchFamily="34" charset="0"/>
              </a:rPr>
              <a:t>progetti innovativi</a:t>
            </a:r>
            <a:r>
              <a:rPr lang="it-IT" sz="2400" dirty="0">
                <a:latin typeface="Futura Lt BT" panose="020B0402020204020303" pitchFamily="34" charset="0"/>
              </a:rPr>
              <a:t>. </a:t>
            </a:r>
          </a:p>
          <a:p>
            <a:pPr algn="just"/>
            <a:endParaRPr lang="it-IT" sz="2400" dirty="0"/>
          </a:p>
        </p:txBody>
      </p:sp>
      <p:pic>
        <p:nvPicPr>
          <p:cNvPr id="9" name="Segnaposto contenuto 7">
            <a:extLst>
              <a:ext uri="{FF2B5EF4-FFF2-40B4-BE49-F238E27FC236}">
                <a16:creationId xmlns:a16="http://schemas.microsoft.com/office/drawing/2014/main" id="{ED3A1451-0AE7-49FA-8AA5-BE4D83B51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111666"/>
            <a:ext cx="1588175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2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7B624-7D4A-444B-B9DF-8CF4CC4B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0" y="765015"/>
            <a:ext cx="7922287" cy="1320800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solidFill>
                  <a:srgbClr val="012169"/>
                </a:solidFill>
                <a:latin typeface="Futura Bk BT" panose="020B0502020204020303" pitchFamily="34" charset="0"/>
              </a:rPr>
              <a:t>DAL PROBLEMA ALLA SOLUZIONE: IL GRUPPO FANGHI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567A6E-BF59-406A-8946-7D181054B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0" y="2560821"/>
            <a:ext cx="9110444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solidFill>
                  <a:schemeClr val="tx1"/>
                </a:solidFill>
                <a:latin typeface="Futura Lt BT" panose="020B0402020204020303" pitchFamily="34" charset="0"/>
              </a:rPr>
              <a:t>Il Gruppo Fanghi è nato come </a:t>
            </a:r>
            <a:r>
              <a:rPr lang="it-IT" sz="2400" b="1" dirty="0">
                <a:solidFill>
                  <a:schemeClr val="tx1"/>
                </a:solidFill>
                <a:latin typeface="Futura Lt BT" panose="020B0402020204020303" pitchFamily="34" charset="0"/>
              </a:rPr>
              <a:t>soluzione</a:t>
            </a:r>
            <a:r>
              <a:rPr lang="it-IT" sz="2400" dirty="0">
                <a:solidFill>
                  <a:schemeClr val="tx1"/>
                </a:solidFill>
                <a:latin typeface="Futura Lt BT" panose="020B0402020204020303" pitchFamily="34" charset="0"/>
              </a:rPr>
              <a:t> ad un problema molto sentito dalle aziende riguardo la </a:t>
            </a:r>
            <a:r>
              <a:rPr lang="it-IT" sz="2400" b="1" dirty="0">
                <a:solidFill>
                  <a:schemeClr val="tx1"/>
                </a:solidFill>
                <a:latin typeface="Futura Lt BT" panose="020B0402020204020303" pitchFamily="34" charset="0"/>
              </a:rPr>
              <a:t>normativa fanghi </a:t>
            </a:r>
            <a:r>
              <a:rPr lang="it-IT" sz="2400" dirty="0">
                <a:solidFill>
                  <a:schemeClr val="tx1"/>
                </a:solidFill>
                <a:latin typeface="Futura Lt BT" panose="020B0402020204020303" pitchFamily="34" charset="0"/>
              </a:rPr>
              <a:t>in agricoltura. 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chemeClr val="tx1"/>
                </a:solidFill>
                <a:latin typeface="Futura Lt BT" panose="020B0402020204020303" pitchFamily="34" charset="0"/>
              </a:rPr>
              <a:t>Le imprese nostre associate del settore hanno coinvolto altre realtà interessate per richiedere un </a:t>
            </a:r>
            <a:r>
              <a:rPr lang="it-IT" sz="2400" b="1" dirty="0">
                <a:solidFill>
                  <a:schemeClr val="tx1"/>
                </a:solidFill>
                <a:latin typeface="Futura Lt BT" panose="020B0402020204020303" pitchFamily="34" charset="0"/>
              </a:rPr>
              <a:t>supporto</a:t>
            </a:r>
            <a:r>
              <a:rPr lang="it-IT" sz="2400" dirty="0">
                <a:solidFill>
                  <a:schemeClr val="tx1"/>
                </a:solidFill>
                <a:latin typeface="Futura Lt BT" panose="020B0402020204020303" pitchFamily="34" charset="0"/>
              </a:rPr>
              <a:t> di gruppo a Confindustria Pavia. Grazie al nostro aiuto sono state assistite con </a:t>
            </a:r>
            <a:r>
              <a:rPr lang="it-IT" sz="2400" b="1" dirty="0">
                <a:solidFill>
                  <a:schemeClr val="tx1"/>
                </a:solidFill>
                <a:latin typeface="Futura Lt BT" panose="020B0402020204020303" pitchFamily="34" charset="0"/>
              </a:rPr>
              <a:t>azioni di lobby, rappresentanza e comunicazione.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chemeClr val="tx1"/>
                </a:solidFill>
                <a:latin typeface="Futura Lt BT" panose="020B0402020204020303" pitchFamily="34" charset="0"/>
              </a:rPr>
              <a:t>Attraverso l’impegno di Confindustria Pavia a trovare una soluzione a un </a:t>
            </a:r>
            <a:r>
              <a:rPr lang="it-IT" sz="2400" b="1" dirty="0">
                <a:solidFill>
                  <a:schemeClr val="tx1"/>
                </a:solidFill>
                <a:latin typeface="Futura Lt BT" panose="020B0402020204020303" pitchFamily="34" charset="0"/>
              </a:rPr>
              <a:t>problema comune</a:t>
            </a:r>
            <a:r>
              <a:rPr lang="it-IT" sz="2400" dirty="0">
                <a:solidFill>
                  <a:schemeClr val="tx1"/>
                </a:solidFill>
                <a:latin typeface="Futura Lt BT" panose="020B0402020204020303" pitchFamily="34" charset="0"/>
              </a:rPr>
              <a:t>, è stato possibile avvicinare </a:t>
            </a:r>
            <a:r>
              <a:rPr lang="it-IT" sz="2400" b="1" dirty="0">
                <a:solidFill>
                  <a:schemeClr val="tx1"/>
                </a:solidFill>
                <a:latin typeface="Futura Lt BT" panose="020B0402020204020303" pitchFamily="34" charset="0"/>
              </a:rPr>
              <a:t>nuove imprese </a:t>
            </a:r>
            <a:r>
              <a:rPr lang="it-IT" sz="2400" dirty="0">
                <a:solidFill>
                  <a:schemeClr val="tx1"/>
                </a:solidFill>
                <a:latin typeface="Futura Lt BT" panose="020B0402020204020303" pitchFamily="34" charset="0"/>
              </a:rPr>
              <a:t>alla nostra Associazione.</a:t>
            </a:r>
          </a:p>
        </p:txBody>
      </p:sp>
      <p:pic>
        <p:nvPicPr>
          <p:cNvPr id="4" name="Segnaposto contenuto 7">
            <a:extLst>
              <a:ext uri="{FF2B5EF4-FFF2-40B4-BE49-F238E27FC236}">
                <a16:creationId xmlns:a16="http://schemas.microsoft.com/office/drawing/2014/main" id="{1FCDD50E-2148-4820-BD8F-4B73BE71A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111666"/>
            <a:ext cx="1588175" cy="324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E54B4C6-04AF-4268-B572-F57C76136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127" y="0"/>
            <a:ext cx="2231472" cy="223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9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D4AC6F-9433-4DAA-8254-3E035A68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55" y="885561"/>
            <a:ext cx="8596668" cy="802209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012169"/>
                </a:solidFill>
                <a:latin typeface="Futura Lt BT" panose="020B0402020204020303" pitchFamily="34" charset="0"/>
              </a:rPr>
              <a:t>IL SERVIZIO DI TUTORING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CB2024-1AA1-4DE7-8764-6E91B2B64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55" y="1902774"/>
            <a:ext cx="8183552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solidFill>
                  <a:schemeClr val="tx1"/>
                </a:solidFill>
                <a:latin typeface="Futura Lt BT" panose="020B0402020204020303" pitchFamily="34" charset="0"/>
              </a:rPr>
              <a:t>Da tre anni a questa parte Confindustria Pavia assegna a ciascuna azienda nuova associata una </a:t>
            </a:r>
            <a:r>
              <a:rPr lang="it-IT" sz="2400" b="1" dirty="0">
                <a:solidFill>
                  <a:schemeClr val="tx1"/>
                </a:solidFill>
                <a:latin typeface="Futura Lt BT" panose="020B0402020204020303" pitchFamily="34" charset="0"/>
              </a:rPr>
              <a:t>persona di riferimento </a:t>
            </a:r>
            <a:r>
              <a:rPr lang="it-IT" sz="2400" dirty="0">
                <a:solidFill>
                  <a:schemeClr val="tx1"/>
                </a:solidFill>
                <a:latin typeface="Futura Lt BT" panose="020B0402020204020303" pitchFamily="34" charset="0"/>
              </a:rPr>
              <a:t>come interfaccia con l’Associazione in base alla sezione merceologica di appartenenza. </a:t>
            </a:r>
          </a:p>
          <a:p>
            <a:pPr marL="0" indent="0" algn="just">
              <a:buNone/>
            </a:pPr>
            <a:endParaRPr lang="it-IT" dirty="0">
              <a:solidFill>
                <a:schemeClr val="tx1"/>
              </a:solidFill>
              <a:latin typeface="Futura Lt BT" panose="020B0402020204020303" pitchFamily="34" charset="0"/>
            </a:endParaRPr>
          </a:p>
          <a:p>
            <a:pPr marL="0" indent="0" algn="just">
              <a:buNone/>
            </a:pPr>
            <a:r>
              <a:rPr lang="it-IT" sz="2400" dirty="0">
                <a:solidFill>
                  <a:schemeClr val="tx1"/>
                </a:solidFill>
                <a:latin typeface="Futura Lt BT" panose="020B0402020204020303" pitchFamily="34" charset="0"/>
              </a:rPr>
              <a:t>Attraverso questo progetto è possibile </a:t>
            </a:r>
            <a:r>
              <a:rPr lang="it-IT" sz="2400" b="1" dirty="0">
                <a:solidFill>
                  <a:schemeClr val="tx1"/>
                </a:solidFill>
                <a:latin typeface="Futura Lt BT" panose="020B0402020204020303" pitchFamily="34" charset="0"/>
              </a:rPr>
              <a:t>coinvolgere e sensibilizzare </a:t>
            </a:r>
            <a:r>
              <a:rPr lang="it-IT" sz="2400" dirty="0">
                <a:solidFill>
                  <a:schemeClr val="tx1"/>
                </a:solidFill>
                <a:latin typeface="Futura Lt BT" panose="020B0402020204020303" pitchFamily="34" charset="0"/>
              </a:rPr>
              <a:t>tutta la struttura sul tema marketing, anche chi non direttamente interessato: tutti hanno degli </a:t>
            </a:r>
            <a:r>
              <a:rPr lang="it-IT" sz="2400" b="1" dirty="0">
                <a:solidFill>
                  <a:schemeClr val="tx1"/>
                </a:solidFill>
                <a:latin typeface="Futura Lt BT" panose="020B0402020204020303" pitchFamily="34" charset="0"/>
              </a:rPr>
              <a:t>obiettivi di marketing.</a:t>
            </a:r>
            <a:endParaRPr lang="it-IT" sz="2400" dirty="0">
              <a:solidFill>
                <a:schemeClr val="tx1"/>
              </a:solidFill>
              <a:latin typeface="Futura Lt BT" panose="020B04020202040203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2A061C1-4400-4CFB-9356-EF25DC181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53" y="3716323"/>
            <a:ext cx="3141677" cy="3141677"/>
          </a:xfrm>
          <a:prstGeom prst="rect">
            <a:avLst/>
          </a:prstGeom>
        </p:spPr>
      </p:pic>
      <p:pic>
        <p:nvPicPr>
          <p:cNvPr id="6" name="Segnaposto contenuto 7">
            <a:extLst>
              <a:ext uri="{FF2B5EF4-FFF2-40B4-BE49-F238E27FC236}">
                <a16:creationId xmlns:a16="http://schemas.microsoft.com/office/drawing/2014/main" id="{34858016-77AF-4C52-A3B5-697830908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111666"/>
            <a:ext cx="1588175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15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8750F4-CD4B-4F99-81E4-507D9B7B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42" y="825020"/>
            <a:ext cx="8596668" cy="132080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012169"/>
                </a:solidFill>
                <a:latin typeface="Futura Lt BT" panose="020B0402020204020303" pitchFamily="34" charset="0"/>
              </a:rPr>
              <a:t>CONFINDUSTRIA PAVIA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AF692940-C824-4BFF-A362-39103D4B1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111666"/>
            <a:ext cx="1588175" cy="324000"/>
          </a:xfr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86042CDF-95AE-4EBF-8B6E-C3AADC85AC98}"/>
              </a:ext>
            </a:extLst>
          </p:cNvPr>
          <p:cNvSpPr/>
          <p:nvPr/>
        </p:nvSpPr>
        <p:spPr>
          <a:xfrm>
            <a:off x="585666" y="1842413"/>
            <a:ext cx="3970552" cy="70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b="1" i="1" dirty="0">
                <a:solidFill>
                  <a:srgbClr val="012169"/>
                </a:solidFill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“Competenze, affidabilità, concretezza e rapidità al servizio delle imprese.”</a:t>
            </a:r>
            <a:endParaRPr lang="it-IT" sz="1600" dirty="0">
              <a:solidFill>
                <a:srgbClr val="01216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014ECE0-3534-46C2-8479-403247E8DB63}"/>
              </a:ext>
            </a:extLst>
          </p:cNvPr>
          <p:cNvSpPr/>
          <p:nvPr/>
        </p:nvSpPr>
        <p:spPr>
          <a:xfrm>
            <a:off x="635320" y="2356933"/>
            <a:ext cx="8947219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1E685D4-CBF3-418D-BBA4-28B5E0A78C8A}"/>
              </a:ext>
            </a:extLst>
          </p:cNvPr>
          <p:cNvGrpSpPr/>
          <p:nvPr/>
        </p:nvGrpSpPr>
        <p:grpSpPr>
          <a:xfrm>
            <a:off x="1330153" y="2972885"/>
            <a:ext cx="5116735" cy="3142113"/>
            <a:chOff x="156342" y="-67156"/>
            <a:chExt cx="3969491" cy="2533708"/>
          </a:xfrm>
        </p:grpSpPr>
        <p:sp>
          <p:nvSpPr>
            <p:cNvPr id="7" name="Cerchio vuoto 6">
              <a:extLst>
                <a:ext uri="{FF2B5EF4-FFF2-40B4-BE49-F238E27FC236}">
                  <a16:creationId xmlns:a16="http://schemas.microsoft.com/office/drawing/2014/main" id="{265DD267-EA3F-4AB9-A48E-AF04254C7968}"/>
                </a:ext>
              </a:extLst>
            </p:cNvPr>
            <p:cNvSpPr/>
            <p:nvPr/>
          </p:nvSpPr>
          <p:spPr>
            <a:xfrm>
              <a:off x="779707" y="-67156"/>
              <a:ext cx="1265110" cy="1248503"/>
            </a:xfrm>
            <a:prstGeom prst="donut">
              <a:avLst>
                <a:gd name="adj" fmla="val 10135"/>
              </a:avLst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it-IT" sz="1400" b="1" dirty="0">
                  <a:effectLst/>
                  <a:latin typeface="Futura Bk BT" panose="020B0502020204020303" pitchFamily="34" charset="0"/>
                  <a:ea typeface="Calibri" panose="020F0502020204030204" pitchFamily="34" charset="0"/>
                </a:rPr>
                <a:t>437 Aziende Associate</a:t>
              </a:r>
              <a:endParaRPr lang="it-IT" sz="1400" dirty="0"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11" name="Cerchio vuoto 10">
              <a:extLst>
                <a:ext uri="{FF2B5EF4-FFF2-40B4-BE49-F238E27FC236}">
                  <a16:creationId xmlns:a16="http://schemas.microsoft.com/office/drawing/2014/main" id="{1087E47E-0A77-407A-BD11-FF7F41D413B5}"/>
                </a:ext>
              </a:extLst>
            </p:cNvPr>
            <p:cNvSpPr/>
            <p:nvPr/>
          </p:nvSpPr>
          <p:spPr>
            <a:xfrm>
              <a:off x="2186078" y="-67156"/>
              <a:ext cx="1265110" cy="1248256"/>
            </a:xfrm>
            <a:prstGeom prst="donut">
              <a:avLst>
                <a:gd name="adj" fmla="val 10135"/>
              </a:avLst>
            </a:prstGeom>
            <a:solidFill>
              <a:schemeClr val="accent1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it-IT" sz="1600" b="1" dirty="0">
                  <a:effectLst/>
                  <a:latin typeface="Futura Lt BT" panose="020B0402020204020303" pitchFamily="34" charset="0"/>
                  <a:ea typeface="Calibri" panose="020F0502020204030204" pitchFamily="34" charset="0"/>
                </a:rPr>
                <a:t>19692</a:t>
              </a:r>
              <a:br>
                <a:rPr lang="it-IT" sz="1600" b="1" dirty="0">
                  <a:effectLst/>
                  <a:latin typeface="Futura Lt BT" panose="020B0402020204020303" pitchFamily="34" charset="0"/>
                  <a:ea typeface="Calibri" panose="020F0502020204030204" pitchFamily="34" charset="0"/>
                </a:rPr>
              </a:br>
              <a:r>
                <a:rPr lang="it-IT" sz="1600" b="1" dirty="0">
                  <a:effectLst/>
                  <a:latin typeface="Futura Lt BT" panose="020B0402020204020303" pitchFamily="34" charset="0"/>
                  <a:ea typeface="Calibri" panose="020F0502020204030204" pitchFamily="34" charset="0"/>
                </a:rPr>
                <a:t>Dipendenti</a:t>
              </a:r>
              <a:endParaRPr lang="it-IT" sz="1600" dirty="0"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12" name="Cerchio vuoto 11">
              <a:extLst>
                <a:ext uri="{FF2B5EF4-FFF2-40B4-BE49-F238E27FC236}">
                  <a16:creationId xmlns:a16="http://schemas.microsoft.com/office/drawing/2014/main" id="{8DD39F76-D73B-4184-9C50-7EA691A243D6}"/>
                </a:ext>
              </a:extLst>
            </p:cNvPr>
            <p:cNvSpPr/>
            <p:nvPr/>
          </p:nvSpPr>
          <p:spPr>
            <a:xfrm>
              <a:off x="1508532" y="1218296"/>
              <a:ext cx="1265110" cy="1248255"/>
            </a:xfrm>
            <a:prstGeom prst="donut">
              <a:avLst>
                <a:gd name="adj" fmla="val 10135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it-IT" sz="1400" b="1" dirty="0">
                  <a:effectLst/>
                  <a:latin typeface="Futura Lt BT" panose="020B0402020204020303" pitchFamily="34" charset="0"/>
                  <a:ea typeface="Calibri" panose="020F0502020204030204" pitchFamily="34" charset="0"/>
                </a:rPr>
                <a:t>7960</a:t>
              </a:r>
              <a:br>
                <a:rPr lang="it-IT" sz="1400" b="1" dirty="0">
                  <a:effectLst/>
                  <a:latin typeface="Futura Lt BT" panose="020B0402020204020303" pitchFamily="34" charset="0"/>
                  <a:ea typeface="Calibri" panose="020F0502020204030204" pitchFamily="34" charset="0"/>
                </a:rPr>
              </a:br>
              <a:r>
                <a:rPr lang="it-IT" sz="1400" b="1" dirty="0">
                  <a:effectLst/>
                  <a:latin typeface="Futura Lt BT" panose="020B0402020204020303" pitchFamily="34" charset="0"/>
                  <a:ea typeface="Calibri" panose="020F0502020204030204" pitchFamily="34" charset="0"/>
                </a:rPr>
                <a:t>Servizi erogati all’anno</a:t>
              </a:r>
              <a:endParaRPr lang="it-IT" sz="1400" dirty="0"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13" name="Cerchio vuoto 12">
              <a:extLst>
                <a:ext uri="{FF2B5EF4-FFF2-40B4-BE49-F238E27FC236}">
                  <a16:creationId xmlns:a16="http://schemas.microsoft.com/office/drawing/2014/main" id="{F89EE08E-6EDB-47AE-A026-2CA7297D8160}"/>
                </a:ext>
              </a:extLst>
            </p:cNvPr>
            <p:cNvSpPr/>
            <p:nvPr/>
          </p:nvSpPr>
          <p:spPr>
            <a:xfrm>
              <a:off x="2860723" y="1218296"/>
              <a:ext cx="1265110" cy="1248256"/>
            </a:xfrm>
            <a:prstGeom prst="donut">
              <a:avLst>
                <a:gd name="adj" fmla="val 10135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it-IT" sz="1400" b="1" dirty="0">
                  <a:effectLst/>
                  <a:latin typeface="Futura Lt BT" panose="020B0402020204020303" pitchFamily="34" charset="0"/>
                  <a:ea typeface="Calibri" panose="020F0502020204030204" pitchFamily="34" charset="0"/>
                </a:rPr>
                <a:t>2150</a:t>
              </a:r>
              <a:br>
                <a:rPr lang="it-IT" sz="1400" b="1" dirty="0">
                  <a:effectLst/>
                  <a:latin typeface="Futura Lt BT" panose="020B0402020204020303" pitchFamily="34" charset="0"/>
                  <a:ea typeface="Calibri" panose="020F0502020204030204" pitchFamily="34" charset="0"/>
                </a:rPr>
              </a:br>
              <a:r>
                <a:rPr lang="it-IT" sz="1400" b="1" dirty="0">
                  <a:effectLst/>
                  <a:latin typeface="Futura Lt BT" panose="020B0402020204020303" pitchFamily="34" charset="0"/>
                  <a:ea typeface="Calibri" panose="020F0502020204030204" pitchFamily="34" charset="0"/>
                </a:rPr>
                <a:t>Ore di formazione</a:t>
              </a:r>
              <a:endParaRPr lang="it-IT" sz="1400" dirty="0"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14" name="Cerchio vuoto 13">
              <a:extLst>
                <a:ext uri="{FF2B5EF4-FFF2-40B4-BE49-F238E27FC236}">
                  <a16:creationId xmlns:a16="http://schemas.microsoft.com/office/drawing/2014/main" id="{D066D982-840B-4FF8-A82A-59AD84686759}"/>
                </a:ext>
              </a:extLst>
            </p:cNvPr>
            <p:cNvSpPr/>
            <p:nvPr/>
          </p:nvSpPr>
          <p:spPr>
            <a:xfrm>
              <a:off x="156342" y="1181100"/>
              <a:ext cx="1265110" cy="1248254"/>
            </a:xfrm>
            <a:prstGeom prst="donut">
              <a:avLst>
                <a:gd name="adj" fmla="val 10135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it-IT" sz="1400" b="1" dirty="0">
                  <a:effectLst/>
                  <a:latin typeface="Futura Lt BT" panose="020B0402020204020303" pitchFamily="34" charset="0"/>
                  <a:ea typeface="Calibri" panose="020F0502020204030204" pitchFamily="34" charset="0"/>
                </a:rPr>
                <a:t>25</a:t>
              </a:r>
              <a:br>
                <a:rPr lang="it-IT" sz="1400" b="1" dirty="0">
                  <a:effectLst/>
                  <a:latin typeface="Futura Lt BT" panose="020B0402020204020303" pitchFamily="34" charset="0"/>
                  <a:ea typeface="Calibri" panose="020F0502020204030204" pitchFamily="34" charset="0"/>
                </a:rPr>
              </a:br>
              <a:r>
                <a:rPr lang="it-IT" sz="1400" b="1" dirty="0">
                  <a:effectLst/>
                  <a:latin typeface="Futura Lt BT" panose="020B0402020204020303" pitchFamily="34" charset="0"/>
                  <a:ea typeface="Calibri" panose="020F0502020204030204" pitchFamily="34" charset="0"/>
                </a:rPr>
                <a:t>Esperti</a:t>
              </a:r>
              <a:endParaRPr lang="it-IT" sz="1400" dirty="0">
                <a:effectLst/>
                <a:ea typeface="Calibri" panose="020F0502020204030204" pitchFamily="34" charset="0"/>
              </a:endParaRPr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C866C3F8-8452-493A-B6F8-3CFA992D4A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44" y="655967"/>
            <a:ext cx="3671279" cy="3486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233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94845E74-EC4F-431F-84EB-F40FF1C40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054790"/>
              </p:ext>
            </p:extLst>
          </p:nvPr>
        </p:nvGraphicFramePr>
        <p:xfrm>
          <a:off x="677334" y="1879452"/>
          <a:ext cx="3047599" cy="419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2FD610B1-5BA6-45C2-9C17-3C241F1E36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90989"/>
              </p:ext>
            </p:extLst>
          </p:nvPr>
        </p:nvGraphicFramePr>
        <p:xfrm>
          <a:off x="651668" y="1314408"/>
          <a:ext cx="4532659" cy="532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556690"/>
              </p:ext>
            </p:extLst>
          </p:nvPr>
        </p:nvGraphicFramePr>
        <p:xfrm>
          <a:off x="517120" y="768610"/>
          <a:ext cx="9334413" cy="587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Segnaposto contenuto 7">
            <a:extLst>
              <a:ext uri="{FF2B5EF4-FFF2-40B4-BE49-F238E27FC236}">
                <a16:creationId xmlns:a16="http://schemas.microsoft.com/office/drawing/2014/main" id="{847F878B-53AD-4752-9166-BCFC274DF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111666"/>
            <a:ext cx="1588175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8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94845E74-EC4F-431F-84EB-F40FF1C409D4}"/>
              </a:ext>
            </a:extLst>
          </p:cNvPr>
          <p:cNvGraphicFramePr/>
          <p:nvPr>
            <p:extLst/>
          </p:nvPr>
        </p:nvGraphicFramePr>
        <p:xfrm>
          <a:off x="677334" y="1879452"/>
          <a:ext cx="3047599" cy="419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2FD610B1-5BA6-45C2-9C17-3C241F1E3695}"/>
              </a:ext>
            </a:extLst>
          </p:cNvPr>
          <p:cNvGraphicFramePr/>
          <p:nvPr>
            <p:extLst/>
          </p:nvPr>
        </p:nvGraphicFramePr>
        <p:xfrm>
          <a:off x="651668" y="1314408"/>
          <a:ext cx="4532659" cy="532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794560"/>
              </p:ext>
            </p:extLst>
          </p:nvPr>
        </p:nvGraphicFramePr>
        <p:xfrm>
          <a:off x="1263583" y="496015"/>
          <a:ext cx="9300882" cy="606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Segnaposto contenuto 7">
            <a:extLst>
              <a:ext uri="{FF2B5EF4-FFF2-40B4-BE49-F238E27FC236}">
                <a16:creationId xmlns:a16="http://schemas.microsoft.com/office/drawing/2014/main" id="{EDE0D3FE-F7A2-4998-BDB3-1EFDDA422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111666"/>
            <a:ext cx="1588175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48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7C0950-DD75-40E5-941B-CE5845C8B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1" y="733435"/>
            <a:ext cx="8189258" cy="737106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rgbClr val="012169"/>
                </a:solidFill>
                <a:latin typeface="Futura Lt BT" panose="020B0402020204020303" pitchFamily="34" charset="0"/>
              </a:rPr>
              <a:t>I NOSTRI PILASTRI</a:t>
            </a:r>
          </a:p>
        </p:txBody>
      </p:sp>
      <p:pic>
        <p:nvPicPr>
          <p:cNvPr id="4" name="Segnaposto contenuto 7">
            <a:extLst>
              <a:ext uri="{FF2B5EF4-FFF2-40B4-BE49-F238E27FC236}">
                <a16:creationId xmlns:a16="http://schemas.microsoft.com/office/drawing/2014/main" id="{1E871266-0E8D-41D5-A3A8-65A60586B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111666"/>
            <a:ext cx="1588175" cy="324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C0B79463-E03A-4BB3-9BBE-19E9A7C9E308}"/>
              </a:ext>
            </a:extLst>
          </p:cNvPr>
          <p:cNvSpPr/>
          <p:nvPr/>
        </p:nvSpPr>
        <p:spPr>
          <a:xfrm>
            <a:off x="5729195" y="1987120"/>
            <a:ext cx="3049881" cy="18101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it-IT" b="1" dirty="0">
                <a:solidFill>
                  <a:srgbClr val="012169"/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NETWORK</a:t>
            </a:r>
          </a:p>
          <a:p>
            <a:pPr lvl="0"/>
            <a:r>
              <a:rPr lang="it-IT" sz="1200" dirty="0">
                <a:latin typeface="Futura Bk BT" panose="020B0502020204020303" pitchFamily="34" charset="0"/>
                <a:cs typeface="Arial" panose="020B0604020202020204" pitchFamily="34" charset="0"/>
              </a:rPr>
              <a:t>Una solida rete di relazioni è alla base della crescita aziendale. Confindustria Pavia ti aiuta a gestire i rapporti con gli enti del territorio e a sviluppare relazioni con le altre imprese, al fine di confrontarsi su problematiche e opportunità comuni.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C77883B-D09F-4436-A745-6DA1A82A63A6}"/>
              </a:ext>
            </a:extLst>
          </p:cNvPr>
          <p:cNvSpPr/>
          <p:nvPr/>
        </p:nvSpPr>
        <p:spPr>
          <a:xfrm>
            <a:off x="1991958" y="4050736"/>
            <a:ext cx="3049881" cy="18101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it-IT" b="1" dirty="0">
                <a:solidFill>
                  <a:srgbClr val="012169"/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SERVIZI</a:t>
            </a:r>
          </a:p>
          <a:p>
            <a:pPr lvl="0"/>
            <a:r>
              <a:rPr lang="it-IT" sz="1200" dirty="0">
                <a:latin typeface="Futura Bk BT" panose="020B0502020204020303" pitchFamily="34" charset="0"/>
                <a:cs typeface="Arial" panose="020B0604020202020204" pitchFamily="34" charset="0"/>
              </a:rPr>
              <a:t>La nostra consolidata esperienza ci permette di offrire servizi altamente professionali con tempestività ed efficienza. Lavoriamo ogni giorno al vostro fianco per permettervi di operare con semplicità.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8CA79D0-5056-44BE-8DE5-5501CB224645}"/>
              </a:ext>
            </a:extLst>
          </p:cNvPr>
          <p:cNvSpPr/>
          <p:nvPr/>
        </p:nvSpPr>
        <p:spPr>
          <a:xfrm>
            <a:off x="5729195" y="4050736"/>
            <a:ext cx="3049881" cy="18101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it-IT" b="1" dirty="0">
                <a:solidFill>
                  <a:srgbClr val="012169"/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SVILUPPO D’IMPRESA</a:t>
            </a:r>
          </a:p>
          <a:p>
            <a:pPr lvl="0"/>
            <a:r>
              <a:rPr lang="it-IT" sz="1200" dirty="0">
                <a:latin typeface="Futura Bk BT" panose="020B0502020204020303" pitchFamily="34" charset="0"/>
                <a:cs typeface="Arial" panose="020B0604020202020204" pitchFamily="34" charset="0"/>
              </a:rPr>
              <a:t>Confindustria Pavia progetta e veicola opportunità di sviluppo che spaziano in ogni ambito del fare impresa: finanziamenti, contributi dedicati, internazionalizzazione, formazione del personale e conformità legislativa.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14E90A9-D507-4AD7-AB10-A003B6BCFC25}"/>
              </a:ext>
            </a:extLst>
          </p:cNvPr>
          <p:cNvSpPr/>
          <p:nvPr/>
        </p:nvSpPr>
        <p:spPr>
          <a:xfrm>
            <a:off x="1991959" y="1987120"/>
            <a:ext cx="3049881" cy="18101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it-IT" b="1" dirty="0">
                <a:solidFill>
                  <a:srgbClr val="012169"/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IDENTITA’</a:t>
            </a:r>
          </a:p>
          <a:p>
            <a:pPr lvl="0"/>
            <a:r>
              <a:rPr lang="it-IT" sz="1200" dirty="0">
                <a:latin typeface="Futura Bk BT" panose="020B0502020204020303" pitchFamily="34" charset="0"/>
                <a:cs typeface="Arial" panose="020B0604020202020204" pitchFamily="34" charset="0"/>
              </a:rPr>
              <a:t>Far parte di Confindustria Pavia vuol dire essere parte di un’Associazione della quale si condividono valori e finalità operative, ma anche avere un punto di riferimento e di ascolto per le vostre esigenze.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44886A7-5132-4327-8DE0-378E7AF31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173" y="1691067"/>
            <a:ext cx="737106" cy="737106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542CFEE8-6AEC-4CE9-A3D6-4A13128D1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0615" flipH="1">
            <a:off x="4363901" y="1718164"/>
            <a:ext cx="649327" cy="682913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C7ABF7C1-F915-45CC-9B85-26D5A2CFC6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0688" y="3902991"/>
            <a:ext cx="655752" cy="655752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E1954D34-504E-407A-ABC5-56B76E5CA8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27" y="3902991"/>
            <a:ext cx="655752" cy="65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9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0EEFAA-DF23-41E7-8BB3-13D89050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84973"/>
            <a:ext cx="8596668" cy="673778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rgbClr val="012169"/>
                </a:solidFill>
                <a:latin typeface="Futura Lt BT" panose="020B0402020204020303" pitchFamily="34" charset="0"/>
              </a:rPr>
              <a:t>LE SEZIONI MERCEOLOGICHE</a:t>
            </a:r>
          </a:p>
        </p:txBody>
      </p:sp>
      <p:pic>
        <p:nvPicPr>
          <p:cNvPr id="4" name="Segnaposto contenuto 7">
            <a:extLst>
              <a:ext uri="{FF2B5EF4-FFF2-40B4-BE49-F238E27FC236}">
                <a16:creationId xmlns:a16="http://schemas.microsoft.com/office/drawing/2014/main" id="{64428CEA-FC2C-4D41-9140-AFC1D190E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111666"/>
            <a:ext cx="1588175" cy="3240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51193D3-C6F8-4704-9D46-1136F0AE032F}"/>
              </a:ext>
            </a:extLst>
          </p:cNvPr>
          <p:cNvSpPr/>
          <p:nvPr/>
        </p:nvSpPr>
        <p:spPr>
          <a:xfrm>
            <a:off x="642485" y="1408609"/>
            <a:ext cx="9054494" cy="219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imprese aderenti a Confindustria Pavia, secondo la tipologia di attività svolta, sono suddivise in Sezioni rappresentative dell’</a:t>
            </a:r>
            <a:r>
              <a:rPr lang="it-IT" sz="2000" b="1" i="1" dirty="0"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inquadramento merceologico </a:t>
            </a:r>
            <a:r>
              <a:rPr lang="it-IT" sz="2000" dirty="0"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 quale operano. Questo permette di sviluppare lo spirito di solidarietà delle imprese e rappresentare le </a:t>
            </a:r>
            <a:r>
              <a:rPr lang="it-IT" sz="2000" b="1" i="1" dirty="0"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esigenze specifiche</a:t>
            </a:r>
            <a:r>
              <a:rPr lang="it-IT" sz="2000" dirty="0"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negli organi sociali, nelle sedi di confronto regionale e nazionale del sistema confederale. Attualmente le nostre sezioni sono </a:t>
            </a:r>
            <a:r>
              <a:rPr lang="it-IT" sz="2000" b="1" i="1" dirty="0"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nove.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A750D46C-B679-4D14-8451-B559B2686189}"/>
              </a:ext>
            </a:extLst>
          </p:cNvPr>
          <p:cNvGrpSpPr/>
          <p:nvPr/>
        </p:nvGrpSpPr>
        <p:grpSpPr>
          <a:xfrm>
            <a:off x="2047220" y="3480251"/>
            <a:ext cx="6939050" cy="2768149"/>
            <a:chOff x="2139498" y="3305480"/>
            <a:chExt cx="6834730" cy="2714990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86A91D49-A652-4F85-AB38-2B1E006921A5}"/>
                </a:ext>
              </a:extLst>
            </p:cNvPr>
            <p:cNvSpPr txBox="1"/>
            <p:nvPr/>
          </p:nvSpPr>
          <p:spPr>
            <a:xfrm>
              <a:off x="2139498" y="3755772"/>
              <a:ext cx="1463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012169"/>
                  </a:solidFill>
                  <a:latin typeface="Futura Lt BT" panose="020B0402020204020303" pitchFamily="34" charset="0"/>
                </a:rPr>
                <a:t>Agroindustria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13016EE-9D92-45E7-AA04-18B6AE1A8D61}"/>
                </a:ext>
              </a:extLst>
            </p:cNvPr>
            <p:cNvSpPr txBox="1"/>
            <p:nvPr/>
          </p:nvSpPr>
          <p:spPr>
            <a:xfrm>
              <a:off x="7028770" y="5651138"/>
              <a:ext cx="914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012169"/>
                  </a:solidFill>
                  <a:latin typeface="Futura Lt BT" panose="020B0402020204020303" pitchFamily="34" charset="0"/>
                </a:rPr>
                <a:t>Energia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6E1C1CAF-7C74-495D-B8D6-242B0F30834A}"/>
                </a:ext>
              </a:extLst>
            </p:cNvPr>
            <p:cNvSpPr txBox="1"/>
            <p:nvPr/>
          </p:nvSpPr>
          <p:spPr>
            <a:xfrm>
              <a:off x="2359916" y="5651138"/>
              <a:ext cx="1172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012169"/>
                  </a:solidFill>
                  <a:latin typeface="Futura Lt BT" panose="020B0402020204020303" pitchFamily="34" charset="0"/>
                </a:rPr>
                <a:t>Packaging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6829EF9E-21C7-4F45-A0EC-0091AC4D7A6A}"/>
                </a:ext>
              </a:extLst>
            </p:cNvPr>
            <p:cNvSpPr txBox="1"/>
            <p:nvPr/>
          </p:nvSpPr>
          <p:spPr>
            <a:xfrm>
              <a:off x="4748301" y="5651138"/>
              <a:ext cx="1117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012169"/>
                  </a:solidFill>
                  <a:latin typeface="Futura Lt BT" panose="020B0402020204020303" pitchFamily="34" charset="0"/>
                </a:rPr>
                <a:t>Calzatura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3F3E8748-D66C-4E3F-AB23-84820D6BC70C}"/>
                </a:ext>
              </a:extLst>
            </p:cNvPr>
            <p:cNvSpPr txBox="1"/>
            <p:nvPr/>
          </p:nvSpPr>
          <p:spPr>
            <a:xfrm>
              <a:off x="7030338" y="4577171"/>
              <a:ext cx="1943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rgbClr val="012169"/>
                  </a:solidFill>
                  <a:latin typeface="Futura Lt BT" panose="020B0402020204020303" pitchFamily="34" charset="0"/>
                </a:rPr>
                <a:t>Digitale, Creativa e Culturale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31DE2394-C9D4-465F-AB8C-3BBDCA051EAF}"/>
                </a:ext>
              </a:extLst>
            </p:cNvPr>
            <p:cNvSpPr txBox="1"/>
            <p:nvPr/>
          </p:nvSpPr>
          <p:spPr>
            <a:xfrm>
              <a:off x="5415497" y="4660248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012169"/>
                  </a:solidFill>
                  <a:latin typeface="Futura Lt BT" panose="020B0402020204020303" pitchFamily="34" charset="0"/>
                </a:rPr>
                <a:t>Salute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16699103-ED67-4CC0-A6EE-F4CA4B18D13D}"/>
                </a:ext>
              </a:extLst>
            </p:cNvPr>
            <p:cNvSpPr txBox="1"/>
            <p:nvPr/>
          </p:nvSpPr>
          <p:spPr>
            <a:xfrm>
              <a:off x="3159459" y="4617803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012169"/>
                  </a:solidFill>
                  <a:latin typeface="Futura Lt BT" panose="020B0402020204020303" pitchFamily="34" charset="0"/>
                </a:rPr>
                <a:t>Mobilità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8BFBFE2C-725E-4684-B1D4-00B4F1CF428D}"/>
                </a:ext>
              </a:extLst>
            </p:cNvPr>
            <p:cNvSpPr txBox="1"/>
            <p:nvPr/>
          </p:nvSpPr>
          <p:spPr>
            <a:xfrm>
              <a:off x="6234914" y="3756293"/>
              <a:ext cx="1491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012169"/>
                  </a:solidFill>
                  <a:latin typeface="Futura Lt BT" panose="020B0402020204020303" pitchFamily="34" charset="0"/>
                </a:rPr>
                <a:t>Meccatronica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2092AD1E-53D1-49F9-9A16-20AE20ACC8B4}"/>
                </a:ext>
              </a:extLst>
            </p:cNvPr>
            <p:cNvSpPr txBox="1"/>
            <p:nvPr/>
          </p:nvSpPr>
          <p:spPr>
            <a:xfrm>
              <a:off x="4299040" y="3766845"/>
              <a:ext cx="135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012169"/>
                  </a:solidFill>
                  <a:latin typeface="Futura Lt BT" panose="020B0402020204020303" pitchFamily="34" charset="0"/>
                </a:rPr>
                <a:t>Ecoindustria</a:t>
              </a: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D03C142A-C4F9-4F46-8944-D6CE52C2E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97879" y="3341076"/>
              <a:ext cx="458372" cy="432467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88965D18-BCD4-41E0-86D1-04E68BF83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242" y="3347378"/>
              <a:ext cx="458374" cy="45837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6BC29740-D549-4304-ADA7-548E6584F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944" y="3305480"/>
              <a:ext cx="461365" cy="461365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7E782B38-DC05-4C60-912A-805BD93C0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74367" y="5149975"/>
              <a:ext cx="543406" cy="543406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737116A5-380C-440F-986B-718A58BDD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07" y="4174004"/>
              <a:ext cx="543406" cy="543406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CDC06EEA-5739-49B4-825A-2B2E9202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108" y="4213834"/>
              <a:ext cx="463745" cy="463745"/>
            </a:xfrm>
            <a:prstGeom prst="rect">
              <a:avLst/>
            </a:prstGeom>
          </p:spPr>
        </p:pic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76779197-A3A8-4652-B8CB-2504B6806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766" y="5202825"/>
              <a:ext cx="608530" cy="608530"/>
            </a:xfrm>
            <a:prstGeom prst="rect">
              <a:avLst/>
            </a:prstGeom>
          </p:spPr>
        </p:pic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7806806C-3857-49B2-81D8-A3239ECC7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622" y="5260976"/>
              <a:ext cx="432405" cy="432405"/>
            </a:xfrm>
            <a:prstGeom prst="rect">
              <a:avLst/>
            </a:prstGeom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4BC80892-73D7-4B18-9303-28926305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4866" y="4136177"/>
              <a:ext cx="463745" cy="463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32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D2A384-DA92-4F26-A0CB-6AC9261A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05" y="674631"/>
            <a:ext cx="8596668" cy="77507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012169"/>
                </a:solidFill>
                <a:latin typeface="Futura Lt BT" panose="020B0402020204020303" pitchFamily="34" charset="0"/>
              </a:rPr>
              <a:t>I SERVIZI DI CONFINDUSTRIA PAVIA</a:t>
            </a:r>
          </a:p>
        </p:txBody>
      </p:sp>
      <p:pic>
        <p:nvPicPr>
          <p:cNvPr id="4" name="Segnaposto contenuto 7">
            <a:extLst>
              <a:ext uri="{FF2B5EF4-FFF2-40B4-BE49-F238E27FC236}">
                <a16:creationId xmlns:a16="http://schemas.microsoft.com/office/drawing/2014/main" id="{D3C45E2A-CDBA-439D-9577-664D9A56B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111666"/>
            <a:ext cx="1588175" cy="324000"/>
          </a:xfrm>
          <a:prstGeom prst="rect">
            <a:avLst/>
          </a:prstGeom>
        </p:spPr>
      </p:pic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53947182-B453-4E08-999F-B09ED9CBF14C}"/>
              </a:ext>
            </a:extLst>
          </p:cNvPr>
          <p:cNvGraphicFramePr/>
          <p:nvPr>
            <p:extLst/>
          </p:nvPr>
        </p:nvGraphicFramePr>
        <p:xfrm>
          <a:off x="1073020" y="1940767"/>
          <a:ext cx="8490858" cy="5327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magine 6" descr="https://www.confindustria.pv.it/Public/imgMnu/ImgAre7.gif">
            <a:extLst>
              <a:ext uri="{FF2B5EF4-FFF2-40B4-BE49-F238E27FC236}">
                <a16:creationId xmlns:a16="http://schemas.microsoft.com/office/drawing/2014/main" id="{2991C135-6548-4413-99DA-DC04B08442A6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586" y="1733704"/>
            <a:ext cx="590512" cy="51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https://www.confindustria.pv.it/Public/imgMnu/ImgAre10.gif">
            <a:extLst>
              <a:ext uri="{FF2B5EF4-FFF2-40B4-BE49-F238E27FC236}">
                <a16:creationId xmlns:a16="http://schemas.microsoft.com/office/drawing/2014/main" id="{E7F54D1E-7E2A-48AD-B904-181E9D8CF2FD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95" y="1655258"/>
            <a:ext cx="590512" cy="6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https://www.confindustria.pv.it/Public/imgMnu/ImgAre5.gif">
            <a:extLst>
              <a:ext uri="{FF2B5EF4-FFF2-40B4-BE49-F238E27FC236}">
                <a16:creationId xmlns:a16="http://schemas.microsoft.com/office/drawing/2014/main" id="{C0CAC243-CCA3-4509-9CC7-2B70FEAF95B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64" y="1733704"/>
            <a:ext cx="517841" cy="51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https://www.confindustria.pv.it/Public/imgMnu/ImgAre3.gif">
            <a:extLst>
              <a:ext uri="{FF2B5EF4-FFF2-40B4-BE49-F238E27FC236}">
                <a16:creationId xmlns:a16="http://schemas.microsoft.com/office/drawing/2014/main" id="{86A8EA4D-078D-4F2C-943D-A4C48F402C0F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72" y="5217666"/>
            <a:ext cx="462378" cy="47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https://www.confindustria.pv.it/Public/imgMnu/ImgAre9.gif">
            <a:extLst>
              <a:ext uri="{FF2B5EF4-FFF2-40B4-BE49-F238E27FC236}">
                <a16:creationId xmlns:a16="http://schemas.microsoft.com/office/drawing/2014/main" id="{086F852E-D35B-4713-8D2D-2ADA888DB483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34" y="5221707"/>
            <a:ext cx="573806" cy="61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https://www.confindustria.pv.it/Public/imgMnu/ImgAre11.gif">
            <a:extLst>
              <a:ext uri="{FF2B5EF4-FFF2-40B4-BE49-F238E27FC236}">
                <a16:creationId xmlns:a16="http://schemas.microsoft.com/office/drawing/2014/main" id="{835A5AA0-AA95-419B-A6A2-59BBD2C66A56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728" y="5285064"/>
            <a:ext cx="534670" cy="54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04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9CF989-677F-4E07-86B0-D7B84E76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432" y="575968"/>
            <a:ext cx="10547136" cy="665527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rgbClr val="012169"/>
                </a:solidFill>
                <a:latin typeface="Futura Lt BT" panose="020B0402020204020303" pitchFamily="34" charset="0"/>
              </a:rPr>
              <a:t>DAL BISOGNO 							AL SERVIZIO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B2D4B1A-C55A-4688-BC53-315B0E461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34" y="14261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49" name="Immagine 13" descr="https://www.confindustria.pv.it/Public/imgMnu/ImgAre7.gif">
            <a:extLst>
              <a:ext uri="{FF2B5EF4-FFF2-40B4-BE49-F238E27FC236}">
                <a16:creationId xmlns:a16="http://schemas.microsoft.com/office/drawing/2014/main" id="{BFBA7154-748A-4F17-B70B-74894D24B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48" y="1369461"/>
            <a:ext cx="473075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8E070CD-0033-4B2F-B0B5-CE5A1C835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056" y="1795393"/>
            <a:ext cx="4507062" cy="4318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FORMAZIONE, SCUOLA, UNIVERSITA’</a:t>
            </a:r>
            <a:endParaRPr kumimoji="0" lang="it-IT" altLang="it-IT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 posso ricercare e promuovere percorsi di formazione mirati a formare, aggiornare e qualificare i miei collaboratori?</a:t>
            </a:r>
            <a:endParaRPr kumimoji="0" lang="it-IT" altLang="it-IT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 mi relaziono con gli enti di istruzione e formazione che possono aiutarmi nella ricerca di profili per la mia attivit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kumimoji="0" lang="it-IT" altLang="it-IT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 sono le migliori possibilit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finanziamento per le attivit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necessarie alla formazione?</a:t>
            </a:r>
            <a:endParaRPr kumimoji="0" lang="it-IT" altLang="it-IT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 posso attivare e sostenere percorsi di alternanza scuola/lavoro?</a:t>
            </a:r>
            <a:endParaRPr kumimoji="0" lang="it-IT" altLang="it-IT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 posso attivare relazioni e progetti insieme a Scuola, Universit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Centri di ricerca? 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6B56ACC4-43F5-4FB3-BCCD-0CCA9E96E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701057"/>
              </p:ext>
            </p:extLst>
          </p:nvPr>
        </p:nvGraphicFramePr>
        <p:xfrm>
          <a:off x="5617827" y="1382118"/>
          <a:ext cx="5321860" cy="5144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A8697788-DDF6-4665-831D-22A1FB8DCC15}"/>
              </a:ext>
            </a:extLst>
          </p:cNvPr>
          <p:cNvSpPr/>
          <p:nvPr/>
        </p:nvSpPr>
        <p:spPr>
          <a:xfrm>
            <a:off x="4946707" y="712511"/>
            <a:ext cx="1694576" cy="427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Segnaposto contenuto 7">
            <a:extLst>
              <a:ext uri="{FF2B5EF4-FFF2-40B4-BE49-F238E27FC236}">
                <a16:creationId xmlns:a16="http://schemas.microsoft.com/office/drawing/2014/main" id="{10711D27-7CE6-4726-8542-534B34C5CD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111666"/>
            <a:ext cx="1588175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7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75513E-6C2E-4665-931A-810EC3F1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16638"/>
            <a:ext cx="8596668" cy="132080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012169"/>
                </a:solidFill>
                <a:latin typeface="Futura Lt BT" panose="020B0402020204020303" pitchFamily="34" charset="0"/>
              </a:rPr>
              <a:t>VICINI ALLE IMPRESE</a:t>
            </a:r>
          </a:p>
        </p:txBody>
      </p:sp>
      <p:pic>
        <p:nvPicPr>
          <p:cNvPr id="4" name="Segnaposto contenuto 7">
            <a:extLst>
              <a:ext uri="{FF2B5EF4-FFF2-40B4-BE49-F238E27FC236}">
                <a16:creationId xmlns:a16="http://schemas.microsoft.com/office/drawing/2014/main" id="{4D9CDB05-7537-44B8-8DC7-7C759E380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111666"/>
            <a:ext cx="1588175" cy="324000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B138311A-E19E-41FF-93F1-C1C8AE12237A}"/>
              </a:ext>
            </a:extLst>
          </p:cNvPr>
          <p:cNvSpPr/>
          <p:nvPr/>
        </p:nvSpPr>
        <p:spPr>
          <a:xfrm>
            <a:off x="678024" y="1670722"/>
            <a:ext cx="9195818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latin typeface="Futura Lt BT" panose="020B04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poter esser vicino ai bisogni di ciascun associato in maniera affidabile e tempestiva, Confindustria Pavia è in grado di affiancare le sue aziende con diverse modalità a seconda delle specifiche esigenze.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60C8EE6-3AB6-4A13-8325-C56136AF6B6E}"/>
              </a:ext>
            </a:extLst>
          </p:cNvPr>
          <p:cNvGrpSpPr/>
          <p:nvPr/>
        </p:nvGrpSpPr>
        <p:grpSpPr>
          <a:xfrm>
            <a:off x="1705621" y="2771919"/>
            <a:ext cx="7093146" cy="3153747"/>
            <a:chOff x="1705621" y="2771919"/>
            <a:chExt cx="7093146" cy="3153747"/>
          </a:xfrm>
        </p:grpSpPr>
        <p:graphicFrame>
          <p:nvGraphicFramePr>
            <p:cNvPr id="6" name="Diagramma 5">
              <a:extLst>
                <a:ext uri="{FF2B5EF4-FFF2-40B4-BE49-F238E27FC236}">
                  <a16:creationId xmlns:a16="http://schemas.microsoft.com/office/drawing/2014/main" id="{94E7C6CA-D558-40E3-AF94-1607FEF1F2AE}"/>
                </a:ext>
              </a:extLst>
            </p:cNvPr>
            <p:cNvGraphicFramePr/>
            <p:nvPr>
              <p:extLst/>
            </p:nvPr>
          </p:nvGraphicFramePr>
          <p:xfrm>
            <a:off x="1882902" y="2771919"/>
            <a:ext cx="6915865" cy="31537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606D81B5-A14B-41D2-BA2A-5031849A8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621" y="3053521"/>
              <a:ext cx="512258" cy="512258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8C4A7DF7-75D2-4500-AE27-2795882E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340" y="3053521"/>
              <a:ext cx="457832" cy="472539"/>
            </a:xfrm>
            <a:prstGeom prst="rect">
              <a:avLst/>
            </a:prstGeom>
          </p:spPr>
        </p:pic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6645DFAC-DC1B-416A-8C39-FD13A2295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9764" y="3053521"/>
              <a:ext cx="469330" cy="469330"/>
            </a:xfrm>
            <a:prstGeom prst="rect">
              <a:avLst/>
            </a:prstGeom>
          </p:spPr>
        </p:pic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116F5C8C-8FC0-4EE7-9AD2-EBA07E877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6841" y="3010593"/>
              <a:ext cx="512258" cy="512258"/>
            </a:xfrm>
            <a:prstGeom prst="rect">
              <a:avLst/>
            </a:prstGeom>
          </p:spPr>
        </p:pic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A79C0F7E-553A-492F-BB44-E3D95232C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491" y="4570444"/>
              <a:ext cx="529306" cy="529306"/>
            </a:xfrm>
            <a:prstGeom prst="rect">
              <a:avLst/>
            </a:prstGeom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9141938F-1546-4D4C-83E8-1B38070C6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133" y="4665307"/>
              <a:ext cx="506535" cy="506535"/>
            </a:xfrm>
            <a:prstGeom prst="rect">
              <a:avLst/>
            </a:prstGeom>
          </p:spPr>
        </p:pic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02568E6C-0686-4FE2-B362-777A0417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736" y="4593215"/>
              <a:ext cx="506535" cy="506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128357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300</TotalTime>
  <Words>1086</Words>
  <Application>Microsoft Office PowerPoint</Application>
  <PresentationFormat>Widescreen</PresentationFormat>
  <Paragraphs>117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</vt:lpstr>
      <vt:lpstr>Calibri</vt:lpstr>
      <vt:lpstr>Futura Bk BT</vt:lpstr>
      <vt:lpstr>Futura Lt BT</vt:lpstr>
      <vt:lpstr>Symbol</vt:lpstr>
      <vt:lpstr>Trebuchet MS</vt:lpstr>
      <vt:lpstr>Wingdings 3</vt:lpstr>
      <vt:lpstr>Sfaccettatura</vt:lpstr>
      <vt:lpstr>RETE MARKETING CONFINDUSTRIA MEETING INTERTERRITORIALE NORD</vt:lpstr>
      <vt:lpstr>CONFINDUSTRIA PAVIA</vt:lpstr>
      <vt:lpstr>Presentazione standard di PowerPoint</vt:lpstr>
      <vt:lpstr>Presentazione standard di PowerPoint</vt:lpstr>
      <vt:lpstr>I NOSTRI PILASTRI</vt:lpstr>
      <vt:lpstr>LE SEZIONI MERCEOLOGICHE</vt:lpstr>
      <vt:lpstr>I SERVIZI DI CONFINDUSTRIA PAVIA</vt:lpstr>
      <vt:lpstr>DAL BISOGNO        AL SERVIZIO</vt:lpstr>
      <vt:lpstr>VICINI ALLE IMPRESE</vt:lpstr>
      <vt:lpstr>ESSERE PARTE: PROGETTO STORYTELLING</vt:lpstr>
      <vt:lpstr>Presentazione standard di PowerPoint</vt:lpstr>
      <vt:lpstr>Presentazione standard di PowerPoint</vt:lpstr>
      <vt:lpstr>DALLA DOMANDA ALLA RISPOSTA: Sap.P.I – SAPERE PER LE IMPRESE</vt:lpstr>
      <vt:lpstr>DAL PROBLEMA ALLA SOLUZIONE: IL GRUPPO FANGHI</vt:lpstr>
      <vt:lpstr>IL SERVIZIO DI TUTORING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MARKETING NORD</dc:title>
  <dc:creator>Anna Ventura</dc:creator>
  <cp:lastModifiedBy>Anna Ventura</cp:lastModifiedBy>
  <cp:revision>37</cp:revision>
  <dcterms:created xsi:type="dcterms:W3CDTF">2019-05-06T15:09:28Z</dcterms:created>
  <dcterms:modified xsi:type="dcterms:W3CDTF">2019-05-14T06:53:23Z</dcterms:modified>
</cp:coreProperties>
</file>