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80" r:id="rId1"/>
  </p:sldMasterIdLst>
  <p:notesMasterIdLst>
    <p:notesMasterId r:id="rId17"/>
  </p:notesMasterIdLst>
  <p:sldIdLst>
    <p:sldId id="309" r:id="rId2"/>
    <p:sldId id="312" r:id="rId3"/>
    <p:sldId id="310" r:id="rId4"/>
    <p:sldId id="311" r:id="rId5"/>
    <p:sldId id="293" r:id="rId6"/>
    <p:sldId id="313" r:id="rId7"/>
    <p:sldId id="295" r:id="rId8"/>
    <p:sldId id="320" r:id="rId9"/>
    <p:sldId id="314" r:id="rId10"/>
    <p:sldId id="318" r:id="rId11"/>
    <p:sldId id="317" r:id="rId12"/>
    <p:sldId id="315" r:id="rId13"/>
    <p:sldId id="319" r:id="rId14"/>
    <p:sldId id="321" r:id="rId15"/>
    <p:sldId id="322" r:id="rId16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8F8"/>
    <a:srgbClr val="6600CC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D083AE6-46FA-4A59-8FB0-9F97EB10719F}" styleName="Stile chiaro 3 - Colore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84E427A-3D55-4303-BF80-6455036E1DE7}" styleName="Stile con tema 1 - Color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728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Zamparelli\Desktop\scuole%20per%20premio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Zamparelli\Desktop\scuole%20per%20premio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Server\unione\ANAGRAFICA%20AZIENDE\GRAFICI\trend%20iscrizioni-cancellazioni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dirty="0"/>
              <a:t>Distribuzione</a:t>
            </a:r>
            <a:r>
              <a:rPr lang="it-IT" baseline="0" dirty="0"/>
              <a:t> </a:t>
            </a:r>
            <a:r>
              <a:rPr lang="it-IT" baseline="0" dirty="0" err="1"/>
              <a:t>Pil</a:t>
            </a:r>
            <a:r>
              <a:rPr lang="it-IT" baseline="0" dirty="0"/>
              <a:t> </a:t>
            </a:r>
            <a:r>
              <a:rPr lang="it-IT" baseline="0" dirty="0" smtClean="0"/>
              <a:t>provinciale (2017)</a:t>
            </a:r>
            <a:endParaRPr lang="it-IT" dirty="0"/>
          </a:p>
        </c:rich>
      </c:tx>
      <c:layout>
        <c:manualLayout>
          <c:xMode val="edge"/>
          <c:yMode val="edge"/>
          <c:x val="0.12604155730533684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explosion val="18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Foglio1!$B$6:$B$10</c:f>
              <c:strCache>
                <c:ptCount val="5"/>
                <c:pt idx="0">
                  <c:v>AP e Difesa</c:v>
                </c:pt>
                <c:pt idx="1">
                  <c:v>Servizi</c:v>
                </c:pt>
                <c:pt idx="2">
                  <c:v>Commercio</c:v>
                </c:pt>
                <c:pt idx="3">
                  <c:v>Manifatturiero</c:v>
                </c:pt>
                <c:pt idx="4">
                  <c:v>Agricltura</c:v>
                </c:pt>
              </c:strCache>
            </c:strRef>
          </c:cat>
          <c:val>
            <c:numRef>
              <c:f>Foglio1!$C$6:$C$10</c:f>
              <c:numCache>
                <c:formatCode>General</c:formatCode>
                <c:ptCount val="5"/>
                <c:pt idx="0">
                  <c:v>27</c:v>
                </c:pt>
                <c:pt idx="1">
                  <c:v>30</c:v>
                </c:pt>
                <c:pt idx="2">
                  <c:v>18</c:v>
                </c:pt>
                <c:pt idx="3">
                  <c:v>19</c:v>
                </c:pt>
                <c:pt idx="4">
                  <c:v>6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/>
              <a:t>Suddivisione classe dimensionale</a:t>
            </a:r>
          </a:p>
        </c:rich>
      </c:tx>
      <c:layout>
        <c:manualLayout>
          <c:xMode val="edge"/>
          <c:yMode val="edge"/>
          <c:x val="0.23367344706911636"/>
          <c:y val="2.31481481481481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explosion val="20"/>
          <c:dPt>
            <c:idx val="0"/>
            <c:bubble3D val="0"/>
            <c:explosion val="17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Foglio1!$B$36:$B$37</c:f>
              <c:strCache>
                <c:ptCount val="2"/>
                <c:pt idx="0">
                  <c:v>0-9</c:v>
                </c:pt>
                <c:pt idx="1">
                  <c:v>oltre 10</c:v>
                </c:pt>
              </c:strCache>
            </c:strRef>
          </c:cat>
          <c:val>
            <c:numRef>
              <c:f>Foglio1!$C$36:$C$37</c:f>
              <c:numCache>
                <c:formatCode>General</c:formatCode>
                <c:ptCount val="2"/>
                <c:pt idx="0">
                  <c:v>17442</c:v>
                </c:pt>
                <c:pt idx="1">
                  <c:v>537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/>
              <a:t>Iscrizioni e cancellazioni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Iscrizioni</c:v>
          </c:tx>
          <c:spPr>
            <a:ln w="28575" cap="rnd">
              <a:solidFill>
                <a:schemeClr val="accent1">
                  <a:shade val="76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Foglio1!$A$2:$A$9</c:f>
              <c:numCache>
                <c:formatCode>General</c:formatCode>
                <c:ptCount val="8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numCache>
            </c:numRef>
          </c:cat>
          <c:val>
            <c:numRef>
              <c:f>Foglio1!$B$2:$B$9</c:f>
              <c:numCache>
                <c:formatCode>General</c:formatCode>
                <c:ptCount val="8"/>
                <c:pt idx="0">
                  <c:v>27</c:v>
                </c:pt>
                <c:pt idx="1">
                  <c:v>31</c:v>
                </c:pt>
                <c:pt idx="2">
                  <c:v>28</c:v>
                </c:pt>
                <c:pt idx="3">
                  <c:v>13</c:v>
                </c:pt>
                <c:pt idx="4">
                  <c:v>71</c:v>
                </c:pt>
                <c:pt idx="5">
                  <c:v>44</c:v>
                </c:pt>
                <c:pt idx="6">
                  <c:v>34</c:v>
                </c:pt>
              </c:numCache>
            </c:numRef>
          </c:val>
          <c:smooth val="0"/>
        </c:ser>
        <c:ser>
          <c:idx val="1"/>
          <c:order val="1"/>
          <c:tx>
            <c:v>Cancellazioni</c:v>
          </c:tx>
          <c:spPr>
            <a:ln w="28575" cap="rnd">
              <a:solidFill>
                <a:schemeClr val="accent1">
                  <a:tint val="77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Foglio1!$A$2:$A$9</c:f>
              <c:numCache>
                <c:formatCode>General</c:formatCode>
                <c:ptCount val="8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numCache>
            </c:numRef>
          </c:cat>
          <c:val>
            <c:numRef>
              <c:f>Foglio1!$C$2:$C$9</c:f>
              <c:numCache>
                <c:formatCode>General</c:formatCode>
                <c:ptCount val="8"/>
                <c:pt idx="0">
                  <c:v>0</c:v>
                </c:pt>
                <c:pt idx="1">
                  <c:v>49</c:v>
                </c:pt>
                <c:pt idx="2">
                  <c:v>8</c:v>
                </c:pt>
                <c:pt idx="3">
                  <c:v>8</c:v>
                </c:pt>
                <c:pt idx="4">
                  <c:v>23</c:v>
                </c:pt>
                <c:pt idx="5">
                  <c:v>31</c:v>
                </c:pt>
                <c:pt idx="6">
                  <c:v>25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5596920"/>
        <c:axId val="326751296"/>
      </c:lineChart>
      <c:catAx>
        <c:axId val="325596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26751296"/>
        <c:crosses val="autoZero"/>
        <c:auto val="1"/>
        <c:lblAlgn val="ctr"/>
        <c:lblOffset val="100"/>
        <c:noMultiLvlLbl val="0"/>
      </c:catAx>
      <c:valAx>
        <c:axId val="326751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25596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r">
              <a:defRPr sz="1200"/>
            </a:lvl1pPr>
          </a:lstStyle>
          <a:p>
            <a:fld id="{BF407A78-8983-4331-8EF4-FB372D1E07DF}" type="datetimeFigureOut">
              <a:rPr lang="it-IT" smtClean="0"/>
              <a:t>08/05/2019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6" tIns="45713" rIns="91426" bIns="45713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26" tIns="45713" rIns="91426" bIns="45713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1" y="9428583"/>
            <a:ext cx="2945659" cy="496332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r">
              <a:defRPr sz="1200"/>
            </a:lvl1pPr>
          </a:lstStyle>
          <a:p>
            <a:fld id="{41F932C1-5274-42DC-8501-672644E0B0D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684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F932C1-5274-42DC-8501-672644E0B0DA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22464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F932C1-5274-42DC-8501-672644E0B0DA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9383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F932C1-5274-42DC-8501-672644E0B0DA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70028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F932C1-5274-42DC-8501-672644E0B0DA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92825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F932C1-5274-42DC-8501-672644E0B0DA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0353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F932C1-5274-42DC-8501-672644E0B0DA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44757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F932C1-5274-42DC-8501-672644E0B0DA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01115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F932C1-5274-42DC-8501-672644E0B0DA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43811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F932C1-5274-42DC-8501-672644E0B0DA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53932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F932C1-5274-42DC-8501-672644E0B0DA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29145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F932C1-5274-42DC-8501-672644E0B0DA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597100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F932C1-5274-42DC-8501-672644E0B0DA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13113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F932C1-5274-42DC-8501-672644E0B0DA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5173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D9210-2B4D-4FB2-BE41-D52174F33040}" type="datetime1">
              <a:rPr lang="en-US" smtClean="0"/>
              <a:t>5/8/2019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15792-F05A-44E3-ACC0-F5CDED165DD4}" type="datetime1">
              <a:rPr lang="en-US" smtClean="0"/>
              <a:t>5/8/2019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B4492-57B5-4034-B9D5-FB6B29A5791F}" type="datetime1">
              <a:rPr lang="en-US" smtClean="0"/>
              <a:t>5/8/2019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E9669-4264-47EA-B7A6-FD3E5BF3224D}" type="datetime1">
              <a:rPr lang="en-US" smtClean="0"/>
              <a:t>5/8/2019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745E3-4428-4F9E-AFBE-58AEE409EA31}" type="datetime1">
              <a:rPr lang="en-US" smtClean="0"/>
              <a:t>5/8/2019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8C18C-749B-410C-9AFD-6029831373C3}" type="datetime1">
              <a:rPr lang="en-US" smtClean="0"/>
              <a:t>5/8/2019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EAB36-EA50-42B5-B051-3F46E937657C}" type="datetime1">
              <a:rPr lang="en-US" smtClean="0"/>
              <a:t>5/8/2019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D19DC-89C4-4E18-9A85-2F9006C86BA2}" type="datetime1">
              <a:rPr lang="en-US" smtClean="0"/>
              <a:t>5/8/2019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F1324-F6EE-4C1E-A5FD-48DB77FD0FC8}" type="datetime1">
              <a:rPr lang="en-US" smtClean="0"/>
              <a:t>5/8/2019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4FD16-0F01-46D1-A659-C534C175E978}" type="datetime1">
              <a:rPr lang="en-US" smtClean="0"/>
              <a:t>5/8/2019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A6D50-68FC-4DDC-BA34-5CCD8A5FCC10}" type="datetime1">
              <a:rPr lang="en-US" smtClean="0"/>
              <a:t>5/8/2019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87D7A59-36E2-48B9-B146-C1E59501F63F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770E014-326A-43CE-8EE2-C8417AD2E441}" type="datetime1">
              <a:rPr lang="en-US" smtClean="0"/>
              <a:t>5/8/2019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‹N›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0112" y="2564904"/>
            <a:ext cx="1158708" cy="479146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1448191" y="2134474"/>
            <a:ext cx="68407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>
                <a:solidFill>
                  <a:schemeClr val="tx2"/>
                </a:solidFill>
                <a:latin typeface="+mj-lt"/>
              </a:rPr>
              <a:t>Meeting interregionale Centro + SUD</a:t>
            </a:r>
          </a:p>
          <a:p>
            <a:pPr algn="ctr"/>
            <a:r>
              <a:rPr lang="it-IT" sz="3200" b="1" dirty="0" smtClean="0">
                <a:solidFill>
                  <a:schemeClr val="tx2"/>
                </a:solidFill>
                <a:latin typeface="+mj-lt"/>
              </a:rPr>
              <a:t>Roma 9 maggio 2019</a:t>
            </a: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13" name="Immagine 12">
            <a:extLst>
              <a:ext uri="{FF2B5EF4-FFF2-40B4-BE49-F238E27FC236}">
                <a16:creationId xmlns="" xmlns:a16="http://schemas.microsoft.com/office/drawing/2014/main" id="{716A1B9B-C8D2-4E8A-ABF6-B87A4656C4F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080" y="476672"/>
            <a:ext cx="1417439" cy="940460"/>
          </a:xfrm>
          <a:prstGeom prst="rect">
            <a:avLst/>
          </a:prstGeom>
        </p:spPr>
      </p:pic>
      <p:sp>
        <p:nvSpPr>
          <p:cNvPr id="14" name="CasellaDiTesto 13"/>
          <p:cNvSpPr txBox="1"/>
          <p:nvPr/>
        </p:nvSpPr>
        <p:spPr>
          <a:xfrm>
            <a:off x="1834048" y="5334596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200" dirty="0" smtClean="0">
                <a:solidFill>
                  <a:schemeClr val="tx2"/>
                </a:solidFill>
                <a:latin typeface="+mj-lt"/>
              </a:rPr>
              <a:t>Francesca Zamparelli</a:t>
            </a:r>
          </a:p>
          <a:p>
            <a:pPr algn="r"/>
            <a:r>
              <a:rPr lang="it-IT" sz="1200" dirty="0" smtClean="0">
                <a:solidFill>
                  <a:schemeClr val="tx2"/>
                </a:solidFill>
                <a:latin typeface="+mj-lt"/>
              </a:rPr>
              <a:t>Marketing </a:t>
            </a:r>
          </a:p>
          <a:p>
            <a:pPr algn="r"/>
            <a:r>
              <a:rPr lang="it-IT" sz="1200" dirty="0" smtClean="0">
                <a:solidFill>
                  <a:schemeClr val="tx2"/>
                </a:solidFill>
                <a:latin typeface="+mj-lt"/>
              </a:rPr>
              <a:t>Confindustria Benevento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1426487" y="3474480"/>
            <a:ext cx="6840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>
                <a:solidFill>
                  <a:schemeClr val="tx2"/>
                </a:solidFill>
                <a:latin typeface="+mj-lt"/>
              </a:rPr>
              <a:t>Ci siamo riusciti perché </a:t>
            </a:r>
            <a:r>
              <a:rPr lang="it-IT" sz="4000" b="1" dirty="0" smtClean="0">
                <a:solidFill>
                  <a:schemeClr val="tx2"/>
                </a:solidFill>
                <a:latin typeface="+mj-lt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82707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11" name="Immagine 10">
            <a:extLst>
              <a:ext uri="{FF2B5EF4-FFF2-40B4-BE49-F238E27FC236}">
                <a16:creationId xmlns="" xmlns:a16="http://schemas.microsoft.com/office/drawing/2014/main" id="{716A1B9B-C8D2-4E8A-ABF6-B87A4656C4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543" y="724344"/>
            <a:ext cx="1417439" cy="940460"/>
          </a:xfrm>
          <a:prstGeom prst="rect">
            <a:avLst/>
          </a:prstGeom>
        </p:spPr>
      </p:pic>
      <p:sp>
        <p:nvSpPr>
          <p:cNvPr id="12" name="CasellaDiTesto 11"/>
          <p:cNvSpPr txBox="1"/>
          <p:nvPr/>
        </p:nvSpPr>
        <p:spPr>
          <a:xfrm>
            <a:off x="451595" y="702346"/>
            <a:ext cx="68407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>
                <a:solidFill>
                  <a:schemeClr val="tx2"/>
                </a:solidFill>
                <a:latin typeface="+mj-lt"/>
              </a:rPr>
              <a:t>Rafforzare il legame con le comunità locali </a:t>
            </a:r>
            <a:endParaRPr lang="it-IT" sz="3200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8" name="Titolo 1">
            <a:extLst>
              <a:ext uri="{FF2B5EF4-FFF2-40B4-BE49-F238E27FC236}">
                <a16:creationId xmlns="" xmlns:a16="http://schemas.microsoft.com/office/drawing/2014/main" id="{3858F935-0335-4C55-8B73-D04C14E77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1841922"/>
            <a:ext cx="3754760" cy="856442"/>
          </a:xfrm>
        </p:spPr>
        <p:txBody>
          <a:bodyPr>
            <a:normAutofit fontScale="90000"/>
          </a:bodyPr>
          <a:lstStyle/>
          <a:p>
            <a:pPr algn="l">
              <a:lnSpc>
                <a:spcPct val="100000"/>
              </a:lnSpc>
            </a:pPr>
            <a:r>
              <a:rPr lang="it-IT" sz="2800" b="1" u="sng" dirty="0"/>
              <a:t>Fortore </a:t>
            </a:r>
            <a:r>
              <a:rPr lang="it-IT" sz="2800" dirty="0"/>
              <a:t/>
            </a:r>
            <a:br>
              <a:rPr lang="it-IT" sz="2800" dirty="0"/>
            </a:br>
            <a:r>
              <a:rPr lang="it-IT" sz="2800" dirty="0"/>
              <a:t>31 marzo 2017</a:t>
            </a:r>
          </a:p>
        </p:txBody>
      </p:sp>
      <p:sp>
        <p:nvSpPr>
          <p:cNvPr id="15" name="Segnaposto contenuto 2">
            <a:extLst>
              <a:ext uri="{FF2B5EF4-FFF2-40B4-BE49-F238E27FC236}">
                <a16:creationId xmlns="" xmlns:a16="http://schemas.microsoft.com/office/drawing/2014/main" id="{177A0FEE-99EB-468E-9BD7-1D74931575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585" y="2736221"/>
            <a:ext cx="3726788" cy="10961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500" b="1" u="sng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j-lt"/>
                <a:ea typeface="+mj-ea"/>
                <a:cs typeface="+mj-cs"/>
              </a:rPr>
              <a:t>Airola </a:t>
            </a:r>
            <a:endParaRPr lang="it-IT" sz="2500" b="1" u="sng" dirty="0">
              <a:solidFill>
                <a:schemeClr val="tx2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r>
              <a:rPr lang="it-IT" sz="2500" dirty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j-lt"/>
                <a:ea typeface="+mj-ea"/>
                <a:cs typeface="+mj-cs"/>
              </a:rPr>
              <a:t>14 settembre 2017</a:t>
            </a:r>
          </a:p>
        </p:txBody>
      </p:sp>
      <p:sp>
        <p:nvSpPr>
          <p:cNvPr id="7" name="Segnaposto contenuto 2">
            <a:extLst>
              <a:ext uri="{FF2B5EF4-FFF2-40B4-BE49-F238E27FC236}">
                <a16:creationId xmlns="" xmlns:a16="http://schemas.microsoft.com/office/drawing/2014/main" id="{AC9C56C5-7E77-489C-B6CA-79DB61C13B75}"/>
              </a:ext>
            </a:extLst>
          </p:cNvPr>
          <p:cNvSpPr txBox="1">
            <a:spLocks/>
          </p:cNvSpPr>
          <p:nvPr/>
        </p:nvSpPr>
        <p:spPr>
          <a:xfrm>
            <a:off x="476884" y="3917727"/>
            <a:ext cx="3826768" cy="10965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it-IT" b="1" u="sng" dirty="0">
                <a:solidFill>
                  <a:schemeClr val="tx2"/>
                </a:solidFill>
                <a:ea typeface="+mj-ea"/>
                <a:cs typeface="+mj-cs"/>
              </a:rPr>
              <a:t>San Salvatore Telesino </a:t>
            </a:r>
          </a:p>
          <a:p>
            <a:pPr marL="0" indent="0">
              <a:buFont typeface="Arial" pitchFamily="34" charset="0"/>
              <a:buNone/>
            </a:pPr>
            <a:r>
              <a:rPr lang="it-IT" dirty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22 marzo 2018</a:t>
            </a:r>
          </a:p>
        </p:txBody>
      </p:sp>
      <p:sp>
        <p:nvSpPr>
          <p:cNvPr id="9" name="Segnaposto contenuto 2">
            <a:extLst>
              <a:ext uri="{FF2B5EF4-FFF2-40B4-BE49-F238E27FC236}">
                <a16:creationId xmlns="" xmlns:a16="http://schemas.microsoft.com/office/drawing/2014/main" id="{AC9C56C5-7E77-489C-B6CA-79DB61C13B75}"/>
              </a:ext>
            </a:extLst>
          </p:cNvPr>
          <p:cNvSpPr txBox="1">
            <a:spLocks/>
          </p:cNvSpPr>
          <p:nvPr/>
        </p:nvSpPr>
        <p:spPr>
          <a:xfrm>
            <a:off x="451595" y="5047906"/>
            <a:ext cx="3826768" cy="10965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b="1" u="sng" dirty="0" smtClean="0">
                <a:solidFill>
                  <a:schemeClr val="tx2"/>
                </a:solidFill>
              </a:rPr>
              <a:t>Morcone</a:t>
            </a:r>
            <a:endParaRPr lang="it-IT" b="1" u="sng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it-IT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</a:rPr>
              <a:t>24 settembre 2018</a:t>
            </a:r>
            <a:endParaRPr lang="it-IT" dirty="0">
              <a:solidFill>
                <a:schemeClr val="tx2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</a:endParaRPr>
          </a:p>
        </p:txBody>
      </p:sp>
      <p:sp>
        <p:nvSpPr>
          <p:cNvPr id="13" name="Titolo 1">
            <a:extLst>
              <a:ext uri="{FF2B5EF4-FFF2-40B4-BE49-F238E27FC236}">
                <a16:creationId xmlns="" xmlns:a16="http://schemas.microsoft.com/office/drawing/2014/main" id="{D3921DA4-BA03-439B-9C2F-F6FD187D6D93}"/>
              </a:ext>
            </a:extLst>
          </p:cNvPr>
          <p:cNvSpPr txBox="1">
            <a:spLocks/>
          </p:cNvSpPr>
          <p:nvPr/>
        </p:nvSpPr>
        <p:spPr>
          <a:xfrm>
            <a:off x="4392474" y="1634845"/>
            <a:ext cx="4294326" cy="10801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it-IT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rPr>
              <a:t>Assenza manutenzione strade.</a:t>
            </a:r>
          </a:p>
          <a:p>
            <a:pPr algn="l">
              <a:lnSpc>
                <a:spcPct val="100000"/>
              </a:lnSpc>
            </a:pPr>
            <a:r>
              <a:rPr lang="it-IT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rPr>
              <a:t>Camion imprese ribaltati</a:t>
            </a:r>
            <a:r>
              <a:rPr lang="it-IT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rPr>
              <a:t>. </a:t>
            </a:r>
          </a:p>
        </p:txBody>
      </p:sp>
      <p:sp>
        <p:nvSpPr>
          <p:cNvPr id="14" name="Titolo 1">
            <a:extLst>
              <a:ext uri="{FF2B5EF4-FFF2-40B4-BE49-F238E27FC236}">
                <a16:creationId xmlns="" xmlns:a16="http://schemas.microsoft.com/office/drawing/2014/main" id="{82B92FA9-FFBA-4490-864A-B7F47186DD5D}"/>
              </a:ext>
            </a:extLst>
          </p:cNvPr>
          <p:cNvSpPr txBox="1">
            <a:spLocks/>
          </p:cNvSpPr>
          <p:nvPr/>
        </p:nvSpPr>
        <p:spPr>
          <a:xfrm>
            <a:off x="4417956" y="2783009"/>
            <a:ext cx="3716317" cy="108293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it-IT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rPr>
              <a:t>Area di crisi industriale, processo di riconversione in atto.</a:t>
            </a:r>
            <a:endParaRPr lang="it-IT" sz="22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16" name="Titolo 1">
            <a:extLst>
              <a:ext uri="{FF2B5EF4-FFF2-40B4-BE49-F238E27FC236}">
                <a16:creationId xmlns="" xmlns:a16="http://schemas.microsoft.com/office/drawing/2014/main" id="{BE1F4020-A72C-44B4-9F85-8A821E01CAA9}"/>
              </a:ext>
            </a:extLst>
          </p:cNvPr>
          <p:cNvSpPr txBox="1">
            <a:spLocks/>
          </p:cNvSpPr>
          <p:nvPr/>
        </p:nvSpPr>
        <p:spPr>
          <a:xfrm>
            <a:off x="4413167" y="4067123"/>
            <a:ext cx="3716317" cy="82120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it-IT" sz="24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rPr>
              <a:t>Investimenti infrastrutturali su area PIP </a:t>
            </a:r>
            <a:endParaRPr lang="it-IT" sz="24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19" name="CasellaDiTesto 18">
            <a:extLst>
              <a:ext uri="{FF2B5EF4-FFF2-40B4-BE49-F238E27FC236}">
                <a16:creationId xmlns="" xmlns:a16="http://schemas.microsoft.com/office/drawing/2014/main" id="{4C95FEFE-E6C4-46C4-BA61-6BA41AA36E0F}"/>
              </a:ext>
            </a:extLst>
          </p:cNvPr>
          <p:cNvSpPr txBox="1"/>
          <p:nvPr/>
        </p:nvSpPr>
        <p:spPr>
          <a:xfrm>
            <a:off x="5063473" y="3456579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cap="small" dirty="0" smtClean="0">
                <a:solidFill>
                  <a:srgbClr val="FF0000"/>
                </a:solidFill>
              </a:rPr>
              <a:t>C</a:t>
            </a:r>
            <a:r>
              <a:rPr lang="it-IT" b="1" cap="small" dirty="0" smtClean="0">
                <a:solidFill>
                  <a:srgbClr val="FF0000"/>
                </a:solidFill>
              </a:rPr>
              <a:t>OSTRUIRE IL LAVORO</a:t>
            </a:r>
            <a:endParaRPr lang="it-IT" b="1" cap="small" dirty="0">
              <a:solidFill>
                <a:srgbClr val="FF0000"/>
              </a:solidFill>
            </a:endParaRPr>
          </a:p>
        </p:txBody>
      </p:sp>
      <p:sp>
        <p:nvSpPr>
          <p:cNvPr id="20" name="CasellaDiTesto 19">
            <a:extLst>
              <a:ext uri="{FF2B5EF4-FFF2-40B4-BE49-F238E27FC236}">
                <a16:creationId xmlns="" xmlns:a16="http://schemas.microsoft.com/office/drawing/2014/main" id="{F4D35F41-87BD-4DDB-AA8D-BA0390767653}"/>
              </a:ext>
            </a:extLst>
          </p:cNvPr>
          <p:cNvSpPr txBox="1"/>
          <p:nvPr/>
        </p:nvSpPr>
        <p:spPr>
          <a:xfrm>
            <a:off x="5868144" y="4516894"/>
            <a:ext cx="2554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cap="small" dirty="0">
                <a:solidFill>
                  <a:srgbClr val="FF0000"/>
                </a:solidFill>
              </a:rPr>
              <a:t>INVESTIRE AL SUD</a:t>
            </a:r>
          </a:p>
        </p:txBody>
      </p:sp>
      <p:sp>
        <p:nvSpPr>
          <p:cNvPr id="17" name="Titolo 1">
            <a:extLst>
              <a:ext uri="{FF2B5EF4-FFF2-40B4-BE49-F238E27FC236}">
                <a16:creationId xmlns="" xmlns:a16="http://schemas.microsoft.com/office/drawing/2014/main" id="{BE1F4020-A72C-44B4-9F85-8A821E01CAA9}"/>
              </a:ext>
            </a:extLst>
          </p:cNvPr>
          <p:cNvSpPr txBox="1">
            <a:spLocks/>
          </p:cNvSpPr>
          <p:nvPr/>
        </p:nvSpPr>
        <p:spPr>
          <a:xfrm>
            <a:off x="4413166" y="5178069"/>
            <a:ext cx="3716317" cy="82120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it-IT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rPr>
              <a:t>Problemi di Infrastrutturazione di Rete</a:t>
            </a:r>
            <a:endParaRPr lang="it-IT" sz="24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18" name="CasellaDiTesto 17">
            <a:extLst>
              <a:ext uri="{FF2B5EF4-FFF2-40B4-BE49-F238E27FC236}">
                <a16:creationId xmlns="" xmlns:a16="http://schemas.microsoft.com/office/drawing/2014/main" id="{F4D35F41-87BD-4DDB-AA8D-BA0390767653}"/>
              </a:ext>
            </a:extLst>
          </p:cNvPr>
          <p:cNvSpPr txBox="1"/>
          <p:nvPr/>
        </p:nvSpPr>
        <p:spPr>
          <a:xfrm>
            <a:off x="4413166" y="5919683"/>
            <a:ext cx="2554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cap="small" dirty="0" smtClean="0">
                <a:solidFill>
                  <a:srgbClr val="FF0000"/>
                </a:solidFill>
              </a:rPr>
              <a:t>BANDA LARGA</a:t>
            </a:r>
            <a:endParaRPr lang="it-IT" b="1" cap="smal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563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0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11" name="Immagine 10">
            <a:extLst>
              <a:ext uri="{FF2B5EF4-FFF2-40B4-BE49-F238E27FC236}">
                <a16:creationId xmlns="" xmlns:a16="http://schemas.microsoft.com/office/drawing/2014/main" id="{716A1B9B-C8D2-4E8A-ABF6-B87A4656C4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3680" y="692696"/>
            <a:ext cx="1417439" cy="940460"/>
          </a:xfrm>
          <a:prstGeom prst="rect">
            <a:avLst/>
          </a:prstGeom>
        </p:spPr>
      </p:pic>
      <p:sp>
        <p:nvSpPr>
          <p:cNvPr id="7" name="Titolo 1">
            <a:extLst>
              <a:ext uri="{FF2B5EF4-FFF2-40B4-BE49-F238E27FC236}">
                <a16:creationId xmlns="" xmlns:a16="http://schemas.microsoft.com/office/drawing/2014/main" id="{00832D6A-640A-4D81-AA8E-AA824F0F5B16}"/>
              </a:ext>
            </a:extLst>
          </p:cNvPr>
          <p:cNvSpPr txBox="1">
            <a:spLocks/>
          </p:cNvSpPr>
          <p:nvPr/>
        </p:nvSpPr>
        <p:spPr>
          <a:xfrm>
            <a:off x="1362471" y="548680"/>
            <a:ext cx="5698977" cy="1440159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it-IT" sz="3600" dirty="0" smtClean="0"/>
              <a:t>Accrescere il senso di appartenenza delle associate</a:t>
            </a:r>
            <a:endParaRPr lang="it-IT" sz="3600" dirty="0"/>
          </a:p>
        </p:txBody>
      </p:sp>
      <p:sp>
        <p:nvSpPr>
          <p:cNvPr id="13" name="Rettangolo 12">
            <a:extLst>
              <a:ext uri="{FF2B5EF4-FFF2-40B4-BE49-F238E27FC236}">
                <a16:creationId xmlns="" xmlns:a16="http://schemas.microsoft.com/office/drawing/2014/main" id="{43E189D2-C5E2-4210-9E32-46CF35F02EBC}"/>
              </a:ext>
            </a:extLst>
          </p:cNvPr>
          <p:cNvSpPr/>
          <p:nvPr/>
        </p:nvSpPr>
        <p:spPr>
          <a:xfrm>
            <a:off x="1259632" y="2343668"/>
            <a:ext cx="43924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>
                <a:solidFill>
                  <a:srgbClr val="FF0000"/>
                </a:solidFill>
                <a:latin typeface="+mj-lt"/>
              </a:rPr>
              <a:t>L’imprenditore vive l’appartenenza in Confindustria come una esperienza individuale. </a:t>
            </a:r>
          </a:p>
          <a:p>
            <a:endParaRPr lang="it-IT" sz="2400" dirty="0">
              <a:latin typeface="+mj-lt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="" xmlns:a16="http://schemas.microsoft.com/office/drawing/2014/main" id="{DB7DB437-9194-4048-8D82-102DEF837452}"/>
              </a:ext>
            </a:extLst>
          </p:cNvPr>
          <p:cNvSpPr txBox="1"/>
          <p:nvPr/>
        </p:nvSpPr>
        <p:spPr>
          <a:xfrm>
            <a:off x="755576" y="4503897"/>
            <a:ext cx="800323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dirty="0">
                <a:latin typeface="+mj-lt"/>
              </a:rPr>
              <a:t>Spostare Confindustria significa rendere le imprese associate protagoniste.</a:t>
            </a:r>
          </a:p>
          <a:p>
            <a:pPr algn="just"/>
            <a:r>
              <a:rPr lang="it-IT" sz="2000" dirty="0">
                <a:latin typeface="+mj-lt"/>
              </a:rPr>
              <a:t>Scatta un sentimento di orgoglio che le porta a coinvolgere clienti e fornitori, per dimostrare chi sono nella comunità cui appartengono.</a:t>
            </a:r>
          </a:p>
        </p:txBody>
      </p:sp>
    </p:spTree>
    <p:extLst>
      <p:ext uri="{BB962C8B-B14F-4D97-AF65-F5344CB8AC3E}">
        <p14:creationId xmlns:p14="http://schemas.microsoft.com/office/powerpoint/2010/main" val="3588139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11" name="Immagine 10">
            <a:extLst>
              <a:ext uri="{FF2B5EF4-FFF2-40B4-BE49-F238E27FC236}">
                <a16:creationId xmlns="" xmlns:a16="http://schemas.microsoft.com/office/drawing/2014/main" id="{716A1B9B-C8D2-4E8A-ABF6-B87A4656C4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3680" y="692696"/>
            <a:ext cx="1417439" cy="940460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2411760" y="950866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3200" dirty="0">
                <a:solidFill>
                  <a:schemeClr val="tx2"/>
                </a:solidFill>
                <a:latin typeface="+mj-lt"/>
              </a:rPr>
              <a:t>Risultati </a:t>
            </a:r>
            <a:br>
              <a:rPr lang="it-IT" sz="3200" dirty="0">
                <a:solidFill>
                  <a:schemeClr val="tx2"/>
                </a:solidFill>
                <a:latin typeface="+mj-lt"/>
              </a:rPr>
            </a:br>
            <a:r>
              <a:rPr lang="it-IT" sz="3200" dirty="0">
                <a:solidFill>
                  <a:schemeClr val="tx2"/>
                </a:solidFill>
                <a:latin typeface="+mj-lt"/>
              </a:rPr>
              <a:t>ultimi 3</a:t>
            </a:r>
            <a:r>
              <a:rPr lang="it-IT" sz="3200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it-IT" sz="3200" dirty="0">
                <a:solidFill>
                  <a:schemeClr val="tx2"/>
                </a:solidFill>
                <a:latin typeface="+mj-lt"/>
              </a:rPr>
              <a:t>anni (</a:t>
            </a:r>
            <a:r>
              <a:rPr lang="it-IT" sz="3200" dirty="0" smtClean="0">
                <a:solidFill>
                  <a:schemeClr val="tx2"/>
                </a:solidFill>
                <a:latin typeface="+mj-lt"/>
              </a:rPr>
              <a:t>2015/2018</a:t>
            </a:r>
            <a:r>
              <a:rPr lang="it-IT" sz="3200" dirty="0">
                <a:solidFill>
                  <a:schemeClr val="tx2"/>
                </a:solidFill>
                <a:latin typeface="+mj-lt"/>
              </a:rPr>
              <a:t>)</a:t>
            </a:r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019138"/>
            <a:ext cx="3600401" cy="3030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asellaDiTesto 12"/>
          <p:cNvSpPr txBox="1"/>
          <p:nvPr/>
        </p:nvSpPr>
        <p:spPr>
          <a:xfrm>
            <a:off x="5058638" y="2381287"/>
            <a:ext cx="38164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+ 16% ricavi da contributi associativi </a:t>
            </a:r>
          </a:p>
          <a:p>
            <a:endParaRPr lang="it-IT" sz="24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r>
              <a:rPr lang="it-IT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+ </a:t>
            </a:r>
            <a:r>
              <a:rPr lang="it-IT" sz="2400" dirty="0" smtClean="0">
                <a:solidFill>
                  <a:srgbClr val="FF0000"/>
                </a:solidFill>
                <a:latin typeface="+mj-lt"/>
              </a:rPr>
              <a:t>149 </a:t>
            </a:r>
            <a:r>
              <a:rPr lang="it-IT" sz="2400" dirty="0">
                <a:solidFill>
                  <a:srgbClr val="FF0000"/>
                </a:solidFill>
                <a:latin typeface="+mj-lt"/>
              </a:rPr>
              <a:t>nuove aziende </a:t>
            </a:r>
            <a:r>
              <a:rPr lang="it-IT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associate con un saldo positivo </a:t>
            </a:r>
            <a:r>
              <a:rPr lang="it-IT" sz="2400" dirty="0" smtClean="0">
                <a:solidFill>
                  <a:srgbClr val="FF0000"/>
                </a:solidFill>
                <a:latin typeface="+mj-lt"/>
              </a:rPr>
              <a:t>di </a:t>
            </a:r>
            <a:r>
              <a:rPr lang="it-IT" sz="2400" dirty="0" smtClean="0">
                <a:solidFill>
                  <a:srgbClr val="FF0000"/>
                </a:solidFill>
                <a:latin typeface="+mj-lt"/>
              </a:rPr>
              <a:t>70</a:t>
            </a:r>
            <a:endParaRPr lang="it-IT" sz="24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90205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11" name="Immagine 10">
            <a:extLst>
              <a:ext uri="{FF2B5EF4-FFF2-40B4-BE49-F238E27FC236}">
                <a16:creationId xmlns="" xmlns:a16="http://schemas.microsoft.com/office/drawing/2014/main" id="{716A1B9B-C8D2-4E8A-ABF6-B87A4656C4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3680" y="692696"/>
            <a:ext cx="1417439" cy="940460"/>
          </a:xfrm>
          <a:prstGeom prst="rect">
            <a:avLst/>
          </a:prstGeom>
        </p:spPr>
      </p:pic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8229600" cy="979512"/>
          </a:xfrm>
        </p:spPr>
        <p:txBody>
          <a:bodyPr>
            <a:normAutofit/>
          </a:bodyPr>
          <a:lstStyle/>
          <a:p>
            <a:pPr algn="ctr"/>
            <a:r>
              <a:rPr lang="it-IT" sz="3200" dirty="0"/>
              <a:t>Conclusioni </a:t>
            </a:r>
          </a:p>
        </p:txBody>
      </p:sp>
      <p:sp>
        <p:nvSpPr>
          <p:cNvPr id="12" name="Titolo 1"/>
          <p:cNvSpPr txBox="1">
            <a:spLocks/>
          </p:cNvSpPr>
          <p:nvPr/>
        </p:nvSpPr>
        <p:spPr>
          <a:xfrm>
            <a:off x="519766" y="1897270"/>
            <a:ext cx="8229600" cy="538426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dirty="0" smtClean="0"/>
              <a:t>Il marketing si trasforma velocemente come le imprese</a:t>
            </a:r>
            <a:endParaRPr lang="it-IT" sz="2800" dirty="0"/>
          </a:p>
        </p:txBody>
      </p:sp>
      <p:sp>
        <p:nvSpPr>
          <p:cNvPr id="14" name="Titolo 1"/>
          <p:cNvSpPr txBox="1">
            <a:spLocks/>
          </p:cNvSpPr>
          <p:nvPr/>
        </p:nvSpPr>
        <p:spPr>
          <a:xfrm>
            <a:off x="512391" y="2588750"/>
            <a:ext cx="8229600" cy="587656"/>
          </a:xfrm>
          <a:prstGeom prst="rect">
            <a:avLst/>
          </a:prstGeom>
        </p:spPr>
        <p:txBody>
          <a:bodyPr vert="horz" lIns="0" rIns="0" bIns="0" anchor="b">
            <a:normAutofit fontScale="77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800" dirty="0" smtClean="0"/>
              <a:t>Le imprese si associano essenzialmente per </a:t>
            </a:r>
          </a:p>
          <a:p>
            <a:pPr algn="ctr"/>
            <a:r>
              <a:rPr lang="it-IT" sz="2800" dirty="0" smtClean="0">
                <a:solidFill>
                  <a:srgbClr val="FF0000"/>
                </a:solidFill>
              </a:rPr>
              <a:t>3 </a:t>
            </a:r>
            <a:r>
              <a:rPr lang="it-IT" sz="2800" dirty="0">
                <a:solidFill>
                  <a:srgbClr val="FF0000"/>
                </a:solidFill>
              </a:rPr>
              <a:t>R</a:t>
            </a:r>
            <a:r>
              <a:rPr lang="it-IT" sz="2800" dirty="0" smtClean="0">
                <a:solidFill>
                  <a:srgbClr val="FF0000"/>
                </a:solidFill>
              </a:rPr>
              <a:t>agioni</a:t>
            </a:r>
            <a:endParaRPr lang="it-IT" sz="2800" dirty="0">
              <a:solidFill>
                <a:srgbClr val="FF0000"/>
              </a:solidFill>
            </a:endParaRPr>
          </a:p>
        </p:txBody>
      </p:sp>
      <p:sp>
        <p:nvSpPr>
          <p:cNvPr id="15" name="Titolo 1"/>
          <p:cNvSpPr txBox="1">
            <a:spLocks/>
          </p:cNvSpPr>
          <p:nvPr/>
        </p:nvSpPr>
        <p:spPr>
          <a:xfrm>
            <a:off x="1835696" y="3965785"/>
            <a:ext cx="5725297" cy="430237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400" dirty="0" smtClean="0"/>
              <a:t>Trovare una </a:t>
            </a:r>
            <a:r>
              <a:rPr lang="it-IT" sz="2400" dirty="0">
                <a:solidFill>
                  <a:srgbClr val="FF0000"/>
                </a:solidFill>
              </a:rPr>
              <a:t>R</a:t>
            </a:r>
            <a:r>
              <a:rPr lang="it-IT" sz="2400" dirty="0" smtClean="0">
                <a:solidFill>
                  <a:srgbClr val="FF0000"/>
                </a:solidFill>
              </a:rPr>
              <a:t>isposta</a:t>
            </a:r>
            <a:r>
              <a:rPr lang="it-IT" sz="2400" dirty="0" smtClean="0"/>
              <a:t> alle proprie esigenze</a:t>
            </a:r>
            <a:endParaRPr lang="it-IT" sz="2400" dirty="0"/>
          </a:p>
        </p:txBody>
      </p:sp>
      <p:sp>
        <p:nvSpPr>
          <p:cNvPr id="17" name="Titolo 1"/>
          <p:cNvSpPr txBox="1">
            <a:spLocks/>
          </p:cNvSpPr>
          <p:nvPr/>
        </p:nvSpPr>
        <p:spPr>
          <a:xfrm>
            <a:off x="2339752" y="4813100"/>
            <a:ext cx="5725297" cy="430237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it-IT" sz="2400" dirty="0" smtClean="0"/>
              <a:t>Entrare a far parte di un </a:t>
            </a:r>
            <a:r>
              <a:rPr lang="it-IT" sz="2400" dirty="0">
                <a:solidFill>
                  <a:srgbClr val="FF0000"/>
                </a:solidFill>
              </a:rPr>
              <a:t>N</a:t>
            </a:r>
            <a:r>
              <a:rPr lang="it-IT" sz="2400" dirty="0" smtClean="0">
                <a:solidFill>
                  <a:srgbClr val="FF0000"/>
                </a:solidFill>
              </a:rPr>
              <a:t>etwork</a:t>
            </a:r>
            <a:endParaRPr lang="it-IT" sz="2400" dirty="0">
              <a:solidFill>
                <a:srgbClr val="FF0000"/>
              </a:solidFill>
            </a:endParaRPr>
          </a:p>
        </p:txBody>
      </p:sp>
      <p:sp>
        <p:nvSpPr>
          <p:cNvPr id="18" name="Titolo 1"/>
          <p:cNvSpPr txBox="1">
            <a:spLocks/>
          </p:cNvSpPr>
          <p:nvPr/>
        </p:nvSpPr>
        <p:spPr>
          <a:xfrm>
            <a:off x="2199503" y="5615640"/>
            <a:ext cx="5725297" cy="430237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it-IT" sz="2400" dirty="0" smtClean="0"/>
              <a:t>Accrescere le opportunità di </a:t>
            </a:r>
            <a:r>
              <a:rPr lang="it-IT" sz="2400" dirty="0" smtClean="0">
                <a:solidFill>
                  <a:srgbClr val="FF0000"/>
                </a:solidFill>
              </a:rPr>
              <a:t>Business</a:t>
            </a:r>
            <a:endParaRPr lang="it-IT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455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11" name="Immagine 10">
            <a:extLst>
              <a:ext uri="{FF2B5EF4-FFF2-40B4-BE49-F238E27FC236}">
                <a16:creationId xmlns="" xmlns:a16="http://schemas.microsoft.com/office/drawing/2014/main" id="{716A1B9B-C8D2-4E8A-ABF6-B87A4656C4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3680" y="692696"/>
            <a:ext cx="1417439" cy="940460"/>
          </a:xfrm>
          <a:prstGeom prst="rect">
            <a:avLst/>
          </a:prstGeom>
        </p:spPr>
      </p:pic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8229600" cy="979512"/>
          </a:xfrm>
        </p:spPr>
        <p:txBody>
          <a:bodyPr>
            <a:normAutofit/>
          </a:bodyPr>
          <a:lstStyle/>
          <a:p>
            <a:pPr algn="ctr"/>
            <a:r>
              <a:rPr lang="it-IT" sz="3200" dirty="0"/>
              <a:t>Conclusioni </a:t>
            </a:r>
          </a:p>
        </p:txBody>
      </p:sp>
      <p:sp>
        <p:nvSpPr>
          <p:cNvPr id="12" name="Titolo 1"/>
          <p:cNvSpPr txBox="1">
            <a:spLocks/>
          </p:cNvSpPr>
          <p:nvPr/>
        </p:nvSpPr>
        <p:spPr>
          <a:xfrm>
            <a:off x="539552" y="1988840"/>
            <a:ext cx="8229600" cy="979512"/>
          </a:xfrm>
          <a:prstGeom prst="rect">
            <a:avLst/>
          </a:prstGeom>
        </p:spPr>
        <p:txBody>
          <a:bodyPr vert="horz" lIns="0" rIns="0" bIns="0" anchor="b">
            <a:normAutofit fontScale="7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 smtClean="0">
                <a:solidFill>
                  <a:srgbClr val="FF0000"/>
                </a:solidFill>
              </a:rPr>
              <a:t>Noi ci siamo riusciti perché </a:t>
            </a:r>
            <a:r>
              <a:rPr lang="it-IT" dirty="0" smtClean="0"/>
              <a:t>ogni giorno cerchiamo di </a:t>
            </a:r>
            <a:endParaRPr lang="it-IT" dirty="0"/>
          </a:p>
        </p:txBody>
      </p:sp>
      <p:sp>
        <p:nvSpPr>
          <p:cNvPr id="15" name="Titolo 1"/>
          <p:cNvSpPr txBox="1">
            <a:spLocks/>
          </p:cNvSpPr>
          <p:nvPr/>
        </p:nvSpPr>
        <p:spPr>
          <a:xfrm>
            <a:off x="1522004" y="3169427"/>
            <a:ext cx="6264696" cy="430237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it-IT" sz="2400" dirty="0" smtClean="0"/>
              <a:t>Fornire una </a:t>
            </a:r>
            <a:r>
              <a:rPr lang="it-IT" sz="2400" dirty="0" smtClean="0">
                <a:solidFill>
                  <a:srgbClr val="FF0000"/>
                </a:solidFill>
              </a:rPr>
              <a:t>risposta</a:t>
            </a:r>
            <a:r>
              <a:rPr lang="it-IT" sz="2400" dirty="0" smtClean="0"/>
              <a:t> alle esigenze delle imprese</a:t>
            </a:r>
            <a:endParaRPr lang="it-IT" sz="2400" dirty="0"/>
          </a:p>
        </p:txBody>
      </p:sp>
      <p:sp>
        <p:nvSpPr>
          <p:cNvPr id="17" name="Titolo 1"/>
          <p:cNvSpPr txBox="1">
            <a:spLocks/>
          </p:cNvSpPr>
          <p:nvPr/>
        </p:nvSpPr>
        <p:spPr>
          <a:xfrm>
            <a:off x="1522004" y="4015858"/>
            <a:ext cx="5725297" cy="430237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400" dirty="0" smtClean="0"/>
              <a:t>Farle sentire parte di una </a:t>
            </a:r>
            <a:r>
              <a:rPr lang="it-IT" sz="2400" dirty="0" smtClean="0">
                <a:solidFill>
                  <a:srgbClr val="FF0000"/>
                </a:solidFill>
              </a:rPr>
              <a:t>squadra</a:t>
            </a:r>
            <a:endParaRPr lang="it-IT" sz="2400" dirty="0">
              <a:solidFill>
                <a:srgbClr val="FF0000"/>
              </a:solidFill>
            </a:endParaRPr>
          </a:p>
        </p:txBody>
      </p:sp>
      <p:sp>
        <p:nvSpPr>
          <p:cNvPr id="18" name="Titolo 1"/>
          <p:cNvSpPr txBox="1">
            <a:spLocks/>
          </p:cNvSpPr>
          <p:nvPr/>
        </p:nvSpPr>
        <p:spPr>
          <a:xfrm>
            <a:off x="1835696" y="4870971"/>
            <a:ext cx="5945088" cy="430237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it-IT" sz="2400" dirty="0" smtClean="0"/>
              <a:t>Offrire nuove  opportunità di </a:t>
            </a:r>
            <a:r>
              <a:rPr lang="it-IT" sz="2400" dirty="0" smtClean="0">
                <a:solidFill>
                  <a:srgbClr val="FF0000"/>
                </a:solidFill>
              </a:rPr>
              <a:t>Business</a:t>
            </a:r>
            <a:endParaRPr lang="it-IT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944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11" name="Immagine 10">
            <a:extLst>
              <a:ext uri="{FF2B5EF4-FFF2-40B4-BE49-F238E27FC236}">
                <a16:creationId xmlns="" xmlns:a16="http://schemas.microsoft.com/office/drawing/2014/main" id="{716A1B9B-C8D2-4E8A-ABF6-B87A4656C4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3680" y="692696"/>
            <a:ext cx="1417439" cy="940460"/>
          </a:xfrm>
          <a:prstGeom prst="rect">
            <a:avLst/>
          </a:prstGeom>
        </p:spPr>
      </p:pic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8229600" cy="979512"/>
          </a:xfrm>
        </p:spPr>
        <p:txBody>
          <a:bodyPr>
            <a:normAutofit/>
          </a:bodyPr>
          <a:lstStyle/>
          <a:p>
            <a:pPr algn="ctr"/>
            <a:r>
              <a:rPr lang="it-IT" sz="3200" dirty="0" smtClean="0"/>
              <a:t>CONSIDERAZIONI</a:t>
            </a:r>
            <a:endParaRPr lang="it-IT" sz="3200" dirty="0"/>
          </a:p>
        </p:txBody>
      </p:sp>
      <p:sp>
        <p:nvSpPr>
          <p:cNvPr id="12" name="Titolo 1"/>
          <p:cNvSpPr txBox="1">
            <a:spLocks/>
          </p:cNvSpPr>
          <p:nvPr/>
        </p:nvSpPr>
        <p:spPr>
          <a:xfrm>
            <a:off x="827584" y="3645024"/>
            <a:ext cx="8229600" cy="979512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it-IT" sz="2000" i="1" dirty="0" smtClean="0"/>
              <a:t>Il </a:t>
            </a:r>
            <a:r>
              <a:rPr lang="it-IT" sz="2000" i="1" dirty="0"/>
              <a:t>marketing associativo è una funzione che deve appartenere all’intera struttura. </a:t>
            </a:r>
            <a:endParaRPr lang="it-IT" sz="2000" i="1" dirty="0" smtClean="0"/>
          </a:p>
          <a:p>
            <a:pPr algn="ctr"/>
            <a:r>
              <a:rPr lang="it-IT" sz="2000" i="1" dirty="0" smtClean="0"/>
              <a:t>Ogni </a:t>
            </a:r>
            <a:r>
              <a:rPr lang="it-IT" sz="2000" i="1" dirty="0"/>
              <a:t>singolo funzionario </a:t>
            </a:r>
            <a:endParaRPr lang="it-IT" sz="2000" i="1" dirty="0" smtClean="0"/>
          </a:p>
          <a:p>
            <a:pPr algn="ctr"/>
            <a:r>
              <a:rPr lang="it-IT" sz="2000" i="1" dirty="0" smtClean="0"/>
              <a:t>svolge </a:t>
            </a:r>
            <a:r>
              <a:rPr lang="it-IT" sz="2000" i="1" dirty="0"/>
              <a:t>attività di marketing </a:t>
            </a:r>
            <a:r>
              <a:rPr lang="it-IT" sz="2000" i="1" dirty="0" smtClean="0"/>
              <a:t>associativo quando </a:t>
            </a:r>
          </a:p>
          <a:p>
            <a:pPr algn="ctr"/>
            <a:r>
              <a:rPr lang="it-IT" sz="2000" i="1" dirty="0" smtClean="0"/>
              <a:t>RISPONDE </a:t>
            </a:r>
            <a:r>
              <a:rPr lang="it-IT" sz="2000" i="1" dirty="0"/>
              <a:t>ad una </a:t>
            </a:r>
            <a:r>
              <a:rPr lang="it-IT" sz="2000" i="1" dirty="0" smtClean="0"/>
              <a:t>RICHIESTA dell’impresa</a:t>
            </a:r>
            <a:endParaRPr lang="it-IT" sz="2000" i="1" dirty="0"/>
          </a:p>
          <a:p>
            <a:pPr algn="ctr"/>
            <a:endParaRPr lang="it-IT" sz="2000" i="1" dirty="0"/>
          </a:p>
        </p:txBody>
      </p:sp>
      <p:sp>
        <p:nvSpPr>
          <p:cNvPr id="17" name="Titolo 1"/>
          <p:cNvSpPr txBox="1">
            <a:spLocks/>
          </p:cNvSpPr>
          <p:nvPr/>
        </p:nvSpPr>
        <p:spPr>
          <a:xfrm>
            <a:off x="3059832" y="5445224"/>
            <a:ext cx="3672408" cy="430237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it-IT" sz="2900" i="1" dirty="0" smtClean="0"/>
              <a:t>Grazie per l’attenzione</a:t>
            </a:r>
            <a:endParaRPr lang="it-IT" sz="2900" i="1" dirty="0"/>
          </a:p>
        </p:txBody>
      </p:sp>
    </p:spTree>
    <p:extLst>
      <p:ext uri="{BB962C8B-B14F-4D97-AF65-F5344CB8AC3E}">
        <p14:creationId xmlns:p14="http://schemas.microsoft.com/office/powerpoint/2010/main" val="784875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5" name="Immagine 4">
            <a:extLst>
              <a:ext uri="{FF2B5EF4-FFF2-40B4-BE49-F238E27FC236}">
                <a16:creationId xmlns="" xmlns:a16="http://schemas.microsoft.com/office/drawing/2014/main" id="{716A1B9B-C8D2-4E8A-ABF6-B87A4656C4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9361" y="476672"/>
            <a:ext cx="1417439" cy="94046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827584" y="946902"/>
            <a:ext cx="684076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>
                <a:solidFill>
                  <a:schemeClr val="tx2"/>
                </a:solidFill>
                <a:latin typeface="+mj-lt"/>
              </a:rPr>
              <a:t>Confindustria Benevento</a:t>
            </a:r>
          </a:p>
          <a:p>
            <a:pPr algn="ctr"/>
            <a:endParaRPr lang="it-IT" sz="3200" b="1" dirty="0" smtClean="0">
              <a:solidFill>
                <a:schemeClr val="tx2"/>
              </a:solidFill>
              <a:latin typeface="+mj-lt"/>
            </a:endParaRPr>
          </a:p>
          <a:p>
            <a:pPr algn="ctr"/>
            <a:r>
              <a:rPr lang="it-IT" sz="3200" b="1" dirty="0" smtClean="0">
                <a:solidFill>
                  <a:schemeClr val="tx2"/>
                </a:solidFill>
                <a:latin typeface="+mj-lt"/>
              </a:rPr>
              <a:t>Brand Ambassador 2019</a:t>
            </a:r>
          </a:p>
          <a:p>
            <a:pPr algn="ctr"/>
            <a:r>
              <a:rPr lang="it-IT" sz="3200" b="1" dirty="0" smtClean="0">
                <a:solidFill>
                  <a:schemeClr val="tx2"/>
                </a:solidFill>
                <a:latin typeface="+mj-lt"/>
              </a:rPr>
              <a:t>Premio Alto </a:t>
            </a:r>
            <a:r>
              <a:rPr lang="it-IT" sz="3200" b="1" dirty="0">
                <a:solidFill>
                  <a:schemeClr val="tx2"/>
                </a:solidFill>
                <a:latin typeface="+mj-lt"/>
              </a:rPr>
              <a:t>D</a:t>
            </a:r>
            <a:r>
              <a:rPr lang="it-IT" sz="3200" b="1" dirty="0" smtClean="0">
                <a:solidFill>
                  <a:schemeClr val="tx2"/>
                </a:solidFill>
                <a:latin typeface="+mj-lt"/>
              </a:rPr>
              <a:t>inamismo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3933056"/>
            <a:ext cx="2987824" cy="2240868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1816" y="3140968"/>
            <a:ext cx="1584176" cy="2112235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329" y="4441103"/>
            <a:ext cx="2440367" cy="16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8634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0112" y="2753233"/>
            <a:ext cx="1158708" cy="479146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467544" y="969840"/>
            <a:ext cx="6840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 smtClean="0">
                <a:solidFill>
                  <a:schemeClr val="tx2"/>
                </a:solidFill>
                <a:latin typeface="+mj-lt"/>
              </a:rPr>
              <a:t>Ci siamo riusciti </a:t>
            </a:r>
            <a:r>
              <a:rPr lang="it-IT" sz="3200" dirty="0" err="1" smtClean="0">
                <a:solidFill>
                  <a:schemeClr val="tx2"/>
                </a:solidFill>
                <a:latin typeface="+mj-lt"/>
              </a:rPr>
              <a:t>perchè</a:t>
            </a:r>
            <a:endParaRPr lang="it-IT" sz="32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4" name="Immagine 13">
            <a:extLst>
              <a:ext uri="{FF2B5EF4-FFF2-40B4-BE49-F238E27FC236}">
                <a16:creationId xmlns="" xmlns:a16="http://schemas.microsoft.com/office/drawing/2014/main" id="{716A1B9B-C8D2-4E8A-ABF6-B87A4656C4F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080" y="476672"/>
            <a:ext cx="1417439" cy="940460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1187379" y="2043177"/>
            <a:ext cx="71521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Abbiamo approfondito lo </a:t>
            </a:r>
            <a:r>
              <a:rPr lang="it-IT" sz="2400" dirty="0" smtClean="0">
                <a:solidFill>
                  <a:srgbClr val="FF0000"/>
                </a:solidFill>
              </a:rPr>
              <a:t>scenario economico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1536604" y="2807260"/>
            <a:ext cx="71521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Abbiamo </a:t>
            </a:r>
            <a:r>
              <a:rPr lang="it-IT" sz="2400" dirty="0" smtClean="0">
                <a:solidFill>
                  <a:srgbClr val="FF0000"/>
                </a:solidFill>
              </a:rPr>
              <a:t>ascoltato</a:t>
            </a:r>
            <a:r>
              <a:rPr lang="it-IT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la base associativa</a:t>
            </a:r>
          </a:p>
        </p:txBody>
      </p:sp>
      <p:sp>
        <p:nvSpPr>
          <p:cNvPr id="12" name="Rettangolo 11"/>
          <p:cNvSpPr/>
          <p:nvPr/>
        </p:nvSpPr>
        <p:spPr>
          <a:xfrm>
            <a:off x="1619672" y="3664137"/>
            <a:ext cx="71521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 smtClean="0">
                <a:solidFill>
                  <a:schemeClr val="bg1">
                    <a:lumMod val="50000"/>
                  </a:schemeClr>
                </a:solidFill>
              </a:rPr>
              <a:t>Abbiamo strutturato servizi </a:t>
            </a:r>
            <a:r>
              <a:rPr lang="it-IT" sz="2400" dirty="0" err="1" smtClean="0">
                <a:solidFill>
                  <a:srgbClr val="FF0000"/>
                </a:solidFill>
              </a:rPr>
              <a:t>customizzati</a:t>
            </a:r>
            <a:endParaRPr lang="it-IT" sz="2400" dirty="0" smtClean="0">
              <a:solidFill>
                <a:srgbClr val="FF0000"/>
              </a:solidFill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1245687" y="4814499"/>
            <a:ext cx="71521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 smtClean="0">
                <a:solidFill>
                  <a:schemeClr val="bg1">
                    <a:lumMod val="50000"/>
                  </a:schemeClr>
                </a:solidFill>
              </a:rPr>
              <a:t>Abbiamo fatto sentire la nostra presenza nei luoghi in cui si produce </a:t>
            </a:r>
            <a:r>
              <a:rPr lang="it-IT" sz="2400" dirty="0" smtClean="0">
                <a:solidFill>
                  <a:srgbClr val="FF0000"/>
                </a:solidFill>
              </a:rPr>
              <a:t>«PROGETTO INSIEME»</a:t>
            </a:r>
          </a:p>
        </p:txBody>
      </p:sp>
    </p:spTree>
    <p:extLst>
      <p:ext uri="{BB962C8B-B14F-4D97-AF65-F5344CB8AC3E}">
        <p14:creationId xmlns:p14="http://schemas.microsoft.com/office/powerpoint/2010/main" val="38267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" name="Immagine 4">
            <a:extLst>
              <a:ext uri="{FF2B5EF4-FFF2-40B4-BE49-F238E27FC236}">
                <a16:creationId xmlns="" xmlns:a16="http://schemas.microsoft.com/office/drawing/2014/main" id="{716A1B9B-C8D2-4E8A-ABF6-B87A4656C4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836712"/>
            <a:ext cx="1417439" cy="94046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960239" y="961634"/>
            <a:ext cx="6840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 smtClean="0">
                <a:solidFill>
                  <a:schemeClr val="tx2"/>
                </a:solidFill>
                <a:latin typeface="+mj-lt"/>
              </a:rPr>
              <a:t>Lo scenario provinciale</a:t>
            </a:r>
          </a:p>
        </p:txBody>
      </p:sp>
      <p:sp>
        <p:nvSpPr>
          <p:cNvPr id="7" name="Segnaposto contenuto 3"/>
          <p:cNvSpPr>
            <a:spLocks noGrp="1"/>
          </p:cNvSpPr>
          <p:nvPr>
            <p:ph idx="1"/>
          </p:nvPr>
        </p:nvSpPr>
        <p:spPr>
          <a:xfrm>
            <a:off x="467544" y="1671331"/>
            <a:ext cx="8229600" cy="55787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3600" b="1" dirty="0" smtClean="0">
                <a:solidFill>
                  <a:srgbClr val="FF0000"/>
                </a:solidFill>
                <a:latin typeface="+mj-lt"/>
              </a:rPr>
              <a:t>35 mila </a:t>
            </a:r>
            <a:r>
              <a:rPr lang="it-IT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imprese in CCIAA</a:t>
            </a:r>
          </a:p>
          <a:p>
            <a:pPr marL="0" indent="0" algn="ctr">
              <a:buNone/>
            </a:pPr>
            <a:r>
              <a:rPr lang="it-IT" sz="2000" b="1" dirty="0" smtClean="0">
                <a:solidFill>
                  <a:srgbClr val="FF0000"/>
                </a:solidFill>
                <a:latin typeface="+mj-lt"/>
              </a:rPr>
              <a:t>19 % del PIL </a:t>
            </a:r>
            <a:r>
              <a:rPr lang="it-IT" sz="2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prodotto da </a:t>
            </a:r>
            <a:r>
              <a:rPr lang="it-IT" sz="2000" dirty="0" smtClean="0">
                <a:solidFill>
                  <a:srgbClr val="FF0000"/>
                </a:solidFill>
                <a:latin typeface="+mj-lt"/>
              </a:rPr>
              <a:t>industria manifatturiera</a:t>
            </a:r>
            <a:r>
              <a:rPr lang="it-IT" sz="2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; </a:t>
            </a:r>
            <a:r>
              <a:rPr lang="it-IT" sz="20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30% </a:t>
            </a:r>
            <a:r>
              <a:rPr lang="it-IT" sz="2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dai servizi;</a:t>
            </a:r>
            <a:r>
              <a:rPr lang="it-IT" sz="20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it-IT" sz="20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it-IT" sz="20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27 % </a:t>
            </a:r>
            <a:r>
              <a:rPr lang="it-IT" sz="20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dal </a:t>
            </a:r>
            <a:r>
              <a:rPr lang="it-IT" sz="2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settore pubblico; </a:t>
            </a:r>
            <a:r>
              <a:rPr lang="it-IT" sz="20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18%</a:t>
            </a:r>
            <a:r>
              <a:rPr lang="it-IT" sz="2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dal commercio; </a:t>
            </a:r>
            <a:r>
              <a:rPr lang="it-IT" sz="20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6 % </a:t>
            </a:r>
            <a:r>
              <a:rPr lang="it-IT" sz="20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dall’agricoltura</a:t>
            </a:r>
            <a:r>
              <a:rPr lang="it-IT" sz="2000" dirty="0" smtClean="0">
                <a:solidFill>
                  <a:schemeClr val="accent1"/>
                </a:solidFill>
                <a:latin typeface="+mj-lt"/>
              </a:rPr>
              <a:t>. </a:t>
            </a:r>
          </a:p>
          <a:p>
            <a:pPr marL="0" indent="0" algn="ctr">
              <a:buNone/>
            </a:pPr>
            <a:endParaRPr lang="it-IT" b="1" dirty="0" smtClean="0">
              <a:solidFill>
                <a:srgbClr val="FF0000"/>
              </a:solidFill>
              <a:latin typeface="+mj-lt"/>
            </a:endParaRPr>
          </a:p>
          <a:p>
            <a:pPr marL="0" indent="0" algn="ctr">
              <a:buNone/>
            </a:pPr>
            <a:endParaRPr lang="it-IT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it-IT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it-IT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it-IT" dirty="0"/>
          </a:p>
        </p:txBody>
      </p:sp>
      <p:graphicFrame>
        <p:nvGraphicFramePr>
          <p:cNvPr id="8" name="Gra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5796198"/>
              </p:ext>
            </p:extLst>
          </p:nvPr>
        </p:nvGraphicFramePr>
        <p:xfrm>
          <a:off x="2267744" y="34290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884852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egnaposto numero diapositiva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9" name="Immagine 8">
            <a:extLst>
              <a:ext uri="{FF2B5EF4-FFF2-40B4-BE49-F238E27FC236}">
                <a16:creationId xmlns="" xmlns:a16="http://schemas.microsoft.com/office/drawing/2014/main" id="{716A1B9B-C8D2-4E8A-ABF6-B87A4656C4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080" y="476672"/>
            <a:ext cx="1417439" cy="940460"/>
          </a:xfrm>
          <a:prstGeom prst="rect">
            <a:avLst/>
          </a:prstGeom>
        </p:spPr>
      </p:pic>
      <p:sp>
        <p:nvSpPr>
          <p:cNvPr id="13" name="CasellaDiTesto 12"/>
          <p:cNvSpPr txBox="1"/>
          <p:nvPr/>
        </p:nvSpPr>
        <p:spPr>
          <a:xfrm>
            <a:off x="467544" y="764704"/>
            <a:ext cx="6840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chemeClr val="tx2"/>
                </a:solidFill>
                <a:latin typeface="+mj-lt"/>
              </a:rPr>
              <a:t>Lo scenario provinciale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502318" y="1556792"/>
            <a:ext cx="68407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>
                <a:solidFill>
                  <a:srgbClr val="FF0000"/>
                </a:solidFill>
                <a:latin typeface="+mj-lt"/>
              </a:rPr>
              <a:t>Il 97%</a:t>
            </a:r>
            <a:r>
              <a:rPr lang="it-IT" sz="28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delle imprese della provincia è di costituito da realtà di micro dimensione, il 3% è costituito da realtà di piccole e medie dimensioni</a:t>
            </a:r>
            <a:endParaRPr lang="it-IT" sz="28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graphicFrame>
        <p:nvGraphicFramePr>
          <p:cNvPr id="15" name="Grafico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4251826"/>
              </p:ext>
            </p:extLst>
          </p:nvPr>
        </p:nvGraphicFramePr>
        <p:xfrm>
          <a:off x="1979712" y="361058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81213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11" name="Immagine 10">
            <a:extLst>
              <a:ext uri="{FF2B5EF4-FFF2-40B4-BE49-F238E27FC236}">
                <a16:creationId xmlns="" xmlns:a16="http://schemas.microsoft.com/office/drawing/2014/main" id="{716A1B9B-C8D2-4E8A-ABF6-B87A4656C4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3680" y="692696"/>
            <a:ext cx="1417439" cy="940460"/>
          </a:xfrm>
          <a:prstGeom prst="rect">
            <a:avLst/>
          </a:prstGeom>
        </p:spPr>
      </p:pic>
      <p:sp>
        <p:nvSpPr>
          <p:cNvPr id="13" name="Segnaposto contenuto 2"/>
          <p:cNvSpPr>
            <a:spLocks noGrp="1"/>
          </p:cNvSpPr>
          <p:nvPr>
            <p:ph idx="1"/>
          </p:nvPr>
        </p:nvSpPr>
        <p:spPr>
          <a:xfrm>
            <a:off x="457107" y="1946839"/>
            <a:ext cx="7710028" cy="538335"/>
          </a:xfrm>
        </p:spPr>
        <p:txBody>
          <a:bodyPr>
            <a:normAutofit/>
          </a:bodyPr>
          <a:lstStyle/>
          <a:p>
            <a:pPr marL="0" lvl="0" indent="0" algn="just">
              <a:buNone/>
            </a:pPr>
            <a:r>
              <a:rPr lang="it-IT" sz="2100" b="1" dirty="0" smtClean="0">
                <a:solidFill>
                  <a:srgbClr val="FF0000"/>
                </a:solidFill>
                <a:latin typeface="+mj-lt"/>
              </a:rPr>
              <a:t>Imprese di piccole dimensione richiedono servizi «su misura»</a:t>
            </a:r>
            <a:endParaRPr lang="it-IT" sz="2100" b="1" dirty="0">
              <a:solidFill>
                <a:srgbClr val="FF0000"/>
              </a:solidFill>
              <a:latin typeface="+mj-lt"/>
            </a:endParaRPr>
          </a:p>
          <a:p>
            <a:pPr marL="457200" indent="-457200">
              <a:buFont typeface="+mj-lt"/>
              <a:buAutoNum type="arabicPeriod"/>
            </a:pPr>
            <a:endParaRPr lang="it-IT" dirty="0">
              <a:latin typeface="+mj-lt"/>
            </a:endParaRPr>
          </a:p>
        </p:txBody>
      </p:sp>
      <p:sp>
        <p:nvSpPr>
          <p:cNvPr id="14" name="Segnaposto contenuto 2">
            <a:extLst>
              <a:ext uri="{FF2B5EF4-FFF2-40B4-BE49-F238E27FC236}">
                <a16:creationId xmlns="" xmlns:a16="http://schemas.microsoft.com/office/drawing/2014/main" id="{13B74A67-4E35-49B7-9634-85C09013C8A9}"/>
              </a:ext>
            </a:extLst>
          </p:cNvPr>
          <p:cNvSpPr txBox="1">
            <a:spLocks/>
          </p:cNvSpPr>
          <p:nvPr/>
        </p:nvSpPr>
        <p:spPr>
          <a:xfrm>
            <a:off x="468020" y="2440082"/>
            <a:ext cx="8113471" cy="11807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lvl="0" indent="0" algn="just">
              <a:buNone/>
            </a:pPr>
            <a:r>
              <a:rPr lang="it-IT" sz="2800" dirty="0" smtClean="0"/>
              <a:t>Negli ultimi 10 anni </a:t>
            </a:r>
            <a:r>
              <a:rPr lang="it-IT" sz="2800" dirty="0"/>
              <a:t>B</a:t>
            </a:r>
            <a:r>
              <a:rPr lang="it-IT" sz="2800" dirty="0" smtClean="0"/>
              <a:t>enevento mostra un trend export sempre in crescita che nel 2018 registra un + 20%</a:t>
            </a:r>
          </a:p>
          <a:p>
            <a:pPr marL="0" lvl="0" indent="0" algn="just">
              <a:buNone/>
            </a:pPr>
            <a:r>
              <a:rPr lang="it-IT" sz="2800" dirty="0" smtClean="0"/>
              <a:t>Questo dato associato alla dimensione aziendale e alla capacità di ascolto ha condotto allo sviluppo di figure di export manager a servizio degli associati.</a:t>
            </a:r>
          </a:p>
          <a:p>
            <a:pPr marL="0" indent="0">
              <a:buNone/>
            </a:pPr>
            <a:endParaRPr lang="it-IT" sz="2800" dirty="0"/>
          </a:p>
        </p:txBody>
      </p:sp>
      <p:sp>
        <p:nvSpPr>
          <p:cNvPr id="16" name="Segnaposto contenuto 2">
            <a:extLst>
              <a:ext uri="{FF2B5EF4-FFF2-40B4-BE49-F238E27FC236}">
                <a16:creationId xmlns="" xmlns:a16="http://schemas.microsoft.com/office/drawing/2014/main" id="{13B74A67-4E35-49B7-9634-85C09013C8A9}"/>
              </a:ext>
            </a:extLst>
          </p:cNvPr>
          <p:cNvSpPr txBox="1">
            <a:spLocks/>
          </p:cNvSpPr>
          <p:nvPr/>
        </p:nvSpPr>
        <p:spPr>
          <a:xfrm>
            <a:off x="443527" y="4941168"/>
            <a:ext cx="8113471" cy="11807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lvl="0" indent="0" algn="just">
              <a:buNone/>
            </a:pPr>
            <a:r>
              <a:rPr lang="it-IT" sz="2800" dirty="0" smtClean="0"/>
              <a:t>Alla </a:t>
            </a:r>
            <a:r>
              <a:rPr lang="it-IT" sz="2800" dirty="0" err="1" smtClean="0"/>
              <a:t>costumizzazione</a:t>
            </a:r>
            <a:r>
              <a:rPr lang="it-IT" sz="2800" dirty="0" smtClean="0"/>
              <a:t> dei servizi si è affiancato il ruolo di rappresentanza sempre più forte grazie a Leadership del Presidente e a progetti dedicati.</a:t>
            </a:r>
            <a:endParaRPr lang="it-IT" sz="2800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676762" y="747867"/>
            <a:ext cx="68407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 smtClean="0">
                <a:solidFill>
                  <a:schemeClr val="tx2"/>
                </a:solidFill>
                <a:latin typeface="+mj-lt"/>
              </a:rPr>
              <a:t>Rispondere alle esigenze delle imprese</a:t>
            </a:r>
          </a:p>
          <a:p>
            <a:pPr algn="ctr"/>
            <a:r>
              <a:rPr lang="it-IT" sz="3200" dirty="0" smtClean="0">
                <a:solidFill>
                  <a:schemeClr val="tx2"/>
                </a:solidFill>
                <a:latin typeface="+mj-lt"/>
              </a:rPr>
              <a:t>Un esempio</a:t>
            </a:r>
            <a:endParaRPr lang="it-IT" sz="3200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45480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11" name="Immagine 10">
            <a:extLst>
              <a:ext uri="{FF2B5EF4-FFF2-40B4-BE49-F238E27FC236}">
                <a16:creationId xmlns="" xmlns:a16="http://schemas.microsoft.com/office/drawing/2014/main" id="{716A1B9B-C8D2-4E8A-ABF6-B87A4656C4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3680" y="692696"/>
            <a:ext cx="1417439" cy="940460"/>
          </a:xfrm>
          <a:prstGeom prst="rect">
            <a:avLst/>
          </a:prstGeom>
        </p:spPr>
      </p:pic>
      <p:sp>
        <p:nvSpPr>
          <p:cNvPr id="12" name="CasellaDiTesto 11"/>
          <p:cNvSpPr txBox="1"/>
          <p:nvPr/>
        </p:nvSpPr>
        <p:spPr>
          <a:xfrm>
            <a:off x="467544" y="764704"/>
            <a:ext cx="6840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 smtClean="0">
                <a:solidFill>
                  <a:schemeClr val="tx2"/>
                </a:solidFill>
                <a:latin typeface="+mj-lt"/>
              </a:rPr>
              <a:t>La base associativa</a:t>
            </a:r>
          </a:p>
        </p:txBody>
      </p:sp>
      <p:graphicFrame>
        <p:nvGraphicFramePr>
          <p:cNvPr id="13" name="Grafico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8116546"/>
              </p:ext>
            </p:extLst>
          </p:nvPr>
        </p:nvGraphicFramePr>
        <p:xfrm>
          <a:off x="1907704" y="3491230"/>
          <a:ext cx="4930140" cy="2865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Rettangolo 13"/>
          <p:cNvSpPr/>
          <p:nvPr/>
        </p:nvSpPr>
        <p:spPr>
          <a:xfrm>
            <a:off x="-108520" y="1412776"/>
            <a:ext cx="8712968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Confindustria Benevento conta </a:t>
            </a:r>
            <a:r>
              <a:rPr lang="it-IT" sz="2200" dirty="0" smtClean="0">
                <a:solidFill>
                  <a:srgbClr val="FF0000"/>
                </a:solidFill>
              </a:rPr>
              <a:t>325</a:t>
            </a:r>
            <a:r>
              <a:rPr lang="it-IT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imprese iscritte</a:t>
            </a:r>
          </a:p>
          <a:p>
            <a:pPr algn="ctr"/>
            <a:r>
              <a:rPr lang="it-IT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Il saldo tra le iscrizioni e le cancellazioni, </a:t>
            </a:r>
            <a:r>
              <a:rPr lang="it-IT" sz="22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dal </a:t>
            </a:r>
            <a:r>
              <a:rPr lang="it-IT" sz="22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2015 </a:t>
            </a:r>
            <a:r>
              <a:rPr lang="it-IT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al 2018, è positivo </a:t>
            </a:r>
            <a:r>
              <a:rPr lang="it-IT" sz="2200" smtClean="0">
                <a:solidFill>
                  <a:srgbClr val="FF0000"/>
                </a:solidFill>
              </a:rPr>
              <a:t>+</a:t>
            </a:r>
            <a:r>
              <a:rPr lang="it-IT" sz="2200" smtClean="0">
                <a:solidFill>
                  <a:srgbClr val="FF0000"/>
                </a:solidFill>
              </a:rPr>
              <a:t>70</a:t>
            </a:r>
            <a:endParaRPr lang="it-IT" sz="2200" dirty="0" smtClean="0">
              <a:solidFill>
                <a:srgbClr val="FF0000"/>
              </a:solidFill>
            </a:endParaRPr>
          </a:p>
          <a:p>
            <a:pPr algn="ctr"/>
            <a:r>
              <a:rPr lang="it-IT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È stata introdotta una importante azione di marketing grazie al progetto «INSIEME- Confindustria incontra il territorio»</a:t>
            </a:r>
            <a:endParaRPr lang="it-IT" sz="2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007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11" name="Immagine 10">
            <a:extLst>
              <a:ext uri="{FF2B5EF4-FFF2-40B4-BE49-F238E27FC236}">
                <a16:creationId xmlns="" xmlns:a16="http://schemas.microsoft.com/office/drawing/2014/main" id="{716A1B9B-C8D2-4E8A-ABF6-B87A4656C4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3680" y="692696"/>
            <a:ext cx="1417439" cy="940460"/>
          </a:xfrm>
          <a:prstGeom prst="rect">
            <a:avLst/>
          </a:prstGeom>
        </p:spPr>
      </p:pic>
      <p:sp>
        <p:nvSpPr>
          <p:cNvPr id="9" name="Titolo 1"/>
          <p:cNvSpPr>
            <a:spLocks noGrp="1"/>
          </p:cNvSpPr>
          <p:nvPr>
            <p:ph type="title"/>
          </p:nvPr>
        </p:nvSpPr>
        <p:spPr>
          <a:xfrm>
            <a:off x="971600" y="950086"/>
            <a:ext cx="6696744" cy="925469"/>
          </a:xfrm>
        </p:spPr>
        <p:txBody>
          <a:bodyPr>
            <a:normAutofit/>
          </a:bodyPr>
          <a:lstStyle/>
          <a:p>
            <a:pPr algn="ctr"/>
            <a:r>
              <a:rPr lang="it-IT" sz="3200" dirty="0"/>
              <a:t>Obiettivi </a:t>
            </a:r>
            <a:r>
              <a:rPr lang="it-IT" sz="3200" dirty="0" smtClean="0"/>
              <a:t>del progetto  «Insieme»</a:t>
            </a:r>
            <a:endParaRPr lang="it-IT" sz="3200" dirty="0"/>
          </a:p>
        </p:txBody>
      </p:sp>
      <p:sp>
        <p:nvSpPr>
          <p:cNvPr id="13" name="Segnaposto contenuto 2"/>
          <p:cNvSpPr>
            <a:spLocks noGrp="1"/>
          </p:cNvSpPr>
          <p:nvPr>
            <p:ph idx="1"/>
          </p:nvPr>
        </p:nvSpPr>
        <p:spPr>
          <a:xfrm>
            <a:off x="462372" y="2362808"/>
            <a:ext cx="7710028" cy="538335"/>
          </a:xfrm>
        </p:spPr>
        <p:txBody>
          <a:bodyPr>
            <a:normAutofit/>
          </a:bodyPr>
          <a:lstStyle/>
          <a:p>
            <a:pPr marL="0" lvl="0" indent="0" algn="just">
              <a:buNone/>
            </a:pPr>
            <a:r>
              <a:rPr lang="it-IT" sz="2100" b="1" dirty="0" smtClean="0">
                <a:solidFill>
                  <a:srgbClr val="FF0000"/>
                </a:solidFill>
              </a:rPr>
              <a:t>1</a:t>
            </a:r>
            <a:r>
              <a:rPr lang="it-IT" sz="2100" b="1" dirty="0" smtClean="0">
                <a:solidFill>
                  <a:srgbClr val="FF0000"/>
                </a:solidFill>
                <a:latin typeface="+mj-lt"/>
              </a:rPr>
              <a:t>) RAFFORZARE </a:t>
            </a:r>
            <a:r>
              <a:rPr lang="it-IT" sz="2100" b="1" dirty="0">
                <a:solidFill>
                  <a:srgbClr val="FF0000"/>
                </a:solidFill>
                <a:latin typeface="+mj-lt"/>
              </a:rPr>
              <a:t>IL LEGAME CON LE COMUNITA’ LOCALI</a:t>
            </a:r>
          </a:p>
          <a:p>
            <a:pPr marL="457200" indent="-457200">
              <a:buFont typeface="+mj-lt"/>
              <a:buAutoNum type="arabicPeriod"/>
            </a:pPr>
            <a:endParaRPr lang="it-IT" dirty="0">
              <a:latin typeface="+mj-lt"/>
            </a:endParaRPr>
          </a:p>
        </p:txBody>
      </p:sp>
      <p:sp>
        <p:nvSpPr>
          <p:cNvPr id="14" name="Segnaposto contenuto 2">
            <a:extLst>
              <a:ext uri="{FF2B5EF4-FFF2-40B4-BE49-F238E27FC236}">
                <a16:creationId xmlns="" xmlns:a16="http://schemas.microsoft.com/office/drawing/2014/main" id="{13B74A67-4E35-49B7-9634-85C09013C8A9}"/>
              </a:ext>
            </a:extLst>
          </p:cNvPr>
          <p:cNvSpPr txBox="1">
            <a:spLocks/>
          </p:cNvSpPr>
          <p:nvPr/>
        </p:nvSpPr>
        <p:spPr>
          <a:xfrm>
            <a:off x="539552" y="3143542"/>
            <a:ext cx="8113471" cy="11807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lvl="0" indent="0" algn="just">
              <a:buNone/>
            </a:pPr>
            <a:r>
              <a:rPr lang="it-IT" sz="2100" b="1" dirty="0" smtClean="0"/>
              <a:t>2) ACCRESCERE IL SENSO DI APPARTENENZA DELLE AZIENDE ASSOCIATE 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15" name="Segnaposto contenuto 2">
            <a:extLst>
              <a:ext uri="{FF2B5EF4-FFF2-40B4-BE49-F238E27FC236}">
                <a16:creationId xmlns="" xmlns:a16="http://schemas.microsoft.com/office/drawing/2014/main" id="{C73F6C6E-2EFA-430A-A32B-93D11A983BB8}"/>
              </a:ext>
            </a:extLst>
          </p:cNvPr>
          <p:cNvSpPr txBox="1">
            <a:spLocks/>
          </p:cNvSpPr>
          <p:nvPr/>
        </p:nvSpPr>
        <p:spPr>
          <a:xfrm>
            <a:off x="539552" y="4194811"/>
            <a:ext cx="8017175" cy="11807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it-IT" sz="2100" b="1" dirty="0" smtClean="0">
                <a:solidFill>
                  <a:srgbClr val="FF0000"/>
                </a:solidFill>
              </a:rPr>
              <a:t>3) CONDURRE </a:t>
            </a:r>
            <a:r>
              <a:rPr lang="it-IT" sz="2100" b="1" dirty="0">
                <a:solidFill>
                  <a:srgbClr val="FF0000"/>
                </a:solidFill>
              </a:rPr>
              <a:t>UNA AZIONE DI MARKETING «chirurgica»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4271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11" name="Immagine 10">
            <a:extLst>
              <a:ext uri="{FF2B5EF4-FFF2-40B4-BE49-F238E27FC236}">
                <a16:creationId xmlns="" xmlns:a16="http://schemas.microsoft.com/office/drawing/2014/main" id="{716A1B9B-C8D2-4E8A-ABF6-B87A4656C4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3680" y="692696"/>
            <a:ext cx="1417439" cy="940460"/>
          </a:xfrm>
          <a:prstGeom prst="rect">
            <a:avLst/>
          </a:prstGeom>
        </p:spPr>
      </p:pic>
      <p:sp>
        <p:nvSpPr>
          <p:cNvPr id="12" name="CasellaDiTesto 11"/>
          <p:cNvSpPr txBox="1"/>
          <p:nvPr/>
        </p:nvSpPr>
        <p:spPr>
          <a:xfrm>
            <a:off x="467544" y="764704"/>
            <a:ext cx="68407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>
                <a:solidFill>
                  <a:schemeClr val="tx2"/>
                </a:solidFill>
                <a:latin typeface="+mj-lt"/>
              </a:rPr>
              <a:t>Rafforzare il legame con le comunità locali </a:t>
            </a:r>
            <a:endParaRPr lang="it-IT" sz="3200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9" name="Rettangolo 8">
            <a:extLst>
              <a:ext uri="{FF2B5EF4-FFF2-40B4-BE49-F238E27FC236}">
                <a16:creationId xmlns="" xmlns:a16="http://schemas.microsoft.com/office/drawing/2014/main" id="{77DE5976-8CC4-418C-AE6F-09A7A2FBC05E}"/>
              </a:ext>
            </a:extLst>
          </p:cNvPr>
          <p:cNvSpPr/>
          <p:nvPr/>
        </p:nvSpPr>
        <p:spPr>
          <a:xfrm>
            <a:off x="611560" y="2091847"/>
            <a:ext cx="807523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 smtClean="0">
                <a:solidFill>
                  <a:srgbClr val="FF0000"/>
                </a:solidFill>
                <a:latin typeface="+mj-lt"/>
              </a:rPr>
              <a:t>L’Impresa </a:t>
            </a:r>
            <a:r>
              <a:rPr lang="it-IT" sz="2400" b="1" dirty="0">
                <a:solidFill>
                  <a:srgbClr val="FF0000"/>
                </a:solidFill>
                <a:latin typeface="+mj-lt"/>
              </a:rPr>
              <a:t>non può essere competitiva se il contesto in cui vive non lo è.</a:t>
            </a:r>
          </a:p>
          <a:p>
            <a:endParaRPr lang="it-IT" sz="24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endParaRPr lang="it-IT" sz="24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endParaRPr lang="it-IT" sz="24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pic>
        <p:nvPicPr>
          <p:cNvPr id="13" name="Picture 4" descr="Risultati immagini per immagini impresa">
            <a:extLst>
              <a:ext uri="{FF2B5EF4-FFF2-40B4-BE49-F238E27FC236}">
                <a16:creationId xmlns="" xmlns:a16="http://schemas.microsoft.com/office/drawing/2014/main" id="{D732A342-FC74-4EAD-8FDC-8761101EF0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684289"/>
            <a:ext cx="2514957" cy="134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ttangolo 13">
            <a:extLst>
              <a:ext uri="{FF2B5EF4-FFF2-40B4-BE49-F238E27FC236}">
                <a16:creationId xmlns="" xmlns:a16="http://schemas.microsoft.com/office/drawing/2014/main" id="{8C3D9D7B-BA1E-4CF8-933D-CC694EAC9A67}"/>
              </a:ext>
            </a:extLst>
          </p:cNvPr>
          <p:cNvSpPr/>
          <p:nvPr/>
        </p:nvSpPr>
        <p:spPr>
          <a:xfrm>
            <a:off x="910044" y="4020032"/>
            <a:ext cx="722842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400" i="1" dirty="0" smtClean="0"/>
              <a:t>Associazione </a:t>
            </a:r>
            <a:r>
              <a:rPr lang="it-IT" sz="2400" i="1" dirty="0"/>
              <a:t>pone attenzione verso interessi particolari delle </a:t>
            </a:r>
            <a:r>
              <a:rPr lang="it-IT" sz="2400" i="1" dirty="0" smtClean="0"/>
              <a:t>imprese, entrando nei loro territori.</a:t>
            </a:r>
            <a:endParaRPr lang="it-IT" sz="2400" i="1" dirty="0"/>
          </a:p>
          <a:p>
            <a:pPr algn="just"/>
            <a:endParaRPr lang="it-IT" sz="2400" dirty="0" smtClean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algn="just"/>
            <a:r>
              <a:rPr lang="it-IT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Utilizziamo </a:t>
            </a:r>
            <a:r>
              <a:rPr lang="it-IT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la forza di Confindustria per dare </a:t>
            </a:r>
            <a:r>
              <a:rPr lang="it-IT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importanza ai </a:t>
            </a:r>
            <a:r>
              <a:rPr lang="it-IT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problemi o alle opportunità di una comunità. </a:t>
            </a:r>
          </a:p>
          <a:p>
            <a:pPr algn="just"/>
            <a:endParaRPr lang="it-IT" sz="24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algn="just"/>
            <a:endParaRPr lang="it-IT" sz="24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69659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nozio">
  <a:themeElements>
    <a:clrScheme name="Equinozi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Equinozi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nozi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1187</TotalTime>
  <Words>609</Words>
  <Application>Microsoft Office PowerPoint</Application>
  <PresentationFormat>Presentazione su schermo (4:3)</PresentationFormat>
  <Paragraphs>117</Paragraphs>
  <Slides>15</Slides>
  <Notes>13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20" baseType="lpstr">
      <vt:lpstr>Arial</vt:lpstr>
      <vt:lpstr>Calibri</vt:lpstr>
      <vt:lpstr>Constantia</vt:lpstr>
      <vt:lpstr>Wingdings 2</vt:lpstr>
      <vt:lpstr>Equinozio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Obiettivi del progetto  «Insieme»</vt:lpstr>
      <vt:lpstr>Presentazione standard di PowerPoint</vt:lpstr>
      <vt:lpstr>Fortore  31 marzo 2017</vt:lpstr>
      <vt:lpstr>Presentazione standard di PowerPoint</vt:lpstr>
      <vt:lpstr>Presentazione standard di PowerPoint</vt:lpstr>
      <vt:lpstr>Conclusioni </vt:lpstr>
      <vt:lpstr>Conclusioni </vt:lpstr>
      <vt:lpstr>CONSIDERAZIONI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ENERGIA</dc:title>
  <dc:creator>Pezza</dc:creator>
  <cp:lastModifiedBy>Zamparelli</cp:lastModifiedBy>
  <cp:revision>247</cp:revision>
  <cp:lastPrinted>2019-05-08T08:07:55Z</cp:lastPrinted>
  <dcterms:created xsi:type="dcterms:W3CDTF">2017-07-04T11:16:58Z</dcterms:created>
  <dcterms:modified xsi:type="dcterms:W3CDTF">2019-05-08T08:25:55Z</dcterms:modified>
</cp:coreProperties>
</file>