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10"/>
  </p:notesMasterIdLst>
  <p:handoutMasterIdLst>
    <p:handoutMasterId r:id="rId11"/>
  </p:handoutMasterIdLst>
  <p:sldIdLst>
    <p:sldId id="1139" r:id="rId3"/>
    <p:sldId id="1541" r:id="rId4"/>
    <p:sldId id="984" r:id="rId5"/>
    <p:sldId id="1550" r:id="rId6"/>
    <p:sldId id="1551" r:id="rId7"/>
    <p:sldId id="1540" r:id="rId8"/>
    <p:sldId id="291" r:id="rId9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222" userDrawn="1">
          <p15:clr>
            <a:srgbClr val="A4A3A4"/>
          </p15:clr>
        </p15:guide>
        <p15:guide id="4" pos="2237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orient="horz" pos="3224" userDrawn="1">
          <p15:clr>
            <a:srgbClr val="A4A3A4"/>
          </p15:clr>
        </p15:guide>
        <p15:guide id="7" pos="2141" userDrawn="1">
          <p15:clr>
            <a:srgbClr val="A4A3A4"/>
          </p15:clr>
        </p15:guide>
        <p15:guide id="8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CEA"/>
    <a:srgbClr val="C6D9F1"/>
    <a:srgbClr val="4F81BD"/>
    <a:srgbClr val="6EB1E1"/>
    <a:srgbClr val="48668B"/>
    <a:srgbClr val="4A688C"/>
    <a:srgbClr val="49678C"/>
    <a:srgbClr val="FF7F7E"/>
    <a:srgbClr val="FF66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010595-E9E7-4A92-917B-4BA5EB8343DA}">
  <a:tblStyle styleId="{F5010595-E9E7-4A92-917B-4BA5EB8343D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 autoAdjust="0"/>
    <p:restoredTop sz="95342" autoAdjust="0"/>
  </p:normalViewPr>
  <p:slideViewPr>
    <p:cSldViewPr snapToGrid="0">
      <p:cViewPr varScale="1">
        <p:scale>
          <a:sx n="69" d="100"/>
          <a:sy n="69" d="100"/>
        </p:scale>
        <p:origin x="111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2"/>
        <p:guide orient="horz" pos="3222"/>
        <p:guide pos="2237"/>
        <p:guide orient="horz" pos="3127"/>
        <p:guide orient="horz" pos="3224"/>
        <p:guide pos="2141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941E4-D21E-4703-9F61-E517BA342B00}" type="doc">
      <dgm:prSet loTypeId="urn:microsoft.com/office/officeart/2005/8/layout/hProcess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7DFFBB-C57B-45D8-934E-9FB906DC980A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/>
            <a:t>Maggio 2016</a:t>
          </a:r>
        </a:p>
      </dgm:t>
    </dgm:pt>
    <dgm:pt modelId="{F68E83A6-B870-4427-931E-DFA9A4E7BF5F}" type="parTrans" cxnId="{F743187F-7738-45C1-BDD6-E925FF1EE61F}">
      <dgm:prSet/>
      <dgm:spPr/>
      <dgm:t>
        <a:bodyPr/>
        <a:lstStyle/>
        <a:p>
          <a:endParaRPr lang="it-IT"/>
        </a:p>
      </dgm:t>
    </dgm:pt>
    <dgm:pt modelId="{6FEEC3C3-FC14-450C-BBC2-16B7DE5CF03C}" type="sibTrans" cxnId="{F743187F-7738-45C1-BDD6-E925FF1EE61F}">
      <dgm:prSet/>
      <dgm:spPr/>
      <dgm:t>
        <a:bodyPr/>
        <a:lstStyle/>
        <a:p>
          <a:endParaRPr lang="it-IT"/>
        </a:p>
      </dgm:t>
    </dgm:pt>
    <dgm:pt modelId="{E3B4ECE3-A6A7-4B49-9CB5-146424B01C93}">
      <dgm:prSet phldrT="[Testo]" custT="1"/>
      <dgm:spPr/>
      <dgm:t>
        <a:bodyPr/>
        <a:lstStyle/>
        <a:p>
          <a:pPr algn="l"/>
          <a:r>
            <a:rPr lang="it-IT" sz="1200" dirty="0">
              <a:solidFill>
                <a:srgbClr val="002060"/>
              </a:solidFill>
            </a:rPr>
            <a:t>Memorandum of </a:t>
          </a:r>
          <a:r>
            <a:rPr lang="it-IT" sz="1200" dirty="0" err="1">
              <a:solidFill>
                <a:srgbClr val="002060"/>
              </a:solidFill>
            </a:rPr>
            <a:t>Understanding</a:t>
          </a:r>
          <a:r>
            <a:rPr lang="it-IT" sz="1200" dirty="0">
              <a:solidFill>
                <a:srgbClr val="002060"/>
              </a:solidFill>
            </a:rPr>
            <a:t> – tappe preliminari di integrazione</a:t>
          </a:r>
        </a:p>
      </dgm:t>
    </dgm:pt>
    <dgm:pt modelId="{CDF39C90-49AE-4162-891F-85460961B956}" type="parTrans" cxnId="{F7F425B7-4DA6-4556-8B04-93FC702B9E47}">
      <dgm:prSet/>
      <dgm:spPr/>
      <dgm:t>
        <a:bodyPr/>
        <a:lstStyle/>
        <a:p>
          <a:endParaRPr lang="it-IT"/>
        </a:p>
      </dgm:t>
    </dgm:pt>
    <dgm:pt modelId="{63E43598-EF58-4C6D-B649-A9CE10CA2BD0}" type="sibTrans" cxnId="{F7F425B7-4DA6-4556-8B04-93FC702B9E47}">
      <dgm:prSet/>
      <dgm:spPr/>
      <dgm:t>
        <a:bodyPr/>
        <a:lstStyle/>
        <a:p>
          <a:endParaRPr lang="it-IT"/>
        </a:p>
      </dgm:t>
    </dgm:pt>
    <dgm:pt modelId="{84DC9CAA-C872-4111-BEC0-EEC377CE1A28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/>
            <a:t>Febbraio 2017</a:t>
          </a:r>
        </a:p>
      </dgm:t>
    </dgm:pt>
    <dgm:pt modelId="{B5A000EE-2B97-415D-80D7-F9BB6C9A3E04}" type="parTrans" cxnId="{81EC5E54-D410-49CA-B3CE-6EF4D8E71216}">
      <dgm:prSet/>
      <dgm:spPr/>
      <dgm:t>
        <a:bodyPr/>
        <a:lstStyle/>
        <a:p>
          <a:endParaRPr lang="it-IT"/>
        </a:p>
      </dgm:t>
    </dgm:pt>
    <dgm:pt modelId="{EDDBDA0E-FD29-429D-A5DB-518FD58E11D4}" type="sibTrans" cxnId="{81EC5E54-D410-49CA-B3CE-6EF4D8E71216}">
      <dgm:prSet/>
      <dgm:spPr/>
      <dgm:t>
        <a:bodyPr/>
        <a:lstStyle/>
        <a:p>
          <a:endParaRPr lang="it-IT"/>
        </a:p>
      </dgm:t>
    </dgm:pt>
    <dgm:pt modelId="{B3966914-299A-48B1-BB37-9D69CDDA5968}">
      <dgm:prSet phldrT="[Testo]" custT="1"/>
      <dgm:spPr/>
      <dgm:t>
        <a:bodyPr/>
        <a:lstStyle/>
        <a:p>
          <a:pPr algn="l"/>
          <a:r>
            <a:rPr lang="it-IT" sz="1200" dirty="0">
              <a:solidFill>
                <a:srgbClr val="002060"/>
              </a:solidFill>
            </a:rPr>
            <a:t>Lettera d’Intenti – definizione nuova configurazione</a:t>
          </a:r>
        </a:p>
      </dgm:t>
    </dgm:pt>
    <dgm:pt modelId="{BF63CDE6-3C9B-4897-8600-DF71FC1ADA76}" type="parTrans" cxnId="{35DD8AB2-ECEE-4078-AE08-254C4BB758ED}">
      <dgm:prSet/>
      <dgm:spPr/>
      <dgm:t>
        <a:bodyPr/>
        <a:lstStyle/>
        <a:p>
          <a:endParaRPr lang="it-IT"/>
        </a:p>
      </dgm:t>
    </dgm:pt>
    <dgm:pt modelId="{12FF65E9-FEB6-424C-83E5-F90F97D4CD0E}" type="sibTrans" cxnId="{35DD8AB2-ECEE-4078-AE08-254C4BB758ED}">
      <dgm:prSet/>
      <dgm:spPr/>
      <dgm:t>
        <a:bodyPr/>
        <a:lstStyle/>
        <a:p>
          <a:endParaRPr lang="it-IT"/>
        </a:p>
      </dgm:t>
    </dgm:pt>
    <dgm:pt modelId="{84C23D48-2239-4007-81A1-C35427491C0D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/>
            <a:t>Maggio 2017</a:t>
          </a:r>
        </a:p>
      </dgm:t>
    </dgm:pt>
    <dgm:pt modelId="{60663B35-9AF4-4B12-B0D8-FF113F8F52C8}" type="parTrans" cxnId="{843BCEE9-D0CB-43B6-9B5C-662AF2736064}">
      <dgm:prSet/>
      <dgm:spPr/>
      <dgm:t>
        <a:bodyPr/>
        <a:lstStyle/>
        <a:p>
          <a:endParaRPr lang="it-IT"/>
        </a:p>
      </dgm:t>
    </dgm:pt>
    <dgm:pt modelId="{7DF1E516-3330-45C0-8B7D-3620FA00B968}" type="sibTrans" cxnId="{843BCEE9-D0CB-43B6-9B5C-662AF2736064}">
      <dgm:prSet/>
      <dgm:spPr/>
      <dgm:t>
        <a:bodyPr/>
        <a:lstStyle/>
        <a:p>
          <a:endParaRPr lang="it-IT"/>
        </a:p>
      </dgm:t>
    </dgm:pt>
    <dgm:pt modelId="{A92649D1-4444-4476-A1A8-245CF99EE44A}">
      <dgm:prSet phldrT="[Testo]" custT="1"/>
      <dgm:spPr/>
      <dgm:t>
        <a:bodyPr/>
        <a:lstStyle/>
        <a:p>
          <a:pPr algn="l"/>
          <a:r>
            <a:rPr lang="it-IT" sz="1200" dirty="0">
              <a:solidFill>
                <a:srgbClr val="002060"/>
              </a:solidFill>
            </a:rPr>
            <a:t>Fusione per </a:t>
          </a:r>
          <a:r>
            <a:rPr lang="it-IT" sz="1200" dirty="0" err="1">
              <a:solidFill>
                <a:srgbClr val="002060"/>
              </a:solidFill>
            </a:rPr>
            <a:t>incorporazioneNasce</a:t>
          </a:r>
          <a:r>
            <a:rPr lang="it-IT" sz="1200" dirty="0">
              <a:solidFill>
                <a:srgbClr val="002060"/>
              </a:solidFill>
            </a:rPr>
            <a:t> Elettricità Futura</a:t>
          </a:r>
        </a:p>
      </dgm:t>
    </dgm:pt>
    <dgm:pt modelId="{B4A74A5A-C185-45DE-8151-0870461BDA60}" type="parTrans" cxnId="{933EC1EB-8CE3-4158-BB57-651C95EA1264}">
      <dgm:prSet/>
      <dgm:spPr/>
      <dgm:t>
        <a:bodyPr/>
        <a:lstStyle/>
        <a:p>
          <a:endParaRPr lang="it-IT"/>
        </a:p>
      </dgm:t>
    </dgm:pt>
    <dgm:pt modelId="{1BEF66DF-7159-4703-B31B-9BEEB0AF2D5C}" type="sibTrans" cxnId="{933EC1EB-8CE3-4158-BB57-651C95EA1264}">
      <dgm:prSet/>
      <dgm:spPr/>
      <dgm:t>
        <a:bodyPr/>
        <a:lstStyle/>
        <a:p>
          <a:endParaRPr lang="it-IT"/>
        </a:p>
      </dgm:t>
    </dgm:pt>
    <dgm:pt modelId="{9015AE4F-B8FA-480A-9526-47A3525FF87C}" type="pres">
      <dgm:prSet presAssocID="{90E941E4-D21E-4703-9F61-E517BA342B0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4454D1-7E07-4D9C-9276-B3126BBA3C18}" type="pres">
      <dgm:prSet presAssocID="{AE7DFFBB-C57B-45D8-934E-9FB906DC980A}" presName="compNode" presStyleCnt="0"/>
      <dgm:spPr/>
    </dgm:pt>
    <dgm:pt modelId="{5492371B-1B2D-4B3A-AF18-B5C746900319}" type="pres">
      <dgm:prSet presAssocID="{AE7DFFBB-C57B-45D8-934E-9FB906DC980A}" presName="noGeometry" presStyleCnt="0"/>
      <dgm:spPr/>
    </dgm:pt>
    <dgm:pt modelId="{E4B75BD3-8AF5-44BD-B24E-7A64E19B1792}" type="pres">
      <dgm:prSet presAssocID="{AE7DFFBB-C57B-45D8-934E-9FB906DC980A}" presName="childTextVisible" presStyleLbl="bgAccFollowNode1" presStyleIdx="0" presStyleCnt="3" custLinFactNeighborX="-424" custLinFactNeighborY="-191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BD31DC-9ED0-4E0C-8A8D-9D7D2CD7F445}" type="pres">
      <dgm:prSet presAssocID="{AE7DFFBB-C57B-45D8-934E-9FB906DC980A}" presName="childTextHidden" presStyleLbl="bgAccFollowNode1" presStyleIdx="0" presStyleCnt="3"/>
      <dgm:spPr/>
      <dgm:t>
        <a:bodyPr/>
        <a:lstStyle/>
        <a:p>
          <a:endParaRPr lang="it-IT"/>
        </a:p>
      </dgm:t>
    </dgm:pt>
    <dgm:pt modelId="{1B751071-FE5F-4CD3-AD09-06B3ACE94E67}" type="pres">
      <dgm:prSet presAssocID="{AE7DFFBB-C57B-45D8-934E-9FB906DC980A}" presName="parentText" presStyleLbl="node1" presStyleIdx="0" presStyleCnt="3" custLinFactNeighborX="-379" custLinFactNeighborY="-7096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607F55-B6F0-4682-BBCA-A8115B6B926A}" type="pres">
      <dgm:prSet presAssocID="{AE7DFFBB-C57B-45D8-934E-9FB906DC980A}" presName="aSpace" presStyleCnt="0"/>
      <dgm:spPr/>
    </dgm:pt>
    <dgm:pt modelId="{B0BE4DD4-E179-49BF-8FDF-4DA89552AF05}" type="pres">
      <dgm:prSet presAssocID="{84DC9CAA-C872-4111-BEC0-EEC377CE1A28}" presName="compNode" presStyleCnt="0"/>
      <dgm:spPr/>
    </dgm:pt>
    <dgm:pt modelId="{400F3873-E6E5-410C-ACD3-385396EACD92}" type="pres">
      <dgm:prSet presAssocID="{84DC9CAA-C872-4111-BEC0-EEC377CE1A28}" presName="noGeometry" presStyleCnt="0"/>
      <dgm:spPr/>
    </dgm:pt>
    <dgm:pt modelId="{8AD53FF4-3F3F-4580-BA9B-7C932F70E621}" type="pres">
      <dgm:prSet presAssocID="{84DC9CAA-C872-4111-BEC0-EEC377CE1A28}" presName="childTextVisible" presStyleLbl="bgAccFollowNode1" presStyleIdx="1" presStyleCnt="3" custLinFactNeighborX="-6807" custLinFactNeighborY="-1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1A7CF1-BB3D-4BC9-B744-1CA6709F0DD9}" type="pres">
      <dgm:prSet presAssocID="{84DC9CAA-C872-4111-BEC0-EEC377CE1A28}" presName="childTextHidden" presStyleLbl="bgAccFollowNode1" presStyleIdx="1" presStyleCnt="3"/>
      <dgm:spPr/>
      <dgm:t>
        <a:bodyPr/>
        <a:lstStyle/>
        <a:p>
          <a:endParaRPr lang="it-IT"/>
        </a:p>
      </dgm:t>
    </dgm:pt>
    <dgm:pt modelId="{2D4D6BA8-0EB6-4ACF-8A84-19FE429DC5B4}" type="pres">
      <dgm:prSet presAssocID="{84DC9CAA-C872-4111-BEC0-EEC377CE1A28}" presName="parentText" presStyleLbl="node1" presStyleIdx="1" presStyleCnt="3" custLinFactNeighborX="-1679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332118-BA6A-4EC7-AB22-EBA33D35C121}" type="pres">
      <dgm:prSet presAssocID="{84DC9CAA-C872-4111-BEC0-EEC377CE1A28}" presName="aSpace" presStyleCnt="0"/>
      <dgm:spPr/>
    </dgm:pt>
    <dgm:pt modelId="{1C9C7E99-8796-48B0-9DB4-51A36F1109B0}" type="pres">
      <dgm:prSet presAssocID="{84C23D48-2239-4007-81A1-C35427491C0D}" presName="compNode" presStyleCnt="0"/>
      <dgm:spPr/>
    </dgm:pt>
    <dgm:pt modelId="{A9AC5102-2F4E-4952-AEAA-8CBCBFF711FF}" type="pres">
      <dgm:prSet presAssocID="{84C23D48-2239-4007-81A1-C35427491C0D}" presName="noGeometry" presStyleCnt="0"/>
      <dgm:spPr/>
    </dgm:pt>
    <dgm:pt modelId="{485A20BD-19A8-4B1B-8622-ED463F587245}" type="pres">
      <dgm:prSet presAssocID="{84C23D48-2239-4007-81A1-C35427491C0D}" presName="childTextVisible" presStyleLbl="bgAccFollowNode1" presStyleIdx="2" presStyleCnt="3" custLinFactNeighborX="189" custLinFactNeighborY="137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3CC9E0-1638-4950-9C96-5B9EBEF4D80F}" type="pres">
      <dgm:prSet presAssocID="{84C23D48-2239-4007-81A1-C35427491C0D}" presName="childTextHidden" presStyleLbl="bgAccFollowNode1" presStyleIdx="2" presStyleCnt="3"/>
      <dgm:spPr/>
      <dgm:t>
        <a:bodyPr/>
        <a:lstStyle/>
        <a:p>
          <a:endParaRPr lang="it-IT"/>
        </a:p>
      </dgm:t>
    </dgm:pt>
    <dgm:pt modelId="{F36411E5-53D7-4A1D-8220-06B38D811A3C}" type="pres">
      <dgm:prSet presAssocID="{84C23D48-2239-4007-81A1-C35427491C0D}" presName="parentText" presStyleLbl="node1" presStyleIdx="2" presStyleCnt="3" custLinFactNeighborX="-6792" custLinFactNeighborY="3006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B506125-C1A0-4D3B-A7C9-6713C262216F}" type="presOf" srcId="{B3966914-299A-48B1-BB37-9D69CDDA5968}" destId="{581A7CF1-BB3D-4BC9-B744-1CA6709F0DD9}" srcOrd="1" destOrd="0" presId="urn:microsoft.com/office/officeart/2005/8/layout/hProcess6"/>
    <dgm:cxn modelId="{9855A9F9-BE07-44EF-BDA8-7BC83B75D6ED}" type="presOf" srcId="{84C23D48-2239-4007-81A1-C35427491C0D}" destId="{F36411E5-53D7-4A1D-8220-06B38D811A3C}" srcOrd="0" destOrd="0" presId="urn:microsoft.com/office/officeart/2005/8/layout/hProcess6"/>
    <dgm:cxn modelId="{4A7F0034-EA17-4945-A619-93551FCF4069}" type="presOf" srcId="{AE7DFFBB-C57B-45D8-934E-9FB906DC980A}" destId="{1B751071-FE5F-4CD3-AD09-06B3ACE94E67}" srcOrd="0" destOrd="0" presId="urn:microsoft.com/office/officeart/2005/8/layout/hProcess6"/>
    <dgm:cxn modelId="{F743187F-7738-45C1-BDD6-E925FF1EE61F}" srcId="{90E941E4-D21E-4703-9F61-E517BA342B00}" destId="{AE7DFFBB-C57B-45D8-934E-9FB906DC980A}" srcOrd="0" destOrd="0" parTransId="{F68E83A6-B870-4427-931E-DFA9A4E7BF5F}" sibTransId="{6FEEC3C3-FC14-450C-BBC2-16B7DE5CF03C}"/>
    <dgm:cxn modelId="{2EB66748-6921-4C21-9EA3-6F28D19D7041}" type="presOf" srcId="{B3966914-299A-48B1-BB37-9D69CDDA5968}" destId="{8AD53FF4-3F3F-4580-BA9B-7C932F70E621}" srcOrd="0" destOrd="0" presId="urn:microsoft.com/office/officeart/2005/8/layout/hProcess6"/>
    <dgm:cxn modelId="{933EC1EB-8CE3-4158-BB57-651C95EA1264}" srcId="{84C23D48-2239-4007-81A1-C35427491C0D}" destId="{A92649D1-4444-4476-A1A8-245CF99EE44A}" srcOrd="0" destOrd="0" parTransId="{B4A74A5A-C185-45DE-8151-0870461BDA60}" sibTransId="{1BEF66DF-7159-4703-B31B-9BEEB0AF2D5C}"/>
    <dgm:cxn modelId="{43F1FB7D-A76E-4446-BB16-C6CE54DB0E12}" type="presOf" srcId="{90E941E4-D21E-4703-9F61-E517BA342B00}" destId="{9015AE4F-B8FA-480A-9526-47A3525FF87C}" srcOrd="0" destOrd="0" presId="urn:microsoft.com/office/officeart/2005/8/layout/hProcess6"/>
    <dgm:cxn modelId="{8009BBA6-7862-49B9-A038-953DD07401B3}" type="presOf" srcId="{A92649D1-4444-4476-A1A8-245CF99EE44A}" destId="{485A20BD-19A8-4B1B-8622-ED463F587245}" srcOrd="0" destOrd="0" presId="urn:microsoft.com/office/officeart/2005/8/layout/hProcess6"/>
    <dgm:cxn modelId="{B32927F3-6AEC-4665-87C2-D19D998C11B1}" type="presOf" srcId="{E3B4ECE3-A6A7-4B49-9CB5-146424B01C93}" destId="{E4B75BD3-8AF5-44BD-B24E-7A64E19B1792}" srcOrd="0" destOrd="0" presId="urn:microsoft.com/office/officeart/2005/8/layout/hProcess6"/>
    <dgm:cxn modelId="{3E895441-AF21-4423-91BB-0D8D2C9820C1}" type="presOf" srcId="{A92649D1-4444-4476-A1A8-245CF99EE44A}" destId="{123CC9E0-1638-4950-9C96-5B9EBEF4D80F}" srcOrd="1" destOrd="0" presId="urn:microsoft.com/office/officeart/2005/8/layout/hProcess6"/>
    <dgm:cxn modelId="{FDDC661F-03C7-487A-93B0-63E5D3D9CFDE}" type="presOf" srcId="{84DC9CAA-C872-4111-BEC0-EEC377CE1A28}" destId="{2D4D6BA8-0EB6-4ACF-8A84-19FE429DC5B4}" srcOrd="0" destOrd="0" presId="urn:microsoft.com/office/officeart/2005/8/layout/hProcess6"/>
    <dgm:cxn modelId="{F7F425B7-4DA6-4556-8B04-93FC702B9E47}" srcId="{AE7DFFBB-C57B-45D8-934E-9FB906DC980A}" destId="{E3B4ECE3-A6A7-4B49-9CB5-146424B01C93}" srcOrd="0" destOrd="0" parTransId="{CDF39C90-49AE-4162-891F-85460961B956}" sibTransId="{63E43598-EF58-4C6D-B649-A9CE10CA2BD0}"/>
    <dgm:cxn modelId="{35DD8AB2-ECEE-4078-AE08-254C4BB758ED}" srcId="{84DC9CAA-C872-4111-BEC0-EEC377CE1A28}" destId="{B3966914-299A-48B1-BB37-9D69CDDA5968}" srcOrd="0" destOrd="0" parTransId="{BF63CDE6-3C9B-4897-8600-DF71FC1ADA76}" sibTransId="{12FF65E9-FEB6-424C-83E5-F90F97D4CD0E}"/>
    <dgm:cxn modelId="{45B907AE-C0E2-42F2-9CA5-F61C1906B305}" type="presOf" srcId="{E3B4ECE3-A6A7-4B49-9CB5-146424B01C93}" destId="{23BD31DC-9ED0-4E0C-8A8D-9D7D2CD7F445}" srcOrd="1" destOrd="0" presId="urn:microsoft.com/office/officeart/2005/8/layout/hProcess6"/>
    <dgm:cxn modelId="{81EC5E54-D410-49CA-B3CE-6EF4D8E71216}" srcId="{90E941E4-D21E-4703-9F61-E517BA342B00}" destId="{84DC9CAA-C872-4111-BEC0-EEC377CE1A28}" srcOrd="1" destOrd="0" parTransId="{B5A000EE-2B97-415D-80D7-F9BB6C9A3E04}" sibTransId="{EDDBDA0E-FD29-429D-A5DB-518FD58E11D4}"/>
    <dgm:cxn modelId="{843BCEE9-D0CB-43B6-9B5C-662AF2736064}" srcId="{90E941E4-D21E-4703-9F61-E517BA342B00}" destId="{84C23D48-2239-4007-81A1-C35427491C0D}" srcOrd="2" destOrd="0" parTransId="{60663B35-9AF4-4B12-B0D8-FF113F8F52C8}" sibTransId="{7DF1E516-3330-45C0-8B7D-3620FA00B968}"/>
    <dgm:cxn modelId="{C53959F5-D622-4E50-B658-96B49D46BC26}" type="presParOf" srcId="{9015AE4F-B8FA-480A-9526-47A3525FF87C}" destId="{D64454D1-7E07-4D9C-9276-B3126BBA3C18}" srcOrd="0" destOrd="0" presId="urn:microsoft.com/office/officeart/2005/8/layout/hProcess6"/>
    <dgm:cxn modelId="{101EE310-666F-468F-BBD4-FD04AE4F8409}" type="presParOf" srcId="{D64454D1-7E07-4D9C-9276-B3126BBA3C18}" destId="{5492371B-1B2D-4B3A-AF18-B5C746900319}" srcOrd="0" destOrd="0" presId="urn:microsoft.com/office/officeart/2005/8/layout/hProcess6"/>
    <dgm:cxn modelId="{95510065-4897-404E-90D6-D10D869E5806}" type="presParOf" srcId="{D64454D1-7E07-4D9C-9276-B3126BBA3C18}" destId="{E4B75BD3-8AF5-44BD-B24E-7A64E19B1792}" srcOrd="1" destOrd="0" presId="urn:microsoft.com/office/officeart/2005/8/layout/hProcess6"/>
    <dgm:cxn modelId="{59B49438-A6E5-40FE-95BF-5D1C71C3F12A}" type="presParOf" srcId="{D64454D1-7E07-4D9C-9276-B3126BBA3C18}" destId="{23BD31DC-9ED0-4E0C-8A8D-9D7D2CD7F445}" srcOrd="2" destOrd="0" presId="urn:microsoft.com/office/officeart/2005/8/layout/hProcess6"/>
    <dgm:cxn modelId="{375E2A60-81AF-45F7-9299-C2286D145B10}" type="presParOf" srcId="{D64454D1-7E07-4D9C-9276-B3126BBA3C18}" destId="{1B751071-FE5F-4CD3-AD09-06B3ACE94E67}" srcOrd="3" destOrd="0" presId="urn:microsoft.com/office/officeart/2005/8/layout/hProcess6"/>
    <dgm:cxn modelId="{8355E338-8191-47B3-AFE9-82EBC5128C9F}" type="presParOf" srcId="{9015AE4F-B8FA-480A-9526-47A3525FF87C}" destId="{6D607F55-B6F0-4682-BBCA-A8115B6B926A}" srcOrd="1" destOrd="0" presId="urn:microsoft.com/office/officeart/2005/8/layout/hProcess6"/>
    <dgm:cxn modelId="{CE967702-2255-4D0F-84F8-E190CB175523}" type="presParOf" srcId="{9015AE4F-B8FA-480A-9526-47A3525FF87C}" destId="{B0BE4DD4-E179-49BF-8FDF-4DA89552AF05}" srcOrd="2" destOrd="0" presId="urn:microsoft.com/office/officeart/2005/8/layout/hProcess6"/>
    <dgm:cxn modelId="{6AB56B8D-4CF0-46FE-AE4E-1B52688FA18B}" type="presParOf" srcId="{B0BE4DD4-E179-49BF-8FDF-4DA89552AF05}" destId="{400F3873-E6E5-410C-ACD3-385396EACD92}" srcOrd="0" destOrd="0" presId="urn:microsoft.com/office/officeart/2005/8/layout/hProcess6"/>
    <dgm:cxn modelId="{2A10C129-3AD0-4F24-B9F3-414ABE3569EF}" type="presParOf" srcId="{B0BE4DD4-E179-49BF-8FDF-4DA89552AF05}" destId="{8AD53FF4-3F3F-4580-BA9B-7C932F70E621}" srcOrd="1" destOrd="0" presId="urn:microsoft.com/office/officeart/2005/8/layout/hProcess6"/>
    <dgm:cxn modelId="{E4D4EE40-87A4-4520-B4BA-DE7FA03883F1}" type="presParOf" srcId="{B0BE4DD4-E179-49BF-8FDF-4DA89552AF05}" destId="{581A7CF1-BB3D-4BC9-B744-1CA6709F0DD9}" srcOrd="2" destOrd="0" presId="urn:microsoft.com/office/officeart/2005/8/layout/hProcess6"/>
    <dgm:cxn modelId="{3B86B96D-9B4A-490B-BD2F-1368F035C739}" type="presParOf" srcId="{B0BE4DD4-E179-49BF-8FDF-4DA89552AF05}" destId="{2D4D6BA8-0EB6-4ACF-8A84-19FE429DC5B4}" srcOrd="3" destOrd="0" presId="urn:microsoft.com/office/officeart/2005/8/layout/hProcess6"/>
    <dgm:cxn modelId="{EEEA3043-50E5-4BFE-AC93-0E756A3E968F}" type="presParOf" srcId="{9015AE4F-B8FA-480A-9526-47A3525FF87C}" destId="{FC332118-BA6A-4EC7-AB22-EBA33D35C121}" srcOrd="3" destOrd="0" presId="urn:microsoft.com/office/officeart/2005/8/layout/hProcess6"/>
    <dgm:cxn modelId="{DF9D60F4-3794-448B-BD6A-9C79504BB416}" type="presParOf" srcId="{9015AE4F-B8FA-480A-9526-47A3525FF87C}" destId="{1C9C7E99-8796-48B0-9DB4-51A36F1109B0}" srcOrd="4" destOrd="0" presId="urn:microsoft.com/office/officeart/2005/8/layout/hProcess6"/>
    <dgm:cxn modelId="{B5881B09-8C39-4D69-821F-0C04AA394BD7}" type="presParOf" srcId="{1C9C7E99-8796-48B0-9DB4-51A36F1109B0}" destId="{A9AC5102-2F4E-4952-AEAA-8CBCBFF711FF}" srcOrd="0" destOrd="0" presId="urn:microsoft.com/office/officeart/2005/8/layout/hProcess6"/>
    <dgm:cxn modelId="{AC4D0B08-8DF5-4A33-9F3A-BC99B2007C5C}" type="presParOf" srcId="{1C9C7E99-8796-48B0-9DB4-51A36F1109B0}" destId="{485A20BD-19A8-4B1B-8622-ED463F587245}" srcOrd="1" destOrd="0" presId="urn:microsoft.com/office/officeart/2005/8/layout/hProcess6"/>
    <dgm:cxn modelId="{914112E0-3176-421A-9665-B59BE1FB3B34}" type="presParOf" srcId="{1C9C7E99-8796-48B0-9DB4-51A36F1109B0}" destId="{123CC9E0-1638-4950-9C96-5B9EBEF4D80F}" srcOrd="2" destOrd="0" presId="urn:microsoft.com/office/officeart/2005/8/layout/hProcess6"/>
    <dgm:cxn modelId="{6AE532AC-A743-4372-8B93-0F0B5073B31F}" type="presParOf" srcId="{1C9C7E99-8796-48B0-9DB4-51A36F1109B0}" destId="{F36411E5-53D7-4A1D-8220-06B38D811A3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A856E9-B0F0-4258-ADED-4A4BE4C5163C}" type="doc">
      <dgm:prSet loTypeId="urn:microsoft.com/office/officeart/2005/8/layout/hList9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BA4F534-DCCF-4029-A6ED-C3AB86DAB463}">
      <dgm:prSet phldrT="[Testo]"/>
      <dgm:spPr>
        <a:solidFill>
          <a:srgbClr val="002060"/>
        </a:solidFill>
      </dgm:spPr>
      <dgm:t>
        <a:bodyPr/>
        <a:lstStyle/>
        <a:p>
          <a:r>
            <a:rPr lang="it-IT" b="1" dirty="0"/>
            <a:t>Associati</a:t>
          </a:r>
        </a:p>
      </dgm:t>
    </dgm:pt>
    <dgm:pt modelId="{C225AB5B-50B0-447F-8467-31A094CFAE96}" type="parTrans" cxnId="{537B1C9D-7486-4961-9E6E-9E04794E5ED2}">
      <dgm:prSet/>
      <dgm:spPr/>
      <dgm:t>
        <a:bodyPr/>
        <a:lstStyle/>
        <a:p>
          <a:endParaRPr lang="it-IT"/>
        </a:p>
      </dgm:t>
    </dgm:pt>
    <dgm:pt modelId="{42FDC987-A95B-4BDB-A7A9-4BCB6D87D551}" type="sibTrans" cxnId="{537B1C9D-7486-4961-9E6E-9E04794E5ED2}">
      <dgm:prSet/>
      <dgm:spPr/>
      <dgm:t>
        <a:bodyPr/>
        <a:lstStyle/>
        <a:p>
          <a:endParaRPr lang="it-IT"/>
        </a:p>
      </dgm:t>
    </dgm:pt>
    <dgm:pt modelId="{92FECA27-5235-4842-A48A-EC28200569DD}">
      <dgm:prSet phldrT="[Testo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>
            <a:spcBef>
              <a:spcPts val="600"/>
            </a:spcBef>
          </a:pPr>
          <a:r>
            <a:rPr lang="it-IT" sz="1400" dirty="0">
              <a:solidFill>
                <a:srgbClr val="002060"/>
              </a:solidFill>
            </a:rPr>
            <a:t>Dimensione aziendale / numerosità</a:t>
          </a:r>
        </a:p>
        <a:p>
          <a:pPr algn="ctr">
            <a:spcBef>
              <a:spcPts val="600"/>
            </a:spcBef>
          </a:pPr>
          <a:r>
            <a:rPr lang="it-IT" sz="14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rPr>
            <a:t>Business e policy prevalente</a:t>
          </a:r>
          <a:endParaRPr lang="it-IT" sz="1400" dirty="0"/>
        </a:p>
      </dgm:t>
    </dgm:pt>
    <dgm:pt modelId="{F2823B21-437B-40DD-BDA0-D9D8E5C6A0A1}" type="parTrans" cxnId="{2845E15B-68A7-4CC9-BCFF-FED3326917ED}">
      <dgm:prSet/>
      <dgm:spPr/>
      <dgm:t>
        <a:bodyPr/>
        <a:lstStyle/>
        <a:p>
          <a:endParaRPr lang="it-IT"/>
        </a:p>
      </dgm:t>
    </dgm:pt>
    <dgm:pt modelId="{26C0CCF3-4EB6-41F9-85BA-4C4A446E7FA1}" type="sibTrans" cxnId="{2845E15B-68A7-4CC9-BCFF-FED3326917ED}">
      <dgm:prSet/>
      <dgm:spPr/>
      <dgm:t>
        <a:bodyPr/>
        <a:lstStyle/>
        <a:p>
          <a:endParaRPr lang="it-IT"/>
        </a:p>
      </dgm:t>
    </dgm:pt>
    <dgm:pt modelId="{87EB0236-1921-4DB2-BF47-B4A0088CE68D}" type="pres">
      <dgm:prSet presAssocID="{8DA856E9-B0F0-4258-ADED-4A4BE4C5163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A485A1B-8756-4D66-A239-C2BA07CB10B3}" type="pres">
      <dgm:prSet presAssocID="{8BA4F534-DCCF-4029-A6ED-C3AB86DAB463}" presName="posSpace" presStyleCnt="0"/>
      <dgm:spPr/>
    </dgm:pt>
    <dgm:pt modelId="{BEAAD25C-61F1-4319-9339-BFFF04C80E21}" type="pres">
      <dgm:prSet presAssocID="{8BA4F534-DCCF-4029-A6ED-C3AB86DAB463}" presName="vertFlow" presStyleCnt="0"/>
      <dgm:spPr/>
    </dgm:pt>
    <dgm:pt modelId="{4A193762-0F5B-4F03-A5E3-3ED85E4BB3A3}" type="pres">
      <dgm:prSet presAssocID="{8BA4F534-DCCF-4029-A6ED-C3AB86DAB463}" presName="topSpace" presStyleCnt="0"/>
      <dgm:spPr/>
    </dgm:pt>
    <dgm:pt modelId="{02DC7108-EDBA-429D-AC17-D14915B8727F}" type="pres">
      <dgm:prSet presAssocID="{8BA4F534-DCCF-4029-A6ED-C3AB86DAB463}" presName="firstComp" presStyleCnt="0"/>
      <dgm:spPr/>
    </dgm:pt>
    <dgm:pt modelId="{43945048-1F3B-4EBA-A6EA-57A8E9912020}" type="pres">
      <dgm:prSet presAssocID="{8BA4F534-DCCF-4029-A6ED-C3AB86DAB463}" presName="firstChild" presStyleLbl="bgAccFollowNode1" presStyleIdx="0" presStyleCnt="1" custScaleX="105070" custScaleY="139167" custLinFactNeighborX="-786" custLinFactNeighborY="-9628"/>
      <dgm:spPr/>
      <dgm:t>
        <a:bodyPr/>
        <a:lstStyle/>
        <a:p>
          <a:endParaRPr lang="it-IT"/>
        </a:p>
      </dgm:t>
    </dgm:pt>
    <dgm:pt modelId="{B60C8D9F-EC6F-4E2B-B4FC-1CD086D29771}" type="pres">
      <dgm:prSet presAssocID="{8BA4F534-DCCF-4029-A6ED-C3AB86DAB463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0BE86E-42B4-44CF-AE06-7AD0898CF426}" type="pres">
      <dgm:prSet presAssocID="{8BA4F534-DCCF-4029-A6ED-C3AB86DAB463}" presName="negSpace" presStyleCnt="0"/>
      <dgm:spPr/>
    </dgm:pt>
    <dgm:pt modelId="{F800E5DA-CF9B-4B11-9029-1BB1D3A31A8F}" type="pres">
      <dgm:prSet presAssocID="{8BA4F534-DCCF-4029-A6ED-C3AB86DAB463}" presName="circle" presStyleLbl="node1" presStyleIdx="0" presStyleCnt="1" custScaleX="125612" custScaleY="124933" custLinFactNeighborX="-13655" custLinFactNeighborY="2137"/>
      <dgm:spPr/>
      <dgm:t>
        <a:bodyPr/>
        <a:lstStyle/>
        <a:p>
          <a:endParaRPr lang="it-IT"/>
        </a:p>
      </dgm:t>
    </dgm:pt>
  </dgm:ptLst>
  <dgm:cxnLst>
    <dgm:cxn modelId="{65858BFC-DECC-4D2D-941F-ACBB710F824F}" type="presOf" srcId="{92FECA27-5235-4842-A48A-EC28200569DD}" destId="{43945048-1F3B-4EBA-A6EA-57A8E9912020}" srcOrd="0" destOrd="0" presId="urn:microsoft.com/office/officeart/2005/8/layout/hList9"/>
    <dgm:cxn modelId="{2845E15B-68A7-4CC9-BCFF-FED3326917ED}" srcId="{8BA4F534-DCCF-4029-A6ED-C3AB86DAB463}" destId="{92FECA27-5235-4842-A48A-EC28200569DD}" srcOrd="0" destOrd="0" parTransId="{F2823B21-437B-40DD-BDA0-D9D8E5C6A0A1}" sibTransId="{26C0CCF3-4EB6-41F9-85BA-4C4A446E7FA1}"/>
    <dgm:cxn modelId="{BC318A2E-C824-4F7D-AD78-428826B19F65}" type="presOf" srcId="{92FECA27-5235-4842-A48A-EC28200569DD}" destId="{B60C8D9F-EC6F-4E2B-B4FC-1CD086D29771}" srcOrd="1" destOrd="0" presId="urn:microsoft.com/office/officeart/2005/8/layout/hList9"/>
    <dgm:cxn modelId="{CD026762-1082-42B7-8D04-71C6CEE549CA}" type="presOf" srcId="{8BA4F534-DCCF-4029-A6ED-C3AB86DAB463}" destId="{F800E5DA-CF9B-4B11-9029-1BB1D3A31A8F}" srcOrd="0" destOrd="0" presId="urn:microsoft.com/office/officeart/2005/8/layout/hList9"/>
    <dgm:cxn modelId="{537B1C9D-7486-4961-9E6E-9E04794E5ED2}" srcId="{8DA856E9-B0F0-4258-ADED-4A4BE4C5163C}" destId="{8BA4F534-DCCF-4029-A6ED-C3AB86DAB463}" srcOrd="0" destOrd="0" parTransId="{C225AB5B-50B0-447F-8467-31A094CFAE96}" sibTransId="{42FDC987-A95B-4BDB-A7A9-4BCB6D87D551}"/>
    <dgm:cxn modelId="{3B0FE90F-6419-4800-83CC-D3ACA8E36650}" type="presOf" srcId="{8DA856E9-B0F0-4258-ADED-4A4BE4C5163C}" destId="{87EB0236-1921-4DB2-BF47-B4A0088CE68D}" srcOrd="0" destOrd="0" presId="urn:microsoft.com/office/officeart/2005/8/layout/hList9"/>
    <dgm:cxn modelId="{9E7CD098-15DE-4F45-92DA-D54F55CE91FB}" type="presParOf" srcId="{87EB0236-1921-4DB2-BF47-B4A0088CE68D}" destId="{7A485A1B-8756-4D66-A239-C2BA07CB10B3}" srcOrd="0" destOrd="0" presId="urn:microsoft.com/office/officeart/2005/8/layout/hList9"/>
    <dgm:cxn modelId="{24B98CBA-6EC7-44F9-B855-4C100ACC6FF1}" type="presParOf" srcId="{87EB0236-1921-4DB2-BF47-B4A0088CE68D}" destId="{BEAAD25C-61F1-4319-9339-BFFF04C80E21}" srcOrd="1" destOrd="0" presId="urn:microsoft.com/office/officeart/2005/8/layout/hList9"/>
    <dgm:cxn modelId="{62A49C99-84B5-4F90-9EC6-C420C0465F6A}" type="presParOf" srcId="{BEAAD25C-61F1-4319-9339-BFFF04C80E21}" destId="{4A193762-0F5B-4F03-A5E3-3ED85E4BB3A3}" srcOrd="0" destOrd="0" presId="urn:microsoft.com/office/officeart/2005/8/layout/hList9"/>
    <dgm:cxn modelId="{6177A25C-2D92-4333-A123-4D26FCBBF6FD}" type="presParOf" srcId="{BEAAD25C-61F1-4319-9339-BFFF04C80E21}" destId="{02DC7108-EDBA-429D-AC17-D14915B8727F}" srcOrd="1" destOrd="0" presId="urn:microsoft.com/office/officeart/2005/8/layout/hList9"/>
    <dgm:cxn modelId="{FB84E8FB-772A-45A4-A2AE-37ADA00F1C90}" type="presParOf" srcId="{02DC7108-EDBA-429D-AC17-D14915B8727F}" destId="{43945048-1F3B-4EBA-A6EA-57A8E9912020}" srcOrd="0" destOrd="0" presId="urn:microsoft.com/office/officeart/2005/8/layout/hList9"/>
    <dgm:cxn modelId="{8175BB6D-CD06-4FFF-8B68-AE851CFA3B04}" type="presParOf" srcId="{02DC7108-EDBA-429D-AC17-D14915B8727F}" destId="{B60C8D9F-EC6F-4E2B-B4FC-1CD086D29771}" srcOrd="1" destOrd="0" presId="urn:microsoft.com/office/officeart/2005/8/layout/hList9"/>
    <dgm:cxn modelId="{CE543CCF-4570-43D3-BCC8-A245BDFE4F91}" type="presParOf" srcId="{87EB0236-1921-4DB2-BF47-B4A0088CE68D}" destId="{D60BE86E-42B4-44CF-AE06-7AD0898CF426}" srcOrd="2" destOrd="0" presId="urn:microsoft.com/office/officeart/2005/8/layout/hList9"/>
    <dgm:cxn modelId="{C0B4B3E6-275B-484C-A2FB-ABB92CBAEE7D}" type="presParOf" srcId="{87EB0236-1921-4DB2-BF47-B4A0088CE68D}" destId="{F800E5DA-CF9B-4B11-9029-1BB1D3A31A8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D0FA2-C5D7-4F1A-95EE-46F04CCBDEF6}" type="doc">
      <dgm:prSet loTypeId="urn:microsoft.com/office/officeart/2005/8/layout/hList2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88D67B4-8C15-4647-A98E-793ED39D9015}">
      <dgm:prSet phldrT="[Testo]" custT="1"/>
      <dgm:spPr>
        <a:solidFill>
          <a:srgbClr val="002060"/>
        </a:solidFill>
      </dgm:spPr>
      <dgm:t>
        <a:bodyPr tIns="540000" anchor="ctr" anchorCtr="0"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it-IT" sz="16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Consolidamento base Associativa (</a:t>
          </a:r>
          <a:r>
            <a:rPr lang="it-IT" sz="1600" b="0" i="0" u="none" strike="noStrike" cap="none" dirty="0" err="1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scouting</a:t>
          </a:r>
          <a:r>
            <a:rPr lang="it-IT" sz="16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, coinvolgimento mirato su eventi EF, attivazione nuovi strumenti di comunicazione)</a:t>
          </a:r>
        </a:p>
      </dgm:t>
    </dgm:pt>
    <dgm:pt modelId="{2D07D7AC-6F57-4BD9-9EE4-0EE398E3DD70}" type="sibTrans" cxnId="{C7E5EE1F-214D-4F11-91FC-AFDE72DD17DC}">
      <dgm:prSet/>
      <dgm:spPr/>
      <dgm:t>
        <a:bodyPr/>
        <a:lstStyle/>
        <a:p>
          <a:endParaRPr lang="it-IT"/>
        </a:p>
      </dgm:t>
    </dgm:pt>
    <dgm:pt modelId="{B066B545-6112-4E45-8242-EABA074A61A3}" type="parTrans" cxnId="{C7E5EE1F-214D-4F11-91FC-AFDE72DD17DC}">
      <dgm:prSet/>
      <dgm:spPr/>
      <dgm:t>
        <a:bodyPr/>
        <a:lstStyle/>
        <a:p>
          <a:endParaRPr lang="it-IT"/>
        </a:p>
      </dgm:t>
    </dgm:pt>
    <dgm:pt modelId="{CA025125-CE0F-49BB-AC93-AE5F7D6106F4}">
      <dgm:prSet custT="1"/>
      <dgm:spPr>
        <a:solidFill>
          <a:srgbClr val="002060"/>
        </a:solidFill>
      </dgm:spPr>
      <dgm:t>
        <a:bodyPr tIns="540000" anchor="ctr" anchorCtr="0"/>
        <a:lstStyle/>
        <a:p>
          <a:pPr>
            <a:buFont typeface="Wingdings" panose="05000000000000000000" pitchFamily="2" charset="2"/>
            <a:buChar char="Ø"/>
          </a:pPr>
          <a:r>
            <a:rPr lang="it-IT" sz="16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Attività di formazione (EF Academy; Partnership con Centri di Formazione; convenzione con </a:t>
          </a:r>
          <a:r>
            <a:rPr lang="it-IT" sz="1600" b="0" i="0" u="none" strike="noStrike" cap="none" dirty="0" err="1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Federmanager</a:t>
          </a:r>
          <a:r>
            <a:rPr lang="it-IT" sz="16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)</a:t>
          </a:r>
        </a:p>
      </dgm:t>
    </dgm:pt>
    <dgm:pt modelId="{692A7DD8-2B8F-4568-848C-115593B5DC52}" type="parTrans" cxnId="{B0330D62-1822-4E3E-ADA9-3B83918AABDA}">
      <dgm:prSet/>
      <dgm:spPr/>
      <dgm:t>
        <a:bodyPr/>
        <a:lstStyle/>
        <a:p>
          <a:endParaRPr lang="it-IT"/>
        </a:p>
      </dgm:t>
    </dgm:pt>
    <dgm:pt modelId="{10581E5A-09E9-4A98-A417-5E4C91C01DF4}" type="sibTrans" cxnId="{B0330D62-1822-4E3E-ADA9-3B83918AABDA}">
      <dgm:prSet/>
      <dgm:spPr/>
      <dgm:t>
        <a:bodyPr/>
        <a:lstStyle/>
        <a:p>
          <a:endParaRPr lang="it-IT"/>
        </a:p>
      </dgm:t>
    </dgm:pt>
    <dgm:pt modelId="{887ADDAC-C82C-419B-B362-906D160CCA77}">
      <dgm:prSet custT="1"/>
      <dgm:spPr>
        <a:solidFill>
          <a:srgbClr val="002060"/>
        </a:solidFill>
      </dgm:spPr>
      <dgm:t>
        <a:bodyPr tIns="540000" anchor="ctr" anchorCtr="0"/>
        <a:lstStyle/>
        <a:p>
          <a:pPr>
            <a:buFont typeface="Wingdings" panose="05000000000000000000" pitchFamily="2" charset="2"/>
            <a:buChar char="Ø"/>
          </a:pPr>
          <a:r>
            <a:rPr lang="it-IT" sz="16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Progetti/Eventi comuni con associazioni «competitor»</a:t>
          </a:r>
        </a:p>
      </dgm:t>
    </dgm:pt>
    <dgm:pt modelId="{24C4C60B-C68A-4D63-BC08-B06A20AF7199}" type="parTrans" cxnId="{06F26BDD-2B91-4B7B-AC9A-466EF28DD729}">
      <dgm:prSet/>
      <dgm:spPr/>
      <dgm:t>
        <a:bodyPr/>
        <a:lstStyle/>
        <a:p>
          <a:endParaRPr lang="it-IT"/>
        </a:p>
      </dgm:t>
    </dgm:pt>
    <dgm:pt modelId="{3ADF0B90-C281-458E-A384-0AEF4CB02CCE}" type="sibTrans" cxnId="{06F26BDD-2B91-4B7B-AC9A-466EF28DD729}">
      <dgm:prSet/>
      <dgm:spPr/>
      <dgm:t>
        <a:bodyPr/>
        <a:lstStyle/>
        <a:p>
          <a:endParaRPr lang="it-IT"/>
        </a:p>
      </dgm:t>
    </dgm:pt>
    <dgm:pt modelId="{F338767C-4A6E-4E4B-9B64-E400C777523C}">
      <dgm:prSet custT="1"/>
      <dgm:spPr>
        <a:solidFill>
          <a:srgbClr val="002060"/>
        </a:solidFill>
      </dgm:spPr>
      <dgm:t>
        <a:bodyPr tIns="540000" anchor="ctr" anchorCtr="0"/>
        <a:lstStyle/>
        <a:p>
          <a:pPr>
            <a:buFont typeface="Wingdings" panose="05000000000000000000" pitchFamily="2" charset="2"/>
            <a:buChar char="Ø"/>
          </a:pPr>
          <a:r>
            <a:rPr lang="it-IT" sz="16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Coinvolgimento Istituzioni su programmi divulgativi (es. Roadshow </a:t>
          </a:r>
          <a:r>
            <a:rPr lang="it-IT" sz="1600" b="0" i="1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L’Europa Incontra i Territori dell’Energia; «La Filiera dell’Elettricità Italiana»: la transizione energetica spiegata all’estero</a:t>
          </a:r>
          <a:r>
            <a:rPr lang="it-IT" sz="16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)</a:t>
          </a:r>
        </a:p>
      </dgm:t>
    </dgm:pt>
    <dgm:pt modelId="{F250183E-34E4-4F04-8040-A4B55199F1EE}" type="parTrans" cxnId="{76F19456-E561-4BC1-B740-F11DFAF24326}">
      <dgm:prSet/>
      <dgm:spPr/>
      <dgm:t>
        <a:bodyPr/>
        <a:lstStyle/>
        <a:p>
          <a:endParaRPr lang="it-IT"/>
        </a:p>
      </dgm:t>
    </dgm:pt>
    <dgm:pt modelId="{422A690C-381B-4A35-A740-8188D2D949D8}" type="sibTrans" cxnId="{76F19456-E561-4BC1-B740-F11DFAF24326}">
      <dgm:prSet/>
      <dgm:spPr/>
      <dgm:t>
        <a:bodyPr/>
        <a:lstStyle/>
        <a:p>
          <a:endParaRPr lang="it-IT"/>
        </a:p>
      </dgm:t>
    </dgm:pt>
    <dgm:pt modelId="{9C6CEA5B-45CD-49E7-8D31-35038FBCB471}">
      <dgm:prSet custT="1"/>
      <dgm:spPr>
        <a:solidFill>
          <a:srgbClr val="002060"/>
        </a:solidFill>
      </dgm:spPr>
      <dgm:t>
        <a:bodyPr tIns="540000" anchor="ctr" anchorCtr="0"/>
        <a:lstStyle/>
        <a:p>
          <a:pPr>
            <a:buFont typeface="Wingdings" panose="05000000000000000000" pitchFamily="2" charset="2"/>
            <a:buChar char="Ø"/>
          </a:pPr>
          <a:r>
            <a:rPr lang="it-IT" sz="16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…..Work in progress</a:t>
          </a:r>
          <a:endParaRPr lang="it-IT" sz="1600" b="0" i="1" u="none" strike="noStrike" cap="none" dirty="0">
            <a:solidFill>
              <a:schemeClr val="bg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</dgm:t>
    </dgm:pt>
    <dgm:pt modelId="{AB265103-3720-4352-B8E6-593E8FA569A3}" type="parTrans" cxnId="{011DB9CD-5902-4FE8-8A24-EC00DF6537B0}">
      <dgm:prSet/>
      <dgm:spPr/>
      <dgm:t>
        <a:bodyPr/>
        <a:lstStyle/>
        <a:p>
          <a:endParaRPr lang="it-IT"/>
        </a:p>
      </dgm:t>
    </dgm:pt>
    <dgm:pt modelId="{714E8A40-A2D3-421F-B841-A2DB2236E0F5}" type="sibTrans" cxnId="{011DB9CD-5902-4FE8-8A24-EC00DF6537B0}">
      <dgm:prSet/>
      <dgm:spPr/>
      <dgm:t>
        <a:bodyPr/>
        <a:lstStyle/>
        <a:p>
          <a:endParaRPr lang="it-IT"/>
        </a:p>
      </dgm:t>
    </dgm:pt>
    <dgm:pt modelId="{B3569C89-187D-43C0-8594-08AAC088F948}">
      <dgm:prSet phldrT="[Testo]"/>
      <dgm:spPr/>
      <dgm:t>
        <a:bodyPr/>
        <a:lstStyle/>
        <a:p>
          <a:pPr algn="ctr"/>
          <a:r>
            <a: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  <a:r>
            <a:rPr lang="it-IT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Latest</a:t>
          </a:r>
          <a:endParaRPr lang="it-IT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CD569-DDAF-416A-9A0C-7C8E5DDFF97C}" type="sibTrans" cxnId="{46D10671-8094-4A85-ABBE-5BAD175E922F}">
      <dgm:prSet/>
      <dgm:spPr/>
      <dgm:t>
        <a:bodyPr/>
        <a:lstStyle/>
        <a:p>
          <a:endParaRPr lang="it-IT"/>
        </a:p>
      </dgm:t>
    </dgm:pt>
    <dgm:pt modelId="{EFFEA475-AB61-4535-8769-D3F93C231618}" type="parTrans" cxnId="{46D10671-8094-4A85-ABBE-5BAD175E922F}">
      <dgm:prSet/>
      <dgm:spPr/>
      <dgm:t>
        <a:bodyPr/>
        <a:lstStyle/>
        <a:p>
          <a:endParaRPr lang="it-IT"/>
        </a:p>
      </dgm:t>
    </dgm:pt>
    <dgm:pt modelId="{CD7D1B40-9173-462C-980B-C085274BBF16}">
      <dgm:prSet phldrT="[Testo]" custT="1"/>
      <dgm:spPr>
        <a:solidFill>
          <a:srgbClr val="002060"/>
        </a:solidFill>
      </dgm:spPr>
      <dgm:t>
        <a:bodyPr tIns="540000" anchor="ctr" anchorCtr="0"/>
        <a:lstStyle/>
        <a:p>
          <a:pPr>
            <a:buClr>
              <a:schemeClr val="bg1"/>
            </a:buClr>
            <a:buFont typeface="Wingdings" panose="05000000000000000000" pitchFamily="2" charset="2"/>
            <a:buNone/>
          </a:pPr>
          <a:endParaRPr lang="it-IT" sz="1600" b="0" i="0" u="none" strike="noStrike" cap="none" dirty="0">
            <a:solidFill>
              <a:schemeClr val="bg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</dgm:t>
    </dgm:pt>
    <dgm:pt modelId="{05CA6D4E-985D-465A-BE8B-EE7957CD1537}" type="parTrans" cxnId="{B4B5D607-8656-4A6C-9FA6-B7690B802FAD}">
      <dgm:prSet/>
      <dgm:spPr/>
      <dgm:t>
        <a:bodyPr/>
        <a:lstStyle/>
        <a:p>
          <a:endParaRPr lang="it-IT"/>
        </a:p>
      </dgm:t>
    </dgm:pt>
    <dgm:pt modelId="{110650CA-8E8E-4750-AB33-9283AF677192}" type="sibTrans" cxnId="{B4B5D607-8656-4A6C-9FA6-B7690B802FAD}">
      <dgm:prSet/>
      <dgm:spPr/>
      <dgm:t>
        <a:bodyPr/>
        <a:lstStyle/>
        <a:p>
          <a:endParaRPr lang="it-IT"/>
        </a:p>
      </dgm:t>
    </dgm:pt>
    <dgm:pt modelId="{F7C3B3B4-90FC-4383-A580-9BC8DAB39DFC}">
      <dgm:prSet custT="1"/>
      <dgm:spPr>
        <a:solidFill>
          <a:srgbClr val="002060"/>
        </a:solidFill>
      </dgm:spPr>
      <dgm:t>
        <a:bodyPr tIns="540000" anchor="ctr" anchorCtr="0"/>
        <a:lstStyle/>
        <a:p>
          <a:pPr>
            <a:buFont typeface="Wingdings" panose="05000000000000000000" pitchFamily="2" charset="2"/>
            <a:buNone/>
          </a:pPr>
          <a:endParaRPr lang="it-IT" sz="1600" b="0" i="0" u="none" strike="noStrike" cap="none" dirty="0">
            <a:solidFill>
              <a:schemeClr val="bg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</dgm:t>
    </dgm:pt>
    <dgm:pt modelId="{6F5C0D0B-400E-45C8-B34F-8C695EA26D5C}" type="parTrans" cxnId="{5C90FB96-4E1D-4B11-A16D-4B52F3E09715}">
      <dgm:prSet/>
      <dgm:spPr/>
      <dgm:t>
        <a:bodyPr/>
        <a:lstStyle/>
        <a:p>
          <a:endParaRPr lang="it-IT"/>
        </a:p>
      </dgm:t>
    </dgm:pt>
    <dgm:pt modelId="{C221D3A7-A605-4AE7-8E13-42ABF4D78A82}" type="sibTrans" cxnId="{5C90FB96-4E1D-4B11-A16D-4B52F3E09715}">
      <dgm:prSet/>
      <dgm:spPr/>
      <dgm:t>
        <a:bodyPr/>
        <a:lstStyle/>
        <a:p>
          <a:endParaRPr lang="it-IT"/>
        </a:p>
      </dgm:t>
    </dgm:pt>
    <dgm:pt modelId="{A3C5B278-1A85-44BA-AE0C-987D306489EF}">
      <dgm:prSet custT="1"/>
      <dgm:spPr>
        <a:solidFill>
          <a:srgbClr val="002060"/>
        </a:solidFill>
      </dgm:spPr>
      <dgm:t>
        <a:bodyPr tIns="540000" anchor="ctr" anchorCtr="0"/>
        <a:lstStyle/>
        <a:p>
          <a:pPr>
            <a:buFont typeface="Wingdings" panose="05000000000000000000" pitchFamily="2" charset="2"/>
            <a:buNone/>
          </a:pPr>
          <a:endParaRPr lang="it-IT" sz="1600" b="0" i="0" u="none" strike="noStrike" cap="none" dirty="0">
            <a:solidFill>
              <a:schemeClr val="bg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</dgm:t>
    </dgm:pt>
    <dgm:pt modelId="{A2F57FDE-6743-4D41-9CC0-4532CC287CA6}" type="parTrans" cxnId="{94ABDE73-6505-44E9-9D19-E1567765CB26}">
      <dgm:prSet/>
      <dgm:spPr/>
      <dgm:t>
        <a:bodyPr/>
        <a:lstStyle/>
        <a:p>
          <a:endParaRPr lang="it-IT"/>
        </a:p>
      </dgm:t>
    </dgm:pt>
    <dgm:pt modelId="{D64D5EAF-770A-4078-B62C-2574CA2C2399}" type="sibTrans" cxnId="{94ABDE73-6505-44E9-9D19-E1567765CB26}">
      <dgm:prSet/>
      <dgm:spPr/>
      <dgm:t>
        <a:bodyPr/>
        <a:lstStyle/>
        <a:p>
          <a:endParaRPr lang="it-IT"/>
        </a:p>
      </dgm:t>
    </dgm:pt>
    <dgm:pt modelId="{D101B147-F41F-4B7B-BF2E-DD30AAB8832C}">
      <dgm:prSet custT="1"/>
      <dgm:spPr>
        <a:solidFill>
          <a:srgbClr val="002060"/>
        </a:solidFill>
      </dgm:spPr>
      <dgm:t>
        <a:bodyPr tIns="540000" anchor="ctr" anchorCtr="0"/>
        <a:lstStyle/>
        <a:p>
          <a:pPr>
            <a:buFont typeface="Wingdings" panose="05000000000000000000" pitchFamily="2" charset="2"/>
            <a:buNone/>
          </a:pPr>
          <a:endParaRPr lang="it-IT" sz="1600" b="0" i="0" u="none" strike="noStrike" cap="none" dirty="0">
            <a:solidFill>
              <a:schemeClr val="bg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</dgm:t>
    </dgm:pt>
    <dgm:pt modelId="{F30030FF-CA35-40E1-86B8-08EF9BBAB1AC}" type="parTrans" cxnId="{BC88F7F9-D5C6-43D6-A19C-17884DE7475A}">
      <dgm:prSet/>
      <dgm:spPr/>
      <dgm:t>
        <a:bodyPr/>
        <a:lstStyle/>
        <a:p>
          <a:endParaRPr lang="it-IT"/>
        </a:p>
      </dgm:t>
    </dgm:pt>
    <dgm:pt modelId="{CE5E5575-AB36-45C4-82AF-C51E3D593B66}" type="sibTrans" cxnId="{BC88F7F9-D5C6-43D6-A19C-17884DE7475A}">
      <dgm:prSet/>
      <dgm:spPr/>
      <dgm:t>
        <a:bodyPr/>
        <a:lstStyle/>
        <a:p>
          <a:endParaRPr lang="it-IT"/>
        </a:p>
      </dgm:t>
    </dgm:pt>
    <dgm:pt modelId="{C654FDB0-3238-42EE-9747-127E0B2125B9}" type="pres">
      <dgm:prSet presAssocID="{7ABD0FA2-C5D7-4F1A-95EE-46F04CCBDEF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8236F4B-F280-4DA0-B3D8-0EC6AADF90BA}" type="pres">
      <dgm:prSet presAssocID="{B3569C89-187D-43C0-8594-08AAC088F948}" presName="compositeNode" presStyleCnt="0">
        <dgm:presLayoutVars>
          <dgm:bulletEnabled val="1"/>
        </dgm:presLayoutVars>
      </dgm:prSet>
      <dgm:spPr/>
    </dgm:pt>
    <dgm:pt modelId="{93C1D6F5-C40D-4BD4-AA4A-94151DA1B7FD}" type="pres">
      <dgm:prSet presAssocID="{B3569C89-187D-43C0-8594-08AAC088F948}" presName="image" presStyleLbl="fgImgPlace1" presStyleIdx="0" presStyleCnt="1" custScaleX="59741" custScaleY="61042" custLinFactNeighborX="-16829" custLinFactNeighborY="-10544"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82" t="340" r="1682" b="340"/>
          </a:stretch>
        </a:blipFill>
      </dgm:spPr>
    </dgm:pt>
    <dgm:pt modelId="{F7049846-0FA7-4376-9C1A-7D2E1907B7A7}" type="pres">
      <dgm:prSet presAssocID="{B3569C89-187D-43C0-8594-08AAC088F948}" presName="childNode" presStyleLbl="node1" presStyleIdx="0" presStyleCnt="1" custScaleX="112099" custScaleY="102396" custLinFactNeighborX="-330" custLinFactNeighborY="-47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866C8B-7007-4268-BCBB-532395EDDD4E}" type="pres">
      <dgm:prSet presAssocID="{B3569C89-187D-43C0-8594-08AAC088F948}" presName="parentNode" presStyleLbl="revTx" presStyleIdx="0" presStyleCnt="1" custScaleX="48186" custLinFactNeighborX="-43862" custLinFactNeighborY="-324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1CDFF76-8684-4C09-AC7D-473931835671}" type="presOf" srcId="{CA025125-CE0F-49BB-AC93-AE5F7D6106F4}" destId="{F7049846-0FA7-4376-9C1A-7D2E1907B7A7}" srcOrd="0" destOrd="2" presId="urn:microsoft.com/office/officeart/2005/8/layout/hList2"/>
    <dgm:cxn modelId="{4E2CFDDF-43AF-41B0-9321-99E0AF32A4F2}" type="presOf" srcId="{887ADDAC-C82C-419B-B362-906D160CCA77}" destId="{F7049846-0FA7-4376-9C1A-7D2E1907B7A7}" srcOrd="0" destOrd="4" presId="urn:microsoft.com/office/officeart/2005/8/layout/hList2"/>
    <dgm:cxn modelId="{B4796123-859A-4BF3-A5C7-37D8B9754A1F}" type="presOf" srcId="{F7C3B3B4-90FC-4383-A580-9BC8DAB39DFC}" destId="{F7049846-0FA7-4376-9C1A-7D2E1907B7A7}" srcOrd="0" destOrd="3" presId="urn:microsoft.com/office/officeart/2005/8/layout/hList2"/>
    <dgm:cxn modelId="{5C90FB96-4E1D-4B11-A16D-4B52F3E09715}" srcId="{B3569C89-187D-43C0-8594-08AAC088F948}" destId="{F7C3B3B4-90FC-4383-A580-9BC8DAB39DFC}" srcOrd="3" destOrd="0" parTransId="{6F5C0D0B-400E-45C8-B34F-8C695EA26D5C}" sibTransId="{C221D3A7-A605-4AE7-8E13-42ABF4D78A82}"/>
    <dgm:cxn modelId="{9B3C40BC-AE44-439A-B992-9074D392EBEB}" type="presOf" srcId="{A3C5B278-1A85-44BA-AE0C-987D306489EF}" destId="{F7049846-0FA7-4376-9C1A-7D2E1907B7A7}" srcOrd="0" destOrd="5" presId="urn:microsoft.com/office/officeart/2005/8/layout/hList2"/>
    <dgm:cxn modelId="{CDAA8C2E-CBC0-4D34-8E62-B35A65E97DD3}" type="presOf" srcId="{CD7D1B40-9173-462C-980B-C085274BBF16}" destId="{F7049846-0FA7-4376-9C1A-7D2E1907B7A7}" srcOrd="0" destOrd="1" presId="urn:microsoft.com/office/officeart/2005/8/layout/hList2"/>
    <dgm:cxn modelId="{E6A43306-4D3E-4AC3-AAD9-C42B68C80376}" type="presOf" srcId="{D101B147-F41F-4B7B-BF2E-DD30AAB8832C}" destId="{F7049846-0FA7-4376-9C1A-7D2E1907B7A7}" srcOrd="0" destOrd="7" presId="urn:microsoft.com/office/officeart/2005/8/layout/hList2"/>
    <dgm:cxn modelId="{941ABEE0-6C45-4770-A7DE-052450004718}" type="presOf" srcId="{7ABD0FA2-C5D7-4F1A-95EE-46F04CCBDEF6}" destId="{C654FDB0-3238-42EE-9747-127E0B2125B9}" srcOrd="0" destOrd="0" presId="urn:microsoft.com/office/officeart/2005/8/layout/hList2"/>
    <dgm:cxn modelId="{BD95DA21-5D90-4F03-AB86-3B370C394376}" type="presOf" srcId="{B3569C89-187D-43C0-8594-08AAC088F948}" destId="{0F866C8B-7007-4268-BCBB-532395EDDD4E}" srcOrd="0" destOrd="0" presId="urn:microsoft.com/office/officeart/2005/8/layout/hList2"/>
    <dgm:cxn modelId="{B4B5D607-8656-4A6C-9FA6-B7690B802FAD}" srcId="{B3569C89-187D-43C0-8594-08AAC088F948}" destId="{CD7D1B40-9173-462C-980B-C085274BBF16}" srcOrd="1" destOrd="0" parTransId="{05CA6D4E-985D-465A-BE8B-EE7957CD1537}" sibTransId="{110650CA-8E8E-4750-AB33-9283AF677192}"/>
    <dgm:cxn modelId="{06F26BDD-2B91-4B7B-AC9A-466EF28DD729}" srcId="{B3569C89-187D-43C0-8594-08AAC088F948}" destId="{887ADDAC-C82C-419B-B362-906D160CCA77}" srcOrd="4" destOrd="0" parTransId="{24C4C60B-C68A-4D63-BC08-B06A20AF7199}" sibTransId="{3ADF0B90-C281-458E-A384-0AEF4CB02CCE}"/>
    <dgm:cxn modelId="{76F19456-E561-4BC1-B740-F11DFAF24326}" srcId="{B3569C89-187D-43C0-8594-08AAC088F948}" destId="{F338767C-4A6E-4E4B-9B64-E400C777523C}" srcOrd="6" destOrd="0" parTransId="{F250183E-34E4-4F04-8040-A4B55199F1EE}" sibTransId="{422A690C-381B-4A35-A740-8188D2D949D8}"/>
    <dgm:cxn modelId="{AFE34C72-8001-4047-AC5A-C27CE7203FE3}" type="presOf" srcId="{9C6CEA5B-45CD-49E7-8D31-35038FBCB471}" destId="{F7049846-0FA7-4376-9C1A-7D2E1907B7A7}" srcOrd="0" destOrd="8" presId="urn:microsoft.com/office/officeart/2005/8/layout/hList2"/>
    <dgm:cxn modelId="{011DB9CD-5902-4FE8-8A24-EC00DF6537B0}" srcId="{B3569C89-187D-43C0-8594-08AAC088F948}" destId="{9C6CEA5B-45CD-49E7-8D31-35038FBCB471}" srcOrd="8" destOrd="0" parTransId="{AB265103-3720-4352-B8E6-593E8FA569A3}" sibTransId="{714E8A40-A2D3-421F-B841-A2DB2236E0F5}"/>
    <dgm:cxn modelId="{B0330D62-1822-4E3E-ADA9-3B83918AABDA}" srcId="{B3569C89-187D-43C0-8594-08AAC088F948}" destId="{CA025125-CE0F-49BB-AC93-AE5F7D6106F4}" srcOrd="2" destOrd="0" parTransId="{692A7DD8-2B8F-4568-848C-115593B5DC52}" sibTransId="{10581E5A-09E9-4A98-A417-5E4C91C01DF4}"/>
    <dgm:cxn modelId="{0FEC68BB-B97D-4340-A0E9-3D7080726CAE}" type="presOf" srcId="{F338767C-4A6E-4E4B-9B64-E400C777523C}" destId="{F7049846-0FA7-4376-9C1A-7D2E1907B7A7}" srcOrd="0" destOrd="6" presId="urn:microsoft.com/office/officeart/2005/8/layout/hList2"/>
    <dgm:cxn modelId="{B67505D3-4BF5-47C0-BD1D-536319F98BDF}" type="presOf" srcId="{A88D67B4-8C15-4647-A98E-793ED39D9015}" destId="{F7049846-0FA7-4376-9C1A-7D2E1907B7A7}" srcOrd="0" destOrd="0" presId="urn:microsoft.com/office/officeart/2005/8/layout/hList2"/>
    <dgm:cxn modelId="{94ABDE73-6505-44E9-9D19-E1567765CB26}" srcId="{B3569C89-187D-43C0-8594-08AAC088F948}" destId="{A3C5B278-1A85-44BA-AE0C-987D306489EF}" srcOrd="5" destOrd="0" parTransId="{A2F57FDE-6743-4D41-9CC0-4532CC287CA6}" sibTransId="{D64D5EAF-770A-4078-B62C-2574CA2C2399}"/>
    <dgm:cxn modelId="{46D10671-8094-4A85-ABBE-5BAD175E922F}" srcId="{7ABD0FA2-C5D7-4F1A-95EE-46F04CCBDEF6}" destId="{B3569C89-187D-43C0-8594-08AAC088F948}" srcOrd="0" destOrd="0" parTransId="{EFFEA475-AB61-4535-8769-D3F93C231618}" sibTransId="{299CD569-DDAF-416A-9A0C-7C8E5DDFF97C}"/>
    <dgm:cxn modelId="{C7E5EE1F-214D-4F11-91FC-AFDE72DD17DC}" srcId="{B3569C89-187D-43C0-8594-08AAC088F948}" destId="{A88D67B4-8C15-4647-A98E-793ED39D9015}" srcOrd="0" destOrd="0" parTransId="{B066B545-6112-4E45-8242-EABA074A61A3}" sibTransId="{2D07D7AC-6F57-4BD9-9EE4-0EE398E3DD70}"/>
    <dgm:cxn modelId="{BC88F7F9-D5C6-43D6-A19C-17884DE7475A}" srcId="{B3569C89-187D-43C0-8594-08AAC088F948}" destId="{D101B147-F41F-4B7B-BF2E-DD30AAB8832C}" srcOrd="7" destOrd="0" parTransId="{F30030FF-CA35-40E1-86B8-08EF9BBAB1AC}" sibTransId="{CE5E5575-AB36-45C4-82AF-C51E3D593B66}"/>
    <dgm:cxn modelId="{FF626C6C-19A5-4E91-87EB-257F4A7F788A}" type="presParOf" srcId="{C654FDB0-3238-42EE-9747-127E0B2125B9}" destId="{F8236F4B-F280-4DA0-B3D8-0EC6AADF90BA}" srcOrd="0" destOrd="0" presId="urn:microsoft.com/office/officeart/2005/8/layout/hList2"/>
    <dgm:cxn modelId="{0970D3E9-38A6-4419-89CD-11BFF178EA53}" type="presParOf" srcId="{F8236F4B-F280-4DA0-B3D8-0EC6AADF90BA}" destId="{93C1D6F5-C40D-4BD4-AA4A-94151DA1B7FD}" srcOrd="0" destOrd="0" presId="urn:microsoft.com/office/officeart/2005/8/layout/hList2"/>
    <dgm:cxn modelId="{E23AE290-B234-4214-BE0C-C0389D9FF3AA}" type="presParOf" srcId="{F8236F4B-F280-4DA0-B3D8-0EC6AADF90BA}" destId="{F7049846-0FA7-4376-9C1A-7D2E1907B7A7}" srcOrd="1" destOrd="0" presId="urn:microsoft.com/office/officeart/2005/8/layout/hList2"/>
    <dgm:cxn modelId="{515A56FB-4B6B-49D6-A7B6-5869F7522741}" type="presParOf" srcId="{F8236F4B-F280-4DA0-B3D8-0EC6AADF90BA}" destId="{0F866C8B-7007-4268-BCBB-532395EDDD4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75BD3-8AF5-44BD-B24E-7A64E19B1792}">
      <dsp:nvSpPr>
        <dsp:cNvPr id="0" name=""/>
        <dsp:cNvSpPr/>
      </dsp:nvSpPr>
      <dsp:spPr>
        <a:xfrm>
          <a:off x="547860" y="81917"/>
          <a:ext cx="2212201" cy="19337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solidFill>
                <a:srgbClr val="002060"/>
              </a:solidFill>
            </a:rPr>
            <a:t>Memorandum of </a:t>
          </a:r>
          <a:r>
            <a:rPr lang="it-IT" sz="1200" kern="1200" dirty="0" err="1">
              <a:solidFill>
                <a:srgbClr val="002060"/>
              </a:solidFill>
            </a:rPr>
            <a:t>Understanding</a:t>
          </a:r>
          <a:r>
            <a:rPr lang="it-IT" sz="1200" kern="1200" dirty="0">
              <a:solidFill>
                <a:srgbClr val="002060"/>
              </a:solidFill>
            </a:rPr>
            <a:t> – tappe preliminari di integrazione</a:t>
          </a:r>
        </a:p>
      </dsp:txBody>
      <dsp:txXfrm>
        <a:off x="1100910" y="371978"/>
        <a:ext cx="1078448" cy="1353620"/>
      </dsp:txXfrm>
    </dsp:sp>
    <dsp:sp modelId="{1B751071-FE5F-4CD3-AD09-06B3ACE94E67}">
      <dsp:nvSpPr>
        <dsp:cNvPr id="0" name=""/>
        <dsp:cNvSpPr/>
      </dsp:nvSpPr>
      <dsp:spPr>
        <a:xfrm>
          <a:off x="0" y="81920"/>
          <a:ext cx="1106100" cy="1106100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Maggio 2016</a:t>
          </a:r>
        </a:p>
      </dsp:txBody>
      <dsp:txXfrm>
        <a:off x="161985" y="243905"/>
        <a:ext cx="782130" cy="782130"/>
      </dsp:txXfrm>
    </dsp:sp>
    <dsp:sp modelId="{8AD53FF4-3F3F-4580-BA9B-7C932F70E621}">
      <dsp:nvSpPr>
        <dsp:cNvPr id="0" name=""/>
        <dsp:cNvSpPr/>
      </dsp:nvSpPr>
      <dsp:spPr>
        <a:xfrm>
          <a:off x="3310170" y="449927"/>
          <a:ext cx="2212201" cy="19337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solidFill>
                <a:srgbClr val="002060"/>
              </a:solidFill>
            </a:rPr>
            <a:t>Lettera d’Intenti – definizione nuova configurazione</a:t>
          </a:r>
        </a:p>
      </dsp:txBody>
      <dsp:txXfrm>
        <a:off x="3863220" y="739988"/>
        <a:ext cx="1078448" cy="1353620"/>
      </dsp:txXfrm>
    </dsp:sp>
    <dsp:sp modelId="{2D4D6BA8-0EB6-4ACF-8A84-19FE429DC5B4}">
      <dsp:nvSpPr>
        <dsp:cNvPr id="0" name=""/>
        <dsp:cNvSpPr/>
      </dsp:nvSpPr>
      <dsp:spPr>
        <a:xfrm>
          <a:off x="2721901" y="866842"/>
          <a:ext cx="1106100" cy="1106100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Febbraio 2017</a:t>
          </a:r>
        </a:p>
      </dsp:txBody>
      <dsp:txXfrm>
        <a:off x="2883886" y="1028827"/>
        <a:ext cx="782130" cy="782130"/>
      </dsp:txXfrm>
    </dsp:sp>
    <dsp:sp modelId="{485A20BD-19A8-4B1B-8622-ED463F587245}">
      <dsp:nvSpPr>
        <dsp:cNvPr id="0" name=""/>
        <dsp:cNvSpPr/>
      </dsp:nvSpPr>
      <dsp:spPr>
        <a:xfrm>
          <a:off x="6368450" y="718118"/>
          <a:ext cx="2212201" cy="19337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solidFill>
                <a:srgbClr val="002060"/>
              </a:solidFill>
            </a:rPr>
            <a:t>Fusione per </a:t>
          </a:r>
          <a:r>
            <a:rPr lang="it-IT" sz="1200" kern="1200" dirty="0" err="1">
              <a:solidFill>
                <a:srgbClr val="002060"/>
              </a:solidFill>
            </a:rPr>
            <a:t>incorporazioneNasce</a:t>
          </a:r>
          <a:r>
            <a:rPr lang="it-IT" sz="1200" kern="1200" dirty="0">
              <a:solidFill>
                <a:srgbClr val="002060"/>
              </a:solidFill>
            </a:rPr>
            <a:t> Elettricità Futura</a:t>
          </a:r>
        </a:p>
      </dsp:txBody>
      <dsp:txXfrm>
        <a:off x="6921501" y="1008179"/>
        <a:ext cx="1078448" cy="1353620"/>
      </dsp:txXfrm>
    </dsp:sp>
    <dsp:sp modelId="{F36411E5-53D7-4A1D-8220-06B38D811A3C}">
      <dsp:nvSpPr>
        <dsp:cNvPr id="0" name=""/>
        <dsp:cNvSpPr/>
      </dsp:nvSpPr>
      <dsp:spPr>
        <a:xfrm>
          <a:off x="5736092" y="1199336"/>
          <a:ext cx="1106100" cy="1106100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Maggio 2017</a:t>
          </a:r>
        </a:p>
      </dsp:txBody>
      <dsp:txXfrm>
        <a:off x="5898077" y="1361321"/>
        <a:ext cx="782130" cy="782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45048-1F3B-4EBA-A6EA-57A8E9912020}">
      <dsp:nvSpPr>
        <dsp:cNvPr id="0" name=""/>
        <dsp:cNvSpPr/>
      </dsp:nvSpPr>
      <dsp:spPr>
        <a:xfrm>
          <a:off x="1044219" y="305672"/>
          <a:ext cx="1660208" cy="13959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002060"/>
              </a:solidFill>
            </a:rPr>
            <a:t>Dimensione aziendale / numerosità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rPr>
            <a:t>Business e policy prevalente</a:t>
          </a:r>
          <a:endParaRPr lang="it-IT" sz="1400" kern="1200" dirty="0"/>
        </a:p>
      </dsp:txBody>
      <dsp:txXfrm>
        <a:off x="1309852" y="305672"/>
        <a:ext cx="1394575" cy="1395941"/>
      </dsp:txXfrm>
    </dsp:sp>
    <dsp:sp modelId="{F800E5DA-CF9B-4B11-9029-1BB1D3A31A8F}">
      <dsp:nvSpPr>
        <dsp:cNvPr id="0" name=""/>
        <dsp:cNvSpPr/>
      </dsp:nvSpPr>
      <dsp:spPr>
        <a:xfrm>
          <a:off x="96069" y="22645"/>
          <a:ext cx="1259345" cy="1252538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/>
            <a:t>Associati</a:t>
          </a:r>
        </a:p>
      </dsp:txBody>
      <dsp:txXfrm>
        <a:off x="280496" y="206075"/>
        <a:ext cx="890491" cy="885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6C8B-7007-4268-BCBB-532395EDDD4E}">
      <dsp:nvSpPr>
        <dsp:cNvPr id="0" name=""/>
        <dsp:cNvSpPr/>
      </dsp:nvSpPr>
      <dsp:spPr>
        <a:xfrm rot="16200000">
          <a:off x="-1634022" y="2376617"/>
          <a:ext cx="3656393" cy="372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8215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  <a:r>
            <a:rPr lang="it-IT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Latest</a:t>
          </a:r>
          <a:endParaRPr lang="it-IT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634022" y="2376617"/>
        <a:ext cx="3656393" cy="372703"/>
      </dsp:txXfrm>
    </dsp:sp>
    <dsp:sp modelId="{F7049846-0FA7-4376-9C1A-7D2E1907B7A7}">
      <dsp:nvSpPr>
        <dsp:cNvPr id="0" name=""/>
        <dsp:cNvSpPr/>
      </dsp:nvSpPr>
      <dsp:spPr>
        <a:xfrm>
          <a:off x="492719" y="637548"/>
          <a:ext cx="7510995" cy="3744000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540000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it-IT" sz="1600" b="0" i="0" u="none" strike="noStrike" kern="1200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Consolidamento base Associativa (</a:t>
          </a:r>
          <a:r>
            <a:rPr lang="it-IT" sz="1600" b="0" i="0" u="none" strike="noStrike" kern="1200" cap="none" dirty="0" err="1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scouting</a:t>
          </a:r>
          <a:r>
            <a:rPr lang="it-IT" sz="1600" b="0" i="0" u="none" strike="noStrike" kern="1200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, coinvolgimento mirato su eventi EF, attivazione nuovi strumenti di comunicazione)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endParaRPr lang="it-IT" sz="1600" b="0" i="0" u="none" strike="noStrike" kern="1200" cap="none" dirty="0">
            <a:solidFill>
              <a:schemeClr val="bg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it-IT" sz="1600" b="0" i="0" u="none" strike="noStrike" kern="1200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Attività di formazione (EF Academy; Partnership con Centri di Formazione; convenzione con </a:t>
          </a:r>
          <a:r>
            <a:rPr lang="it-IT" sz="1600" b="0" i="0" u="none" strike="noStrike" kern="1200" cap="none" dirty="0" err="1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Federmanager</a:t>
          </a:r>
          <a:r>
            <a:rPr lang="it-IT" sz="1600" b="0" i="0" u="none" strike="noStrike" kern="1200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endParaRPr lang="it-IT" sz="1600" b="0" i="0" u="none" strike="noStrike" kern="1200" cap="none" dirty="0">
            <a:solidFill>
              <a:schemeClr val="bg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it-IT" sz="1600" b="0" i="0" u="none" strike="noStrike" kern="1200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Progetti/Eventi comuni con associazioni «competitor»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endParaRPr lang="it-IT" sz="1600" b="0" i="0" u="none" strike="noStrike" kern="1200" cap="none" dirty="0">
            <a:solidFill>
              <a:schemeClr val="bg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it-IT" sz="1600" b="0" i="0" u="none" strike="noStrike" kern="1200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Coinvolgimento Istituzioni su programmi divulgativi (es. Roadshow </a:t>
          </a:r>
          <a:r>
            <a:rPr lang="it-IT" sz="1600" b="0" i="1" u="none" strike="noStrike" kern="1200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L’Europa Incontra i Territori dell’Energia; «La Filiera dell’Elettricità Italiana»: la transizione energetica spiegata all’estero</a:t>
          </a:r>
          <a:r>
            <a:rPr lang="it-IT" sz="1600" b="0" i="0" u="none" strike="noStrike" kern="1200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endParaRPr lang="it-IT" sz="1600" b="0" i="0" u="none" strike="noStrike" kern="1200" cap="none" dirty="0">
            <a:solidFill>
              <a:schemeClr val="bg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it-IT" sz="1600" b="0" i="0" u="none" strike="noStrike" kern="1200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…..Work in progress</a:t>
          </a:r>
          <a:endParaRPr lang="it-IT" sz="1600" b="0" i="1" u="none" strike="noStrike" kern="1200" cap="none" dirty="0">
            <a:solidFill>
              <a:schemeClr val="bg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</dsp:txBody>
      <dsp:txXfrm>
        <a:off x="492719" y="637548"/>
        <a:ext cx="7510995" cy="3744000"/>
      </dsp:txXfrm>
    </dsp:sp>
    <dsp:sp modelId="{93C1D6F5-C40D-4BD4-AA4A-94151DA1B7FD}">
      <dsp:nvSpPr>
        <dsp:cNvPr id="0" name=""/>
        <dsp:cNvSpPr/>
      </dsp:nvSpPr>
      <dsp:spPr>
        <a:xfrm>
          <a:off x="197755" y="0"/>
          <a:ext cx="924154" cy="94428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82" t="340" r="1682" b="34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0725" y="0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4A2C58B3-5D56-41D4-A6ED-B109EA8B4280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919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0725" y="9720919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69142AC2-C2F3-41E2-ADC9-F447EA4E7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812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33" tIns="47366" rIns="94733" bIns="47366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0507" y="0"/>
            <a:ext cx="3077137" cy="5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33" tIns="47366" rIns="94733" bIns="47366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9688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01" y="4861157"/>
            <a:ext cx="5680103" cy="460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33" tIns="47366" rIns="94733" bIns="47366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0675"/>
            <a:ext cx="3077137" cy="51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33" tIns="47366" rIns="94733" bIns="47366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0507" y="9720675"/>
            <a:ext cx="3077137" cy="51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33" tIns="47366" rIns="94733" bIns="4736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SzPts val="1200"/>
              </a:pPr>
              <a:t>‹N›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82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:notes"/>
          <p:cNvSpPr txBox="1">
            <a:spLocks noGrp="1"/>
          </p:cNvSpPr>
          <p:nvPr>
            <p:ph type="body" idx="1"/>
          </p:nvPr>
        </p:nvSpPr>
        <p:spPr>
          <a:xfrm>
            <a:off x="709601" y="4861157"/>
            <a:ext cx="5680103" cy="460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33" tIns="47366" rIns="94733" bIns="4736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1" name="Google Shape;2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9688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0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ts val="1200"/>
              </a:pPr>
              <a:t>3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6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5:notes"/>
          <p:cNvSpPr txBox="1">
            <a:spLocks noGrp="1"/>
          </p:cNvSpPr>
          <p:nvPr>
            <p:ph type="body" idx="1"/>
          </p:nvPr>
        </p:nvSpPr>
        <p:spPr>
          <a:xfrm>
            <a:off x="741087" y="5011974"/>
            <a:ext cx="5932139" cy="474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189" tIns="49095" rIns="98189" bIns="490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98" name="Google Shape;119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9975" y="792163"/>
            <a:ext cx="5278438" cy="3957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555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14282" y="928670"/>
            <a:ext cx="8786874" cy="92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214313" y="1928813"/>
            <a:ext cx="8786812" cy="435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174F867-C045-427B-BE5C-2C546DD67E96}" type="datetime1">
              <a:rPr lang="en-GB" smtClean="0"/>
              <a:t>13/05/2019</a:t>
            </a:fld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Market Design - Impact Assessment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5D97-E407-4ED8-8927-65C7BF70696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Market Design - Impact Assessment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C93-C830-4870-A6EF-57ED183987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7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86874" cy="928694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46E9-E818-4F1C-9490-31092E6B21A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Market Design - Impact Assessment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79B6-E544-45AC-A5F8-AE9BCA0D0EF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5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10001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A031-F6CD-4E91-9A8A-E8BEB939C6A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Market Design - Impact Assessment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00D3-5885-4C87-9CA9-E5AC3E17299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9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857233"/>
            <a:ext cx="8858312" cy="85725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47648" y="17605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29190" y="17605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BEDB-4DEE-48C3-956F-657A7EC370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Market Design - Impact Assessment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DD04-6581-4928-B834-C4BF32A30A5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6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857233"/>
            <a:ext cx="8858312" cy="57150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3352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352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E3C9-42B9-4E0E-A9E6-9380DEEA3AC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Market Design - Impact Assessment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13A5-BEE0-411A-8261-4533342A102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85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FE7C-063E-4051-B47E-08FE6206E6E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Market Design - Impact Assessment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A66F-0F56-4C4E-B105-395943C703B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3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ECB1-C26E-4980-8A90-6CD73D19007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Market Design - Impact Assessment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7F65-FDD1-45D0-AA7F-E7487EE13E4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36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96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46151"/>
            <a:ext cx="511175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214554"/>
            <a:ext cx="3008313" cy="39116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09A4-13C6-4C39-A6F9-01A1FD2EA7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Market Design - Impact Assessment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207A-2398-4CFE-A46B-E7844BD11E0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91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126DD-1597-45EC-8045-4384832CB2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Market Design - Impact Assessment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1416-F982-4560-8382-209E01490FB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24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78F1-8F09-4A97-9CE2-B9323B7738F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Market Design - Impact Assessment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C021-841F-4E5E-A07E-610C8634D06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3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722313" y="100010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D070DEB-0A43-479A-A06C-8D597C13217D}" type="datetime1">
              <a:rPr lang="en-GB" smtClean="0"/>
              <a:t>13/05/2019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Market Design - Impact Assessment</a:t>
            </a: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071546"/>
            <a:ext cx="2057400" cy="505461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071546"/>
            <a:ext cx="6019800" cy="505461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5445A-F174-4955-B515-63EBB41CBFF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Market Design - Impact Assessment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66E2-CCB3-4E1C-BE6E-FD8F9399246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12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7" name="Ogget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7DA6354D-A801-4812-9CF1-2ADD4069BB39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13/05/2019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>
                <a:solidFill>
                  <a:srgbClr val="C6C6C6">
                    <a:lumMod val="75000"/>
                  </a:srgbClr>
                </a:solidFill>
              </a:rPr>
              <a:t>New Market Design - Impact Assessment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085367"/>
            <a:ext cx="6281738" cy="276999"/>
          </a:xfrm>
        </p:spPr>
        <p:txBody>
          <a:bodyPr rIns="0">
            <a:noAutofit/>
          </a:bodyPr>
          <a:lstStyle>
            <a:lvl1pPr>
              <a:defRPr sz="135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2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42844" y="857233"/>
            <a:ext cx="8858312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247648" y="176055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4929190" y="176055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2D4CBC1-7D6F-48A2-A68B-C0B99D6FE33C}" type="datetime1">
              <a:rPr lang="en-GB" smtClean="0"/>
              <a:t>13/05/2019</a:t>
            </a:fld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Market Design - Impact Assessment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142844" y="857233"/>
            <a:ext cx="8858312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457200" y="1571612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457200" y="233523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3"/>
          </p:nvPr>
        </p:nvSpPr>
        <p:spPr>
          <a:xfrm>
            <a:off x="4645025" y="15716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4"/>
          </p:nvPr>
        </p:nvSpPr>
        <p:spPr>
          <a:xfrm>
            <a:off x="4645025" y="233523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A993459-B1FA-4588-8BE6-743AC01313DD}" type="datetime1">
              <a:rPr lang="en-GB" smtClean="0"/>
              <a:t>13/05/2019</a:t>
            </a:fld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Market Design - Impact Assessment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142875" y="857250"/>
            <a:ext cx="8858250" cy="92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B1BA1FE-E700-4E4E-932A-CF969E2383CF}" type="datetime1">
              <a:rPr lang="en-GB" smtClean="0"/>
              <a:t>13/05/2019</a:t>
            </a:fld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Market Design - Impact Assessment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909628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575050" y="946151"/>
            <a:ext cx="5111750" cy="526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457200" y="2214554"/>
            <a:ext cx="3008313" cy="391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dt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C68305D-E622-421E-A716-72907E72C591}" type="datetime1">
              <a:rPr lang="en-GB" smtClean="0"/>
              <a:t>13/05/2019</a:t>
            </a:fld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ftr" idx="11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Market Design - Impact Assessment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>
            <a:spLocks noGrp="1"/>
          </p:cNvSpPr>
          <p:nvPr>
            <p:ph type="pic" idx="2"/>
          </p:nvPr>
        </p:nvSpPr>
        <p:spPr>
          <a:xfrm>
            <a:off x="1792288" y="857231"/>
            <a:ext cx="5486400" cy="387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dt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8E39318-E2E4-440E-ACB6-EAFA63769DD6}" type="datetime1">
              <a:rPr lang="en-GB" smtClean="0"/>
              <a:t>13/05/2019</a:t>
            </a:fld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Market Design - Impact Assessment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142875" y="857250"/>
            <a:ext cx="8858250" cy="92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 rot="5400000">
            <a:off x="2428875" y="-285750"/>
            <a:ext cx="4357687" cy="878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dt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68F8270-6F0F-403F-90F5-AD73DDFBDA84}" type="datetime1">
              <a:rPr lang="en-GB" smtClean="0"/>
              <a:t>13/05/2019</a:t>
            </a:fld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ftr" idx="11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Market Design - Impact Assessment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 rot="5400000">
            <a:off x="5130791" y="2570155"/>
            <a:ext cx="505461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 rot="5400000">
            <a:off x="939792" y="588955"/>
            <a:ext cx="505461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dt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CDAD92A-0C6C-44F6-948F-B35A54B0CF92}" type="datetime1">
              <a:rPr lang="en-GB" smtClean="0"/>
              <a:t>13/05/2019</a:t>
            </a:fld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ftr" idx="11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Market Design - Impact Assessment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35294"/>
              </a:srgbClr>
            </a:outerShdw>
            <a:reflection stA="52000" endA="300" endPos="35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42875" y="857250"/>
            <a:ext cx="8858250" cy="92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14313" y="1928813"/>
            <a:ext cx="8786812" cy="435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894141-286C-4C21-A749-A081630C8C52}" type="datetime1">
              <a:rPr lang="en-GB" smtClean="0"/>
              <a:t>13/05/2019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New Market Design - Impact Assessment</a:t>
            </a:r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4195" y="76409"/>
            <a:ext cx="1800000" cy="5615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ln w="9525"/>
          <a:effectLst>
            <a:outerShdw blurRad="50800" dist="38100" dir="5400000" algn="t" rotWithShape="0">
              <a:prstClr val="black">
                <a:alpha val="36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027" name="Segnaposto titolo 1"/>
          <p:cNvSpPr>
            <a:spLocks noGrp="1"/>
          </p:cNvSpPr>
          <p:nvPr>
            <p:ph type="title"/>
          </p:nvPr>
        </p:nvSpPr>
        <p:spPr bwMode="auto">
          <a:xfrm>
            <a:off x="142875" y="857250"/>
            <a:ext cx="885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</a:t>
            </a:r>
          </a:p>
        </p:txBody>
      </p:sp>
      <p:sp>
        <p:nvSpPr>
          <p:cNvPr id="1028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214313" y="1928813"/>
            <a:ext cx="87868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28B290-B5C3-4661-9FDB-90357B8511F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13/05/2019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New Market Design - Impact Assessment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7BA87-7D50-4403-91D8-0632A03E9BB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5" y="76409"/>
            <a:ext cx="1800000" cy="5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4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title"/>
          </p:nvPr>
        </p:nvSpPr>
        <p:spPr>
          <a:xfrm>
            <a:off x="275770" y="928468"/>
            <a:ext cx="8592458" cy="261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it-IT" sz="1800" dirty="0">
                <a:solidFill>
                  <a:srgbClr val="002060"/>
                </a:solidFill>
              </a:rPr>
              <a:t>Meeting Categorie Confindustria</a:t>
            </a:r>
            <a:r>
              <a:rPr lang="it-IT" sz="1100" dirty="0">
                <a:solidFill>
                  <a:srgbClr val="002060"/>
                </a:solidFill>
              </a:rPr>
              <a:t/>
            </a:r>
            <a:br>
              <a:rPr lang="it-IT" sz="1100" dirty="0">
                <a:solidFill>
                  <a:srgbClr val="002060"/>
                </a:solidFill>
              </a:rPr>
            </a:br>
            <a:r>
              <a:rPr lang="it-IT" sz="1800" dirty="0">
                <a:solidFill>
                  <a:srgbClr val="002060"/>
                </a:solidFill>
              </a:rPr>
              <a:t/>
            </a:r>
            <a:br>
              <a:rPr lang="it-IT" sz="1800" dirty="0">
                <a:solidFill>
                  <a:srgbClr val="002060"/>
                </a:solidFill>
              </a:rPr>
            </a:br>
            <a:r>
              <a:rPr lang="it-IT" sz="2200" dirty="0">
                <a:solidFill>
                  <a:srgbClr val="002060"/>
                </a:solidFill>
              </a:rPr>
              <a:t>LA FILIERA ELETTRICA ITALIANA:                                         INTEGRAZIONE DI SUCCESSO</a:t>
            </a:r>
            <a:br>
              <a:rPr lang="it-IT" sz="2200" dirty="0">
                <a:solidFill>
                  <a:srgbClr val="002060"/>
                </a:solidFill>
              </a:rPr>
            </a:br>
            <a:r>
              <a:rPr lang="it-IT" sz="2200" dirty="0">
                <a:solidFill>
                  <a:srgbClr val="002060"/>
                </a:solidFill>
              </a:rPr>
              <a:t>L'impatto sul marketing associativo</a:t>
            </a:r>
            <a:br>
              <a:rPr lang="it-IT" sz="2200" dirty="0">
                <a:solidFill>
                  <a:srgbClr val="002060"/>
                </a:solidFill>
              </a:rPr>
            </a:br>
            <a:r>
              <a:rPr lang="it-IT" sz="2000" b="1" dirty="0">
                <a:solidFill>
                  <a:srgbClr val="002060"/>
                </a:solidFill>
              </a:rPr>
              <a:t/>
            </a:r>
            <a:br>
              <a:rPr lang="it-IT" sz="2000" b="1" dirty="0">
                <a:solidFill>
                  <a:srgbClr val="002060"/>
                </a:solidFill>
              </a:rPr>
            </a:br>
            <a:r>
              <a:rPr lang="it-IT" sz="2000" b="1" dirty="0">
                <a:solidFill>
                  <a:srgbClr val="002060"/>
                </a:solidFill>
              </a:rPr>
              <a:t>Roberta Valenziani</a:t>
            </a:r>
            <a:r>
              <a:rPr lang="it-IT" sz="1400" dirty="0">
                <a:solidFill>
                  <a:srgbClr val="002060"/>
                </a:solidFill>
              </a:rPr>
              <a:t/>
            </a:r>
            <a:br>
              <a:rPr lang="it-IT" sz="1400" dirty="0">
                <a:solidFill>
                  <a:srgbClr val="002060"/>
                </a:solidFill>
              </a:rPr>
            </a:br>
            <a:r>
              <a:rPr lang="it-IT" sz="1400" dirty="0">
                <a:solidFill>
                  <a:srgbClr val="002060"/>
                </a:solidFill>
              </a:rPr>
              <a:t>Responsabile Affari e Servizi Associativi</a:t>
            </a:r>
            <a:r>
              <a:rPr lang="it-IT" sz="1600" dirty="0">
                <a:solidFill>
                  <a:srgbClr val="002060"/>
                </a:solidFill>
              </a:rPr>
              <a:t/>
            </a:r>
            <a:br>
              <a:rPr lang="it-IT" sz="1600" dirty="0">
                <a:solidFill>
                  <a:srgbClr val="002060"/>
                </a:solidFill>
              </a:rPr>
            </a:br>
            <a:r>
              <a:rPr lang="it-IT" sz="1600" dirty="0">
                <a:solidFill>
                  <a:srgbClr val="002060"/>
                </a:solidFill>
              </a:rPr>
              <a:t>Milano, </a:t>
            </a:r>
            <a:r>
              <a:rPr lang="it-IT" sz="1400" dirty="0">
                <a:solidFill>
                  <a:srgbClr val="002060"/>
                </a:solidFill>
              </a:rPr>
              <a:t>15 maggio 2019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endParaRPr sz="16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FD3EA5-4508-4E92-B2DC-72D72B2B8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71" y="3785818"/>
            <a:ext cx="5461657" cy="30721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D465D1AC-4D29-4190-90FA-B664FE0B3F6B}"/>
              </a:ext>
            </a:extLst>
          </p:cNvPr>
          <p:cNvSpPr txBox="1">
            <a:spLocks/>
          </p:cNvSpPr>
          <p:nvPr/>
        </p:nvSpPr>
        <p:spPr>
          <a:xfrm>
            <a:off x="1915886" y="204040"/>
            <a:ext cx="6764256" cy="3212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335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r>
              <a:rPr lang="it-IT" sz="2000" dirty="0">
                <a:solidFill>
                  <a:srgbClr val="002060"/>
                </a:solidFill>
              </a:rPr>
              <a:t>Nascita Elettricità Futura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1DC8316-A16D-418D-9BD7-4E3E87767418}"/>
              </a:ext>
            </a:extLst>
          </p:cNvPr>
          <p:cNvGrpSpPr/>
          <p:nvPr/>
        </p:nvGrpSpPr>
        <p:grpSpPr>
          <a:xfrm>
            <a:off x="350903" y="1694821"/>
            <a:ext cx="4221097" cy="1931298"/>
            <a:chOff x="350903" y="1011787"/>
            <a:chExt cx="4221097" cy="193129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02E6C280-83C5-4D48-8A91-DFA25EDE9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903" y="1622362"/>
              <a:ext cx="683122" cy="683122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4911DA9C-F2B4-4752-BB17-39A57908FFE9}"/>
                </a:ext>
              </a:extLst>
            </p:cNvPr>
            <p:cNvSpPr txBox="1"/>
            <p:nvPr/>
          </p:nvSpPr>
          <p:spPr>
            <a:xfrm>
              <a:off x="1049727" y="1011787"/>
              <a:ext cx="3522273" cy="193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buClr>
                  <a:srgbClr val="002060"/>
                </a:buClr>
              </a:pP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Nasce nel 2013 (dalla fusione di APER e </a:t>
              </a:r>
              <a:r>
                <a:rPr lang="it-IT" kern="1200" dirty="0" err="1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Assosolare</a:t>
              </a: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>
                <a:spcBef>
                  <a:spcPts val="300"/>
                </a:spcBef>
                <a:buClr>
                  <a:srgbClr val="002060"/>
                </a:buClr>
              </a:pP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Associa circa 700 produttori di energia da FER (di cui alcune grandi aziende) e i fornitori di servizi e tecnologie della filiera rinnovabile</a:t>
              </a:r>
            </a:p>
            <a:p>
              <a:pPr>
                <a:spcBef>
                  <a:spcPts val="300"/>
                </a:spcBef>
                <a:buClr>
                  <a:srgbClr val="002060"/>
                </a:buClr>
              </a:pP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Sede Milano</a:t>
              </a:r>
            </a:p>
            <a:p>
              <a:pPr>
                <a:spcBef>
                  <a:spcPts val="300"/>
                </a:spcBef>
                <a:buClr>
                  <a:srgbClr val="002060"/>
                </a:buClr>
              </a:pP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Presidente Agostino Re Rebaudengo.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015460F8-D882-4C5A-8B68-F7BD4C5ACD67}"/>
              </a:ext>
            </a:extLst>
          </p:cNvPr>
          <p:cNvGrpSpPr/>
          <p:nvPr/>
        </p:nvGrpSpPr>
        <p:grpSpPr>
          <a:xfrm>
            <a:off x="4969164" y="1694821"/>
            <a:ext cx="3823933" cy="1715854"/>
            <a:chOff x="4969164" y="1011787"/>
            <a:chExt cx="3823933" cy="171585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E866A5E-5856-46C3-BB8E-DDC90FF5E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436816" y="1565547"/>
              <a:ext cx="1502949" cy="438254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12EDFB8-B86B-4179-8AEB-E9949B51FB2E}"/>
                </a:ext>
              </a:extLst>
            </p:cNvPr>
            <p:cNvSpPr txBox="1"/>
            <p:nvPr/>
          </p:nvSpPr>
          <p:spPr>
            <a:xfrm>
              <a:off x="5407418" y="1011787"/>
              <a:ext cx="3385679" cy="171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buClr>
                  <a:srgbClr val="002060"/>
                </a:buClr>
              </a:pP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Nasce il 25/09/2002 (già </a:t>
              </a:r>
              <a:r>
                <a:rPr lang="it-IT" kern="1200" dirty="0" err="1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Unapace</a:t>
              </a: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fondata nel 1946)</a:t>
              </a:r>
            </a:p>
            <a:p>
              <a:pPr>
                <a:spcBef>
                  <a:spcPts val="300"/>
                </a:spcBef>
                <a:buClr>
                  <a:srgbClr val="002060"/>
                </a:buClr>
              </a:pP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ssocia circa 70 imprese,</a:t>
              </a: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grandi operatori termoelettrici e da FER, traders e società di distribuzione</a:t>
              </a:r>
            </a:p>
            <a:p>
              <a:pPr>
                <a:spcBef>
                  <a:spcPts val="300"/>
                </a:spcBef>
                <a:buClr>
                  <a:srgbClr val="002060"/>
                </a:buClr>
              </a:pP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Sede Roma</a:t>
              </a:r>
            </a:p>
            <a:p>
              <a:pPr>
                <a:spcBef>
                  <a:spcPts val="300"/>
                </a:spcBef>
                <a:buClr>
                  <a:srgbClr val="002060"/>
                </a:buClr>
              </a:pPr>
              <a:r>
                <a:rPr lang="it-IT" kern="1200" dirty="0">
                  <a:solidFill>
                    <a:srgbClr val="1737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Presidente Simone Mori.</a:t>
              </a:r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AEB1D7A-E37A-4A64-89DD-A0CCE6B42940}"/>
              </a:ext>
            </a:extLst>
          </p:cNvPr>
          <p:cNvSpPr/>
          <p:nvPr/>
        </p:nvSpPr>
        <p:spPr>
          <a:xfrm>
            <a:off x="1049727" y="1328565"/>
            <a:ext cx="1757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>
                <a:solidFill>
                  <a:srgbClr val="17375E"/>
                </a:solidFill>
              </a:rPr>
              <a:t>assoRinnovabili</a:t>
            </a:r>
            <a:endParaRPr lang="it-IT" sz="1600" dirty="0">
              <a:solidFill>
                <a:srgbClr val="17375E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1ED5839-38CB-47AF-9AE4-B9BA827654F1}"/>
              </a:ext>
            </a:extLst>
          </p:cNvPr>
          <p:cNvSpPr/>
          <p:nvPr/>
        </p:nvSpPr>
        <p:spPr>
          <a:xfrm>
            <a:off x="5404880" y="1323595"/>
            <a:ext cx="147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>
                <a:solidFill>
                  <a:srgbClr val="17375E"/>
                </a:solidFill>
              </a:rPr>
              <a:t>Assoelettrica</a:t>
            </a:r>
            <a:endParaRPr lang="it-IT" sz="1600" dirty="0">
              <a:solidFill>
                <a:srgbClr val="17375E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12B5CD67-A7F6-4B17-8444-77C3BB8452A4}"/>
              </a:ext>
            </a:extLst>
          </p:cNvPr>
          <p:cNvSpPr/>
          <p:nvPr/>
        </p:nvSpPr>
        <p:spPr>
          <a:xfrm>
            <a:off x="5580874" y="3696067"/>
            <a:ext cx="3099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17375E"/>
                </a:solidFill>
              </a:rPr>
              <a:t>Oggi</a:t>
            </a:r>
            <a:endParaRPr lang="it-IT" sz="2000" dirty="0">
              <a:solidFill>
                <a:srgbClr val="17375E"/>
              </a:solidFill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CF911BD5-1AE6-408D-957D-C16A3F69C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333991"/>
              </p:ext>
            </p:extLst>
          </p:nvPr>
        </p:nvGraphicFramePr>
        <p:xfrm>
          <a:off x="212436" y="4018215"/>
          <a:ext cx="8580661" cy="283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ttangolo 15">
            <a:extLst>
              <a:ext uri="{FF2B5EF4-FFF2-40B4-BE49-F238E27FC236}">
                <a16:creationId xmlns:a16="http://schemas.microsoft.com/office/drawing/2014/main" id="{12B5CD67-A7F6-4B17-8444-77C3BB8452A4}"/>
              </a:ext>
            </a:extLst>
          </p:cNvPr>
          <p:cNvSpPr/>
          <p:nvPr/>
        </p:nvSpPr>
        <p:spPr>
          <a:xfrm>
            <a:off x="350903" y="875590"/>
            <a:ext cx="115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17375E"/>
                </a:solidFill>
              </a:rPr>
              <a:t>Prima…</a:t>
            </a:r>
            <a:endParaRPr lang="it-IT" sz="2000" dirty="0">
              <a:solidFill>
                <a:srgbClr val="17375E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2B5CD67-A7F6-4B17-8444-77C3BB8452A4}"/>
              </a:ext>
            </a:extLst>
          </p:cNvPr>
          <p:cNvSpPr/>
          <p:nvPr/>
        </p:nvSpPr>
        <p:spPr>
          <a:xfrm>
            <a:off x="2455554" y="3696067"/>
            <a:ext cx="1410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17375E"/>
                </a:solidFill>
              </a:rPr>
              <a:t>…Durante</a:t>
            </a:r>
            <a:endParaRPr lang="it-IT" sz="2000" dirty="0">
              <a:solidFill>
                <a:srgbClr val="17375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80874" y="4172103"/>
            <a:ext cx="3313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300" dirty="0">
                <a:solidFill>
                  <a:srgbClr val="002060"/>
                </a:solidFill>
              </a:rPr>
              <a:t>Simone Mori Presidente </a:t>
            </a:r>
          </a:p>
          <a:p>
            <a:pPr lvl="0"/>
            <a:r>
              <a:rPr lang="it-IT" sz="1300" dirty="0">
                <a:solidFill>
                  <a:srgbClr val="002060"/>
                </a:solidFill>
              </a:rPr>
              <a:t>Agostino Re </a:t>
            </a:r>
            <a:r>
              <a:rPr lang="it-IT" sz="1300" dirty="0" err="1">
                <a:solidFill>
                  <a:srgbClr val="002060"/>
                </a:solidFill>
              </a:rPr>
              <a:t>Rebaudengo</a:t>
            </a:r>
            <a:r>
              <a:rPr lang="it-IT" sz="1300" dirty="0">
                <a:solidFill>
                  <a:srgbClr val="002060"/>
                </a:solidFill>
              </a:rPr>
              <a:t> Vice Presidente</a:t>
            </a:r>
            <a:endParaRPr lang="it-IT" sz="1300" dirty="0"/>
          </a:p>
        </p:txBody>
      </p:sp>
      <p:sp>
        <p:nvSpPr>
          <p:cNvPr id="12" name="Freccia a destra con strisce 11"/>
          <p:cNvSpPr/>
          <p:nvPr/>
        </p:nvSpPr>
        <p:spPr>
          <a:xfrm rot="1182249">
            <a:off x="6067494" y="3654306"/>
            <a:ext cx="591128" cy="317408"/>
          </a:xfrm>
          <a:prstGeom prst="strip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64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5">
            <a:extLst>
              <a:ext uri="{FF2B5EF4-FFF2-40B4-BE49-F238E27FC236}">
                <a16:creationId xmlns:a16="http://schemas.microsoft.com/office/drawing/2014/main" id="{B339338A-B689-4320-B8ED-061BFEE25C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5886" y="204040"/>
            <a:ext cx="676425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2000" b="1" dirty="0">
                <a:solidFill>
                  <a:srgbClr val="002060"/>
                </a:solidFill>
              </a:rPr>
              <a:t>Chi siamo</a:t>
            </a:r>
            <a:endParaRPr sz="2000" b="1" dirty="0">
              <a:solidFill>
                <a:srgbClr val="002060"/>
              </a:solidFill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66110998-D617-43D9-A515-7AE81967AD0E}"/>
              </a:ext>
            </a:extLst>
          </p:cNvPr>
          <p:cNvSpPr txBox="1"/>
          <p:nvPr/>
        </p:nvSpPr>
        <p:spPr>
          <a:xfrm>
            <a:off x="1312558" y="3880094"/>
            <a:ext cx="73717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ASSOCIATI: Produttori di energia elettrica da fonti rinnovabili e convenzionali, venditori, distributori e fornitori di servizi.</a:t>
            </a:r>
          </a:p>
          <a:p>
            <a:pPr algn="just">
              <a:spcAft>
                <a:spcPts val="300"/>
              </a:spcAft>
            </a:pPr>
            <a:endParaRPr lang="it-IT" sz="14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  <a:r>
              <a:rPr lang="it-IT" sz="14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Contribuire a creare le basi per un mercato elettrico efficiente e pronto alle sfide della transizione energetica </a:t>
            </a:r>
            <a:r>
              <a:rPr lang="it-IT" sz="1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EF è l’unica </a:t>
            </a:r>
            <a:r>
              <a:rPr lang="it-IT" sz="1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associazione nazionale rappresentativa dell’intera filiera elettrica.</a:t>
            </a:r>
          </a:p>
        </p:txBody>
      </p:sp>
      <p:sp>
        <p:nvSpPr>
          <p:cNvPr id="25" name="CasellaDiTesto 4">
            <a:extLst>
              <a:ext uri="{FF2B5EF4-FFF2-40B4-BE49-F238E27FC236}">
                <a16:creationId xmlns:a16="http://schemas.microsoft.com/office/drawing/2014/main" id="{087C5A94-2BAB-44B3-AE85-E29804E85B89}"/>
              </a:ext>
            </a:extLst>
          </p:cNvPr>
          <p:cNvSpPr txBox="1"/>
          <p:nvPr/>
        </p:nvSpPr>
        <p:spPr>
          <a:xfrm>
            <a:off x="339469" y="2003081"/>
            <a:ext cx="187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solidFill>
                  <a:srgbClr val="17375E"/>
                </a:solidFill>
              </a:rPr>
              <a:t>600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OPERATORI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5">
            <a:extLst>
              <a:ext uri="{FF2B5EF4-FFF2-40B4-BE49-F238E27FC236}">
                <a16:creationId xmlns:a16="http://schemas.microsoft.com/office/drawing/2014/main" id="{521ABD13-51A1-4AC0-BABC-C0C48DB13BFB}"/>
              </a:ext>
            </a:extLst>
          </p:cNvPr>
          <p:cNvSpPr txBox="1"/>
          <p:nvPr/>
        </p:nvSpPr>
        <p:spPr>
          <a:xfrm>
            <a:off x="2265920" y="1984350"/>
            <a:ext cx="187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40.000</a:t>
            </a:r>
          </a:p>
          <a:p>
            <a:pPr algn="ctr"/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ADDETTI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6">
            <a:extLst>
              <a:ext uri="{FF2B5EF4-FFF2-40B4-BE49-F238E27FC236}">
                <a16:creationId xmlns:a16="http://schemas.microsoft.com/office/drawing/2014/main" id="{8A69B380-83D6-415D-894F-23648A95E2AD}"/>
              </a:ext>
            </a:extLst>
          </p:cNvPr>
          <p:cNvSpPr txBox="1"/>
          <p:nvPr/>
        </p:nvSpPr>
        <p:spPr>
          <a:xfrm>
            <a:off x="4065180" y="1995955"/>
            <a:ext cx="2909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76.000 MW</a:t>
            </a:r>
          </a:p>
          <a:p>
            <a:pPr algn="ctr"/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POTENZA INSTALLATA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7">
            <a:extLst>
              <a:ext uri="{FF2B5EF4-FFF2-40B4-BE49-F238E27FC236}">
                <a16:creationId xmlns:a16="http://schemas.microsoft.com/office/drawing/2014/main" id="{21161611-F045-420E-8E6D-425216640310}"/>
              </a:ext>
            </a:extLst>
          </p:cNvPr>
          <p:cNvSpPr txBox="1"/>
          <p:nvPr/>
        </p:nvSpPr>
        <p:spPr>
          <a:xfrm>
            <a:off x="6836287" y="1995955"/>
            <a:ext cx="1990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1.150.000 km</a:t>
            </a:r>
          </a:p>
          <a:p>
            <a:pPr algn="ctr"/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D74DC365-1706-452A-B308-0EEBFB803A97}"/>
              </a:ext>
            </a:extLst>
          </p:cNvPr>
          <p:cNvSpPr txBox="1"/>
          <p:nvPr/>
        </p:nvSpPr>
        <p:spPr>
          <a:xfrm>
            <a:off x="1216479" y="1252817"/>
            <a:ext cx="7563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rgbClr val="17375E"/>
                </a:solidFill>
              </a:rPr>
              <a:t>70% dell’elettricità consumata in Italia </a:t>
            </a:r>
            <a:endParaRPr lang="it-IT" sz="1200" dirty="0">
              <a:solidFill>
                <a:srgbClr val="17375E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F298830-C18F-4A46-8060-15D76E729E86}"/>
              </a:ext>
            </a:extLst>
          </p:cNvPr>
          <p:cNvGrpSpPr/>
          <p:nvPr/>
        </p:nvGrpSpPr>
        <p:grpSpPr>
          <a:xfrm>
            <a:off x="1680205" y="5511768"/>
            <a:ext cx="6192688" cy="999511"/>
            <a:chOff x="1099560" y="5149833"/>
            <a:chExt cx="6192688" cy="999511"/>
          </a:xfrm>
        </p:grpSpPr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831B9AB9-EC4D-475C-A887-7AE5A686860B}"/>
                </a:ext>
              </a:extLst>
            </p:cNvPr>
            <p:cNvSpPr/>
            <p:nvPr/>
          </p:nvSpPr>
          <p:spPr>
            <a:xfrm>
              <a:off x="1099560" y="5149833"/>
              <a:ext cx="61926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6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Proiezione internazionale</a:t>
              </a:r>
              <a:endPara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BFE11DD1-894E-4531-9BBF-31BD845B4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45" t="53600" r="34285" b="33543"/>
            <a:stretch/>
          </p:blipFill>
          <p:spPr>
            <a:xfrm>
              <a:off x="1567528" y="5488387"/>
              <a:ext cx="4688114" cy="660957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6730E3B4-D785-4E46-9123-8C3C1BCAEF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153" t="3486" r="52099" b="79099"/>
          <a:stretch/>
        </p:blipFill>
        <p:spPr>
          <a:xfrm>
            <a:off x="449139" y="1080468"/>
            <a:ext cx="767340" cy="676677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AC1DE15E-6232-4BFB-A838-3497A84127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7918" t="52521" b="27844"/>
          <a:stretch/>
        </p:blipFill>
        <p:spPr>
          <a:xfrm>
            <a:off x="2729810" y="2560239"/>
            <a:ext cx="1030645" cy="91643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CDCDC166-A112-4B1D-AAF8-0F5DEB2B97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140" t="29105" r="29183" b="53916"/>
          <a:stretch/>
        </p:blipFill>
        <p:spPr>
          <a:xfrm>
            <a:off x="5192441" y="2675947"/>
            <a:ext cx="778385" cy="792437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7D199651-F2F7-4FBA-8DB7-4EEBA6F865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98" t="1785" r="81643" b="76622"/>
          <a:stretch/>
        </p:blipFill>
        <p:spPr>
          <a:xfrm>
            <a:off x="7610922" y="2553771"/>
            <a:ext cx="576850" cy="100782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86CB9DA-8366-4126-A25A-F8B368019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7638" t="76551" r="1485" b="486"/>
          <a:stretch/>
        </p:blipFill>
        <p:spPr>
          <a:xfrm>
            <a:off x="915699" y="2569125"/>
            <a:ext cx="974330" cy="107170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043655ED-DC71-4B8E-80E9-76E58DCA2E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737" t="52422" r="78284" b="28856"/>
          <a:stretch/>
        </p:blipFill>
        <p:spPr>
          <a:xfrm>
            <a:off x="658991" y="3880094"/>
            <a:ext cx="557488" cy="69684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651DF37-08D5-4361-91FD-DE23E34FF3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991" y="4646845"/>
            <a:ext cx="667019" cy="6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4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AF9AC9C7-C389-4A40-AFA3-932A5B10F03C}"/>
              </a:ext>
            </a:extLst>
          </p:cNvPr>
          <p:cNvSpPr txBox="1">
            <a:spLocks/>
          </p:cNvSpPr>
          <p:nvPr/>
        </p:nvSpPr>
        <p:spPr>
          <a:xfrm>
            <a:off x="2196534" y="-117147"/>
            <a:ext cx="6777184" cy="87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r>
              <a:rPr lang="it-IT" sz="2000" dirty="0">
                <a:solidFill>
                  <a:srgbClr val="002060"/>
                </a:solidFill>
              </a:rPr>
              <a:t>POST FUSIONE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64B28FC-0B56-41B5-87CB-659A906A3E3A}"/>
              </a:ext>
            </a:extLst>
          </p:cNvPr>
          <p:cNvSpPr/>
          <p:nvPr/>
        </p:nvSpPr>
        <p:spPr>
          <a:xfrm>
            <a:off x="309888" y="1219581"/>
            <a:ext cx="3960131" cy="533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719FEFAF-0A3B-4601-BE42-CC469B1C8BCC}"/>
              </a:ext>
            </a:extLst>
          </p:cNvPr>
          <p:cNvGrpSpPr/>
          <p:nvPr/>
        </p:nvGrpSpPr>
        <p:grpSpPr>
          <a:xfrm>
            <a:off x="2974019" y="783731"/>
            <a:ext cx="6089849" cy="377416"/>
            <a:chOff x="239941" y="1658790"/>
            <a:chExt cx="6761927" cy="369332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CD010DE2-7E4B-4173-8001-EEA420982F7F}"/>
                </a:ext>
              </a:extLst>
            </p:cNvPr>
            <p:cNvSpPr/>
            <p:nvPr/>
          </p:nvSpPr>
          <p:spPr>
            <a:xfrm>
              <a:off x="239941" y="1658790"/>
              <a:ext cx="6761927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buClr>
                  <a:srgbClr val="002060"/>
                </a:buClr>
              </a:pPr>
              <a:r>
                <a:rPr lang="it-IT" sz="18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Associazione</a:t>
              </a:r>
              <a:r>
                <a:rPr lang="it-IT" sz="16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</a:t>
              </a:r>
              <a:r>
                <a:rPr lang="it-IT" sz="1600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Rappresentanza e Servizi agli Associati</a:t>
              </a:r>
            </a:p>
          </p:txBody>
        </p: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90C56A96-EDD8-47E5-AB17-6DB80CA998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7851" y="1843456"/>
              <a:ext cx="548226" cy="2601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6D594438-31AD-4D3D-A5B2-7BB9AA51F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908543"/>
              </p:ext>
            </p:extLst>
          </p:nvPr>
        </p:nvGraphicFramePr>
        <p:xfrm>
          <a:off x="178011" y="815549"/>
          <a:ext cx="2971432" cy="179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uppo 12">
            <a:extLst>
              <a:ext uri="{FF2B5EF4-FFF2-40B4-BE49-F238E27FC236}">
                <a16:creationId xmlns:a16="http://schemas.microsoft.com/office/drawing/2014/main" id="{5B42471A-CB98-457E-B09E-D1552C9C8CA4}"/>
              </a:ext>
            </a:extLst>
          </p:cNvPr>
          <p:cNvGrpSpPr/>
          <p:nvPr/>
        </p:nvGrpSpPr>
        <p:grpSpPr>
          <a:xfrm>
            <a:off x="3149443" y="1485651"/>
            <a:ext cx="1486357" cy="427461"/>
            <a:chOff x="3050383" y="1257051"/>
            <a:chExt cx="1486357" cy="427461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B8454B09-5BA0-4C30-948C-9A0B61827637}"/>
                </a:ext>
              </a:extLst>
            </p:cNvPr>
            <p:cNvSpPr/>
            <p:nvPr/>
          </p:nvSpPr>
          <p:spPr>
            <a:xfrm>
              <a:off x="3092016" y="1315180"/>
              <a:ext cx="1444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2060"/>
                </a:buClr>
              </a:pPr>
              <a:r>
                <a:rPr lang="it-IT" sz="18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Risk:  </a:t>
              </a:r>
              <a:endPara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EC2CC8A-6AA8-4D9D-94F2-A61F9126B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787" t="4780" r="10543" b="22738"/>
            <a:stretch/>
          </p:blipFill>
          <p:spPr>
            <a:xfrm>
              <a:off x="3050383" y="1257051"/>
              <a:ext cx="416152" cy="388354"/>
            </a:xfrm>
            <a:prstGeom prst="rect">
              <a:avLst/>
            </a:prstGeom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308C783-9554-4734-9741-731B169BA004}"/>
              </a:ext>
            </a:extLst>
          </p:cNvPr>
          <p:cNvSpPr txBox="1"/>
          <p:nvPr/>
        </p:nvSpPr>
        <p:spPr>
          <a:xfrm>
            <a:off x="4270019" y="1256340"/>
            <a:ext cx="4793849" cy="954107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Copertura degli interessi non omogenea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Dispersione delle risorse e delle attività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Perdita focus e scarso coordinamento delle funzioni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non 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condivisa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674BB93-4DEC-4BA6-9400-C3F601D012ED}"/>
              </a:ext>
            </a:extLst>
          </p:cNvPr>
          <p:cNvGrpSpPr/>
          <p:nvPr/>
        </p:nvGrpSpPr>
        <p:grpSpPr>
          <a:xfrm>
            <a:off x="172020" y="2948236"/>
            <a:ext cx="8872776" cy="3793264"/>
            <a:chOff x="143474" y="3022213"/>
            <a:chExt cx="8872776" cy="3793264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C6479C33-F0BD-46BD-AFA2-A8DCE81B501E}"/>
                </a:ext>
              </a:extLst>
            </p:cNvPr>
            <p:cNvGrpSpPr/>
            <p:nvPr/>
          </p:nvGrpSpPr>
          <p:grpSpPr>
            <a:xfrm>
              <a:off x="143474" y="3022213"/>
              <a:ext cx="8872776" cy="510404"/>
              <a:chOff x="143474" y="3022213"/>
              <a:chExt cx="8872776" cy="510404"/>
            </a:xfrm>
          </p:grpSpPr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F8ADC2C-8253-45F0-B928-1B6B00C74A58}"/>
                  </a:ext>
                </a:extLst>
              </p:cNvPr>
              <p:cNvSpPr/>
              <p:nvPr/>
            </p:nvSpPr>
            <p:spPr>
              <a:xfrm>
                <a:off x="143474" y="3022213"/>
                <a:ext cx="2158410" cy="508682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A0A978E6-113A-4E06-9C03-FC821DD81A52}"/>
                  </a:ext>
                </a:extLst>
              </p:cNvPr>
              <p:cNvSpPr/>
              <p:nvPr/>
            </p:nvSpPr>
            <p:spPr>
              <a:xfrm>
                <a:off x="2386782" y="3023935"/>
                <a:ext cx="2158410" cy="508682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57D119BF-8FD5-4449-AACC-49E81D018494}"/>
                  </a:ext>
                </a:extLst>
              </p:cNvPr>
              <p:cNvSpPr/>
              <p:nvPr/>
            </p:nvSpPr>
            <p:spPr>
              <a:xfrm>
                <a:off x="4614532" y="3023155"/>
                <a:ext cx="2158410" cy="508682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546D590F-2DCD-4AB1-995F-6E61F4A52B39}"/>
                  </a:ext>
                </a:extLst>
              </p:cNvPr>
              <p:cNvSpPr/>
              <p:nvPr/>
            </p:nvSpPr>
            <p:spPr>
              <a:xfrm>
                <a:off x="6857840" y="3023155"/>
                <a:ext cx="2158410" cy="508682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8C9CD592-12DE-4204-9225-37A2D786C8AF}"/>
                </a:ext>
              </a:extLst>
            </p:cNvPr>
            <p:cNvSpPr/>
            <p:nvPr/>
          </p:nvSpPr>
          <p:spPr>
            <a:xfrm>
              <a:off x="143474" y="3477337"/>
              <a:ext cx="2158410" cy="3338140"/>
            </a:xfrm>
            <a:prstGeom prst="rect">
              <a:avLst/>
            </a:prstGeom>
            <a:solidFill>
              <a:srgbClr val="D5DCE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2060"/>
                </a:buClr>
              </a:pPr>
              <a:r>
                <a:rPr lang="it-IT" sz="1600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Ampliamento Consiglio Generale (nuova categoria Generazione Distribuita ed efficienza energetica - FER &lt; 5MW); </a:t>
              </a:r>
            </a:p>
            <a:p>
              <a:pPr algn="ctr">
                <a:buClr>
                  <a:srgbClr val="002060"/>
                </a:buClr>
              </a:pPr>
              <a:endPara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rgbClr val="002060"/>
                </a:buClr>
              </a:pPr>
              <a:r>
                <a:rPr lang="it-IT" sz="1600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Incremento a quattro Vice Presidenti rappresentativi di categoria</a:t>
              </a:r>
            </a:p>
            <a:p>
              <a:pPr algn="ctr"/>
              <a:endParaRPr lang="it-IT" dirty="0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4381E8C1-0103-436F-8920-F7EF91C666D3}"/>
                </a:ext>
              </a:extLst>
            </p:cNvPr>
            <p:cNvSpPr/>
            <p:nvPr/>
          </p:nvSpPr>
          <p:spPr>
            <a:xfrm>
              <a:off x="2379866" y="3480880"/>
              <a:ext cx="2158410" cy="3333528"/>
            </a:xfrm>
            <a:prstGeom prst="rect">
              <a:avLst/>
            </a:prstGeom>
            <a:solidFill>
              <a:srgbClr val="D5DCE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C4844CF7-6607-4C2A-9443-501541009DA6}"/>
                </a:ext>
              </a:extLst>
            </p:cNvPr>
            <p:cNvSpPr/>
            <p:nvPr/>
          </p:nvSpPr>
          <p:spPr>
            <a:xfrm>
              <a:off x="4614532" y="3477337"/>
              <a:ext cx="2158410" cy="3338140"/>
            </a:xfrm>
            <a:prstGeom prst="rect">
              <a:avLst/>
            </a:prstGeom>
            <a:solidFill>
              <a:srgbClr val="D5DCE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86189F73-1CD3-4225-AEF2-EEA65C2FAC24}"/>
                </a:ext>
              </a:extLst>
            </p:cNvPr>
            <p:cNvSpPr/>
            <p:nvPr/>
          </p:nvSpPr>
          <p:spPr>
            <a:xfrm>
              <a:off x="6852749" y="3477337"/>
              <a:ext cx="2158410" cy="3338140"/>
            </a:xfrm>
            <a:prstGeom prst="rect">
              <a:avLst/>
            </a:prstGeom>
            <a:solidFill>
              <a:srgbClr val="D5DCE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Rettangolo 16">
            <a:extLst>
              <a:ext uri="{FF2B5EF4-FFF2-40B4-BE49-F238E27FC236}">
                <a16:creationId xmlns:a16="http://schemas.microsoft.com/office/drawing/2014/main" id="{2F0BFC6C-BF54-4B35-A48D-F812951D56BC}"/>
              </a:ext>
            </a:extLst>
          </p:cNvPr>
          <p:cNvSpPr/>
          <p:nvPr/>
        </p:nvSpPr>
        <p:spPr>
          <a:xfrm>
            <a:off x="558787" y="2970191"/>
            <a:ext cx="1369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it-IT" sz="1600" b="1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BEAEAFC-09F1-402D-9631-7DE9A22B79A4}"/>
              </a:ext>
            </a:extLst>
          </p:cNvPr>
          <p:cNvSpPr/>
          <p:nvPr/>
        </p:nvSpPr>
        <p:spPr>
          <a:xfrm>
            <a:off x="2397360" y="2871631"/>
            <a:ext cx="2151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Organizzazione Attività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52B5DC52-9A98-4E4C-81B2-C7DE91DD8589}"/>
              </a:ext>
            </a:extLst>
          </p:cNvPr>
          <p:cNvSpPr/>
          <p:nvPr/>
        </p:nvSpPr>
        <p:spPr>
          <a:xfrm>
            <a:off x="4625110" y="2902982"/>
            <a:ext cx="2151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prevalente - Identità 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376478C-F098-426C-86BC-2AE4575320B1}"/>
              </a:ext>
            </a:extLst>
          </p:cNvPr>
          <p:cNvSpPr/>
          <p:nvPr/>
        </p:nvSpPr>
        <p:spPr>
          <a:xfrm>
            <a:off x="6838829" y="2957311"/>
            <a:ext cx="2151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Coinvolgimento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51636C8-029B-469F-BF75-671F8F9F569F}"/>
              </a:ext>
            </a:extLst>
          </p:cNvPr>
          <p:cNvSpPr/>
          <p:nvPr/>
        </p:nvSpPr>
        <p:spPr>
          <a:xfrm>
            <a:off x="2379451" y="3447222"/>
            <a:ext cx="21873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Integrazione e razionalizzazione dell’esistente (Gruppi di Lavoro, Tavoli di Coordinamento)</a:t>
            </a:r>
          </a:p>
          <a:p>
            <a:pPr marL="285750" indent="-285750" algn="ctr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17375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Attivazione nuove strutture (Task Force)</a:t>
            </a:r>
          </a:p>
          <a:p>
            <a:pPr algn="ctr">
              <a:buClr>
                <a:srgbClr val="002060"/>
              </a:buClr>
            </a:pPr>
            <a:endParaRPr lang="it-IT" sz="1600" dirty="0">
              <a:solidFill>
                <a:srgbClr val="17375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tavoli tecnici con le Istituzioni (ARERA, GSE, ecc.)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076CF8F0-BEC5-4B83-8CF4-7CD4817EB694}"/>
              </a:ext>
            </a:extLst>
          </p:cNvPr>
          <p:cNvSpPr/>
          <p:nvPr/>
        </p:nvSpPr>
        <p:spPr>
          <a:xfrm>
            <a:off x="4586907" y="3427363"/>
            <a:ext cx="228883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Potenziamento </a:t>
            </a:r>
            <a:r>
              <a:rPr lang="it-IT" sz="1600" dirty="0" err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</a:t>
            </a: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Istituzioni centrali, regionali ed EU (</a:t>
            </a:r>
            <a:r>
              <a:rPr lang="it-IT" sz="1600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Rappresentanza</a:t>
            </a: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002060"/>
              </a:buClr>
            </a:pPr>
            <a:endParaRPr lang="it-IT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Nuovo sito, Bollettini e Newsletter (</a:t>
            </a:r>
            <a:r>
              <a:rPr lang="it-IT" sz="1600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Informazione</a:t>
            </a: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buClr>
                <a:srgbClr val="002060"/>
              </a:buClr>
            </a:pPr>
            <a:endParaRPr lang="it-IT" sz="16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Internazionalizzazione, progetto Marocco, </a:t>
            </a:r>
            <a:r>
              <a:rPr lang="it-IT" sz="1600" dirty="0" err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RoadShow</a:t>
            </a: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Sportello Aperto (</a:t>
            </a:r>
            <a:r>
              <a:rPr lang="it-IT" sz="1600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400B42FA-16CC-43F1-864B-D29337954162}"/>
              </a:ext>
            </a:extLst>
          </p:cNvPr>
          <p:cNvSpPr/>
          <p:nvPr/>
        </p:nvSpPr>
        <p:spPr>
          <a:xfrm>
            <a:off x="6893650" y="3465993"/>
            <a:ext cx="215776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Nuovi strumenti di indagine sul livello di soddisfazione</a:t>
            </a:r>
          </a:p>
          <a:p>
            <a:pPr algn="ctr">
              <a:spcBef>
                <a:spcPts val="600"/>
              </a:spcBef>
              <a:buClr>
                <a:srgbClr val="002060"/>
              </a:buClr>
            </a:pP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Associato del mese</a:t>
            </a:r>
          </a:p>
          <a:p>
            <a:pPr algn="ctr">
              <a:spcBef>
                <a:spcPts val="600"/>
              </a:spcBef>
              <a:buClr>
                <a:srgbClr val="002060"/>
              </a:buClr>
            </a:pP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Premio dell’anno</a:t>
            </a:r>
          </a:p>
          <a:p>
            <a:pPr algn="ctr">
              <a:spcBef>
                <a:spcPts val="600"/>
              </a:spcBef>
              <a:buClr>
                <a:srgbClr val="002060"/>
              </a:buClr>
            </a:pP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Testimonianze su periodici settoriali </a:t>
            </a:r>
          </a:p>
          <a:p>
            <a:pPr algn="ctr">
              <a:spcBef>
                <a:spcPts val="600"/>
              </a:spcBef>
              <a:buClr>
                <a:srgbClr val="002060"/>
              </a:buClr>
            </a:pP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nuovi associati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281320" y="2338440"/>
            <a:ext cx="213270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2060"/>
              </a:buClr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Disgregazione e conflitto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567192" y="2402826"/>
            <a:ext cx="139989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Dimissioni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7110734" y="2457155"/>
            <a:ext cx="1274725" cy="315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Concorrenza</a:t>
            </a:r>
          </a:p>
        </p:txBody>
      </p:sp>
    </p:spTree>
    <p:extLst>
      <p:ext uri="{BB962C8B-B14F-4D97-AF65-F5344CB8AC3E}">
        <p14:creationId xmlns:p14="http://schemas.microsoft.com/office/powerpoint/2010/main" val="231998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>
            <a:extLst>
              <a:ext uri="{FF2B5EF4-FFF2-40B4-BE49-F238E27FC236}">
                <a16:creationId xmlns:a16="http://schemas.microsoft.com/office/drawing/2014/main" id="{BE83A6FD-993A-4605-8D43-F73D8CC2CA5C}"/>
              </a:ext>
            </a:extLst>
          </p:cNvPr>
          <p:cNvSpPr txBox="1">
            <a:spLocks/>
          </p:cNvSpPr>
          <p:nvPr/>
        </p:nvSpPr>
        <p:spPr>
          <a:xfrm>
            <a:off x="2196534" y="-117147"/>
            <a:ext cx="6777184" cy="87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r>
              <a:rPr lang="it-IT" sz="2000" dirty="0">
                <a:solidFill>
                  <a:srgbClr val="002060"/>
                </a:solidFill>
              </a:rPr>
              <a:t>POST FUSIONE</a:t>
            </a: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F3A8A318-AB32-4003-8A20-1949B9DD9E3B}"/>
              </a:ext>
            </a:extLst>
          </p:cNvPr>
          <p:cNvGrpSpPr/>
          <p:nvPr/>
        </p:nvGrpSpPr>
        <p:grpSpPr>
          <a:xfrm>
            <a:off x="2280618" y="839197"/>
            <a:ext cx="6258757" cy="400110"/>
            <a:chOff x="645148" y="937256"/>
            <a:chExt cx="6258757" cy="400110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4EFA127B-2678-4C39-8F61-0DCE0533E679}"/>
                </a:ext>
              </a:extLst>
            </p:cNvPr>
            <p:cNvSpPr/>
            <p:nvPr/>
          </p:nvSpPr>
          <p:spPr>
            <a:xfrm>
              <a:off x="645148" y="937256"/>
              <a:ext cx="6258757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buClr>
                  <a:srgbClr val="002060"/>
                </a:buClr>
              </a:pPr>
              <a:r>
                <a:rPr lang="it-IT" sz="20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Associazione</a:t>
              </a:r>
              <a:r>
                <a:rPr lang="it-IT" sz="18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</a:t>
              </a:r>
              <a:r>
                <a:rPr lang="it-IT" sz="1800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Organizzazione interna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5BAF042F-C1D9-4DE9-8517-0836BBC79A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8929" y="1146156"/>
              <a:ext cx="507431" cy="2601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8FFECFA-B9EC-4FF6-B021-49AE104BCF89}"/>
              </a:ext>
            </a:extLst>
          </p:cNvPr>
          <p:cNvGrpSpPr/>
          <p:nvPr/>
        </p:nvGrpSpPr>
        <p:grpSpPr>
          <a:xfrm>
            <a:off x="1558256" y="1528349"/>
            <a:ext cx="1444724" cy="388354"/>
            <a:chOff x="2974020" y="1295421"/>
            <a:chExt cx="1444724" cy="388354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7C531C02-AB4B-4E31-ADEB-1A0C4B18656D}"/>
                </a:ext>
              </a:extLst>
            </p:cNvPr>
            <p:cNvSpPr/>
            <p:nvPr/>
          </p:nvSpPr>
          <p:spPr>
            <a:xfrm>
              <a:off x="2974020" y="1314443"/>
              <a:ext cx="1444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2060"/>
                </a:buClr>
              </a:pPr>
              <a:r>
                <a:rPr lang="it-IT" sz="18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Risk  </a:t>
              </a:r>
              <a:endPara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CD716701-2890-462F-A36B-E550CFCBF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87" t="4780" r="10543" b="22738"/>
            <a:stretch/>
          </p:blipFill>
          <p:spPr>
            <a:xfrm>
              <a:off x="3053649" y="1295421"/>
              <a:ext cx="355966" cy="332188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286A964-6836-4282-86FB-20296714CD4F}"/>
              </a:ext>
            </a:extLst>
          </p:cNvPr>
          <p:cNvGrpSpPr/>
          <p:nvPr/>
        </p:nvGrpSpPr>
        <p:grpSpPr>
          <a:xfrm rot="5161403">
            <a:off x="2247017" y="1389696"/>
            <a:ext cx="817376" cy="1594628"/>
            <a:chOff x="1562119" y="625117"/>
            <a:chExt cx="817376" cy="1594628"/>
          </a:xfrm>
        </p:grpSpPr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1BB8BD35-7252-4968-92AC-A9976233C13C}"/>
                </a:ext>
              </a:extLst>
            </p:cNvPr>
            <p:cNvCxnSpPr>
              <a:cxnSpLocks/>
            </p:cNvCxnSpPr>
            <p:nvPr/>
          </p:nvCxnSpPr>
          <p:spPr>
            <a:xfrm rot="16438597">
              <a:off x="1177329" y="1009907"/>
              <a:ext cx="76958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B254684B-50AC-4F8A-AAE7-7FE3ED714B94}"/>
                </a:ext>
              </a:extLst>
            </p:cNvPr>
            <p:cNvCxnSpPr>
              <a:cxnSpLocks/>
            </p:cNvCxnSpPr>
            <p:nvPr/>
          </p:nvCxnSpPr>
          <p:spPr>
            <a:xfrm rot="16438597" flipH="1">
              <a:off x="2053005" y="1893256"/>
              <a:ext cx="1" cy="65297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ttangolo 37">
            <a:extLst>
              <a:ext uri="{FF2B5EF4-FFF2-40B4-BE49-F238E27FC236}">
                <a16:creationId xmlns:a16="http://schemas.microsoft.com/office/drawing/2014/main" id="{32F78750-6ECD-47BB-9B65-833A8CEA401E}"/>
              </a:ext>
            </a:extLst>
          </p:cNvPr>
          <p:cNvSpPr/>
          <p:nvPr/>
        </p:nvSpPr>
        <p:spPr>
          <a:xfrm>
            <a:off x="443345" y="2788889"/>
            <a:ext cx="2844800" cy="21340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Organizzativa: </a:t>
            </a:r>
          </a:p>
          <a:p>
            <a:pPr>
              <a:spcBef>
                <a:spcPts val="300"/>
              </a:spcBef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sedi in città differenti</a:t>
            </a:r>
          </a:p>
          <a:p>
            <a:pPr>
              <a:spcBef>
                <a:spcPts val="300"/>
              </a:spcBef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Ruoli in alcuni casi sovrapposti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Contratti non uniformi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Passaggio informativo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Scarso coordinamento funzioni</a:t>
            </a:r>
            <a:endParaRPr lang="it-IT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Possibile c</a:t>
            </a: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onflittualità interna</a:t>
            </a:r>
            <a:endParaRPr lang="it-IT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4F228635-9DEF-49EB-8EE6-6FC6FCD37E80}"/>
              </a:ext>
            </a:extLst>
          </p:cNvPr>
          <p:cNvSpPr/>
          <p:nvPr/>
        </p:nvSpPr>
        <p:spPr>
          <a:xfrm>
            <a:off x="3509316" y="1473845"/>
            <a:ext cx="4398001" cy="189510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2060"/>
              </a:buClr>
            </a:pPr>
            <a:r>
              <a:rPr lang="it-IT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Gestione Amministrativa: </a:t>
            </a:r>
          </a:p>
          <a:p>
            <a:pPr>
              <a:spcBef>
                <a:spcPts val="300"/>
              </a:spcBef>
              <a:buClr>
                <a:srgbClr val="002060"/>
              </a:buClr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Sistemi contributivi differenti</a:t>
            </a:r>
          </a:p>
          <a:p>
            <a:pPr>
              <a:spcBef>
                <a:spcPts val="300"/>
              </a:spcBef>
              <a:buClr>
                <a:srgbClr val="002060"/>
              </a:buClr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Vastità e disomogeneità dei dati associativi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Morosità</a:t>
            </a:r>
          </a:p>
          <a:p>
            <a:pPr>
              <a:buClr>
                <a:srgbClr val="002060"/>
              </a:buClr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malcontento per variazioni del carico contributivo</a:t>
            </a:r>
          </a:p>
          <a:p>
            <a:pPr>
              <a:buClr>
                <a:srgbClr val="002060"/>
              </a:buClr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reperimento e gestione dati affidabili</a:t>
            </a:r>
          </a:p>
          <a:p>
            <a:pPr>
              <a:buClr>
                <a:srgbClr val="002060"/>
              </a:buClr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perdite in bilancio</a:t>
            </a:r>
          </a:p>
        </p:txBody>
      </p: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F82CD852-D646-494B-8A3C-07CEF8C3C602}"/>
              </a:ext>
            </a:extLst>
          </p:cNvPr>
          <p:cNvGrpSpPr/>
          <p:nvPr/>
        </p:nvGrpSpPr>
        <p:grpSpPr>
          <a:xfrm>
            <a:off x="3505600" y="3481790"/>
            <a:ext cx="4405435" cy="3285623"/>
            <a:chOff x="3916567" y="3177827"/>
            <a:chExt cx="4405435" cy="3285623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2FE17A63-B282-44F5-A48E-E359F7FAF5BC}"/>
                </a:ext>
              </a:extLst>
            </p:cNvPr>
            <p:cNvGrpSpPr/>
            <p:nvPr/>
          </p:nvGrpSpPr>
          <p:grpSpPr>
            <a:xfrm>
              <a:off x="3916567" y="3177827"/>
              <a:ext cx="4401718" cy="516221"/>
              <a:chOff x="143474" y="3022213"/>
              <a:chExt cx="4401718" cy="584875"/>
            </a:xfrm>
          </p:grpSpPr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8772EDF5-135D-465D-95E9-92BA703284DF}"/>
                  </a:ext>
                </a:extLst>
              </p:cNvPr>
              <p:cNvSpPr/>
              <p:nvPr/>
            </p:nvSpPr>
            <p:spPr>
              <a:xfrm>
                <a:off x="143474" y="3022213"/>
                <a:ext cx="2158410" cy="583154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FC81B7C4-5EB7-4376-AD57-60FA03BD3232}"/>
                  </a:ext>
                </a:extLst>
              </p:cNvPr>
              <p:cNvSpPr/>
              <p:nvPr/>
            </p:nvSpPr>
            <p:spPr>
              <a:xfrm>
                <a:off x="2386782" y="3023935"/>
                <a:ext cx="2158410" cy="583153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5FCF8FB2-B7E8-4D59-8550-F21075001D93}"/>
                </a:ext>
              </a:extLst>
            </p:cNvPr>
            <p:cNvSpPr/>
            <p:nvPr/>
          </p:nvSpPr>
          <p:spPr>
            <a:xfrm>
              <a:off x="3916567" y="3643325"/>
              <a:ext cx="2158410" cy="2820125"/>
            </a:xfrm>
            <a:prstGeom prst="rect">
              <a:avLst/>
            </a:prstGeom>
            <a:solidFill>
              <a:srgbClr val="D5DCE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131B3271-8EC1-4850-BFC9-A4FB40DB01BA}"/>
                </a:ext>
              </a:extLst>
            </p:cNvPr>
            <p:cNvSpPr/>
            <p:nvPr/>
          </p:nvSpPr>
          <p:spPr>
            <a:xfrm>
              <a:off x="6163592" y="3646452"/>
              <a:ext cx="2158410" cy="2816227"/>
            </a:xfrm>
            <a:prstGeom prst="rect">
              <a:avLst/>
            </a:prstGeom>
            <a:solidFill>
              <a:srgbClr val="D5DCE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74" name="Rettangolo 73">
            <a:extLst>
              <a:ext uri="{FF2B5EF4-FFF2-40B4-BE49-F238E27FC236}">
                <a16:creationId xmlns:a16="http://schemas.microsoft.com/office/drawing/2014/main" id="{5846A510-BBC6-4314-BB8D-36968B00D9FD}"/>
              </a:ext>
            </a:extLst>
          </p:cNvPr>
          <p:cNvSpPr/>
          <p:nvPr/>
        </p:nvSpPr>
        <p:spPr>
          <a:xfrm>
            <a:off x="3546191" y="3434219"/>
            <a:ext cx="2158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Organizzativa</a:t>
            </a:r>
            <a:endParaRPr lang="it-IT" sz="1500" b="1" dirty="0"/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97D28FCE-FEC2-4D89-B193-41DFBD5B1B0E}"/>
              </a:ext>
            </a:extLst>
          </p:cNvPr>
          <p:cNvSpPr/>
          <p:nvPr/>
        </p:nvSpPr>
        <p:spPr>
          <a:xfrm>
            <a:off x="5696323" y="3442494"/>
            <a:ext cx="2158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Amministrativa</a:t>
            </a:r>
            <a:endParaRPr lang="it-IT" sz="1500" b="1" dirty="0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43BDC991-7745-4D7D-A03B-EC62EFA9D091}"/>
              </a:ext>
            </a:extLst>
          </p:cNvPr>
          <p:cNvSpPr/>
          <p:nvPr/>
        </p:nvSpPr>
        <p:spPr>
          <a:xfrm>
            <a:off x="3536415" y="3982655"/>
            <a:ext cx="2060822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Riassetto funzioni (nuova Area marketing)</a:t>
            </a:r>
          </a:p>
          <a:p>
            <a:pPr marL="342900" indent="-3429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Unificazione contratto</a:t>
            </a:r>
          </a:p>
          <a:p>
            <a:pPr marL="342900" indent="-3429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Riunioni di staff e trasferte RM/MI</a:t>
            </a:r>
          </a:p>
          <a:p>
            <a:pPr marL="342900" indent="-3429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Building</a:t>
            </a:r>
          </a:p>
          <a:p>
            <a:pPr marL="342900" indent="-3429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Realizzazione server virtuale comune</a:t>
            </a:r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B38F5B0E-6883-4E24-B242-D9BC0CE00ECC}"/>
              </a:ext>
            </a:extLst>
          </p:cNvPr>
          <p:cNvSpPr/>
          <p:nvPr/>
        </p:nvSpPr>
        <p:spPr>
          <a:xfrm>
            <a:off x="5733643" y="4026685"/>
            <a:ext cx="20837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Congelamento sistemi contributivi nel transitorio e nuova delibera 2019 di «mantenimento»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Utilizzo di nuovi strumenti di supporto gestionale ed del credito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Riattivazione </a:t>
            </a:r>
            <a:r>
              <a:rPr lang="it-IT" dirty="0" err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Mypage</a:t>
            </a:r>
            <a:endParaRPr lang="it-IT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5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E80DC89A-1251-47DE-BDF9-9DF587BB5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482721"/>
              </p:ext>
            </p:extLst>
          </p:nvPr>
        </p:nvGraphicFramePr>
        <p:xfrm>
          <a:off x="405969" y="2074840"/>
          <a:ext cx="8372907" cy="468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C3CDEE9E-9902-4BB9-9705-43AE11D9538E}"/>
              </a:ext>
            </a:extLst>
          </p:cNvPr>
          <p:cNvSpPr txBox="1">
            <a:spLocks/>
          </p:cNvSpPr>
          <p:nvPr/>
        </p:nvSpPr>
        <p:spPr bwMode="auto">
          <a:xfrm>
            <a:off x="1979712" y="116632"/>
            <a:ext cx="6502437" cy="44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dell’Associazione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2650091-9762-4D8C-BEAB-0481E3A476AE}"/>
              </a:ext>
            </a:extLst>
          </p:cNvPr>
          <p:cNvSpPr/>
          <p:nvPr/>
        </p:nvSpPr>
        <p:spPr>
          <a:xfrm>
            <a:off x="677618" y="1297870"/>
            <a:ext cx="2337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17375E"/>
                </a:solidFill>
              </a:rPr>
              <a:t>Prossimi passi </a:t>
            </a:r>
            <a:r>
              <a:rPr lang="it-IT" sz="2000" b="1" dirty="0">
                <a:solidFill>
                  <a:srgbClr val="17375E"/>
                </a:solidFill>
                <a:sym typeface="Wingdings" panose="05000000000000000000" pitchFamily="2" charset="2"/>
              </a:rPr>
              <a:t></a:t>
            </a:r>
            <a:endParaRPr lang="it-IT" sz="2000" dirty="0">
              <a:solidFill>
                <a:srgbClr val="17375E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3D1D7EF-807A-4E30-9458-F6BD4B5FF4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0" t="31985" r="85733" b="44910"/>
          <a:stretch/>
        </p:blipFill>
        <p:spPr>
          <a:xfrm>
            <a:off x="3092545" y="934107"/>
            <a:ext cx="997200" cy="1036770"/>
          </a:xfrm>
          <a:prstGeom prst="rect">
            <a:avLst/>
          </a:prstGeom>
        </p:spPr>
      </p:pic>
      <p:pic>
        <p:nvPicPr>
          <p:cNvPr id="8194" name="Picture 2" descr="Risultati immagini per influencer icon">
            <a:extLst>
              <a:ext uri="{FF2B5EF4-FFF2-40B4-BE49-F238E27FC236}">
                <a16:creationId xmlns:a16="http://schemas.microsoft.com/office/drawing/2014/main" id="{57D12FB9-0E8A-44DB-8BA0-0A4AAE2D2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7" t="3990" r="19056" b="74669"/>
          <a:stretch/>
        </p:blipFill>
        <p:spPr bwMode="auto">
          <a:xfrm>
            <a:off x="4858677" y="976745"/>
            <a:ext cx="1065600" cy="10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isultati immagini per influencer icon">
            <a:extLst>
              <a:ext uri="{FF2B5EF4-FFF2-40B4-BE49-F238E27FC236}">
                <a16:creationId xmlns:a16="http://schemas.microsoft.com/office/drawing/2014/main" id="{FFFE9BE3-FDC8-4B84-9A73-9BBC6D955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2709" r="35734" b="74540"/>
          <a:stretch/>
        </p:blipFill>
        <p:spPr bwMode="auto">
          <a:xfrm>
            <a:off x="6880448" y="917277"/>
            <a:ext cx="998624" cy="10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932A2171-01E5-424E-95C0-83A80C2DE894}"/>
              </a:ext>
            </a:extLst>
          </p:cNvPr>
          <p:cNvGrpSpPr/>
          <p:nvPr/>
        </p:nvGrpSpPr>
        <p:grpSpPr>
          <a:xfrm>
            <a:off x="3141807" y="2023720"/>
            <a:ext cx="5120740" cy="464150"/>
            <a:chOff x="3141807" y="2023720"/>
            <a:chExt cx="5120740" cy="464150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B3EE9231-E7CA-4E51-9768-C7B3326901A4}"/>
                </a:ext>
              </a:extLst>
            </p:cNvPr>
            <p:cNvSpPr/>
            <p:nvPr/>
          </p:nvSpPr>
          <p:spPr>
            <a:xfrm>
              <a:off x="3141807" y="2045656"/>
              <a:ext cx="947938" cy="4202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Brand</a:t>
              </a:r>
              <a:endParaRPr lang="it-IT" sz="1600" dirty="0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3FAC7F00-84A7-475C-AF62-B73F57490873}"/>
                </a:ext>
              </a:extLst>
            </p:cNvPr>
            <p:cNvSpPr/>
            <p:nvPr/>
          </p:nvSpPr>
          <p:spPr>
            <a:xfrm>
              <a:off x="4858677" y="2045656"/>
              <a:ext cx="1065600" cy="4422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Identità</a:t>
              </a:r>
              <a:endParaRPr lang="it-IT" sz="160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D3947CA9-B851-44D4-889B-42A151159E1C}"/>
                </a:ext>
              </a:extLst>
            </p:cNvPr>
            <p:cNvSpPr/>
            <p:nvPr/>
          </p:nvSpPr>
          <p:spPr>
            <a:xfrm>
              <a:off x="6570920" y="2023720"/>
              <a:ext cx="1691627" cy="4422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5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Autorevolezza </a:t>
              </a:r>
              <a:r>
                <a:rPr lang="it-IT" sz="15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Influenza</a:t>
              </a:r>
              <a:endParaRPr lang="it-IT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560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0" name="Google Shape;1200;p74"/>
          <p:cNvSpPr txBox="1">
            <a:spLocks noGrp="1"/>
          </p:cNvSpPr>
          <p:nvPr>
            <p:ph type="title"/>
          </p:nvPr>
        </p:nvSpPr>
        <p:spPr>
          <a:xfrm>
            <a:off x="178563" y="1017092"/>
            <a:ext cx="8786874" cy="222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t-IT" sz="2400" dirty="0">
                <a:solidFill>
                  <a:srgbClr val="002060"/>
                </a:solidFill>
              </a:rPr>
              <a:t>Roberta Valenziani</a:t>
            </a:r>
            <a:br>
              <a:rPr lang="it-IT" sz="2400" dirty="0">
                <a:solidFill>
                  <a:srgbClr val="002060"/>
                </a:solidFill>
              </a:rPr>
            </a:br>
            <a:r>
              <a:rPr lang="it-IT" sz="2400" dirty="0">
                <a:solidFill>
                  <a:srgbClr val="002060"/>
                </a:solidFill>
              </a:rPr>
              <a:t/>
            </a:r>
            <a:br>
              <a:rPr lang="it-IT" sz="2400" dirty="0">
                <a:solidFill>
                  <a:srgbClr val="002060"/>
                </a:solidFill>
              </a:rPr>
            </a:br>
            <a:r>
              <a:rPr lang="it-IT" sz="2400" dirty="0">
                <a:solidFill>
                  <a:srgbClr val="002060"/>
                </a:solidFill>
              </a:rPr>
              <a:t>roberta.valenziani@elettricitafutura.it</a:t>
            </a:r>
            <a:br>
              <a:rPr lang="it-IT" sz="2400" dirty="0">
                <a:solidFill>
                  <a:srgbClr val="002060"/>
                </a:solidFill>
              </a:rPr>
            </a:br>
            <a:endParaRPr sz="2400" dirty="0">
              <a:solidFill>
                <a:srgbClr val="00206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15D9552-3552-473C-B6D6-A04EC49AE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172" y="3785818"/>
            <a:ext cx="5461657" cy="307218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52&quot;/&gt;&lt;CPresentation id=&quot;1&quot;&gt;&lt;m_precDefaultNumber&gt;&lt;m_bNumberIsYear val=&quot;1&quot;/&gt;&lt;m_chMinusSymbol&gt;-&lt;/m_chMinusSymbol&gt;&lt;m_chDecimalSymbol17909&gt;.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2147483647&quot;/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1.00000000000000000000E+00&quot;&gt;&lt;m_msothmcolidx val=&quot;0&quot;/&gt;&lt;m_rgb r=&quot;02&quot; g=&quot;77&quot; b=&quot;4B&quot;/&gt;&lt;m_nBrightness tagver0=&quot;26206&quot; tagname0=&quot;m_nBrightnessUNRECOGNIZED&quot; val=&quot;0&quot;/&gt;&lt;/elem&gt;&lt;elem m_fUsage=&quot;9.00000000000000022204E-01&quot;&gt;&lt;m_msothmcolidx val=&quot;0&quot;/&gt;&lt;m_rgb r=&quot;55&quot; g=&quot;BD&quot; b=&quot;5A&quot;/&gt;&lt;m_nBrightness tagver0=&quot;26206&quot; tagname0=&quot;m_nBrightnessUNRECOGNIZED&quot; val=&quot;0&quot;/&gt;&lt;/elem&gt;&lt;elem m_fUsage=&quot;8.10000000000000053291E-01&quot;&gt;&lt;m_msothmcolidx val=&quot;0&quot;/&gt;&lt;m_rgb r=&quot;03&quot; g=&quot;B6&quot; b=&quot;73&quot;/&gt;&lt;m_nBrightness tagver0=&quot;26206&quot; tagname0=&quot;m_nBrightnessUNRECOGNIZED&quot; val=&quot;0&quot;/&gt;&lt;/elem&gt;&lt;elem m_fUsage=&quot;7.29000000000000092371E-01&quot;&gt;&lt;m_msothmcolidx val=&quot;0&quot;/&gt;&lt;m_rgb r=&quot;2C&quot; g=&quot;A6&quot; b=&quot;E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Presentazione standard1 (2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zione standard1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Presentazione su schermo (4:3)</PresentationFormat>
  <Paragraphs>112</Paragraphs>
  <Slides>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Wingdings</vt:lpstr>
      <vt:lpstr>Calibri</vt:lpstr>
      <vt:lpstr>Arial</vt:lpstr>
      <vt:lpstr>1_Presentazione standard1 (2)</vt:lpstr>
      <vt:lpstr>2_Presentazione standard1 (2)</vt:lpstr>
      <vt:lpstr>Diapositiva think-cell</vt:lpstr>
      <vt:lpstr> Meeting Categorie Confindustria  LA FILIERA ELETTRICA ITALIANA:                                         INTEGRAZIONE DI SUCCESSO L'impatto sul marketing associativo  Roberta Valenziani Responsabile Affari e Servizi Associativi Milano, 15 maggio 2019 </vt:lpstr>
      <vt:lpstr>Presentazione standard di PowerPoint</vt:lpstr>
      <vt:lpstr>Chi siamo</vt:lpstr>
      <vt:lpstr>Presentazione standard di PowerPoint</vt:lpstr>
      <vt:lpstr>Presentazione standard di PowerPoint</vt:lpstr>
      <vt:lpstr>Presentazione standard di PowerPoint</vt:lpstr>
      <vt:lpstr>Roberta Valenziani  roberta.valenziani@elettricitafutura.it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2019-05-13T16:01:09Z</dcterms:modified>
</cp:coreProperties>
</file>