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9" r:id="rId3"/>
    <p:sldId id="257" r:id="rId4"/>
    <p:sldId id="258" r:id="rId5"/>
    <p:sldId id="260" r:id="rId6"/>
    <p:sldId id="261" r:id="rId7"/>
    <p:sldId id="262" r:id="rId8"/>
    <p:sldId id="279" r:id="rId9"/>
    <p:sldId id="264" r:id="rId10"/>
    <p:sldId id="263" r:id="rId11"/>
    <p:sldId id="271" r:id="rId12"/>
    <p:sldId id="272" r:id="rId13"/>
    <p:sldId id="273" r:id="rId14"/>
    <p:sldId id="274" r:id="rId15"/>
    <p:sldId id="275" r:id="rId16"/>
    <p:sldId id="295" r:id="rId17"/>
    <p:sldId id="296" r:id="rId18"/>
    <p:sldId id="266" r:id="rId19"/>
    <p:sldId id="267" r:id="rId20"/>
    <p:sldId id="268" r:id="rId21"/>
    <p:sldId id="269" r:id="rId22"/>
    <p:sldId id="294" r:id="rId23"/>
    <p:sldId id="277" r:id="rId24"/>
    <p:sldId id="298" r:id="rId25"/>
    <p:sldId id="285" r:id="rId26"/>
    <p:sldId id="286" r:id="rId27"/>
    <p:sldId id="289" r:id="rId2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6"/>
    <p:restoredTop sz="94632"/>
  </p:normalViewPr>
  <p:slideViewPr>
    <p:cSldViewPr snapToGrid="0" snapToObjects="1" showGuides="1">
      <p:cViewPr varScale="1">
        <p:scale>
          <a:sx n="105" d="100"/>
          <a:sy n="105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C7AB-FB54-6C48-88BE-F2F39D417B37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94C1-C93E-EA4F-B3AC-706FC13FE3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0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3DDD3-B25A-194E-A8BB-89AB3A28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887"/>
            <a:ext cx="9144000" cy="1981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50D873-11C9-6E40-9610-0FBFFA65F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1057"/>
            <a:ext cx="9144000" cy="206262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BB573B-F8F0-794A-9897-A0D45C80D624}"/>
              </a:ext>
            </a:extLst>
          </p:cNvPr>
          <p:cNvSpPr/>
          <p:nvPr userDrawn="1"/>
        </p:nvSpPr>
        <p:spPr>
          <a:xfrm>
            <a:off x="0" y="5148944"/>
            <a:ext cx="12192000" cy="1709056"/>
          </a:xfrm>
          <a:prstGeom prst="rect">
            <a:avLst/>
          </a:prstGeom>
          <a:solidFill>
            <a:srgbClr val="011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585CD5C-D876-0448-82B3-BB8F52026F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899" y="5419273"/>
            <a:ext cx="3515530" cy="11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2860E-3ED5-EB40-8AB0-51053000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5F70F-0A5E-C248-A331-1B359D90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DB405-6FF8-1F4C-B17A-F9A53B78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D95AC0-7EDB-F540-B548-D298474B7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58" y="5976524"/>
            <a:ext cx="2457862" cy="8176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31D3167-4D62-2545-ACFA-E87404E1B26A}"/>
              </a:ext>
            </a:extLst>
          </p:cNvPr>
          <p:cNvCxnSpPr>
            <a:cxnSpLocks/>
          </p:cNvCxnSpPr>
          <p:nvPr userDrawn="1"/>
        </p:nvCxnSpPr>
        <p:spPr>
          <a:xfrm>
            <a:off x="845288" y="5976523"/>
            <a:ext cx="105156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5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59D66-8CCB-0C4B-98F2-A4DAD180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F771F-74F8-BD4C-9ED5-5AFDD5046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312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4A3046-0E08-0341-9EA4-998731718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3125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19EE9C-BC42-274C-B2E1-21BA7D8B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A57AB99-CFC2-AE40-BE51-79F2C7A39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58" y="5976524"/>
            <a:ext cx="2457862" cy="817684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10E4CA9-1763-7540-9F58-083B113C257B}"/>
              </a:ext>
            </a:extLst>
          </p:cNvPr>
          <p:cNvCxnSpPr>
            <a:cxnSpLocks/>
          </p:cNvCxnSpPr>
          <p:nvPr userDrawn="1"/>
        </p:nvCxnSpPr>
        <p:spPr>
          <a:xfrm>
            <a:off x="845288" y="5976523"/>
            <a:ext cx="105156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7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2860E-3ED5-EB40-8AB0-51053000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3296"/>
            <a:ext cx="10522688" cy="330545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DB405-6FF8-1F4C-B17A-F9A53B78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D95AC0-7EDB-F540-B548-D298474B7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58" y="5976524"/>
            <a:ext cx="2457862" cy="8176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31D3167-4D62-2545-ACFA-E87404E1B26A}"/>
              </a:ext>
            </a:extLst>
          </p:cNvPr>
          <p:cNvCxnSpPr>
            <a:cxnSpLocks/>
          </p:cNvCxnSpPr>
          <p:nvPr userDrawn="1"/>
        </p:nvCxnSpPr>
        <p:spPr>
          <a:xfrm>
            <a:off x="845288" y="5976523"/>
            <a:ext cx="105156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53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2860E-3ED5-EB40-8AB0-51053000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58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DB405-6FF8-1F4C-B17A-F9A53B78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D95AC0-7EDB-F540-B548-D298474B7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58" y="5976524"/>
            <a:ext cx="2457862" cy="8176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31D3167-4D62-2545-ACFA-E87404E1B26A}"/>
              </a:ext>
            </a:extLst>
          </p:cNvPr>
          <p:cNvCxnSpPr>
            <a:cxnSpLocks/>
          </p:cNvCxnSpPr>
          <p:nvPr userDrawn="1"/>
        </p:nvCxnSpPr>
        <p:spPr>
          <a:xfrm>
            <a:off x="845288" y="5976523"/>
            <a:ext cx="105156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00A0FEFB-FB38-0B45-AE7E-AD8A1AD30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372" y="1360715"/>
            <a:ext cx="10490516" cy="438694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45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9619CF0-7235-4F4D-A7F0-6AD13F29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C7EF78-04E2-CA48-9205-BE7FB87E4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04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1B0602-35D9-644C-810F-129D13B3C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8020" y="6314297"/>
            <a:ext cx="754202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11F66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88BB1-9E26-1F4A-956C-5DD67DF9A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3962" y="6314297"/>
            <a:ext cx="108983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11F66"/>
                </a:solidFill>
              </a:defRPr>
            </a:lvl1pPr>
          </a:lstStyle>
          <a:p>
            <a:fld id="{A692E686-1E65-8648-B3E3-8980681F7AEF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02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1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1F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77697-2DF2-A74C-9BFE-9D22E384B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VII MEETING NAZIONALE DELLA RETE DEL MARKETING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7C82E9-81BA-0E48-B185-29C90738B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800" dirty="0"/>
              <a:t>Roma, 25 settembre 2018</a:t>
            </a:r>
          </a:p>
        </p:txBody>
      </p:sp>
    </p:spTree>
    <p:extLst>
      <p:ext uri="{BB962C8B-B14F-4D97-AF65-F5344CB8AC3E}">
        <p14:creationId xmlns:p14="http://schemas.microsoft.com/office/powerpoint/2010/main" val="325010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93F4397-A78D-43FE-80A0-40515EB4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10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F2BE5B5-2FAE-4A19-A377-AB5BFB5B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492" y="375551"/>
            <a:ext cx="10515600" cy="995589"/>
          </a:xfrm>
        </p:spPr>
        <p:txBody>
          <a:bodyPr>
            <a:normAutofit/>
          </a:bodyPr>
          <a:lstStyle/>
          <a:p>
            <a:b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</a:br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I PRIMI PASSI…</a:t>
            </a:r>
          </a:p>
        </p:txBody>
      </p:sp>
      <p:sp>
        <p:nvSpPr>
          <p:cNvPr id="6" name="Segnaposto contenuto 8">
            <a:extLst>
              <a:ext uri="{FF2B5EF4-FFF2-40B4-BE49-F238E27FC236}">
                <a16:creationId xmlns:a16="http://schemas.microsoft.com/office/drawing/2014/main" id="{8D8C07BC-F6F6-4315-8BC0-EE68067086AA}"/>
              </a:ext>
            </a:extLst>
          </p:cNvPr>
          <p:cNvSpPr txBox="1">
            <a:spLocks/>
          </p:cNvSpPr>
          <p:nvPr/>
        </p:nvSpPr>
        <p:spPr>
          <a:xfrm>
            <a:off x="932818" y="1554185"/>
            <a:ext cx="10826949" cy="4079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Brand e immagine coordinata: Strumenti di marketing e comunicazione</a:t>
            </a:r>
          </a:p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Organizzazione interna e coordinamento attività di marketing</a:t>
            </a:r>
          </a:p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Anagrafica comune – criteri di aggiornamento e classificazione</a:t>
            </a:r>
          </a:p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Gestionale unico</a:t>
            </a:r>
          </a:p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CRM: Progetto VALORE</a:t>
            </a:r>
          </a:p>
          <a:p>
            <a:pPr marL="265113" indent="-26511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sz="2000" dirty="0"/>
              <a:t>SITO istituzionale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dirty="0">
              <a:latin typeface="Futura Medium" pitchFamily="34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Futura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369F9-E033-4740-B52C-EFA6A8CA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2"/>
            <a:ext cx="10515600" cy="995589"/>
          </a:xfrm>
        </p:spPr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GUIDA AI SERVIZI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206948-6500-4C5B-974B-BAAD31B1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11</a:t>
            </a:fld>
            <a:endParaRPr lang="it-IT"/>
          </a:p>
        </p:txBody>
      </p:sp>
      <p:pic>
        <p:nvPicPr>
          <p:cNvPr id="5" name="Immagine 4" descr="Immagine che contiene abbigliamento&#10;&#10;Descrizione generata con affidabilità elevata">
            <a:extLst>
              <a:ext uri="{FF2B5EF4-FFF2-40B4-BE49-F238E27FC236}">
                <a16:creationId xmlns:a16="http://schemas.microsoft.com/office/drawing/2014/main" id="{0721314B-DB4F-4331-B22A-B240FB1B2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2920"/>
            <a:ext cx="3140431" cy="4444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1F49CE7-AF2E-4C67-9E0F-57A618A9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414" y="367642"/>
            <a:ext cx="3815385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682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62425-BB81-4005-B97A-79F95CF7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13"/>
            <a:ext cx="10515600" cy="995589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CARTA DEI SERVIZI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3FD8438-BBD2-48AF-903A-4B1A602A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 descr="Immagine che contiene abbigliamento&#10;&#10;Descrizione generata con affidabilità elevata">
            <a:extLst>
              <a:ext uri="{FF2B5EF4-FFF2-40B4-BE49-F238E27FC236}">
                <a16:creationId xmlns:a16="http://schemas.microsoft.com/office/drawing/2014/main" id="{3E9F1939-7587-4902-B31A-5B58C82F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338048"/>
            <a:ext cx="3290466" cy="444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B7C63677-B1DA-4B2D-B63D-E3CE0294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702" y="248901"/>
            <a:ext cx="3645097" cy="5535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929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4F8EB5-0A79-4FF2-904D-ABBB990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538C2E-9678-42F6-B602-6FDE2B0D6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" y="704088"/>
            <a:ext cx="11986203" cy="4898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603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3A265-20D2-476A-8913-DB77D101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42"/>
            <a:ext cx="10515600" cy="995589"/>
          </a:xfrm>
        </p:spPr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PRESENTAZIONE ISTITUZIONALE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638D1A-9908-48A3-8EDD-53D78A0B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C12082-56FB-42F6-9099-DE501EB87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" y="1292328"/>
            <a:ext cx="3397756" cy="444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7014034F-D183-473E-BD50-900515B5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94" y="338328"/>
            <a:ext cx="4137805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800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18B5718-7C00-4DF3-B737-C1BC302A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54E139C8-89C1-42F8-AAE3-F8F269635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7" b="33768"/>
          <a:stretch/>
        </p:blipFill>
        <p:spPr>
          <a:xfrm>
            <a:off x="2372307" y="521208"/>
            <a:ext cx="7447385" cy="5188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5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18B5718-7C00-4DF3-B737-C1BC302A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16</a:t>
            </a:fld>
            <a:endParaRPr lang="it-IT"/>
          </a:p>
        </p:txBody>
      </p:sp>
      <p:pic>
        <p:nvPicPr>
          <p:cNvPr id="11" name="Immagine 10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10F10C99-565A-48AF-A0E2-AA7B786D0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83" b="35333"/>
          <a:stretch/>
        </p:blipFill>
        <p:spPr>
          <a:xfrm>
            <a:off x="2371800" y="757759"/>
            <a:ext cx="7448400" cy="4848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05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18B5718-7C00-4DF3-B737-C1BC302A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17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5918627-19FB-472A-B316-9FBF0343D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8" b="32836"/>
          <a:stretch/>
        </p:blipFill>
        <p:spPr>
          <a:xfrm>
            <a:off x="2371800" y="432311"/>
            <a:ext cx="7448400" cy="52626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4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738CA6-06EC-4AC8-956D-29BB18FC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78E7FCEF-3E4B-4AB4-B0FF-7762D5B9343D}"/>
              </a:ext>
            </a:extLst>
          </p:cNvPr>
          <p:cNvSpPr txBox="1">
            <a:spLocks/>
          </p:cNvSpPr>
          <p:nvPr/>
        </p:nvSpPr>
        <p:spPr>
          <a:xfrm>
            <a:off x="821267" y="711200"/>
            <a:ext cx="10886546" cy="1215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ORGANIZZAZIONE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BCC4928-08FF-4F3E-80E5-16090B57626F}"/>
              </a:ext>
            </a:extLst>
          </p:cNvPr>
          <p:cNvSpPr/>
          <p:nvPr/>
        </p:nvSpPr>
        <p:spPr>
          <a:xfrm>
            <a:off x="788819" y="1989125"/>
            <a:ext cx="106043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>
              <a:latin typeface="Futura Medium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Piena condivisione degli obiettivi del gruppo di lavoro e unico gestionale</a:t>
            </a:r>
          </a:p>
          <a:p>
            <a:pPr marL="354012" algn="just"/>
            <a:endParaRPr lang="it-IT" sz="2000" dirty="0">
              <a:solidFill>
                <a:srgbClr val="011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 di lavoro condiviso e ripartizione dei perimetri di attività e opportunità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it-IT" sz="2000" dirty="0">
              <a:solidFill>
                <a:srgbClr val="011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metodologia «LEAN» guida l’analisi e l’elaborazione di tutte le procedure</a:t>
            </a:r>
            <a:r>
              <a:rPr lang="it-IT" sz="1600" b="1" dirty="0">
                <a:latin typeface="Futura Medium" pitchFamily="34" charset="0"/>
                <a:cs typeface="Arial" panose="020B0604020202020204" pitchFamily="34" charset="0"/>
              </a:rPr>
              <a:t>  </a:t>
            </a:r>
            <a:r>
              <a:rPr lang="it-IT" sz="2000" b="1" dirty="0">
                <a:latin typeface="Futura Medium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it-IT" sz="2000" b="1" dirty="0">
                <a:latin typeface="Futura Medium" pitchFamily="34" charset="0"/>
                <a:cs typeface="Arial" panose="020B0604020202020204" pitchFamily="34" charset="0"/>
              </a:rPr>
              <a:t> </a:t>
            </a:r>
            <a:endParaRPr lang="it-IT" sz="3200" b="1" dirty="0">
              <a:latin typeface="Futura Medium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4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6D34C-F030-4495-89FF-76A0F27A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PROCEDURE DI MARKETING</a:t>
            </a:r>
            <a:b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</a:br>
            <a:endParaRPr lang="it-IT" sz="2800" dirty="0">
              <a:solidFill>
                <a:schemeClr val="accent1">
                  <a:lumMod val="75000"/>
                </a:schemeClr>
              </a:solidFill>
              <a:ea typeface="+mn-ea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D3A7375-6CA1-4933-9F6A-37265D2D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19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6E99FF6-2127-4768-AD1D-68EE74D4B865}"/>
              </a:ext>
            </a:extLst>
          </p:cNvPr>
          <p:cNvSpPr/>
          <p:nvPr/>
        </p:nvSpPr>
        <p:spPr>
          <a:xfrm>
            <a:off x="838201" y="1360714"/>
            <a:ext cx="10515600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Accoglienza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Monitoraggio: il Tutor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Fidelizzazione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Dimissioni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Adeguamenti e recupero crediti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Criticità</a:t>
            </a:r>
          </a:p>
          <a:p>
            <a:pPr marL="265113" lvl="1" indent="-2651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 Valore</a:t>
            </a:r>
          </a:p>
        </p:txBody>
      </p:sp>
    </p:spTree>
    <p:extLst>
      <p:ext uri="{BB962C8B-B14F-4D97-AF65-F5344CB8AC3E}">
        <p14:creationId xmlns:p14="http://schemas.microsoft.com/office/powerpoint/2010/main" val="353006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1AA35F-7323-4BB9-8372-41083118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VIDEO ISTITUZIONALE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E26A5A-D35A-4E9D-94C1-BC1CB700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Link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204E9C-36D8-4B60-8462-35374FA2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3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6DEB8F-7880-4106-B29A-E9364004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20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91036F6-F8B5-4DB6-99C6-85F615F1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589"/>
          </a:xfrm>
        </p:spPr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ATTIVITA’ COLLATERALI CONDIVISE</a:t>
            </a:r>
          </a:p>
        </p:txBody>
      </p:sp>
      <p:sp>
        <p:nvSpPr>
          <p:cNvPr id="6" name="Segnaposto contenuto 8">
            <a:extLst>
              <a:ext uri="{FF2B5EF4-FFF2-40B4-BE49-F238E27FC236}">
                <a16:creationId xmlns:a16="http://schemas.microsoft.com/office/drawing/2014/main" id="{A12E40BF-3BE8-444A-BBB8-C980D18038F0}"/>
              </a:ext>
            </a:extLst>
          </p:cNvPr>
          <p:cNvSpPr txBox="1">
            <a:spLocks/>
          </p:cNvSpPr>
          <p:nvPr/>
        </p:nvSpPr>
        <p:spPr>
          <a:xfrm>
            <a:off x="838200" y="1086394"/>
            <a:ext cx="10818482" cy="5150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DELEGAZIONI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GRUPPI MERCEOLOGICI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CONVENZIONI   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AGENDA 2019    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EVENTI: calendario generale unico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SPONSORIZZAZIONI   </a:t>
            </a:r>
          </a:p>
          <a:p>
            <a:pPr marL="452438" indent="-4524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dirty="0"/>
              <a:t>PROGETTO TUTOR</a:t>
            </a:r>
          </a:p>
        </p:txBody>
      </p:sp>
    </p:spTree>
    <p:extLst>
      <p:ext uri="{BB962C8B-B14F-4D97-AF65-F5344CB8AC3E}">
        <p14:creationId xmlns:p14="http://schemas.microsoft.com/office/powerpoint/2010/main" val="321354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C3A3E-C889-4544-B63D-BA66FDB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72"/>
            <a:ext cx="10515600" cy="640387"/>
          </a:xfrm>
        </p:spPr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10 DELEGAZIONI DI TERRITORIO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C6D0F1-38C8-414A-A13C-26E29CC0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21</a:t>
            </a:fld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CC306E3-B2D1-4C6F-8450-2252144BA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26" y="622887"/>
            <a:ext cx="5359496" cy="5954400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7C11E64-230D-4F24-8EF9-82793AA5D94A}"/>
              </a:ext>
            </a:extLst>
          </p:cNvPr>
          <p:cNvCxnSpPr>
            <a:cxnSpLocks/>
          </p:cNvCxnSpPr>
          <p:nvPr/>
        </p:nvCxnSpPr>
        <p:spPr>
          <a:xfrm>
            <a:off x="5026486" y="1311513"/>
            <a:ext cx="1161288" cy="112048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0E6D592-756A-4A26-BB24-5C6AF05808D7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7084677" y="1137725"/>
            <a:ext cx="1970828" cy="70468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8968573-6A06-4FE2-A4EC-43DD985A8A49}"/>
              </a:ext>
            </a:extLst>
          </p:cNvPr>
          <p:cNvCxnSpPr>
            <a:cxnSpLocks/>
          </p:cNvCxnSpPr>
          <p:nvPr/>
        </p:nvCxnSpPr>
        <p:spPr>
          <a:xfrm flipH="1">
            <a:off x="8015098" y="2477254"/>
            <a:ext cx="994865" cy="1265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E77489F5-0398-4A86-A77C-8E52602A469F}"/>
              </a:ext>
            </a:extLst>
          </p:cNvPr>
          <p:cNvCxnSpPr>
            <a:cxnSpLocks/>
          </p:cNvCxnSpPr>
          <p:nvPr/>
        </p:nvCxnSpPr>
        <p:spPr>
          <a:xfrm flipH="1" flipV="1">
            <a:off x="7020232" y="3189409"/>
            <a:ext cx="1989733" cy="4357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ADF369DA-56C4-4D7E-9FF3-917E5545EBF9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5735300" y="4158116"/>
            <a:ext cx="3260392" cy="26707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E6E6467-25A6-436F-8D79-2A75D9088726}"/>
              </a:ext>
            </a:extLst>
          </p:cNvPr>
          <p:cNvCxnSpPr>
            <a:cxnSpLocks/>
          </p:cNvCxnSpPr>
          <p:nvPr/>
        </p:nvCxnSpPr>
        <p:spPr>
          <a:xfrm>
            <a:off x="3989805" y="2591827"/>
            <a:ext cx="1830892" cy="51269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205925CC-B48B-4B1B-91C1-8111A9149881}"/>
              </a:ext>
            </a:extLst>
          </p:cNvPr>
          <p:cNvCxnSpPr>
            <a:cxnSpLocks/>
          </p:cNvCxnSpPr>
          <p:nvPr/>
        </p:nvCxnSpPr>
        <p:spPr>
          <a:xfrm flipV="1">
            <a:off x="3540187" y="3314368"/>
            <a:ext cx="1546914" cy="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55A938A-59F4-407B-94A7-CD71CAF3E7CB}"/>
              </a:ext>
            </a:extLst>
          </p:cNvPr>
          <p:cNvCxnSpPr>
            <a:cxnSpLocks/>
          </p:cNvCxnSpPr>
          <p:nvPr/>
        </p:nvCxnSpPr>
        <p:spPr>
          <a:xfrm>
            <a:off x="3520440" y="4443984"/>
            <a:ext cx="2086690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BA5E30F-9A38-4703-95F4-0A32354F22FC}"/>
              </a:ext>
            </a:extLst>
          </p:cNvPr>
          <p:cNvCxnSpPr>
            <a:cxnSpLocks/>
          </p:cNvCxnSpPr>
          <p:nvPr/>
        </p:nvCxnSpPr>
        <p:spPr>
          <a:xfrm flipH="1">
            <a:off x="4729316" y="5788152"/>
            <a:ext cx="4204373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0878C7F2-99CA-4140-9976-C859BC78F5AB}"/>
              </a:ext>
            </a:extLst>
          </p:cNvPr>
          <p:cNvCxnSpPr>
            <a:cxnSpLocks/>
          </p:cNvCxnSpPr>
          <p:nvPr/>
        </p:nvCxnSpPr>
        <p:spPr>
          <a:xfrm flipH="1">
            <a:off x="6336794" y="5321808"/>
            <a:ext cx="262031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59E6FB4-9517-4C7C-AC7B-88E9675F093C}"/>
              </a:ext>
            </a:extLst>
          </p:cNvPr>
          <p:cNvSpPr txBox="1"/>
          <p:nvPr/>
        </p:nvSpPr>
        <p:spPr>
          <a:xfrm>
            <a:off x="9055505" y="1014614"/>
            <a:ext cx="284152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Coneglianese/Vittoriese – Delegato </a:t>
            </a:r>
            <a:r>
              <a:rPr lang="it-IT" sz="1000" b="1" dirty="0">
                <a:solidFill>
                  <a:srgbClr val="FF0000"/>
                </a:solidFill>
              </a:rPr>
              <a:t>KATIA DA ROS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0BB2DB9-14EE-4D08-BF7F-8566D6275D6D}"/>
              </a:ext>
            </a:extLst>
          </p:cNvPr>
          <p:cNvSpPr txBox="1"/>
          <p:nvPr/>
        </p:nvSpPr>
        <p:spPr>
          <a:xfrm>
            <a:off x="9034119" y="2289854"/>
            <a:ext cx="2980905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Opitergino </a:t>
            </a:r>
            <a:r>
              <a:rPr lang="it-IT" sz="1000" dirty="0" err="1">
                <a:solidFill>
                  <a:srgbClr val="FF0000"/>
                </a:solidFill>
              </a:rPr>
              <a:t>Mottense</a:t>
            </a:r>
            <a:r>
              <a:rPr lang="it-IT" sz="1000" dirty="0">
                <a:solidFill>
                  <a:srgbClr val="FF0000"/>
                </a:solidFill>
              </a:rPr>
              <a:t> – Delegato </a:t>
            </a:r>
            <a:r>
              <a:rPr lang="it-IT" sz="1000" b="1" dirty="0">
                <a:solidFill>
                  <a:srgbClr val="FF0000"/>
                </a:solidFill>
              </a:rPr>
              <a:t>MASSIMO TONELLO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8473D0E-8978-4729-849A-C0AAB482FB52}"/>
              </a:ext>
            </a:extLst>
          </p:cNvPr>
          <p:cNvSpPr txBox="1"/>
          <p:nvPr/>
        </p:nvSpPr>
        <p:spPr>
          <a:xfrm>
            <a:off x="9014454" y="3458758"/>
            <a:ext cx="202717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Treviso – Delegato </a:t>
            </a:r>
            <a:r>
              <a:rPr lang="it-IT" sz="1000" b="1" dirty="0">
                <a:solidFill>
                  <a:srgbClr val="FF0000"/>
                </a:solidFill>
              </a:rPr>
              <a:t>WALTER BERTIN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11CFC77-858C-4A76-829D-8CF22D02EA86}"/>
              </a:ext>
            </a:extLst>
          </p:cNvPr>
          <p:cNvSpPr txBox="1"/>
          <p:nvPr/>
        </p:nvSpPr>
        <p:spPr>
          <a:xfrm>
            <a:off x="8995692" y="4302075"/>
            <a:ext cx="2890289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 err="1">
                <a:solidFill>
                  <a:srgbClr val="FF0000"/>
                </a:solidFill>
              </a:rPr>
              <a:t>Camposanpierese</a:t>
            </a:r>
            <a:r>
              <a:rPr lang="it-IT" sz="1000" dirty="0">
                <a:solidFill>
                  <a:srgbClr val="FF0000"/>
                </a:solidFill>
              </a:rPr>
              <a:t> – Delegato </a:t>
            </a:r>
            <a:r>
              <a:rPr lang="it-IT" sz="1000" b="1" dirty="0">
                <a:solidFill>
                  <a:srgbClr val="FF0000"/>
                </a:solidFill>
              </a:rPr>
              <a:t>GIANNI MARCATO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54923E2-9FEF-4680-BE14-9831427E31A8}"/>
              </a:ext>
            </a:extLst>
          </p:cNvPr>
          <p:cNvSpPr txBox="1"/>
          <p:nvPr/>
        </p:nvSpPr>
        <p:spPr>
          <a:xfrm>
            <a:off x="9007482" y="5129873"/>
            <a:ext cx="2117400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Piovese – Delegato </a:t>
            </a:r>
            <a:r>
              <a:rPr lang="it-IT" sz="1000" b="1" dirty="0">
                <a:solidFill>
                  <a:srgbClr val="FF0000"/>
                </a:solidFill>
              </a:rPr>
              <a:t>FABIO VOLTAZZA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3C2C619-36FD-4F05-A35D-A3957D5F9050}"/>
              </a:ext>
            </a:extLst>
          </p:cNvPr>
          <p:cNvSpPr txBox="1"/>
          <p:nvPr/>
        </p:nvSpPr>
        <p:spPr>
          <a:xfrm>
            <a:off x="9007482" y="5567461"/>
            <a:ext cx="211740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Este – Delegato </a:t>
            </a:r>
            <a:r>
              <a:rPr lang="it-IT" sz="1000" b="1" dirty="0">
                <a:solidFill>
                  <a:srgbClr val="FF0000"/>
                </a:solidFill>
              </a:rPr>
              <a:t>FRANCESCO BLASI</a:t>
            </a:r>
          </a:p>
          <a:p>
            <a:pPr algn="ctr"/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B774D9E-8117-4BCD-8B8D-826D4A6520E7}"/>
              </a:ext>
            </a:extLst>
          </p:cNvPr>
          <p:cNvSpPr txBox="1"/>
          <p:nvPr/>
        </p:nvSpPr>
        <p:spPr>
          <a:xfrm>
            <a:off x="1413251" y="4244614"/>
            <a:ext cx="2075688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AREA METROPOLITANA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BD2B00A-92A5-4692-8895-ADFE2DA0EF50}"/>
              </a:ext>
            </a:extLst>
          </p:cNvPr>
          <p:cNvSpPr txBox="1"/>
          <p:nvPr/>
        </p:nvSpPr>
        <p:spPr>
          <a:xfrm>
            <a:off x="1413250" y="3133978"/>
            <a:ext cx="2107189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Cittadella – Delegato </a:t>
            </a:r>
            <a:r>
              <a:rPr lang="it-IT" sz="1000" b="1" dirty="0">
                <a:solidFill>
                  <a:srgbClr val="FF0000"/>
                </a:solidFill>
              </a:rPr>
              <a:t>OMER VILNAI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57F9E6E-675B-4AF9-8532-FCBED296246B}"/>
              </a:ext>
            </a:extLst>
          </p:cNvPr>
          <p:cNvSpPr txBox="1"/>
          <p:nvPr/>
        </p:nvSpPr>
        <p:spPr>
          <a:xfrm>
            <a:off x="1398954" y="2153210"/>
            <a:ext cx="2915878" cy="24622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FF0000"/>
                </a:solidFill>
              </a:rPr>
              <a:t>Asolano/Castellano – Delegato </a:t>
            </a:r>
            <a:r>
              <a:rPr lang="it-IT" sz="1000" b="1" dirty="0">
                <a:solidFill>
                  <a:srgbClr val="FF0000"/>
                </a:solidFill>
              </a:rPr>
              <a:t>SABRINA CARRARO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42ACD89-32F0-441F-B41E-7E129603B41E}"/>
              </a:ext>
            </a:extLst>
          </p:cNvPr>
          <p:cNvSpPr txBox="1"/>
          <p:nvPr/>
        </p:nvSpPr>
        <p:spPr>
          <a:xfrm>
            <a:off x="2842700" y="892090"/>
            <a:ext cx="2723517" cy="24622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Montebellunese – Delegato </a:t>
            </a:r>
            <a:r>
              <a:rPr lang="it-IT" sz="1000" b="1" dirty="0">
                <a:solidFill>
                  <a:srgbClr val="FF0000"/>
                </a:solidFill>
              </a:rPr>
              <a:t>VALTER DE BORTOLI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0792B7C-86C3-427D-A150-25E516FDD39D}"/>
              </a:ext>
            </a:extLst>
          </p:cNvPr>
          <p:cNvSpPr txBox="1"/>
          <p:nvPr/>
        </p:nvSpPr>
        <p:spPr>
          <a:xfrm>
            <a:off x="1428491" y="4875942"/>
            <a:ext cx="2561314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Ovest Colli – Delegato </a:t>
            </a:r>
            <a:r>
              <a:rPr lang="it-IT" sz="1000" b="1" dirty="0">
                <a:solidFill>
                  <a:srgbClr val="FF0000"/>
                </a:solidFill>
              </a:rPr>
              <a:t>MARIA LETIZIA THIENE</a:t>
            </a:r>
            <a:endParaRPr lang="it-IT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C25A2DD6-FE54-41B5-B67A-DBADF4681EE6}"/>
              </a:ext>
            </a:extLst>
          </p:cNvPr>
          <p:cNvCxnSpPr>
            <a:cxnSpLocks/>
          </p:cNvCxnSpPr>
          <p:nvPr/>
        </p:nvCxnSpPr>
        <p:spPr>
          <a:xfrm>
            <a:off x="3989805" y="5075997"/>
            <a:ext cx="1097296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9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629034-2CCA-0446-9D49-730B6D26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1597025"/>
            <a:ext cx="10793361" cy="3504831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A CIASCUN FUNZIONARIO E’ AFFIDATA UN’AREA GEOGRAFICA CHE COINCIDE CON UNA O PIU’ DELEGAZIONI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D22BB3-EFE0-2841-953E-126D7C72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23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4734189-F477-4D6E-9CE4-ED059287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996" y="646174"/>
            <a:ext cx="5359496" cy="59544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2C3A3E-C889-4544-B63D-BA66FDBD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72"/>
            <a:ext cx="10515600" cy="640387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PIANO SVILUPPO MARKETING – settembre/dicembre 2018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C6D0F1-38C8-414A-A13C-26E29CC0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23</a:t>
            </a:fld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07C11E64-230D-4F24-8EF9-82793AA5D94A}"/>
              </a:ext>
            </a:extLst>
          </p:cNvPr>
          <p:cNvCxnSpPr>
            <a:cxnSpLocks/>
          </p:cNvCxnSpPr>
          <p:nvPr/>
        </p:nvCxnSpPr>
        <p:spPr>
          <a:xfrm>
            <a:off x="2931043" y="1573088"/>
            <a:ext cx="2804257" cy="74952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0E6D592-756A-4A26-BB24-5C6AF05808D7}"/>
              </a:ext>
            </a:extLst>
          </p:cNvPr>
          <p:cNvCxnSpPr>
            <a:cxnSpLocks/>
          </p:cNvCxnSpPr>
          <p:nvPr/>
        </p:nvCxnSpPr>
        <p:spPr>
          <a:xfrm flipH="1">
            <a:off x="7120415" y="1107160"/>
            <a:ext cx="2236304" cy="69918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8968573-6A06-4FE2-A4EC-43DD985A8A49}"/>
              </a:ext>
            </a:extLst>
          </p:cNvPr>
          <p:cNvCxnSpPr>
            <a:cxnSpLocks/>
          </p:cNvCxnSpPr>
          <p:nvPr/>
        </p:nvCxnSpPr>
        <p:spPr>
          <a:xfrm flipH="1">
            <a:off x="7906986" y="2559198"/>
            <a:ext cx="1517932" cy="1247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ADF369DA-56C4-4D7E-9FF3-917E5545EBF9}"/>
              </a:ext>
            </a:extLst>
          </p:cNvPr>
          <p:cNvCxnSpPr>
            <a:cxnSpLocks/>
          </p:cNvCxnSpPr>
          <p:nvPr/>
        </p:nvCxnSpPr>
        <p:spPr>
          <a:xfrm flipH="1" flipV="1">
            <a:off x="5735300" y="4158116"/>
            <a:ext cx="3585681" cy="92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205925CC-B48B-4B1B-91C1-8111A9149881}"/>
              </a:ext>
            </a:extLst>
          </p:cNvPr>
          <p:cNvCxnSpPr>
            <a:cxnSpLocks/>
          </p:cNvCxnSpPr>
          <p:nvPr/>
        </p:nvCxnSpPr>
        <p:spPr>
          <a:xfrm flipV="1">
            <a:off x="2931043" y="3387868"/>
            <a:ext cx="1921652" cy="34295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55A938A-59F4-407B-94A7-CD71CAF3E7CB}"/>
              </a:ext>
            </a:extLst>
          </p:cNvPr>
          <p:cNvCxnSpPr>
            <a:cxnSpLocks/>
          </p:cNvCxnSpPr>
          <p:nvPr/>
        </p:nvCxnSpPr>
        <p:spPr>
          <a:xfrm flipV="1">
            <a:off x="2953590" y="4796074"/>
            <a:ext cx="2563880" cy="22418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BA5E30F-9A38-4703-95F4-0A32354F22FC}"/>
              </a:ext>
            </a:extLst>
          </p:cNvPr>
          <p:cNvCxnSpPr>
            <a:cxnSpLocks/>
          </p:cNvCxnSpPr>
          <p:nvPr/>
        </p:nvCxnSpPr>
        <p:spPr>
          <a:xfrm flipH="1">
            <a:off x="5372243" y="5679997"/>
            <a:ext cx="397823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1E12CA8-BFCE-4ED4-8F6A-08623D2AD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632"/>
              </p:ext>
            </p:extLst>
          </p:nvPr>
        </p:nvGraphicFramePr>
        <p:xfrm>
          <a:off x="1491133" y="3387868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1469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Cittadella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Giulia Gallo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49" name="Tabella 48">
            <a:extLst>
              <a:ext uri="{FF2B5EF4-FFF2-40B4-BE49-F238E27FC236}">
                <a16:creationId xmlns:a16="http://schemas.microsoft.com/office/drawing/2014/main" id="{C14387BE-F92B-490E-8E18-06DDECE3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65535"/>
              </p:ext>
            </p:extLst>
          </p:nvPr>
        </p:nvGraphicFramePr>
        <p:xfrm>
          <a:off x="1507060" y="702028"/>
          <a:ext cx="1344295" cy="1173671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Montebellunese/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Asolano/Castellano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Arianna</a:t>
                      </a:r>
                      <a:r>
                        <a:rPr lang="it-IT" sz="9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900" b="1" kern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Miazzo</a:t>
                      </a:r>
                      <a:endParaRPr lang="it-IT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50" name="Tabella 49">
            <a:extLst>
              <a:ext uri="{FF2B5EF4-FFF2-40B4-BE49-F238E27FC236}">
                <a16:creationId xmlns:a16="http://schemas.microsoft.com/office/drawing/2014/main" id="{8503A25A-7413-4B1F-9F3B-D0F262878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15150"/>
              </p:ext>
            </p:extLst>
          </p:nvPr>
        </p:nvGraphicFramePr>
        <p:xfrm>
          <a:off x="9436408" y="648353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Coneglianese/Vittoriese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Maura </a:t>
                      </a:r>
                      <a:r>
                        <a:rPr lang="it-IT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Piccin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51" name="Tabella 50">
            <a:extLst>
              <a:ext uri="{FF2B5EF4-FFF2-40B4-BE49-F238E27FC236}">
                <a16:creationId xmlns:a16="http://schemas.microsoft.com/office/drawing/2014/main" id="{4F8E2828-E04A-4087-975B-93FEF3E5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86966"/>
              </p:ext>
            </p:extLst>
          </p:nvPr>
        </p:nvGraphicFramePr>
        <p:xfrm>
          <a:off x="9442731" y="1937556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Opitergino/</a:t>
                      </a:r>
                      <a:r>
                        <a:rPr lang="it-IT" sz="9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Mottense</a:t>
                      </a:r>
                      <a:endParaRPr lang="it-IT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Antonio Fella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4B0F6DA-E169-4FFF-80D9-0EEBBB1FE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5839"/>
              </p:ext>
            </p:extLst>
          </p:nvPr>
        </p:nvGraphicFramePr>
        <p:xfrm>
          <a:off x="1507059" y="2105184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Treviso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Laura </a:t>
                      </a:r>
                      <a:r>
                        <a:rPr lang="it-IT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Penazzo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193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748987"/>
                  </a:ext>
                </a:extLst>
              </a:tr>
            </a:tbl>
          </a:graphicData>
        </a:graphic>
      </p:graphicFrame>
      <p:graphicFrame>
        <p:nvGraphicFramePr>
          <p:cNvPr id="55" name="Tabella 54">
            <a:extLst>
              <a:ext uri="{FF2B5EF4-FFF2-40B4-BE49-F238E27FC236}">
                <a16:creationId xmlns:a16="http://schemas.microsoft.com/office/drawing/2014/main" id="{0E5473EA-B11A-4CBD-A186-FB09E50E3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56253"/>
              </p:ext>
            </p:extLst>
          </p:nvPr>
        </p:nvGraphicFramePr>
        <p:xfrm>
          <a:off x="9434749" y="3251119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Camposanpierese</a:t>
                      </a:r>
                      <a:endParaRPr lang="it-IT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Giovanna Montemurro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57" name="Tabella 56">
            <a:extLst>
              <a:ext uri="{FF2B5EF4-FFF2-40B4-BE49-F238E27FC236}">
                <a16:creationId xmlns:a16="http://schemas.microsoft.com/office/drawing/2014/main" id="{C435C6CF-354E-4E4F-A855-8196D3738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22079"/>
              </p:ext>
            </p:extLst>
          </p:nvPr>
        </p:nvGraphicFramePr>
        <p:xfrm>
          <a:off x="1489255" y="4644174"/>
          <a:ext cx="1344295" cy="1026922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 Metropolitana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Rampazzo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graphicFrame>
        <p:nvGraphicFramePr>
          <p:cNvPr id="59" name="Tabella 58">
            <a:extLst>
              <a:ext uri="{FF2B5EF4-FFF2-40B4-BE49-F238E27FC236}">
                <a16:creationId xmlns:a16="http://schemas.microsoft.com/office/drawing/2014/main" id="{C5C1DB6E-5683-424C-9AD2-244A9B29A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83848"/>
              </p:ext>
            </p:extLst>
          </p:nvPr>
        </p:nvGraphicFramePr>
        <p:xfrm>
          <a:off x="9424917" y="4521573"/>
          <a:ext cx="1344295" cy="1173671"/>
        </p:xfrm>
        <a:graphic>
          <a:graphicData uri="http://schemas.openxmlformats.org/drawingml/2006/table">
            <a:tbl>
              <a:tblPr firstRow="1" bandRow="1"/>
              <a:tblGrid>
                <a:gridCol w="894080">
                  <a:extLst>
                    <a:ext uri="{9D8B030D-6E8A-4147-A177-3AD203B41FA5}">
                      <a16:colId xmlns:a16="http://schemas.microsoft.com/office/drawing/2014/main" val="816836658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349278637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Este/Ovest Colli/Piovese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Pieralberto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D’elia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95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 Potenziali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1112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Contatti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89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2018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kern="1200" dirty="0">
                          <a:solidFill>
                            <a:srgbClr val="011F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18918"/>
                  </a:ext>
                </a:extLst>
              </a:tr>
            </a:tbl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76162A-ABAA-44D9-809A-31061462646E}"/>
              </a:ext>
            </a:extLst>
          </p:cNvPr>
          <p:cNvSpPr txBox="1"/>
          <p:nvPr/>
        </p:nvSpPr>
        <p:spPr>
          <a:xfrm>
            <a:off x="6125975" y="6066504"/>
            <a:ext cx="4903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>
                <a:latin typeface="Arial" panose="020B0604020202020204" pitchFamily="34" charset="0"/>
                <a:cs typeface="Arial" panose="020B0604020202020204" pitchFamily="34" charset="0"/>
              </a:rPr>
              <a:t>Dati su potenziali con &gt; 10 addetti</a:t>
            </a:r>
          </a:p>
          <a:p>
            <a:r>
              <a:rPr lang="it-IT" sz="1300" b="1" dirty="0">
                <a:latin typeface="Arial" panose="020B0604020202020204" pitchFamily="34" charset="0"/>
                <a:cs typeface="Arial" panose="020B0604020202020204" pitchFamily="34" charset="0"/>
              </a:rPr>
              <a:t>Codici </a:t>
            </a:r>
            <a:r>
              <a:rPr lang="it-IT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Ateco</a:t>
            </a:r>
            <a:r>
              <a:rPr lang="it-IT" sz="1300" b="1" dirty="0">
                <a:latin typeface="Arial" panose="020B0604020202020204" pitchFamily="34" charset="0"/>
                <a:cs typeface="Arial" panose="020B0604020202020204" pitchFamily="34" charset="0"/>
              </a:rPr>
              <a:t> manifatturiero, servizi innovativi e commercio 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10382E0-DED9-4EA6-90DD-D28E37EED38D}"/>
              </a:ext>
            </a:extLst>
          </p:cNvPr>
          <p:cNvCxnSpPr>
            <a:cxnSpLocks/>
          </p:cNvCxnSpPr>
          <p:nvPr/>
        </p:nvCxnSpPr>
        <p:spPr>
          <a:xfrm>
            <a:off x="2953590" y="2807215"/>
            <a:ext cx="3899494" cy="26654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44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B653629-6AA8-465E-BD3A-912F6D80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23C2952-49A6-4543-9A12-A74F14D0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518"/>
            <a:ext cx="10972800" cy="11430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IL ‘MERCATO’ ASSOCIATIVO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B106689-369E-49D1-8812-448511A3352D}"/>
              </a:ext>
            </a:extLst>
          </p:cNvPr>
          <p:cNvSpPr txBox="1">
            <a:spLocks/>
          </p:cNvSpPr>
          <p:nvPr/>
        </p:nvSpPr>
        <p:spPr>
          <a:xfrm>
            <a:off x="592348" y="1384419"/>
            <a:ext cx="10972800" cy="4741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it-IT" sz="1600" b="1" dirty="0"/>
              <a:t>il bacino delle aziende </a:t>
            </a:r>
            <a:r>
              <a:rPr lang="it-IT" sz="1600" b="1" dirty="0" err="1"/>
              <a:t>prospect</a:t>
            </a:r>
            <a:r>
              <a:rPr lang="it-IT" sz="1600" b="1" dirty="0"/>
              <a:t> ha le seguenti caratteristiche</a:t>
            </a:r>
            <a:r>
              <a:rPr lang="it-IT" sz="1600" dirty="0"/>
              <a:t>:</a:t>
            </a:r>
          </a:p>
          <a:p>
            <a:pPr marL="550862" indent="-285750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630238" algn="l"/>
              </a:tabLst>
            </a:pPr>
            <a:r>
              <a:rPr lang="it-IT" sz="1600" b="1" dirty="0"/>
              <a:t>forma giuridica: spa  -  </a:t>
            </a:r>
            <a:r>
              <a:rPr lang="it-IT" sz="1600" b="1" dirty="0" err="1"/>
              <a:t>srl</a:t>
            </a:r>
            <a:r>
              <a:rPr lang="it-IT" sz="1600" b="1" dirty="0"/>
              <a:t>  -  sas</a:t>
            </a:r>
          </a:p>
          <a:p>
            <a:pPr marL="550862" indent="-285750">
              <a:lnSpc>
                <a:spcPct val="100000"/>
              </a:lnSpc>
              <a:buFont typeface="Arial" panose="020B0604020202020204" pitchFamily="34" charset="0"/>
              <a:buChar char="−"/>
              <a:tabLst>
                <a:tab pos="630238" algn="l"/>
              </a:tabLst>
            </a:pPr>
            <a:r>
              <a:rPr lang="it-IT" sz="1600" b="1" dirty="0" err="1"/>
              <a:t>piu’</a:t>
            </a:r>
            <a:r>
              <a:rPr lang="it-IT" sz="1600" b="1" dirty="0"/>
              <a:t> di 10 addetti</a:t>
            </a:r>
          </a:p>
          <a:p>
            <a:pPr lvl="1">
              <a:lnSpc>
                <a:spcPct val="160000"/>
              </a:lnSpc>
            </a:pPr>
            <a:endParaRPr lang="it-IT" sz="1400" b="1" dirty="0">
              <a:latin typeface="Futura Medium" pitchFamily="34" charset="0"/>
              <a:cs typeface="Leelawadee" panose="020B0502040204020203" pitchFamily="34" charset="-34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4B70A52-FBFA-4581-91DF-2F9ED3872B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3651" y="3073426"/>
          <a:ext cx="8504697" cy="1872666"/>
        </p:xfrm>
        <a:graphic>
          <a:graphicData uri="http://schemas.openxmlformats.org/drawingml/2006/table">
            <a:tbl>
              <a:tblPr/>
              <a:tblGrid>
                <a:gridCol w="130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939"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Futura Medium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Futura Medium"/>
                        </a:rPr>
                        <a:t>PADOVA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Futura Medium"/>
                        </a:rPr>
                        <a:t>TREVISO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39"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Futura Medium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Futura Medium"/>
                        </a:rPr>
                        <a:t>3.231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B0F0"/>
                          </a:solidFill>
                          <a:effectLst/>
                          <a:latin typeface="Futura Medium"/>
                        </a:rPr>
                        <a:t>1849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788">
                <a:tc>
                  <a:txBody>
                    <a:bodyPr/>
                    <a:lstStyle/>
                    <a:p>
                      <a:pPr marL="265113" indent="0"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Medium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utura Medium"/>
                        </a:rPr>
                        <a:t>5.080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B0F0"/>
                        </a:solidFill>
                        <a:effectLst/>
                        <a:latin typeface="Futura Medium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1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4425E5-E7AE-4073-8359-F6D5ED52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6D7F30-55DA-44C1-8D29-D6A826AC7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8181" flipV="1">
            <a:off x="9812695" y="505275"/>
            <a:ext cx="2105723" cy="1679456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CD8CCE2D-1EDE-4909-B9B8-E15ED296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5806"/>
            <a:ext cx="10972800" cy="11430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PREVISIONE RISULTATI SU PADOVA</a:t>
            </a:r>
            <a:b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</a:br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SETTEMBRE-DICEMBRE 2018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29CC6F4-FA78-4717-B0EA-05F3AB798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66601"/>
              </p:ext>
            </p:extLst>
          </p:nvPr>
        </p:nvGraphicFramePr>
        <p:xfrm>
          <a:off x="1243013" y="2689225"/>
          <a:ext cx="9918700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7972569" imgH="1914610" progId="Excel.Sheet.12">
                  <p:embed/>
                </p:oleObj>
              </mc:Choice>
              <mc:Fallback>
                <p:oleObj name="Worksheet" r:id="rId4" imgW="7972569" imgH="1914610" progId="Excel.Sheet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7A5A3E2-1FFD-46E5-8994-97364DD1D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013" y="2689225"/>
                        <a:ext cx="9918700" cy="238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84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2D58D3-40D8-43D5-8110-5595E35C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26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436E55F-3A83-4FE9-9563-1599A23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9655"/>
            <a:ext cx="10972800" cy="11430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PREVISIONE RISULTATI SU TREVISO</a:t>
            </a:r>
            <a:b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</a:br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SETTEMBRE- DICEMBRE 2018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2472468-A4A3-4D58-8EF0-50F80552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8181" flipV="1">
            <a:off x="9965095" y="657675"/>
            <a:ext cx="2105723" cy="1679456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3F5FFFA-749B-45D3-ADA9-D29C45D0A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69996"/>
              </p:ext>
            </p:extLst>
          </p:nvPr>
        </p:nvGraphicFramePr>
        <p:xfrm>
          <a:off x="762000" y="2906713"/>
          <a:ext cx="106680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4" imgW="8601123" imgH="1343068" progId="Excel.Sheet.12">
                  <p:embed/>
                </p:oleObj>
              </mc:Choice>
              <mc:Fallback>
                <p:oleObj name="Worksheet" r:id="rId4" imgW="8601123" imgH="1343068" progId="Excel.Sheet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0733CEE-BE44-48ED-A5F2-E73BA74BD0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2906713"/>
                        <a:ext cx="106680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855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F9EF94-5637-42A5-9CE4-D7CF9CBD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27</a:t>
            </a:fld>
            <a:endParaRPr lang="it-IT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27062D8E-71AE-4E82-B584-4B5CA4E7631C}"/>
              </a:ext>
            </a:extLst>
          </p:cNvPr>
          <p:cNvSpPr txBox="1">
            <a:spLocks/>
          </p:cNvSpPr>
          <p:nvPr/>
        </p:nvSpPr>
        <p:spPr>
          <a:xfrm>
            <a:off x="609600" y="362509"/>
            <a:ext cx="10972800" cy="66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PREVISIONE RISULTATI COMPLESSIVI ANNO 2018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F4C503-F81D-40FB-9449-26EC3BDAC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61" y="2346381"/>
            <a:ext cx="4284283" cy="25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D3F9676-7F2C-48A9-A01D-C99350A87425}"/>
              </a:ext>
            </a:extLst>
          </p:cNvPr>
          <p:cNvSpPr txBox="1">
            <a:spLocks/>
          </p:cNvSpPr>
          <p:nvPr/>
        </p:nvSpPr>
        <p:spPr>
          <a:xfrm>
            <a:off x="5834659" y="2481757"/>
            <a:ext cx="5519140" cy="228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dirty="0"/>
              <a:t>500 VISITE DI SVILUPPO </a:t>
            </a:r>
          </a:p>
          <a:p>
            <a:pPr>
              <a:lnSpc>
                <a:spcPct val="150000"/>
              </a:lnSpc>
            </a:pPr>
            <a:r>
              <a:rPr lang="it-IT" dirty="0"/>
              <a:t>170 ISCRIZIONI </a:t>
            </a:r>
          </a:p>
          <a:p>
            <a:pPr>
              <a:lnSpc>
                <a:spcPct val="150000"/>
              </a:lnSpc>
            </a:pPr>
            <a:r>
              <a:rPr lang="it-IT" dirty="0"/>
              <a:t>20 DIMISSIONI RECUPERATE</a:t>
            </a:r>
          </a:p>
          <a:p>
            <a:pPr>
              <a:lnSpc>
                <a:spcPct val="150000"/>
              </a:lnSpc>
            </a:pPr>
            <a:endParaRPr lang="it-IT" dirty="0">
              <a:latin typeface="Futura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629034-2CCA-0446-9D49-730B6D26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1597025"/>
            <a:ext cx="10793361" cy="3504831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PROCESSO PARTECIPATIVO DELLA BASE ASSOCIATIVA </a:t>
            </a:r>
          </a:p>
          <a:p>
            <a:pPr marL="0" indent="0" algn="ctr">
              <a:buNone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IN TUTTO IL PERCORSO DI INTEGRAZIONE.</a:t>
            </a:r>
          </a:p>
          <a:p>
            <a:pPr marL="0" indent="0" algn="ctr">
              <a:buNone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GRANDE ATTENZIONE AL TERRITORIO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D22BB3-EFE0-2841-953E-126D7C72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72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901D33-E19E-C74F-9164-D1ED6FA4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IL PERCORSO DI INTEGRAZIONE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F5F9E1-2D1B-544A-928F-BA1AA803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4</a:t>
            </a:fld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84270EB-15F1-4811-900A-E4F9517831EE}"/>
              </a:ext>
            </a:extLst>
          </p:cNvPr>
          <p:cNvSpPr>
            <a:spLocks noChangeAspect="1"/>
          </p:cNvSpPr>
          <p:nvPr/>
        </p:nvSpPr>
        <p:spPr>
          <a:xfrm>
            <a:off x="749808" y="3047316"/>
            <a:ext cx="11109463" cy="4320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  <a:prstDash val="sysDash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                                                                               </a:t>
            </a:r>
            <a:endParaRPr lang="it-IT" sz="75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8D7AF55-0508-4459-A773-51F230610777}"/>
              </a:ext>
            </a:extLst>
          </p:cNvPr>
          <p:cNvGrpSpPr>
            <a:grpSpLocks noChangeAspect="1"/>
          </p:cNvGrpSpPr>
          <p:nvPr/>
        </p:nvGrpSpPr>
        <p:grpSpPr>
          <a:xfrm>
            <a:off x="5340697" y="2918272"/>
            <a:ext cx="897628" cy="831255"/>
            <a:chOff x="0" y="1687737"/>
            <a:chExt cx="664186" cy="653211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28995937-5B05-4277-9BBA-F91E0F40F2DF}"/>
                </a:ext>
              </a:extLst>
            </p:cNvPr>
            <p:cNvSpPr/>
            <p:nvPr/>
          </p:nvSpPr>
          <p:spPr>
            <a:xfrm>
              <a:off x="0" y="1687737"/>
              <a:ext cx="664186" cy="6532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AFFC380C-802D-4BC0-A875-6E7CB7FD0B47}"/>
                </a:ext>
              </a:extLst>
            </p:cNvPr>
            <p:cNvSpPr/>
            <p:nvPr/>
          </p:nvSpPr>
          <p:spPr>
            <a:xfrm>
              <a:off x="47434" y="1788569"/>
              <a:ext cx="556782" cy="48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APRILE/</a:t>
              </a:r>
            </a:p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MAGGIO 2018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88D5F28-72B7-4C03-84B4-752A5621FB72}"/>
              </a:ext>
            </a:extLst>
          </p:cNvPr>
          <p:cNvGrpSpPr>
            <a:grpSpLocks noChangeAspect="1"/>
          </p:cNvGrpSpPr>
          <p:nvPr/>
        </p:nvGrpSpPr>
        <p:grpSpPr>
          <a:xfrm>
            <a:off x="6679772" y="2902720"/>
            <a:ext cx="904134" cy="864015"/>
            <a:chOff x="0" y="1687737"/>
            <a:chExt cx="664186" cy="688525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5B6DE0-7269-4155-A182-E0AFAF688B40}"/>
                </a:ext>
              </a:extLst>
            </p:cNvPr>
            <p:cNvSpPr/>
            <p:nvPr/>
          </p:nvSpPr>
          <p:spPr>
            <a:xfrm>
              <a:off x="0" y="1687737"/>
              <a:ext cx="664186" cy="6885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16" name="Ovale 4">
              <a:extLst>
                <a:ext uri="{FF2B5EF4-FFF2-40B4-BE49-F238E27FC236}">
                  <a16:creationId xmlns:a16="http://schemas.microsoft.com/office/drawing/2014/main" id="{C322D1E6-B7A1-4063-BD52-35F5172C2A2C}"/>
                </a:ext>
              </a:extLst>
            </p:cNvPr>
            <p:cNvSpPr/>
            <p:nvPr/>
          </p:nvSpPr>
          <p:spPr>
            <a:xfrm>
              <a:off x="97268" y="1788569"/>
              <a:ext cx="469650" cy="48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15/06/18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F3BA83E-5C0F-4491-A7BD-7E4AF79F16DE}"/>
              </a:ext>
            </a:extLst>
          </p:cNvPr>
          <p:cNvGrpSpPr>
            <a:grpSpLocks noChangeAspect="1"/>
          </p:cNvGrpSpPr>
          <p:nvPr/>
        </p:nvGrpSpPr>
        <p:grpSpPr>
          <a:xfrm>
            <a:off x="9318167" y="2938736"/>
            <a:ext cx="916288" cy="821022"/>
            <a:chOff x="1" y="1710849"/>
            <a:chExt cx="664186" cy="688525"/>
          </a:xfrm>
          <a:solidFill>
            <a:schemeClr val="accent1"/>
          </a:solidFill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2788323C-2ED4-43BD-9C6A-2575396821D3}"/>
                </a:ext>
              </a:extLst>
            </p:cNvPr>
            <p:cNvSpPr/>
            <p:nvPr/>
          </p:nvSpPr>
          <p:spPr>
            <a:xfrm>
              <a:off x="1" y="1710849"/>
              <a:ext cx="664186" cy="6885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 dirty="0">
                <a:solidFill>
                  <a:srgbClr val="FFFFFF"/>
                </a:solidFill>
              </a:endParaRPr>
            </a:p>
          </p:txBody>
        </p:sp>
        <p:sp>
          <p:nvSpPr>
            <p:cNvPr id="19" name="Ovale 4">
              <a:extLst>
                <a:ext uri="{FF2B5EF4-FFF2-40B4-BE49-F238E27FC236}">
                  <a16:creationId xmlns:a16="http://schemas.microsoft.com/office/drawing/2014/main" id="{25DFA00B-699C-4931-86AF-A0B813698507}"/>
                </a:ext>
              </a:extLst>
            </p:cNvPr>
            <p:cNvSpPr/>
            <p:nvPr/>
          </p:nvSpPr>
          <p:spPr>
            <a:xfrm>
              <a:off x="78990" y="1885658"/>
              <a:ext cx="465282" cy="3622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GIUGNO 2019</a:t>
              </a:r>
            </a:p>
          </p:txBody>
        </p:sp>
      </p:grpSp>
      <p:sp>
        <p:nvSpPr>
          <p:cNvPr id="20" name="CasellaDiTesto 43">
            <a:extLst>
              <a:ext uri="{FF2B5EF4-FFF2-40B4-BE49-F238E27FC236}">
                <a16:creationId xmlns:a16="http://schemas.microsoft.com/office/drawing/2014/main" id="{16C2C18E-FAC5-46C9-94D5-7FFB707453AF}"/>
              </a:ext>
            </a:extLst>
          </p:cNvPr>
          <p:cNvSpPr txBox="1"/>
          <p:nvPr/>
        </p:nvSpPr>
        <p:spPr>
          <a:xfrm>
            <a:off x="5295929" y="4178842"/>
            <a:ext cx="1080000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10 Incontri sul territorio con la partecipazione di oltre 1000 imprenditori</a:t>
            </a:r>
          </a:p>
        </p:txBody>
      </p:sp>
      <p:sp>
        <p:nvSpPr>
          <p:cNvPr id="21" name="CasellaDiTesto 44">
            <a:extLst>
              <a:ext uri="{FF2B5EF4-FFF2-40B4-BE49-F238E27FC236}">
                <a16:creationId xmlns:a16="http://schemas.microsoft.com/office/drawing/2014/main" id="{1AA289EB-59BA-4248-9206-686BDD6AF231}"/>
              </a:ext>
            </a:extLst>
          </p:cNvPr>
          <p:cNvSpPr txBox="1"/>
          <p:nvPr/>
        </p:nvSpPr>
        <p:spPr>
          <a:xfrm>
            <a:off x="6591839" y="1260605"/>
            <a:ext cx="1080000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just"/>
            <a:r>
              <a:rPr lang="it-IT" sz="1000" b="1" dirty="0">
                <a:solidFill>
                  <a:srgbClr val="000000"/>
                </a:solidFill>
              </a:rPr>
              <a:t>Assemblee congiunte di PD e TV: 3500 partecipanti.</a:t>
            </a:r>
          </a:p>
          <a:p>
            <a:pPr algn="just"/>
            <a:r>
              <a:rPr lang="it-IT" sz="1000" b="1" dirty="0">
                <a:solidFill>
                  <a:srgbClr val="000000"/>
                </a:solidFill>
              </a:rPr>
              <a:t>Approvazione all’unanimità</a:t>
            </a:r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22" name="CasellaDiTesto 45">
            <a:extLst>
              <a:ext uri="{FF2B5EF4-FFF2-40B4-BE49-F238E27FC236}">
                <a16:creationId xmlns:a16="http://schemas.microsoft.com/office/drawing/2014/main" id="{D59F92E7-D673-4D1A-BF9E-02548E452E71}"/>
              </a:ext>
            </a:extLst>
          </p:cNvPr>
          <p:cNvSpPr txBox="1"/>
          <p:nvPr/>
        </p:nvSpPr>
        <p:spPr>
          <a:xfrm>
            <a:off x="9162718" y="4176004"/>
            <a:ext cx="1350084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Assemblea Elettiva</a:t>
            </a:r>
          </a:p>
          <a:p>
            <a:r>
              <a:rPr lang="it-IT" sz="1000" dirty="0">
                <a:solidFill>
                  <a:srgbClr val="000000"/>
                </a:solidFill>
              </a:rPr>
              <a:t>del nuovo Consiglio Generale di Assindustria </a:t>
            </a:r>
            <a:r>
              <a:rPr lang="it-IT" sz="1000" dirty="0" err="1">
                <a:solidFill>
                  <a:srgbClr val="000000"/>
                </a:solidFill>
              </a:rPr>
              <a:t>Venetocentro</a:t>
            </a:r>
            <a:r>
              <a:rPr lang="it-IT" sz="1000" dirty="0">
                <a:solidFill>
                  <a:srgbClr val="000000"/>
                </a:solidFill>
              </a:rPr>
              <a:t> – Imprenditori Padova Treviso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500" dirty="0">
              <a:solidFill>
                <a:srgbClr val="000000"/>
              </a:solidFill>
            </a:endParaRPr>
          </a:p>
        </p:txBody>
      </p:sp>
      <p:sp>
        <p:nvSpPr>
          <p:cNvPr id="23" name="CasellaDiTesto 46">
            <a:extLst>
              <a:ext uri="{FF2B5EF4-FFF2-40B4-BE49-F238E27FC236}">
                <a16:creationId xmlns:a16="http://schemas.microsoft.com/office/drawing/2014/main" id="{D63FEEFF-FFC6-4F76-A246-166E68F1D0B7}"/>
              </a:ext>
            </a:extLst>
          </p:cNvPr>
          <p:cNvSpPr txBox="1"/>
          <p:nvPr/>
        </p:nvSpPr>
        <p:spPr>
          <a:xfrm>
            <a:off x="3869181" y="1263648"/>
            <a:ext cx="1080000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Definizione e presentazione agli Organi del Progetto per la  </a:t>
            </a:r>
          </a:p>
          <a:p>
            <a:r>
              <a:rPr lang="it-IT" sz="1000" dirty="0">
                <a:solidFill>
                  <a:srgbClr val="000000"/>
                </a:solidFill>
              </a:rPr>
              <a:t>«Nuova Associazione»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85EFD7E-5110-4FB1-B72A-E516357D90BD}"/>
              </a:ext>
            </a:extLst>
          </p:cNvPr>
          <p:cNvCxnSpPr/>
          <p:nvPr/>
        </p:nvCxnSpPr>
        <p:spPr>
          <a:xfrm flipV="1">
            <a:off x="4366375" y="2560313"/>
            <a:ext cx="0" cy="324933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DFAFB2FB-E127-4600-A3CB-5A25F81FC6F1}"/>
              </a:ext>
            </a:extLst>
          </p:cNvPr>
          <p:cNvCxnSpPr>
            <a:cxnSpLocks/>
          </p:cNvCxnSpPr>
          <p:nvPr/>
        </p:nvCxnSpPr>
        <p:spPr>
          <a:xfrm>
            <a:off x="5825779" y="3794465"/>
            <a:ext cx="0" cy="336328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57">
            <a:extLst>
              <a:ext uri="{FF2B5EF4-FFF2-40B4-BE49-F238E27FC236}">
                <a16:creationId xmlns:a16="http://schemas.microsoft.com/office/drawing/2014/main" id="{50587223-44FC-41D0-A9B3-C811B84F8E0F}"/>
              </a:ext>
            </a:extLst>
          </p:cNvPr>
          <p:cNvSpPr txBox="1"/>
          <p:nvPr/>
        </p:nvSpPr>
        <p:spPr>
          <a:xfrm>
            <a:off x="7997446" y="1263648"/>
            <a:ext cx="1080000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Operatività di Assindustria </a:t>
            </a:r>
            <a:r>
              <a:rPr lang="it-IT" sz="1000" dirty="0" err="1">
                <a:solidFill>
                  <a:srgbClr val="000000"/>
                </a:solidFill>
              </a:rPr>
              <a:t>Venetocentro</a:t>
            </a:r>
            <a:r>
              <a:rPr lang="it-IT" sz="1000" dirty="0">
                <a:solidFill>
                  <a:srgbClr val="000000"/>
                </a:solidFill>
              </a:rPr>
              <a:t> – Imprenditori Padova Treviso</a:t>
            </a:r>
            <a:endParaRPr lang="it-IT" sz="1000" dirty="0">
              <a:solidFill>
                <a:srgbClr val="FF0000"/>
              </a:solidFill>
            </a:endParaRPr>
          </a:p>
        </p:txBody>
      </p:sp>
      <p:sp>
        <p:nvSpPr>
          <p:cNvPr id="30" name="Ovale 4">
            <a:extLst>
              <a:ext uri="{FF2B5EF4-FFF2-40B4-BE49-F238E27FC236}">
                <a16:creationId xmlns:a16="http://schemas.microsoft.com/office/drawing/2014/main" id="{005FE1A4-0203-4BD3-9F23-C60D1E08F858}"/>
              </a:ext>
            </a:extLst>
          </p:cNvPr>
          <p:cNvSpPr/>
          <p:nvPr/>
        </p:nvSpPr>
        <p:spPr>
          <a:xfrm>
            <a:off x="6152992" y="3435986"/>
            <a:ext cx="560028" cy="5805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292" tIns="5292" rIns="5292" bIns="5292" numCol="1" spcCol="1270" anchor="ctr" anchorCtr="0">
            <a:no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0402">
              <a:lnSpc>
                <a:spcPct val="90000"/>
              </a:lnSpc>
              <a:spcAft>
                <a:spcPct val="35000"/>
              </a:spcAft>
            </a:pPr>
            <a:endParaRPr lang="it-IT" sz="833" b="1" dirty="0">
              <a:solidFill>
                <a:srgbClr val="000000"/>
              </a:solidFill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23F08B5-ECB8-49EC-8A6C-A6DD35DC4511}"/>
              </a:ext>
            </a:extLst>
          </p:cNvPr>
          <p:cNvCxnSpPr/>
          <p:nvPr/>
        </p:nvCxnSpPr>
        <p:spPr>
          <a:xfrm flipV="1">
            <a:off x="7108084" y="2482038"/>
            <a:ext cx="0" cy="324933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EE8895A6-578B-4BE1-B596-153ED2994B10}"/>
              </a:ext>
            </a:extLst>
          </p:cNvPr>
          <p:cNvGrpSpPr>
            <a:grpSpLocks noChangeAspect="1"/>
          </p:cNvGrpSpPr>
          <p:nvPr/>
        </p:nvGrpSpPr>
        <p:grpSpPr>
          <a:xfrm>
            <a:off x="2534531" y="2928504"/>
            <a:ext cx="901619" cy="821022"/>
            <a:chOff x="0" y="1687737"/>
            <a:chExt cx="664186" cy="688525"/>
          </a:xfrm>
        </p:grpSpPr>
        <p:sp>
          <p:nvSpPr>
            <p:cNvPr id="34" name="Ovale 33">
              <a:extLst>
                <a:ext uri="{FF2B5EF4-FFF2-40B4-BE49-F238E27FC236}">
                  <a16:creationId xmlns:a16="http://schemas.microsoft.com/office/drawing/2014/main" id="{D3E776EF-6FF6-46E3-9766-50E003F453CD}"/>
                </a:ext>
              </a:extLst>
            </p:cNvPr>
            <p:cNvSpPr/>
            <p:nvPr/>
          </p:nvSpPr>
          <p:spPr>
            <a:xfrm>
              <a:off x="0" y="1687737"/>
              <a:ext cx="664186" cy="6885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35" name="Ovale 4">
              <a:extLst>
                <a:ext uri="{FF2B5EF4-FFF2-40B4-BE49-F238E27FC236}">
                  <a16:creationId xmlns:a16="http://schemas.microsoft.com/office/drawing/2014/main" id="{B33647A4-A235-4BFF-9FA6-0F3AFCB64A55}"/>
                </a:ext>
              </a:extLst>
            </p:cNvPr>
            <p:cNvSpPr/>
            <p:nvPr/>
          </p:nvSpPr>
          <p:spPr>
            <a:xfrm>
              <a:off x="27476" y="1765565"/>
              <a:ext cx="583032" cy="566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GENNAIO</a:t>
              </a:r>
            </a:p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2018</a:t>
              </a:r>
            </a:p>
          </p:txBody>
        </p:sp>
      </p:grpSp>
      <p:sp>
        <p:nvSpPr>
          <p:cNvPr id="36" name="CasellaDiTesto 56">
            <a:extLst>
              <a:ext uri="{FF2B5EF4-FFF2-40B4-BE49-F238E27FC236}">
                <a16:creationId xmlns:a16="http://schemas.microsoft.com/office/drawing/2014/main" id="{D3896085-8E2B-4794-9443-16BA74090D76}"/>
              </a:ext>
            </a:extLst>
          </p:cNvPr>
          <p:cNvSpPr txBox="1"/>
          <p:nvPr/>
        </p:nvSpPr>
        <p:spPr>
          <a:xfrm>
            <a:off x="2502580" y="4203872"/>
            <a:ext cx="1080000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Firma del protocollo di Intesa preliminare da parte dei due Presidenti</a:t>
            </a:r>
            <a:endParaRPr lang="it-IT" sz="1000" i="1" dirty="0">
              <a:solidFill>
                <a:srgbClr val="000000"/>
              </a:solidFill>
            </a:endParaRP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DF83968-CA9F-4CB4-B663-E242283BBCFA}"/>
              </a:ext>
            </a:extLst>
          </p:cNvPr>
          <p:cNvCxnSpPr/>
          <p:nvPr/>
        </p:nvCxnSpPr>
        <p:spPr>
          <a:xfrm>
            <a:off x="3042580" y="3768578"/>
            <a:ext cx="0" cy="369567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43">
            <a:extLst>
              <a:ext uri="{FF2B5EF4-FFF2-40B4-BE49-F238E27FC236}">
                <a16:creationId xmlns:a16="http://schemas.microsoft.com/office/drawing/2014/main" id="{AD1AA034-04E5-43D4-A986-2BEE53440DF8}"/>
              </a:ext>
            </a:extLst>
          </p:cNvPr>
          <p:cNvSpPr txBox="1"/>
          <p:nvPr/>
        </p:nvSpPr>
        <p:spPr>
          <a:xfrm>
            <a:off x="1080824" y="4176004"/>
            <a:ext cx="10800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b="1" dirty="0"/>
              <a:t>Assemblee per il conferimento dei mandati ai Presidenti per l’integrazione</a:t>
            </a:r>
          </a:p>
          <a:p>
            <a:endParaRPr lang="it-IT" sz="1000" dirty="0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4F8171C-D00C-4FE0-8286-321F1BE40DE2}"/>
              </a:ext>
            </a:extLst>
          </p:cNvPr>
          <p:cNvCxnSpPr>
            <a:cxnSpLocks/>
          </p:cNvCxnSpPr>
          <p:nvPr/>
        </p:nvCxnSpPr>
        <p:spPr>
          <a:xfrm>
            <a:off x="1608490" y="3768578"/>
            <a:ext cx="0" cy="399755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DFD0B727-AE23-4F00-AB01-999CE9EE22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51616" y="2917526"/>
            <a:ext cx="916287" cy="821022"/>
            <a:chOff x="61344" y="1687737"/>
            <a:chExt cx="664186" cy="688525"/>
          </a:xfrm>
          <a:solidFill>
            <a:schemeClr val="accent1"/>
          </a:solidFill>
        </p:grpSpPr>
        <p:sp>
          <p:nvSpPr>
            <p:cNvPr id="41" name="Ovale 40">
              <a:extLst>
                <a:ext uri="{FF2B5EF4-FFF2-40B4-BE49-F238E27FC236}">
                  <a16:creationId xmlns:a16="http://schemas.microsoft.com/office/drawing/2014/main" id="{F3EAC166-E44F-4F75-8254-DBFA94ED8335}"/>
                </a:ext>
              </a:extLst>
            </p:cNvPr>
            <p:cNvSpPr/>
            <p:nvPr/>
          </p:nvSpPr>
          <p:spPr>
            <a:xfrm>
              <a:off x="61344" y="1687737"/>
              <a:ext cx="664186" cy="68852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 dirty="0">
                <a:solidFill>
                  <a:srgbClr val="FFFFFF"/>
                </a:solidFill>
              </a:endParaRPr>
            </a:p>
          </p:txBody>
        </p:sp>
        <p:sp>
          <p:nvSpPr>
            <p:cNvPr id="42" name="Ovale 4">
              <a:extLst>
                <a:ext uri="{FF2B5EF4-FFF2-40B4-BE49-F238E27FC236}">
                  <a16:creationId xmlns:a16="http://schemas.microsoft.com/office/drawing/2014/main" id="{8BB1155E-D5D0-4CF9-B3FE-503B69FC64FF}"/>
                </a:ext>
              </a:extLst>
            </p:cNvPr>
            <p:cNvSpPr/>
            <p:nvPr/>
          </p:nvSpPr>
          <p:spPr>
            <a:xfrm>
              <a:off x="145889" y="1827544"/>
              <a:ext cx="523999" cy="44788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GIUGNO 2020</a:t>
              </a:r>
            </a:p>
          </p:txBody>
        </p:sp>
      </p:grpSp>
      <p:sp>
        <p:nvSpPr>
          <p:cNvPr id="43" name="CasellaDiTesto 45">
            <a:extLst>
              <a:ext uri="{FF2B5EF4-FFF2-40B4-BE49-F238E27FC236}">
                <a16:creationId xmlns:a16="http://schemas.microsoft.com/office/drawing/2014/main" id="{FB026F64-9F73-4DA0-9E96-DCA06A5D0475}"/>
              </a:ext>
            </a:extLst>
          </p:cNvPr>
          <p:cNvSpPr txBox="1"/>
          <p:nvPr/>
        </p:nvSpPr>
        <p:spPr>
          <a:xfrm>
            <a:off x="10378441" y="1251317"/>
            <a:ext cx="1223832" cy="11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08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80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652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2450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it-IT" sz="1000" dirty="0">
                <a:solidFill>
                  <a:srgbClr val="000000"/>
                </a:solidFill>
              </a:rPr>
              <a:t>Assemblea Elettiva del nuovo Presidente di Assindustria </a:t>
            </a:r>
            <a:r>
              <a:rPr lang="it-IT" sz="1000" dirty="0" err="1">
                <a:solidFill>
                  <a:srgbClr val="000000"/>
                </a:solidFill>
              </a:rPr>
              <a:t>Venetocentro</a:t>
            </a:r>
            <a:r>
              <a:rPr lang="it-IT" sz="1000" dirty="0">
                <a:solidFill>
                  <a:srgbClr val="000000"/>
                </a:solidFill>
              </a:rPr>
              <a:t> – Imprenditori Padova Treviso</a:t>
            </a:r>
            <a:endParaRPr lang="it-IT" sz="1000" dirty="0">
              <a:solidFill>
                <a:srgbClr val="FF0000"/>
              </a:solidFill>
            </a:endParaRPr>
          </a:p>
          <a:p>
            <a:endParaRPr lang="it-IT" sz="1000" dirty="0">
              <a:solidFill>
                <a:srgbClr val="00000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16D816F-D77F-4C52-8635-C22D916460CE}"/>
              </a:ext>
            </a:extLst>
          </p:cNvPr>
          <p:cNvGrpSpPr>
            <a:grpSpLocks noChangeAspect="1"/>
          </p:cNvGrpSpPr>
          <p:nvPr/>
        </p:nvGrpSpPr>
        <p:grpSpPr>
          <a:xfrm>
            <a:off x="8096874" y="2925130"/>
            <a:ext cx="862000" cy="821022"/>
            <a:chOff x="0" y="1687737"/>
            <a:chExt cx="669778" cy="688525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82E6F1E4-A96C-4C81-A84B-326E4D30CC27}"/>
                </a:ext>
              </a:extLst>
            </p:cNvPr>
            <p:cNvSpPr/>
            <p:nvPr/>
          </p:nvSpPr>
          <p:spPr>
            <a:xfrm>
              <a:off x="0" y="1687737"/>
              <a:ext cx="664186" cy="6885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46" name="Ovale 4">
              <a:extLst>
                <a:ext uri="{FF2B5EF4-FFF2-40B4-BE49-F238E27FC236}">
                  <a16:creationId xmlns:a16="http://schemas.microsoft.com/office/drawing/2014/main" id="{74FE0914-AAF8-40DB-B865-A7FF5508E567}"/>
                </a:ext>
              </a:extLst>
            </p:cNvPr>
            <p:cNvSpPr/>
            <p:nvPr/>
          </p:nvSpPr>
          <p:spPr>
            <a:xfrm>
              <a:off x="5593" y="1811667"/>
              <a:ext cx="664185" cy="48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01/09/2018</a:t>
              </a:r>
            </a:p>
          </p:txBody>
        </p:sp>
      </p:grp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26092D7D-9894-4F64-B119-18AA0CCDCEE9}"/>
              </a:ext>
            </a:extLst>
          </p:cNvPr>
          <p:cNvCxnSpPr/>
          <p:nvPr/>
        </p:nvCxnSpPr>
        <p:spPr>
          <a:xfrm>
            <a:off x="9837766" y="3785197"/>
            <a:ext cx="0" cy="336328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BF217540-E7CC-4AE0-A8EB-898A49883C5A}"/>
              </a:ext>
            </a:extLst>
          </p:cNvPr>
          <p:cNvGrpSpPr>
            <a:grpSpLocks noChangeAspect="1"/>
          </p:cNvGrpSpPr>
          <p:nvPr/>
        </p:nvGrpSpPr>
        <p:grpSpPr>
          <a:xfrm>
            <a:off x="3937614" y="2927217"/>
            <a:ext cx="901619" cy="821022"/>
            <a:chOff x="0" y="1687737"/>
            <a:chExt cx="664186" cy="688525"/>
          </a:xfrm>
        </p:grpSpPr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6A715B-DA45-41D4-A103-850DFAE9036E}"/>
                </a:ext>
              </a:extLst>
            </p:cNvPr>
            <p:cNvSpPr/>
            <p:nvPr/>
          </p:nvSpPr>
          <p:spPr>
            <a:xfrm>
              <a:off x="0" y="1687737"/>
              <a:ext cx="664186" cy="6885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50" name="Ovale 4">
              <a:extLst>
                <a:ext uri="{FF2B5EF4-FFF2-40B4-BE49-F238E27FC236}">
                  <a16:creationId xmlns:a16="http://schemas.microsoft.com/office/drawing/2014/main" id="{D7EF64F0-3EDA-4964-8DD6-9BFFACA9B85C}"/>
                </a:ext>
              </a:extLst>
            </p:cNvPr>
            <p:cNvSpPr/>
            <p:nvPr/>
          </p:nvSpPr>
          <p:spPr>
            <a:xfrm>
              <a:off x="42812" y="1765565"/>
              <a:ext cx="583032" cy="566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FEBBRAIO</a:t>
              </a:r>
            </a:p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2018</a:t>
              </a: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6C47CEA3-C1B4-4B6A-B54A-A0D391F74525}"/>
              </a:ext>
            </a:extLst>
          </p:cNvPr>
          <p:cNvGrpSpPr>
            <a:grpSpLocks noChangeAspect="1"/>
          </p:cNvGrpSpPr>
          <p:nvPr/>
        </p:nvGrpSpPr>
        <p:grpSpPr>
          <a:xfrm>
            <a:off x="1163747" y="2885246"/>
            <a:ext cx="886133" cy="821022"/>
            <a:chOff x="0" y="1687737"/>
            <a:chExt cx="664186" cy="688525"/>
          </a:xfrm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58329749-0AE9-4DAF-93C7-6ABC7C8F4C9F}"/>
                </a:ext>
              </a:extLst>
            </p:cNvPr>
            <p:cNvSpPr/>
            <p:nvPr/>
          </p:nvSpPr>
          <p:spPr>
            <a:xfrm>
              <a:off x="0" y="1687737"/>
              <a:ext cx="664186" cy="68852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1500">
                <a:solidFill>
                  <a:srgbClr val="FFFFFF"/>
                </a:solidFill>
              </a:endParaRPr>
            </a:p>
          </p:txBody>
        </p:sp>
        <p:sp>
          <p:nvSpPr>
            <p:cNvPr id="53" name="Ovale 4">
              <a:extLst>
                <a:ext uri="{FF2B5EF4-FFF2-40B4-BE49-F238E27FC236}">
                  <a16:creationId xmlns:a16="http://schemas.microsoft.com/office/drawing/2014/main" id="{E2A84758-67A6-4573-B040-C8A1DD6F2E71}"/>
                </a:ext>
              </a:extLst>
            </p:cNvPr>
            <p:cNvSpPr/>
            <p:nvPr/>
          </p:nvSpPr>
          <p:spPr>
            <a:xfrm>
              <a:off x="60678" y="1788569"/>
              <a:ext cx="566918" cy="486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92" tIns="5292" rIns="5292" bIns="5292" numCol="1" spcCol="1270" anchor="ctr" anchorCtr="0">
              <a:no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08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080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652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2450" indent="31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GIUGNO</a:t>
              </a:r>
            </a:p>
            <a:p>
              <a:pPr algn="ctr" defTabSz="370402">
                <a:lnSpc>
                  <a:spcPct val="90000"/>
                </a:lnSpc>
                <a:spcAft>
                  <a:spcPct val="35000"/>
                </a:spcAft>
              </a:pPr>
              <a:r>
                <a:rPr lang="it-IT" sz="1050" b="1" dirty="0">
                  <a:solidFill>
                    <a:schemeClr val="bg1"/>
                  </a:solidFill>
                </a:rPr>
                <a:t>2017</a:t>
              </a:r>
            </a:p>
          </p:txBody>
        </p:sp>
      </p:grp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B5686AEF-B686-408D-A7DE-BA44EE9E89B3}"/>
              </a:ext>
            </a:extLst>
          </p:cNvPr>
          <p:cNvCxnSpPr/>
          <p:nvPr/>
        </p:nvCxnSpPr>
        <p:spPr>
          <a:xfrm flipV="1">
            <a:off x="8537446" y="2584137"/>
            <a:ext cx="0" cy="324933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438F2322-ADA8-4424-AF7B-992ABE5274F2}"/>
              </a:ext>
            </a:extLst>
          </p:cNvPr>
          <p:cNvCxnSpPr/>
          <p:nvPr/>
        </p:nvCxnSpPr>
        <p:spPr>
          <a:xfrm flipV="1">
            <a:off x="10992410" y="2560313"/>
            <a:ext cx="0" cy="324933"/>
          </a:xfrm>
          <a:prstGeom prst="straightConnector1">
            <a:avLst/>
          </a:prstGeom>
          <a:ln w="57150">
            <a:solidFill>
              <a:srgbClr val="1C4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0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FF739-8695-F54E-BEC0-75A504CE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OBIETTIVI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44B5331-1663-BA44-91BC-9FDB7EBE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5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7DE3F33-046A-417D-A85D-F9162D04DF8B}"/>
              </a:ext>
            </a:extLst>
          </p:cNvPr>
          <p:cNvSpPr/>
          <p:nvPr/>
        </p:nvSpPr>
        <p:spPr>
          <a:xfrm>
            <a:off x="941832" y="1208175"/>
            <a:ext cx="108765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un’associazione più forte e rappresentativa 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Mantenere e rafforzare il radicamento territoriale nei servizi e nella rappresentanza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 del progetto di integrazione con la Riforma Pesenti.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della storia e dell’identità delle due territoriali conferenti.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alle altre realtà associative.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Costruzione di una </a:t>
            </a:r>
            <a:r>
              <a:rPr lang="it-IT" sz="2000" dirty="0" err="1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rispettosa della pariteticità dei due soggetti associativi e al contempo adeguatamente rappresentativa delle due realtà territoriali.</a:t>
            </a:r>
          </a:p>
          <a:p>
            <a:pPr marL="357188" lvl="0" indent="-35718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180975" algn="l"/>
              </a:tabLst>
            </a:pPr>
            <a:r>
              <a:rPr lang="it-IT" sz="2000" dirty="0">
                <a:solidFill>
                  <a:srgbClr val="011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Valorizzazione ed efficientamento dell’azione di rappresentanza e della proposta di servizi alle imprese.</a:t>
            </a:r>
          </a:p>
        </p:txBody>
      </p:sp>
    </p:spTree>
    <p:extLst>
      <p:ext uri="{BB962C8B-B14F-4D97-AF65-F5344CB8AC3E}">
        <p14:creationId xmlns:p14="http://schemas.microsoft.com/office/powerpoint/2010/main" val="120607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C7CCA-F10D-7E46-96D6-7B1F43C6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I NUMERI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21057B2-E100-F04E-82E1-2AB4AE6E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CE7C15D-79BA-4643-82BE-7239FA69430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46983192"/>
              </p:ext>
            </p:extLst>
          </p:nvPr>
        </p:nvGraphicFramePr>
        <p:xfrm>
          <a:off x="1877956" y="1204158"/>
          <a:ext cx="8288593" cy="3844510"/>
        </p:xfrm>
        <a:graphic>
          <a:graphicData uri="http://schemas.openxmlformats.org/drawingml/2006/table">
            <a:tbl>
              <a:tblPr firstRow="1" firstCol="1" bandRow="1"/>
              <a:tblGrid>
                <a:gridCol w="2880851">
                  <a:extLst>
                    <a:ext uri="{9D8B030D-6E8A-4147-A177-3AD203B41FA5}">
                      <a16:colId xmlns:a16="http://schemas.microsoft.com/office/drawing/2014/main" val="13153520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0937817"/>
                    </a:ext>
                  </a:extLst>
                </a:gridCol>
                <a:gridCol w="1651820">
                  <a:extLst>
                    <a:ext uri="{9D8B030D-6E8A-4147-A177-3AD203B41FA5}">
                      <a16:colId xmlns:a16="http://schemas.microsoft.com/office/drawing/2014/main" val="961470712"/>
                    </a:ext>
                  </a:extLst>
                </a:gridCol>
                <a:gridCol w="1927122">
                  <a:extLst>
                    <a:ext uri="{9D8B030D-6E8A-4147-A177-3AD203B41FA5}">
                      <a16:colId xmlns:a16="http://schemas.microsoft.com/office/drawing/2014/main" val="3584099740"/>
                    </a:ext>
                  </a:extLst>
                </a:gridCol>
              </a:tblGrid>
              <a:tr h="8699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400" b="1" i="0" spc="-5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spc="-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ATI</a:t>
                      </a:r>
                      <a:r>
                        <a:rPr lang="en-US" sz="240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i="0" spc="2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400" b="1" i="0" spc="-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2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75"/>
                        </a:spcAft>
                      </a:pPr>
                      <a:endParaRPr lang="en-US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75"/>
                        </a:spcAft>
                      </a:pPr>
                      <a:endParaRPr lang="en-US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75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75"/>
                        </a:spcAft>
                      </a:pP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2000" b="1" i="0" spc="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ESE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700"/>
                        </a:lnSpc>
                        <a:spcAft>
                          <a:spcPts val="75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384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2000" b="1" i="0" spc="-15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84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b="1" i="0" spc="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1" i="0" spc="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8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155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spc="1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1" i="0" spc="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000" b="1" i="0" spc="2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="1" i="0" spc="-1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i="0" spc="-5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51954"/>
                  </a:ext>
                </a:extLst>
              </a:tr>
              <a:tr h="9923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2875" marR="7429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000" i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i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2000" i="0" spc="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i="0" spc="2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RIA P</a:t>
                      </a:r>
                      <a:r>
                        <a:rPr lang="en-US" sz="2000" i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i="0" spc="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i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endParaRPr lang="en-US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1.165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59.948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793650"/>
                  </a:ext>
                </a:extLst>
              </a:tr>
              <a:tr h="9625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25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42875" marR="202565"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UNI</a:t>
                      </a:r>
                      <a:r>
                        <a:rPr lang="en-US" sz="2000" i="0" spc="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000" i="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2000" i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i="0" spc="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RIA </a:t>
                      </a:r>
                      <a:r>
                        <a:rPr lang="en-US" sz="2000" i="0" spc="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000" i="0" spc="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i="0" spc="-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25"/>
                        </a:spcAft>
                      </a:pPr>
                      <a:endParaRPr lang="en-US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325"/>
                        </a:spcAft>
                      </a:pPr>
                      <a:r>
                        <a:rPr lang="en-US" sz="20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2.125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95.457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36258"/>
                  </a:ext>
                </a:extLst>
              </a:tr>
              <a:tr h="101970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25"/>
                        </a:spcAft>
                      </a:pP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3.29</a:t>
                      </a:r>
                      <a:r>
                        <a:rPr lang="it-IT" sz="20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it-IT" sz="20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155.405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310"/>
                        </a:spcAft>
                      </a:pP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it-IT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25408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EEC01F3-10AD-4200-87ED-0958164A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85" y="4257706"/>
            <a:ext cx="2446358" cy="5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4C9A7F34-5C20-43BD-A18B-B8E426FE03FA}"/>
              </a:ext>
            </a:extLst>
          </p:cNvPr>
          <p:cNvSpPr txBox="1">
            <a:spLocks/>
          </p:cNvSpPr>
          <p:nvPr/>
        </p:nvSpPr>
        <p:spPr>
          <a:xfrm>
            <a:off x="724993" y="5356301"/>
            <a:ext cx="4752528" cy="259295"/>
          </a:xfrm>
          <a:prstGeom prst="rect">
            <a:avLst/>
          </a:prstGeom>
        </p:spPr>
        <p:txBody>
          <a:bodyPr vert="horz" lIns="109728" tIns="54864" rIns="109728" bIns="54864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dato a consuntivo 31.12.2017</a:t>
            </a:r>
          </a:p>
        </p:txBody>
      </p:sp>
    </p:spTree>
    <p:extLst>
      <p:ext uri="{BB962C8B-B14F-4D97-AF65-F5344CB8AC3E}">
        <p14:creationId xmlns:p14="http://schemas.microsoft.com/office/powerpoint/2010/main" val="395480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F7F45C8-F42B-4ABB-BAEA-83AB4D78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E952980-1922-4A54-86FF-462BD809ABF1}"/>
              </a:ext>
            </a:extLst>
          </p:cNvPr>
          <p:cNvSpPr txBox="1">
            <a:spLocks/>
          </p:cNvSpPr>
          <p:nvPr/>
        </p:nvSpPr>
        <p:spPr>
          <a:xfrm>
            <a:off x="838200" y="1578737"/>
            <a:ext cx="10515600" cy="350483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ASSINDUSTRIA VENETOCENTRO</a:t>
            </a:r>
            <a:b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IL MARKETING POST UNIONE: PIÙ FORTI INSIEME</a:t>
            </a:r>
          </a:p>
        </p:txBody>
      </p:sp>
    </p:spTree>
    <p:extLst>
      <p:ext uri="{BB962C8B-B14F-4D97-AF65-F5344CB8AC3E}">
        <p14:creationId xmlns:p14="http://schemas.microsoft.com/office/powerpoint/2010/main" val="83600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F5F9E1-2D1B-544A-928F-BA1AA803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8</a:t>
            </a:fld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9D14D027-E6F9-4823-9CF0-CDDA1343C13E}"/>
              </a:ext>
            </a:extLst>
          </p:cNvPr>
          <p:cNvSpPr txBox="1">
            <a:spLocks/>
          </p:cNvSpPr>
          <p:nvPr/>
        </p:nvSpPr>
        <p:spPr>
          <a:xfrm>
            <a:off x="609600" y="6252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lvl="0" algn="ctr">
              <a:spcBef>
                <a:spcPct val="0"/>
              </a:spcBef>
              <a:buNone/>
              <a:defRPr sz="4400">
                <a:solidFill>
                  <a:srgbClr val="FF9900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MARKETING ASSINDUSTRIA VENETOCENTRO</a:t>
            </a:r>
          </a:p>
        </p:txBody>
      </p:sp>
      <p:sp>
        <p:nvSpPr>
          <p:cNvPr id="12" name="Segnaposto contenuto 1">
            <a:extLst>
              <a:ext uri="{FF2B5EF4-FFF2-40B4-BE49-F238E27FC236}">
                <a16:creationId xmlns:a16="http://schemas.microsoft.com/office/drawing/2014/main" id="{7CA96B45-8815-43CC-B09A-230E3388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83" y="2368440"/>
            <a:ext cx="10515600" cy="4079273"/>
          </a:xfrm>
        </p:spPr>
        <p:txBody>
          <a:bodyPr/>
          <a:lstStyle/>
          <a:p>
            <a:r>
              <a:rPr lang="it-IT" sz="1800" dirty="0">
                <a:latin typeface="Futura Medium" pitchFamily="34" charset="0"/>
              </a:rPr>
              <a:t>L’AREA MKTG ASSOCIATIVO COINVOLGE COMPLESSIVAMENTE 8 FUNZIONARI:</a:t>
            </a:r>
          </a:p>
          <a:p>
            <a:pPr lvl="1"/>
            <a:r>
              <a:rPr lang="it-IT" sz="1800" dirty="0">
                <a:solidFill>
                  <a:srgbClr val="011F66"/>
                </a:solidFill>
                <a:latin typeface="Futura Medium" pitchFamily="34" charset="0"/>
                <a:cs typeface="Arial" panose="020B0604020202020204" pitchFamily="34" charset="0"/>
              </a:rPr>
              <a:t>4 NELLA PROVINCIA DI PD</a:t>
            </a:r>
          </a:p>
          <a:p>
            <a:pPr lvl="1"/>
            <a:r>
              <a:rPr lang="it-IT" sz="1800" dirty="0">
                <a:solidFill>
                  <a:srgbClr val="011F66"/>
                </a:solidFill>
                <a:latin typeface="Futura Medium" pitchFamily="34" charset="0"/>
                <a:cs typeface="Arial" panose="020B0604020202020204" pitchFamily="34" charset="0"/>
              </a:rPr>
              <a:t>4 NELLA PROVINCIA DI TV</a:t>
            </a:r>
          </a:p>
          <a:p>
            <a:pPr lvl="1"/>
            <a:endParaRPr lang="it-IT" sz="1800" dirty="0">
              <a:solidFill>
                <a:srgbClr val="011F66"/>
              </a:solidFill>
              <a:latin typeface="Futura Medium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Futura Medium" pitchFamily="34" charset="0"/>
              </a:rPr>
              <a:t>IL MARKETING ASSOCIATIVO E’ CONSIDERATO ATTIVITA’ STRATEGICA PER L’ASSOCIAZIONE, E’ OPERATIVO UN TAVOLO DI MKTG TRASVERSALE</a:t>
            </a:r>
            <a:r>
              <a:rPr lang="it-IT" sz="1800" dirty="0"/>
              <a:t> CHE COINVOLGE TUTTI I RESPONSABILI DI AREA PER FAVORIRE CONOSCENZA, CONTENUTI, PRIORITA’ PARTECIPAZIONE</a:t>
            </a:r>
          </a:p>
          <a:p>
            <a:endParaRPr lang="it-IT" sz="1800" dirty="0"/>
          </a:p>
          <a:p>
            <a:r>
              <a:rPr lang="it-IT" sz="1800" dirty="0"/>
              <a:t>SISTEMA DI INCENTIVAZIONE DI TUTTI I COLLABORATORI SULLE AZIONI DI MKTG</a:t>
            </a:r>
            <a:endParaRPr lang="it-IT" dirty="0">
              <a:latin typeface="Futura Medium" pitchFamily="34" charset="0"/>
            </a:endParaRPr>
          </a:p>
          <a:p>
            <a:pPr marL="457200" lvl="1" indent="0">
              <a:buNone/>
            </a:pPr>
            <a:endParaRPr lang="it-IT" dirty="0">
              <a:latin typeface="Futura Medium" pitchFamily="34" charset="0"/>
            </a:endParaRPr>
          </a:p>
          <a:p>
            <a:endParaRPr lang="it-IT" dirty="0">
              <a:latin typeface="Futura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7D5A67-1766-4C63-AB67-524C26BE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E686-1E65-8648-B3E3-8980681F7AE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contenuto 8">
            <a:extLst>
              <a:ext uri="{FF2B5EF4-FFF2-40B4-BE49-F238E27FC236}">
                <a16:creationId xmlns:a16="http://schemas.microsoft.com/office/drawing/2014/main" id="{5604CDDF-14B9-4E57-B02A-9F6CF03EB252}"/>
              </a:ext>
            </a:extLst>
          </p:cNvPr>
          <p:cNvSpPr txBox="1">
            <a:spLocks/>
          </p:cNvSpPr>
          <p:nvPr/>
        </p:nvSpPr>
        <p:spPr>
          <a:xfrm>
            <a:off x="6180667" y="2330219"/>
            <a:ext cx="5526816" cy="36423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latin typeface="Futura Medium" pitchFamily="34" charset="0"/>
            </a:endParaRPr>
          </a:p>
          <a:p>
            <a:r>
              <a:rPr lang="it-IT" dirty="0"/>
              <a:t>CONOSCENZA</a:t>
            </a:r>
          </a:p>
          <a:p>
            <a:r>
              <a:rPr lang="it-IT" dirty="0"/>
              <a:t>CONDIVISIONE</a:t>
            </a:r>
          </a:p>
          <a:p>
            <a:r>
              <a:rPr lang="it-IT" dirty="0"/>
              <a:t>CONTAMINAZIONE</a:t>
            </a:r>
          </a:p>
          <a:p>
            <a:r>
              <a:rPr lang="it-IT" dirty="0"/>
              <a:t>CRESCERE E MIGLIORARE</a:t>
            </a:r>
          </a:p>
        </p:txBody>
      </p:sp>
      <p:sp>
        <p:nvSpPr>
          <p:cNvPr id="6" name="Segnaposto testo 9">
            <a:extLst>
              <a:ext uri="{FF2B5EF4-FFF2-40B4-BE49-F238E27FC236}">
                <a16:creationId xmlns:a16="http://schemas.microsoft.com/office/drawing/2014/main" id="{C6ECDA93-2842-4AF4-B5F9-93CEAE50B71B}"/>
              </a:ext>
            </a:extLst>
          </p:cNvPr>
          <p:cNvSpPr txBox="1">
            <a:spLocks/>
          </p:cNvSpPr>
          <p:nvPr/>
        </p:nvSpPr>
        <p:spPr>
          <a:xfrm>
            <a:off x="821267" y="711200"/>
            <a:ext cx="10886546" cy="1215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F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PRIMI OBIETTIVI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C46151-AF33-42F1-B466-CB9B615A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54" y="2175934"/>
            <a:ext cx="4783677" cy="29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agono 3">
            <a:extLst>
              <a:ext uri="{FF2B5EF4-FFF2-40B4-BE49-F238E27FC236}">
                <a16:creationId xmlns:a16="http://schemas.microsoft.com/office/drawing/2014/main" id="{FEED2C44-CC71-4604-AA90-38436035D3F1}"/>
              </a:ext>
            </a:extLst>
          </p:cNvPr>
          <p:cNvSpPr/>
          <p:nvPr/>
        </p:nvSpPr>
        <p:spPr>
          <a:xfrm>
            <a:off x="1946787" y="2913301"/>
            <a:ext cx="1091381" cy="9409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agono 7">
            <a:extLst>
              <a:ext uri="{FF2B5EF4-FFF2-40B4-BE49-F238E27FC236}">
                <a16:creationId xmlns:a16="http://schemas.microsoft.com/office/drawing/2014/main" id="{DAAD33A2-95D8-4A5C-B5A1-2FA96218DE8D}"/>
              </a:ext>
            </a:extLst>
          </p:cNvPr>
          <p:cNvSpPr/>
          <p:nvPr/>
        </p:nvSpPr>
        <p:spPr>
          <a:xfrm>
            <a:off x="1959501" y="3911763"/>
            <a:ext cx="1091381" cy="9409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sagono 8">
            <a:extLst>
              <a:ext uri="{FF2B5EF4-FFF2-40B4-BE49-F238E27FC236}">
                <a16:creationId xmlns:a16="http://schemas.microsoft.com/office/drawing/2014/main" id="{32593C22-A032-4F4C-A947-02DC499C78E8}"/>
              </a:ext>
            </a:extLst>
          </p:cNvPr>
          <p:cNvSpPr/>
          <p:nvPr/>
        </p:nvSpPr>
        <p:spPr>
          <a:xfrm>
            <a:off x="2867428" y="3405896"/>
            <a:ext cx="1091381" cy="9409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sagono 9">
            <a:extLst>
              <a:ext uri="{FF2B5EF4-FFF2-40B4-BE49-F238E27FC236}">
                <a16:creationId xmlns:a16="http://schemas.microsoft.com/office/drawing/2014/main" id="{389013CD-6B21-4889-847F-81E722532733}"/>
              </a:ext>
            </a:extLst>
          </p:cNvPr>
          <p:cNvSpPr/>
          <p:nvPr/>
        </p:nvSpPr>
        <p:spPr>
          <a:xfrm>
            <a:off x="3806409" y="2900029"/>
            <a:ext cx="1091381" cy="9409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D6D161-9499-49F9-BA6F-778E2B21EE11}"/>
              </a:ext>
            </a:extLst>
          </p:cNvPr>
          <p:cNvSpPr txBox="1"/>
          <p:nvPr/>
        </p:nvSpPr>
        <p:spPr>
          <a:xfrm>
            <a:off x="2064966" y="3282785"/>
            <a:ext cx="898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" b="1" dirty="0">
                <a:solidFill>
                  <a:schemeClr val="bg1"/>
                </a:solidFill>
              </a:rPr>
              <a:t>CONOSCENZA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62D250-226E-4FB4-BA2C-A09A8118D4A7}"/>
              </a:ext>
            </a:extLst>
          </p:cNvPr>
          <p:cNvSpPr txBox="1"/>
          <p:nvPr/>
        </p:nvSpPr>
        <p:spPr>
          <a:xfrm>
            <a:off x="3796577" y="3284828"/>
            <a:ext cx="119726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" b="1" dirty="0">
                <a:solidFill>
                  <a:schemeClr val="bg1"/>
                </a:solidFill>
              </a:rPr>
              <a:t>CONTAMINAZIONE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6E3B14-48CF-426B-B038-74A354D455DB}"/>
              </a:ext>
            </a:extLst>
          </p:cNvPr>
          <p:cNvSpPr txBox="1"/>
          <p:nvPr/>
        </p:nvSpPr>
        <p:spPr>
          <a:xfrm>
            <a:off x="2111667" y="4199706"/>
            <a:ext cx="8424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" b="1" dirty="0">
                <a:solidFill>
                  <a:schemeClr val="bg1"/>
                </a:solidFill>
              </a:rPr>
              <a:t>CRESCERE E MIGLIORARE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205ABA4-94EE-4C4D-99F1-74BE822DBE7A}"/>
              </a:ext>
            </a:extLst>
          </p:cNvPr>
          <p:cNvSpPr txBox="1"/>
          <p:nvPr/>
        </p:nvSpPr>
        <p:spPr>
          <a:xfrm>
            <a:off x="2975579" y="3781359"/>
            <a:ext cx="1197269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" b="1" dirty="0">
                <a:solidFill>
                  <a:schemeClr val="bg1"/>
                </a:solidFill>
              </a:rPr>
              <a:t>CONDIVISIONE</a:t>
            </a:r>
          </a:p>
        </p:txBody>
      </p:sp>
    </p:spTree>
    <p:extLst>
      <p:ext uri="{BB962C8B-B14F-4D97-AF65-F5344CB8AC3E}">
        <p14:creationId xmlns:p14="http://schemas.microsoft.com/office/powerpoint/2010/main" val="32736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730</Words>
  <Application>Microsoft Office PowerPoint</Application>
  <PresentationFormat>Widescreen</PresentationFormat>
  <Paragraphs>259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Calibri</vt:lpstr>
      <vt:lpstr>Futura Medium</vt:lpstr>
      <vt:lpstr>Leelawadee</vt:lpstr>
      <vt:lpstr>Times New Roman</vt:lpstr>
      <vt:lpstr>Wingdings</vt:lpstr>
      <vt:lpstr>Tema di Office</vt:lpstr>
      <vt:lpstr>Worksheet</vt:lpstr>
      <vt:lpstr>VII MEETING NAZIONALE DELLA RETE DEL MARKETING</vt:lpstr>
      <vt:lpstr>VIDEO ISTITUZIONALE</vt:lpstr>
      <vt:lpstr>Presentazione standard di PowerPoint</vt:lpstr>
      <vt:lpstr>IL PERCORSO DI INTEGRAZIONE </vt:lpstr>
      <vt:lpstr>OBIETTIVI</vt:lpstr>
      <vt:lpstr>I NUMERI</vt:lpstr>
      <vt:lpstr>Presentazione standard di PowerPoint</vt:lpstr>
      <vt:lpstr>Presentazione standard di PowerPoint</vt:lpstr>
      <vt:lpstr>Presentazione standard di PowerPoint</vt:lpstr>
      <vt:lpstr> I PRIMI PASSI…</vt:lpstr>
      <vt:lpstr>GUIDA AI SERVIZI</vt:lpstr>
      <vt:lpstr>CARTA DEI SERVIZI</vt:lpstr>
      <vt:lpstr>Presentazione standard di PowerPoint</vt:lpstr>
      <vt:lpstr>PRESENTAZIONE ISTITUZIONALE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PROCEDURE DI MARKETING </vt:lpstr>
      <vt:lpstr>ATTIVITA’ COLLATERALI CONDIVISE</vt:lpstr>
      <vt:lpstr>10 DELEGAZIONI DI TERRITORIO </vt:lpstr>
      <vt:lpstr>Presentazione standard di PowerPoint</vt:lpstr>
      <vt:lpstr>PIANO SVILUPPO MARKETING – settembre/dicembre 2018</vt:lpstr>
      <vt:lpstr>IL ‘MERCATO’ ASSOCIATIVO</vt:lpstr>
      <vt:lpstr>PREVISIONE RISULTATI SU PADOVA SETTEMBRE-DICEMBRE 2018</vt:lpstr>
      <vt:lpstr>PREVISIONE RISULTATI SU TREVISO SETTEMBRE- DICEMBRE 2018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Niccolò Desii</dc:creator>
  <cp:lastModifiedBy>Katia Palla</cp:lastModifiedBy>
  <cp:revision>87</cp:revision>
  <cp:lastPrinted>2018-09-24T07:44:21Z</cp:lastPrinted>
  <dcterms:created xsi:type="dcterms:W3CDTF">2018-07-12T09:32:38Z</dcterms:created>
  <dcterms:modified xsi:type="dcterms:W3CDTF">2018-09-24T08:56:41Z</dcterms:modified>
</cp:coreProperties>
</file>