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5" Type="http://purl.oclc.org/ooxml/officeDocument/relationships/customProperties" Target="docProps/custom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removePersonalInfoOnSave="1" saveSubsetFonts="1" conformance="strict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77" r:id="rId3"/>
    <p:sldId id="376" r:id="rId4"/>
    <p:sldId id="370" r:id="rId5"/>
    <p:sldId id="371" r:id="rId6"/>
    <p:sldId id="369" r:id="rId7"/>
    <p:sldId id="340" r:id="rId8"/>
    <p:sldId id="372" r:id="rId9"/>
    <p:sldId id="342" r:id="rId10"/>
    <p:sldId id="341" r:id="rId11"/>
    <p:sldId id="365" r:id="rId12"/>
    <p:sldId id="382" r:id="rId13"/>
    <p:sldId id="373" r:id="rId14"/>
    <p:sldId id="366" r:id="rId15"/>
    <p:sldId id="374" r:id="rId16"/>
    <p:sldId id="367" r:id="rId17"/>
    <p:sldId id="368" r:id="rId18"/>
    <p:sldId id="380" r:id="rId19"/>
  </p:sldIdLst>
  <p:sldSz cx="9144000" cy="5143500" type="screen16x9"/>
  <p:notesSz cx="7104063" cy="10234613"/>
  <p:defaultTextStyle>
    <a:lvl1pPr marL="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clrMru>
    <a:srgbClr val="FF00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purl.oclc.org/ooxml/drawingml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%"/>
            </a:schemeClr>
          </a:solidFill>
        </a:fill>
      </a:tcStyle>
    </a:wholeTbl>
    <a:band1H>
      <a:tcStyle>
        <a:tcBdr/>
        <a:fill>
          <a:solidFill>
            <a:schemeClr val="accent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>
    <p:restoredLeft sz="18.13%" autoAdjust="0"/>
    <p:restoredTop sz="87.621%" autoAdjust="0"/>
  </p:normalViewPr>
  <p:slideViewPr>
    <p:cSldViewPr>
      <p:cViewPr varScale="1">
        <p:scale>
          <a:sx n="52" d="100"/>
          <a:sy n="52" d="100"/>
        </p:scale>
        <p:origin x="978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slide" Target="slides/slide12.xml"/><Relationship Id="rId18" Type="http://purl.oclc.org/ooxml/officeDocument/relationships/slide" Target="slides/slide17.xml"/><Relationship Id="rId3" Type="http://purl.oclc.org/ooxml/officeDocument/relationships/slide" Target="slides/slide2.xml"/><Relationship Id="rId21" Type="http://purl.oclc.org/ooxml/officeDocument/relationships/handoutMaster" Target="handoutMasters/handoutMaster1.xml"/><Relationship Id="rId7" Type="http://purl.oclc.org/ooxml/officeDocument/relationships/slide" Target="slides/slide6.xml"/><Relationship Id="rId12" Type="http://purl.oclc.org/ooxml/officeDocument/relationships/slide" Target="slides/slide11.xml"/><Relationship Id="rId17" Type="http://purl.oclc.org/ooxml/officeDocument/relationships/slide" Target="slides/slide16.xml"/><Relationship Id="rId25" Type="http://purl.oclc.org/ooxml/officeDocument/relationships/tableStyles" Target="tableStyles.xml"/><Relationship Id="rId2" Type="http://purl.oclc.org/ooxml/officeDocument/relationships/slide" Target="slides/slide1.xml"/><Relationship Id="rId16" Type="http://purl.oclc.org/ooxml/officeDocument/relationships/slide" Target="slides/slide15.xml"/><Relationship Id="rId20" Type="http://purl.oclc.org/ooxml/officeDocument/relationships/notesMaster" Target="notesMasters/notesMaster1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slide" Target="slides/slide10.xml"/><Relationship Id="rId24" Type="http://purl.oclc.org/ooxml/officeDocument/relationships/theme" Target="theme/theme1.xml"/><Relationship Id="rId5" Type="http://purl.oclc.org/ooxml/officeDocument/relationships/slide" Target="slides/slide4.xml"/><Relationship Id="rId15" Type="http://purl.oclc.org/ooxml/officeDocument/relationships/slide" Target="slides/slide14.xml"/><Relationship Id="rId23" Type="http://purl.oclc.org/ooxml/officeDocument/relationships/viewProps" Target="viewProps.xml"/><Relationship Id="rId10" Type="http://purl.oclc.org/ooxml/officeDocument/relationships/slide" Target="slides/slide9.xml"/><Relationship Id="rId19" Type="http://purl.oclc.org/ooxml/officeDocument/relationships/slide" Target="slides/slide18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slide" Target="slides/slide13.xml"/><Relationship Id="rId22" Type="http://purl.oclc.org/ooxml/officeDocument/relationships/presProps" Target="presProps.xml"/></Relationships>
</file>

<file path=ppt/diagrams/colors1.xml><?xml version="1.0" encoding="utf-8"?>
<dgm:colorsDef xmlns:dgm="http://purl.oclc.org/ooxml/drawingml/diagram" xmlns:a="http://purl.oclc.org/ooxml/drawingml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%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%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%"/>
        <a:alpha val="4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%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%"/>
      </a:schemeClr>
    </dgm:fillClrLst>
    <dgm:linClrLst meth="repeat">
      <a:schemeClr val="dk1">
        <a:alpha val="0%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purl.oclc.org/ooxml/drawingml/diagram" xmlns:a="http://purl.oclc.org/ooxml/drawingml/main">
  <dgm:ptLst>
    <dgm:pt modelId="{A2317003-54FC-4EDB-8C7A-C7F30E098E2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567BCFE-C240-4F5C-A76F-46C59A527953}">
      <dgm:prSet phldrT="[Testo]"/>
      <dgm:spPr/>
      <dgm:t>
        <a:bodyPr/>
        <a:lstStyle/>
        <a:p>
          <a:r>
            <a:rPr lang="it-IT" b="1" dirty="0">
              <a:solidFill>
                <a:schemeClr val="tx1">
                  <a:lumMod val="95%"/>
                  <a:lumOff val="5%"/>
                </a:schemeClr>
              </a:solidFill>
            </a:rPr>
            <a:t>Conferenze territoriali </a:t>
          </a:r>
        </a:p>
      </dgm:t>
    </dgm:pt>
    <dgm:pt modelId="{E6EFD3E8-BD50-4CD9-B60F-4CDD948413FE}" type="parTrans" cxnId="{2D040793-A1B0-408D-9CC1-1F0B62A31902}">
      <dgm:prSet/>
      <dgm:spPr/>
      <dgm:t>
        <a:bodyPr/>
        <a:lstStyle/>
        <a:p>
          <a:endParaRPr lang="it-IT"/>
        </a:p>
      </dgm:t>
    </dgm:pt>
    <dgm:pt modelId="{922658F2-A993-43B9-AEFD-404A497BBB37}" type="sibTrans" cxnId="{2D040793-A1B0-408D-9CC1-1F0B62A31902}">
      <dgm:prSet/>
      <dgm:spPr/>
      <dgm:t>
        <a:bodyPr/>
        <a:lstStyle/>
        <a:p>
          <a:endParaRPr lang="it-IT"/>
        </a:p>
      </dgm:t>
    </dgm:pt>
    <dgm:pt modelId="{BEE7A51C-9BAB-40B4-A03D-C3DA447697E9}">
      <dgm:prSet phldrT="[Testo]"/>
      <dgm:spPr/>
      <dgm:t>
        <a:bodyPr/>
        <a:lstStyle/>
        <a:p>
          <a:r>
            <a:rPr lang="it-IT" b="1" u="sng" dirty="0"/>
            <a:t>Eventi istituzionali </a:t>
          </a:r>
          <a:r>
            <a:rPr lang="it-IT" dirty="0"/>
            <a:t>con taglio formativo e di scenario. Obiettivo </a:t>
          </a:r>
          <a:r>
            <a:rPr lang="it-IT" b="1" dirty="0">
              <a:solidFill>
                <a:srgbClr val="FFFF00"/>
              </a:solidFill>
            </a:rPr>
            <a:t>rafforzare ed innovare il posizionamento </a:t>
          </a:r>
          <a:r>
            <a:rPr lang="it-IT" dirty="0"/>
            <a:t>di Confindustria a livello di “</a:t>
          </a:r>
          <a:r>
            <a:rPr lang="it-IT" dirty="0" err="1"/>
            <a:t>brand</a:t>
          </a:r>
          <a:r>
            <a:rPr lang="it-IT" dirty="0"/>
            <a:t>” </a:t>
          </a:r>
        </a:p>
      </dgm:t>
    </dgm:pt>
    <dgm:pt modelId="{3C49D5BC-0D4D-46CF-833E-FAA2C9CEBEB1}" type="parTrans" cxnId="{5F567C0E-F06E-4B8F-B19E-46CD70D2C4B7}">
      <dgm:prSet/>
      <dgm:spPr/>
      <dgm:t>
        <a:bodyPr/>
        <a:lstStyle/>
        <a:p>
          <a:endParaRPr lang="it-IT"/>
        </a:p>
      </dgm:t>
    </dgm:pt>
    <dgm:pt modelId="{CA570430-B6A4-47E4-A4C6-1CD4994300F3}" type="sibTrans" cxnId="{5F567C0E-F06E-4B8F-B19E-46CD70D2C4B7}">
      <dgm:prSet/>
      <dgm:spPr/>
      <dgm:t>
        <a:bodyPr/>
        <a:lstStyle/>
        <a:p>
          <a:endParaRPr lang="it-IT"/>
        </a:p>
      </dgm:t>
    </dgm:pt>
    <dgm:pt modelId="{D7BFEBB9-4DCF-4C4D-AC16-2EB893F95FAE}">
      <dgm:prSet phldrT="[Testo]"/>
      <dgm:spPr/>
      <dgm:t>
        <a:bodyPr/>
        <a:lstStyle/>
        <a:p>
          <a:r>
            <a:rPr lang="it-IT" b="1" dirty="0">
              <a:solidFill>
                <a:schemeClr val="tx1">
                  <a:lumMod val="95%"/>
                  <a:lumOff val="5%"/>
                </a:schemeClr>
              </a:solidFill>
            </a:rPr>
            <a:t>Cene ristrette</a:t>
          </a:r>
        </a:p>
      </dgm:t>
    </dgm:pt>
    <dgm:pt modelId="{0DF2D9AA-3470-4B0B-AF16-41F8CA49B0C8}" type="parTrans" cxnId="{C445FB56-101D-4335-BF2D-D9BF1BD85BD8}">
      <dgm:prSet/>
      <dgm:spPr/>
      <dgm:t>
        <a:bodyPr/>
        <a:lstStyle/>
        <a:p>
          <a:endParaRPr lang="it-IT"/>
        </a:p>
      </dgm:t>
    </dgm:pt>
    <dgm:pt modelId="{5E95843A-190F-41CC-8DBD-8D2AE74B1C4A}" type="sibTrans" cxnId="{C445FB56-101D-4335-BF2D-D9BF1BD85BD8}">
      <dgm:prSet/>
      <dgm:spPr/>
      <dgm:t>
        <a:bodyPr/>
        <a:lstStyle/>
        <a:p>
          <a:endParaRPr lang="it-IT"/>
        </a:p>
      </dgm:t>
    </dgm:pt>
    <dgm:pt modelId="{AE1B86FF-7FF3-4D14-B6ED-F65A6AED4656}">
      <dgm:prSet phldrT="[Testo]"/>
      <dgm:spPr/>
      <dgm:t>
        <a:bodyPr/>
        <a:lstStyle/>
        <a:p>
          <a:r>
            <a:rPr lang="it-IT" dirty="0"/>
            <a:t>Incontri presso luoghi di interesse storico o in aziende di rilievo per </a:t>
          </a:r>
          <a:r>
            <a:rPr lang="it-IT" b="1" u="none" dirty="0">
              <a:solidFill>
                <a:srgbClr val="FFFF00"/>
              </a:solidFill>
            </a:rPr>
            <a:t>favorire una conoscenza confidenziale </a:t>
          </a:r>
          <a:r>
            <a:rPr lang="it-IT" dirty="0"/>
            <a:t>degli imprenditori ed i loro progetti significativi</a:t>
          </a:r>
        </a:p>
      </dgm:t>
    </dgm:pt>
    <dgm:pt modelId="{92B70B0E-82AA-4796-8153-CAA121F26B84}" type="parTrans" cxnId="{FB7A0D74-AB49-4631-883D-90578CFABAE9}">
      <dgm:prSet/>
      <dgm:spPr/>
      <dgm:t>
        <a:bodyPr/>
        <a:lstStyle/>
        <a:p>
          <a:endParaRPr lang="it-IT"/>
        </a:p>
      </dgm:t>
    </dgm:pt>
    <dgm:pt modelId="{AF654C08-849E-4908-9DF4-F10F00524E72}" type="sibTrans" cxnId="{FB7A0D74-AB49-4631-883D-90578CFABAE9}">
      <dgm:prSet/>
      <dgm:spPr/>
      <dgm:t>
        <a:bodyPr/>
        <a:lstStyle/>
        <a:p>
          <a:endParaRPr lang="it-IT"/>
        </a:p>
      </dgm:t>
    </dgm:pt>
    <dgm:pt modelId="{05CCDEF8-8781-42E7-843D-66BDA323CB8D}">
      <dgm:prSet phldrT="[Testo]"/>
      <dgm:spPr/>
      <dgm:t>
        <a:bodyPr/>
        <a:lstStyle/>
        <a:p>
          <a:r>
            <a:rPr lang="it-IT" dirty="0"/>
            <a:t>Target: </a:t>
          </a:r>
          <a:r>
            <a:rPr lang="it-IT" b="1" dirty="0">
              <a:solidFill>
                <a:srgbClr val="FFFF00"/>
              </a:solidFill>
            </a:rPr>
            <a:t>titolari ed Amministratori Delegati</a:t>
          </a:r>
          <a:r>
            <a:rPr lang="it-IT" dirty="0">
              <a:solidFill>
                <a:srgbClr val="FFFF00"/>
              </a:solidFill>
            </a:rPr>
            <a:t> </a:t>
          </a:r>
          <a:r>
            <a:rPr lang="it-IT" dirty="0"/>
            <a:t>3/6 eventi anno, con chiamata diretta selezionata</a:t>
          </a:r>
        </a:p>
      </dgm:t>
    </dgm:pt>
    <dgm:pt modelId="{ADCA546A-60F3-4A68-A59C-761A1D2258E2}" type="parTrans" cxnId="{5F35C41B-8105-49D7-A68D-0EA52C067336}">
      <dgm:prSet/>
      <dgm:spPr/>
      <dgm:t>
        <a:bodyPr/>
        <a:lstStyle/>
        <a:p>
          <a:endParaRPr lang="it-IT"/>
        </a:p>
      </dgm:t>
    </dgm:pt>
    <dgm:pt modelId="{FD7F1015-75ED-451C-8160-F11AABC81EAA}" type="sibTrans" cxnId="{5F35C41B-8105-49D7-A68D-0EA52C067336}">
      <dgm:prSet/>
      <dgm:spPr/>
      <dgm:t>
        <a:bodyPr/>
        <a:lstStyle/>
        <a:p>
          <a:endParaRPr lang="it-IT"/>
        </a:p>
      </dgm:t>
    </dgm:pt>
    <dgm:pt modelId="{E5C0900C-6DF7-4332-AA19-11172E3A5544}">
      <dgm:prSet phldrT="[Testo]"/>
      <dgm:spPr/>
      <dgm:t>
        <a:bodyPr/>
        <a:lstStyle/>
        <a:p>
          <a:r>
            <a:rPr lang="it-IT" b="1" dirty="0">
              <a:solidFill>
                <a:schemeClr val="tx1">
                  <a:lumMod val="95%"/>
                  <a:lumOff val="5%"/>
                </a:schemeClr>
              </a:solidFill>
            </a:rPr>
            <a:t>Pranzi operativi </a:t>
          </a:r>
        </a:p>
      </dgm:t>
    </dgm:pt>
    <dgm:pt modelId="{659A9DD1-F582-467A-AFAF-BFBDDB0625E3}" type="parTrans" cxnId="{65E58994-3A5C-4717-9E2F-2C099D86B3C2}">
      <dgm:prSet/>
      <dgm:spPr/>
      <dgm:t>
        <a:bodyPr/>
        <a:lstStyle/>
        <a:p>
          <a:endParaRPr lang="it-IT"/>
        </a:p>
      </dgm:t>
    </dgm:pt>
    <dgm:pt modelId="{24E1069F-6BC0-432C-A4F6-29F09C8F2D95}" type="sibTrans" cxnId="{65E58994-3A5C-4717-9E2F-2C099D86B3C2}">
      <dgm:prSet/>
      <dgm:spPr/>
      <dgm:t>
        <a:bodyPr/>
        <a:lstStyle/>
        <a:p>
          <a:endParaRPr lang="it-IT"/>
        </a:p>
      </dgm:t>
    </dgm:pt>
    <dgm:pt modelId="{5A5EBBE3-1923-4E45-B7CE-4537E4559B45}">
      <dgm:prSet phldrT="[Testo]"/>
      <dgm:spPr/>
      <dgm:t>
        <a:bodyPr/>
        <a:lstStyle/>
        <a:p>
          <a:r>
            <a:rPr lang="it-IT" dirty="0"/>
            <a:t>Eventi semi ristretti creati in aziende del territorio nei quali si presentano e </a:t>
          </a:r>
          <a:r>
            <a:rPr lang="it-IT" b="1" u="none" dirty="0">
              <a:solidFill>
                <a:srgbClr val="FFFF00"/>
              </a:solidFill>
            </a:rPr>
            <a:t>promuovono (vendono) attività e servizi di attualità</a:t>
          </a:r>
          <a:r>
            <a:rPr lang="it-IT" b="1" u="sng" dirty="0"/>
            <a:t>.</a:t>
          </a:r>
        </a:p>
      </dgm:t>
    </dgm:pt>
    <dgm:pt modelId="{907F9151-8639-4DD6-A8A4-236F2A54875C}" type="parTrans" cxnId="{8EABBD04-7282-444C-BAE7-657A325362E4}">
      <dgm:prSet/>
      <dgm:spPr/>
      <dgm:t>
        <a:bodyPr/>
        <a:lstStyle/>
        <a:p>
          <a:endParaRPr lang="it-IT"/>
        </a:p>
      </dgm:t>
    </dgm:pt>
    <dgm:pt modelId="{65D127BD-54FE-4B89-82A5-54537E9C8585}" type="sibTrans" cxnId="{8EABBD04-7282-444C-BAE7-657A325362E4}">
      <dgm:prSet/>
      <dgm:spPr/>
      <dgm:t>
        <a:bodyPr/>
        <a:lstStyle/>
        <a:p>
          <a:endParaRPr lang="it-IT"/>
        </a:p>
      </dgm:t>
    </dgm:pt>
    <dgm:pt modelId="{D4FE12DE-D7C7-4DB4-9C11-2A9ACB27146C}">
      <dgm:prSet phldrT="[Testo]"/>
      <dgm:spPr/>
      <dgm:t>
        <a:bodyPr/>
        <a:lstStyle/>
        <a:p>
          <a:r>
            <a:rPr lang="it-IT" dirty="0"/>
            <a:t>Target: </a:t>
          </a:r>
          <a:r>
            <a:rPr lang="it-IT" b="1" dirty="0">
              <a:solidFill>
                <a:srgbClr val="FFFF00"/>
              </a:solidFill>
            </a:rPr>
            <a:t>titolari o responsabili di PMI.</a:t>
          </a:r>
          <a:r>
            <a:rPr lang="it-IT" dirty="0"/>
            <a:t> </a:t>
          </a:r>
          <a:r>
            <a:rPr lang="it-IT" b="1" dirty="0">
              <a:solidFill>
                <a:schemeClr val="bg1"/>
              </a:solidFill>
            </a:rPr>
            <a:t>6/8 eventi anno </a:t>
          </a:r>
          <a:r>
            <a:rPr lang="it-IT" dirty="0"/>
            <a:t>con chiamata diretta selezionata </a:t>
          </a:r>
        </a:p>
      </dgm:t>
    </dgm:pt>
    <dgm:pt modelId="{0AFA93A5-4A61-4D9F-A107-A157E476E07C}" type="parTrans" cxnId="{C19949A6-C5BE-4966-B3A8-804701156D71}">
      <dgm:prSet/>
      <dgm:spPr/>
      <dgm:t>
        <a:bodyPr/>
        <a:lstStyle/>
        <a:p>
          <a:endParaRPr lang="it-IT"/>
        </a:p>
      </dgm:t>
    </dgm:pt>
    <dgm:pt modelId="{61D78C13-1C0E-4B69-844F-3AA2CBC5DB4B}" type="sibTrans" cxnId="{C19949A6-C5BE-4966-B3A8-804701156D71}">
      <dgm:prSet/>
      <dgm:spPr/>
      <dgm:t>
        <a:bodyPr/>
        <a:lstStyle/>
        <a:p>
          <a:endParaRPr lang="it-IT"/>
        </a:p>
      </dgm:t>
    </dgm:pt>
    <dgm:pt modelId="{953CD499-DB53-487C-BAE2-6B9D0F71A3F4}">
      <dgm:prSet phldrT="[Testo]"/>
      <dgm:spPr/>
      <dgm:t>
        <a:bodyPr/>
        <a:lstStyle/>
        <a:p>
          <a:r>
            <a:rPr lang="it-IT" dirty="0"/>
            <a:t>Target: </a:t>
          </a:r>
          <a:r>
            <a:rPr lang="it-IT" b="1" dirty="0">
              <a:solidFill>
                <a:srgbClr val="FFFF00"/>
              </a:solidFill>
            </a:rPr>
            <a:t>tutte le imprese e Sindaci</a:t>
          </a:r>
          <a:r>
            <a:rPr lang="it-IT" dirty="0"/>
            <a:t> del territorio 2/3 eventi anno. Invito tramite posta, social e stampa</a:t>
          </a:r>
        </a:p>
      </dgm:t>
    </dgm:pt>
    <dgm:pt modelId="{95AA0143-1931-4AC0-BEF7-7EB933DFAC49}" type="parTrans" cxnId="{2B92C7FE-9F55-4081-AD7D-DA530477C103}">
      <dgm:prSet/>
      <dgm:spPr/>
      <dgm:t>
        <a:bodyPr/>
        <a:lstStyle/>
        <a:p>
          <a:endParaRPr lang="it-IT"/>
        </a:p>
      </dgm:t>
    </dgm:pt>
    <dgm:pt modelId="{BCC56A0D-AE9E-4CAF-8CBD-3B3684BE46E7}" type="sibTrans" cxnId="{2B92C7FE-9F55-4081-AD7D-DA530477C103}">
      <dgm:prSet/>
      <dgm:spPr/>
      <dgm:t>
        <a:bodyPr/>
        <a:lstStyle/>
        <a:p>
          <a:endParaRPr lang="it-IT"/>
        </a:p>
      </dgm:t>
    </dgm:pt>
    <dgm:pt modelId="{E9F58560-D98F-4C53-83D9-45631519F137}">
      <dgm:prSet phldrT="[Testo]"/>
      <dgm:spPr/>
      <dgm:t>
        <a:bodyPr/>
        <a:lstStyle/>
        <a:p>
          <a:endParaRPr lang="it-IT" dirty="0"/>
        </a:p>
      </dgm:t>
    </dgm:pt>
    <dgm:pt modelId="{02307801-3B8B-4FB7-8EB0-3C4C1ADD7FF2}" type="parTrans" cxnId="{1725B681-9CF1-4A1D-B2BF-4B4130726409}">
      <dgm:prSet/>
      <dgm:spPr/>
      <dgm:t>
        <a:bodyPr/>
        <a:lstStyle/>
        <a:p>
          <a:endParaRPr lang="it-IT"/>
        </a:p>
      </dgm:t>
    </dgm:pt>
    <dgm:pt modelId="{6D0C2DE2-0658-4377-BAC2-024F38E82198}" type="sibTrans" cxnId="{1725B681-9CF1-4A1D-B2BF-4B4130726409}">
      <dgm:prSet/>
      <dgm:spPr/>
      <dgm:t>
        <a:bodyPr/>
        <a:lstStyle/>
        <a:p>
          <a:endParaRPr lang="it-IT"/>
        </a:p>
      </dgm:t>
    </dgm:pt>
    <dgm:pt modelId="{57E0812C-25A1-4D58-B42A-FA545BAB94C7}">
      <dgm:prSet phldrT="[Testo]"/>
      <dgm:spPr/>
      <dgm:t>
        <a:bodyPr/>
        <a:lstStyle/>
        <a:p>
          <a:endParaRPr lang="it-IT" dirty="0"/>
        </a:p>
      </dgm:t>
    </dgm:pt>
    <dgm:pt modelId="{15CB02D2-5BA5-4B4B-889F-AFCDA58A9BC0}" type="parTrans" cxnId="{2462459D-4570-4F81-93B5-F2FDFCE461CE}">
      <dgm:prSet/>
      <dgm:spPr/>
      <dgm:t>
        <a:bodyPr/>
        <a:lstStyle/>
        <a:p>
          <a:endParaRPr lang="it-IT"/>
        </a:p>
      </dgm:t>
    </dgm:pt>
    <dgm:pt modelId="{6A6F2F94-EEE4-430B-A09F-C994189CB824}" type="sibTrans" cxnId="{2462459D-4570-4F81-93B5-F2FDFCE461CE}">
      <dgm:prSet/>
      <dgm:spPr/>
      <dgm:t>
        <a:bodyPr/>
        <a:lstStyle/>
        <a:p>
          <a:endParaRPr lang="it-IT"/>
        </a:p>
      </dgm:t>
    </dgm:pt>
    <dgm:pt modelId="{C1D242B3-A97C-4FA4-A40E-BAD392CE53C3}">
      <dgm:prSet phldrT="[Testo]"/>
      <dgm:spPr/>
      <dgm:t>
        <a:bodyPr/>
        <a:lstStyle/>
        <a:p>
          <a:endParaRPr lang="it-IT" b="1" u="sng" dirty="0"/>
        </a:p>
      </dgm:t>
    </dgm:pt>
    <dgm:pt modelId="{288C5101-8E4A-46F0-9924-03CADEF2EC65}" type="parTrans" cxnId="{4D3E3C37-AF10-47FE-8765-A37955B7C95E}">
      <dgm:prSet/>
      <dgm:spPr/>
      <dgm:t>
        <a:bodyPr/>
        <a:lstStyle/>
        <a:p>
          <a:endParaRPr lang="it-IT"/>
        </a:p>
      </dgm:t>
    </dgm:pt>
    <dgm:pt modelId="{3F3D4BEC-EC94-451E-BA50-E44D88E71FDF}" type="sibTrans" cxnId="{4D3E3C37-AF10-47FE-8765-A37955B7C95E}">
      <dgm:prSet/>
      <dgm:spPr/>
      <dgm:t>
        <a:bodyPr/>
        <a:lstStyle/>
        <a:p>
          <a:endParaRPr lang="it-IT"/>
        </a:p>
      </dgm:t>
    </dgm:pt>
    <dgm:pt modelId="{9E989E24-5647-4C12-BBEB-D9EBDB6D449B}">
      <dgm:prSet phldrT="[Testo]"/>
      <dgm:spPr/>
      <dgm:t>
        <a:bodyPr/>
        <a:lstStyle/>
        <a:p>
          <a:endParaRPr lang="it-IT" dirty="0"/>
        </a:p>
      </dgm:t>
    </dgm:pt>
    <dgm:pt modelId="{AE067756-701A-4D41-B539-F3820E94CC67}" type="parTrans" cxnId="{13A74440-57B0-4A09-AB78-8D9143EAC84E}">
      <dgm:prSet/>
      <dgm:spPr/>
    </dgm:pt>
    <dgm:pt modelId="{2DA2EDBC-AE10-44A8-B7FE-9633388B3476}" type="sibTrans" cxnId="{13A74440-57B0-4A09-AB78-8D9143EAC84E}">
      <dgm:prSet/>
      <dgm:spPr/>
    </dgm:pt>
    <dgm:pt modelId="{73C16CEF-EC1B-4615-95DA-E43797BDCD11}">
      <dgm:prSet phldrT="[Testo]"/>
      <dgm:spPr/>
      <dgm:t>
        <a:bodyPr/>
        <a:lstStyle/>
        <a:p>
          <a:endParaRPr lang="it-IT" dirty="0"/>
        </a:p>
      </dgm:t>
    </dgm:pt>
    <dgm:pt modelId="{63E8AC80-6A25-40D6-9711-E37CC43D7969}" type="parTrans" cxnId="{3A055F58-0C5E-4D4F-B2F0-5573411879A1}">
      <dgm:prSet/>
      <dgm:spPr/>
    </dgm:pt>
    <dgm:pt modelId="{13647D50-BAD7-445D-8D61-4E10DBACBA71}" type="sibTrans" cxnId="{3A055F58-0C5E-4D4F-B2F0-5573411879A1}">
      <dgm:prSet/>
      <dgm:spPr/>
    </dgm:pt>
    <dgm:pt modelId="{5F7D0D52-2945-4D72-B4B7-8146FBF235D8}">
      <dgm:prSet phldrT="[Testo]"/>
      <dgm:spPr/>
      <dgm:t>
        <a:bodyPr/>
        <a:lstStyle/>
        <a:p>
          <a:endParaRPr lang="it-IT" b="1" u="sng" dirty="0"/>
        </a:p>
      </dgm:t>
    </dgm:pt>
    <dgm:pt modelId="{B610C970-8668-41B2-8052-BC2C237E5D06}" type="parTrans" cxnId="{2FB81C92-E5A5-4917-AA93-F623FB8A11BA}">
      <dgm:prSet/>
      <dgm:spPr/>
    </dgm:pt>
    <dgm:pt modelId="{2F33D754-8CBB-4826-9C8F-C563A9AFA7DD}" type="sibTrans" cxnId="{2FB81C92-E5A5-4917-AA93-F623FB8A11BA}">
      <dgm:prSet/>
      <dgm:spPr/>
    </dgm:pt>
    <dgm:pt modelId="{3C8C1303-69E2-4B11-BD4C-D0A55484DF20}" type="pres">
      <dgm:prSet presAssocID="{A2317003-54FC-4EDB-8C7A-C7F30E098E2E}" presName="Name0" presStyleCnt="0">
        <dgm:presLayoutVars>
          <dgm:dir/>
          <dgm:resizeHandles val="exact"/>
        </dgm:presLayoutVars>
      </dgm:prSet>
      <dgm:spPr/>
    </dgm:pt>
    <dgm:pt modelId="{9C0F99D5-F567-4E20-916B-FF8AAD0D0845}" type="pres">
      <dgm:prSet presAssocID="{2567BCFE-C240-4F5C-A76F-46C59A527953}" presName="node" presStyleLbl="node1" presStyleIdx="0" presStyleCnt="3">
        <dgm:presLayoutVars>
          <dgm:bulletEnabled val="1"/>
        </dgm:presLayoutVars>
      </dgm:prSet>
      <dgm:spPr/>
    </dgm:pt>
    <dgm:pt modelId="{3A74C7FB-2F1A-4E5E-A2F4-60A02DB35642}" type="pres">
      <dgm:prSet presAssocID="{922658F2-A993-43B9-AEFD-404A497BBB37}" presName="sibTrans" presStyleCnt="0"/>
      <dgm:spPr/>
    </dgm:pt>
    <dgm:pt modelId="{AACE589F-4464-4340-8336-B7E8C0903731}" type="pres">
      <dgm:prSet presAssocID="{D7BFEBB9-4DCF-4C4D-AC16-2EB893F95FAE}" presName="node" presStyleLbl="node1" presStyleIdx="1" presStyleCnt="3">
        <dgm:presLayoutVars>
          <dgm:bulletEnabled val="1"/>
        </dgm:presLayoutVars>
      </dgm:prSet>
      <dgm:spPr/>
    </dgm:pt>
    <dgm:pt modelId="{EB81616B-34E7-4C3F-AF39-D8089591629D}" type="pres">
      <dgm:prSet presAssocID="{5E95843A-190F-41CC-8DBD-8D2AE74B1C4A}" presName="sibTrans" presStyleCnt="0"/>
      <dgm:spPr/>
    </dgm:pt>
    <dgm:pt modelId="{FB6DD4D4-E26F-44F1-BF87-6342EE7A3C9F}" type="pres">
      <dgm:prSet presAssocID="{E5C0900C-6DF7-4332-AA19-11172E3A5544}" presName="node" presStyleLbl="node1" presStyleIdx="2" presStyleCnt="3">
        <dgm:presLayoutVars>
          <dgm:bulletEnabled val="1"/>
        </dgm:presLayoutVars>
      </dgm:prSet>
      <dgm:spPr/>
    </dgm:pt>
  </dgm:ptLst>
  <dgm:cxnLst>
    <dgm:cxn modelId="{8EABBD04-7282-444C-BAE7-657A325362E4}" srcId="{E5C0900C-6DF7-4332-AA19-11172E3A5544}" destId="{5A5EBBE3-1923-4E45-B7CE-4537E4559B45}" srcOrd="0" destOrd="0" parTransId="{907F9151-8639-4DD6-A8A4-236F2A54875C}" sibTransId="{65D127BD-54FE-4B89-82A5-54537E9C8585}"/>
    <dgm:cxn modelId="{5F567C0E-F06E-4B8F-B19E-46CD70D2C4B7}" srcId="{2567BCFE-C240-4F5C-A76F-46C59A527953}" destId="{BEE7A51C-9BAB-40B4-A03D-C3DA447697E9}" srcOrd="0" destOrd="0" parTransId="{3C49D5BC-0D4D-46CF-833E-FAA2C9CEBEB1}" sibTransId="{CA570430-B6A4-47E4-A4C6-1CD4994300F3}"/>
    <dgm:cxn modelId="{B135F50E-04A0-441E-A5A1-A0434870EC62}" type="presOf" srcId="{953CD499-DB53-487C-BAE2-6B9D0F71A3F4}" destId="{9C0F99D5-F567-4E20-916B-FF8AAD0D0845}" srcOrd="0" destOrd="4" presId="urn:microsoft.com/office/officeart/2005/8/layout/hList6"/>
    <dgm:cxn modelId="{7BDFB01A-F1BC-486A-AFF1-A452CDF4A8A2}" type="presOf" srcId="{BEE7A51C-9BAB-40B4-A03D-C3DA447697E9}" destId="{9C0F99D5-F567-4E20-916B-FF8AAD0D0845}" srcOrd="0" destOrd="1" presId="urn:microsoft.com/office/officeart/2005/8/layout/hList6"/>
    <dgm:cxn modelId="{5F35C41B-8105-49D7-A68D-0EA52C067336}" srcId="{D7BFEBB9-4DCF-4C4D-AC16-2EB893F95FAE}" destId="{05CCDEF8-8781-42E7-843D-66BDA323CB8D}" srcOrd="3" destOrd="0" parTransId="{ADCA546A-60F3-4A68-A59C-761A1D2258E2}" sibTransId="{FD7F1015-75ED-451C-8160-F11AABC81EAA}"/>
    <dgm:cxn modelId="{D2B56F24-C8B5-430B-BC93-1FA6A9C0ED34}" type="presOf" srcId="{E9F58560-D98F-4C53-83D9-45631519F137}" destId="{9C0F99D5-F567-4E20-916B-FF8AAD0D0845}" srcOrd="0" destOrd="3" presId="urn:microsoft.com/office/officeart/2005/8/layout/hList6"/>
    <dgm:cxn modelId="{F579D12E-01D8-4933-8C34-7AB94013FE7C}" type="presOf" srcId="{2567BCFE-C240-4F5C-A76F-46C59A527953}" destId="{9C0F99D5-F567-4E20-916B-FF8AAD0D0845}" srcOrd="0" destOrd="0" presId="urn:microsoft.com/office/officeart/2005/8/layout/hList6"/>
    <dgm:cxn modelId="{2AF42637-BF04-48C6-8338-7209A66AA920}" type="presOf" srcId="{C1D242B3-A97C-4FA4-A40E-BAD392CE53C3}" destId="{FB6DD4D4-E26F-44F1-BF87-6342EE7A3C9F}" srcOrd="0" destOrd="3" presId="urn:microsoft.com/office/officeart/2005/8/layout/hList6"/>
    <dgm:cxn modelId="{4D3E3C37-AF10-47FE-8765-A37955B7C95E}" srcId="{E5C0900C-6DF7-4332-AA19-11172E3A5544}" destId="{C1D242B3-A97C-4FA4-A40E-BAD392CE53C3}" srcOrd="2" destOrd="0" parTransId="{288C5101-8E4A-46F0-9924-03CADEF2EC65}" sibTransId="{3F3D4BEC-EC94-451E-BA50-E44D88E71FDF}"/>
    <dgm:cxn modelId="{84E7243E-672E-4540-AE6C-6A2771931C31}" type="presOf" srcId="{57E0812C-25A1-4D58-B42A-FA545BAB94C7}" destId="{AACE589F-4464-4340-8336-B7E8C0903731}" srcOrd="0" destOrd="3" presId="urn:microsoft.com/office/officeart/2005/8/layout/hList6"/>
    <dgm:cxn modelId="{13A74440-57B0-4A09-AB78-8D9143EAC84E}" srcId="{2567BCFE-C240-4F5C-A76F-46C59A527953}" destId="{9E989E24-5647-4C12-BBEB-D9EBDB6D449B}" srcOrd="1" destOrd="0" parTransId="{AE067756-701A-4D41-B539-F3820E94CC67}" sibTransId="{2DA2EDBC-AE10-44A8-B7FE-9633388B3476}"/>
    <dgm:cxn modelId="{0C372141-A0BD-481D-B97C-6A11358585BC}" type="presOf" srcId="{73C16CEF-EC1B-4615-95DA-E43797BDCD11}" destId="{AACE589F-4464-4340-8336-B7E8C0903731}" srcOrd="0" destOrd="2" presId="urn:microsoft.com/office/officeart/2005/8/layout/hList6"/>
    <dgm:cxn modelId="{EC96CB64-4879-4723-8CC9-D9717676FABA}" type="presOf" srcId="{D7BFEBB9-4DCF-4C4D-AC16-2EB893F95FAE}" destId="{AACE589F-4464-4340-8336-B7E8C0903731}" srcOrd="0" destOrd="0" presId="urn:microsoft.com/office/officeart/2005/8/layout/hList6"/>
    <dgm:cxn modelId="{302F7853-FE68-44CD-A892-5BCAFE4B890F}" type="presOf" srcId="{5F7D0D52-2945-4D72-B4B7-8146FBF235D8}" destId="{FB6DD4D4-E26F-44F1-BF87-6342EE7A3C9F}" srcOrd="0" destOrd="2" presId="urn:microsoft.com/office/officeart/2005/8/layout/hList6"/>
    <dgm:cxn modelId="{FB7A0D74-AB49-4631-883D-90578CFABAE9}" srcId="{D7BFEBB9-4DCF-4C4D-AC16-2EB893F95FAE}" destId="{AE1B86FF-7FF3-4D14-B6ED-F65A6AED4656}" srcOrd="0" destOrd="0" parTransId="{92B70B0E-82AA-4796-8153-CAA121F26B84}" sibTransId="{AF654C08-849E-4908-9DF4-F10F00524E72}"/>
    <dgm:cxn modelId="{DA12C955-449B-4779-AE5E-4629B4AD7AF9}" type="presOf" srcId="{AE1B86FF-7FF3-4D14-B6ED-F65A6AED4656}" destId="{AACE589F-4464-4340-8336-B7E8C0903731}" srcOrd="0" destOrd="1" presId="urn:microsoft.com/office/officeart/2005/8/layout/hList6"/>
    <dgm:cxn modelId="{C445FB56-101D-4335-BF2D-D9BF1BD85BD8}" srcId="{A2317003-54FC-4EDB-8C7A-C7F30E098E2E}" destId="{D7BFEBB9-4DCF-4C4D-AC16-2EB893F95FAE}" srcOrd="1" destOrd="0" parTransId="{0DF2D9AA-3470-4B0B-AF16-41F8CA49B0C8}" sibTransId="{5E95843A-190F-41CC-8DBD-8D2AE74B1C4A}"/>
    <dgm:cxn modelId="{3A055F58-0C5E-4D4F-B2F0-5573411879A1}" srcId="{D7BFEBB9-4DCF-4C4D-AC16-2EB893F95FAE}" destId="{73C16CEF-EC1B-4615-95DA-E43797BDCD11}" srcOrd="1" destOrd="0" parTransId="{63E8AC80-6A25-40D6-9711-E37CC43D7969}" sibTransId="{13647D50-BAD7-445D-8D61-4E10DBACBA71}"/>
    <dgm:cxn modelId="{72A5577C-C73C-46DE-A97F-6CF9EB033917}" type="presOf" srcId="{D4FE12DE-D7C7-4DB4-9C11-2A9ACB27146C}" destId="{FB6DD4D4-E26F-44F1-BF87-6342EE7A3C9F}" srcOrd="0" destOrd="4" presId="urn:microsoft.com/office/officeart/2005/8/layout/hList6"/>
    <dgm:cxn modelId="{1725B681-9CF1-4A1D-B2BF-4B4130726409}" srcId="{2567BCFE-C240-4F5C-A76F-46C59A527953}" destId="{E9F58560-D98F-4C53-83D9-45631519F137}" srcOrd="2" destOrd="0" parTransId="{02307801-3B8B-4FB7-8EB0-3C4C1ADD7FF2}" sibTransId="{6D0C2DE2-0658-4377-BAC2-024F38E82198}"/>
    <dgm:cxn modelId="{2FB81C92-E5A5-4917-AA93-F623FB8A11BA}" srcId="{E5C0900C-6DF7-4332-AA19-11172E3A5544}" destId="{5F7D0D52-2945-4D72-B4B7-8146FBF235D8}" srcOrd="1" destOrd="0" parTransId="{B610C970-8668-41B2-8052-BC2C237E5D06}" sibTransId="{2F33D754-8CBB-4826-9C8F-C563A9AFA7DD}"/>
    <dgm:cxn modelId="{2D040793-A1B0-408D-9CC1-1F0B62A31902}" srcId="{A2317003-54FC-4EDB-8C7A-C7F30E098E2E}" destId="{2567BCFE-C240-4F5C-A76F-46C59A527953}" srcOrd="0" destOrd="0" parTransId="{E6EFD3E8-BD50-4CD9-B60F-4CDD948413FE}" sibTransId="{922658F2-A993-43B9-AEFD-404A497BBB37}"/>
    <dgm:cxn modelId="{65E58994-3A5C-4717-9E2F-2C099D86B3C2}" srcId="{A2317003-54FC-4EDB-8C7A-C7F30E098E2E}" destId="{E5C0900C-6DF7-4332-AA19-11172E3A5544}" srcOrd="2" destOrd="0" parTransId="{659A9DD1-F582-467A-AFAF-BFBDDB0625E3}" sibTransId="{24E1069F-6BC0-432C-A4F6-29F09C8F2D95}"/>
    <dgm:cxn modelId="{2462459D-4570-4F81-93B5-F2FDFCE461CE}" srcId="{D7BFEBB9-4DCF-4C4D-AC16-2EB893F95FAE}" destId="{57E0812C-25A1-4D58-B42A-FA545BAB94C7}" srcOrd="2" destOrd="0" parTransId="{15CB02D2-5BA5-4B4B-889F-AFCDA58A9BC0}" sibTransId="{6A6F2F94-EEE4-430B-A09F-C994189CB824}"/>
    <dgm:cxn modelId="{E30704A1-3B16-4951-8ACC-C215D126FD1F}" type="presOf" srcId="{9E989E24-5647-4C12-BBEB-D9EBDB6D449B}" destId="{9C0F99D5-F567-4E20-916B-FF8AAD0D0845}" srcOrd="0" destOrd="2" presId="urn:microsoft.com/office/officeart/2005/8/layout/hList6"/>
    <dgm:cxn modelId="{C19949A6-C5BE-4966-B3A8-804701156D71}" srcId="{E5C0900C-6DF7-4332-AA19-11172E3A5544}" destId="{D4FE12DE-D7C7-4DB4-9C11-2A9ACB27146C}" srcOrd="3" destOrd="0" parTransId="{0AFA93A5-4A61-4D9F-A107-A157E476E07C}" sibTransId="{61D78C13-1C0E-4B69-844F-3AA2CBC5DB4B}"/>
    <dgm:cxn modelId="{0F0C2CCA-56D3-41AA-BBFB-C0A844F9AE8D}" type="presOf" srcId="{E5C0900C-6DF7-4332-AA19-11172E3A5544}" destId="{FB6DD4D4-E26F-44F1-BF87-6342EE7A3C9F}" srcOrd="0" destOrd="0" presId="urn:microsoft.com/office/officeart/2005/8/layout/hList6"/>
    <dgm:cxn modelId="{82AA4BF4-62A7-4316-BC1C-6F8B43278281}" type="presOf" srcId="{05CCDEF8-8781-42E7-843D-66BDA323CB8D}" destId="{AACE589F-4464-4340-8336-B7E8C0903731}" srcOrd="0" destOrd="4" presId="urn:microsoft.com/office/officeart/2005/8/layout/hList6"/>
    <dgm:cxn modelId="{55C14CF9-FD1E-4E10-A7CA-D8E7C042E6B6}" type="presOf" srcId="{A2317003-54FC-4EDB-8C7A-C7F30E098E2E}" destId="{3C8C1303-69E2-4B11-BD4C-D0A55484DF20}" srcOrd="0" destOrd="0" presId="urn:microsoft.com/office/officeart/2005/8/layout/hList6"/>
    <dgm:cxn modelId="{F9C139FD-E370-4C37-81A6-64725A1CC04C}" type="presOf" srcId="{5A5EBBE3-1923-4E45-B7CE-4537E4559B45}" destId="{FB6DD4D4-E26F-44F1-BF87-6342EE7A3C9F}" srcOrd="0" destOrd="1" presId="urn:microsoft.com/office/officeart/2005/8/layout/hList6"/>
    <dgm:cxn modelId="{2B92C7FE-9F55-4081-AD7D-DA530477C103}" srcId="{2567BCFE-C240-4F5C-A76F-46C59A527953}" destId="{953CD499-DB53-487C-BAE2-6B9D0F71A3F4}" srcOrd="3" destOrd="0" parTransId="{95AA0143-1931-4AC0-BEF7-7EB933DFAC49}" sibTransId="{BCC56A0D-AE9E-4CAF-8CBD-3B3684BE46E7}"/>
    <dgm:cxn modelId="{EED47B30-5F55-42B0-8695-91D4FEE3B986}" type="presParOf" srcId="{3C8C1303-69E2-4B11-BD4C-D0A55484DF20}" destId="{9C0F99D5-F567-4E20-916B-FF8AAD0D0845}" srcOrd="0" destOrd="0" presId="urn:microsoft.com/office/officeart/2005/8/layout/hList6"/>
    <dgm:cxn modelId="{647576C0-ED88-4885-997A-AC425C8AA290}" type="presParOf" srcId="{3C8C1303-69E2-4B11-BD4C-D0A55484DF20}" destId="{3A74C7FB-2F1A-4E5E-A2F4-60A02DB35642}" srcOrd="1" destOrd="0" presId="urn:microsoft.com/office/officeart/2005/8/layout/hList6"/>
    <dgm:cxn modelId="{EA52D2F0-1704-4E7B-AAA1-A3A1139AB4C9}" type="presParOf" srcId="{3C8C1303-69E2-4B11-BD4C-D0A55484DF20}" destId="{AACE589F-4464-4340-8336-B7E8C0903731}" srcOrd="2" destOrd="0" presId="urn:microsoft.com/office/officeart/2005/8/layout/hList6"/>
    <dgm:cxn modelId="{4FCDCBBB-E02C-45DA-A829-AFA239E60A9E}" type="presParOf" srcId="{3C8C1303-69E2-4B11-BD4C-D0A55484DF20}" destId="{EB81616B-34E7-4C3F-AF39-D8089591629D}" srcOrd="3" destOrd="0" presId="urn:microsoft.com/office/officeart/2005/8/layout/hList6"/>
    <dgm:cxn modelId="{08D9B5B5-B67C-4D1E-8A74-8ADF543AC995}" type="presParOf" srcId="{3C8C1303-69E2-4B11-BD4C-D0A55484DF20}" destId="{FB6DD4D4-E26F-44F1-BF87-6342EE7A3C9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purl.oclc.org/ooxml/drawingml/diagram" xmlns:dsp="http://schemas.microsoft.com/office/drawing/2008/diagram" xmlns:a="http://purl.oclc.org/ooxml/drawingml/main">
  <dsp:spTree>
    <dsp:nvGrpSpPr>
      <dsp:cNvPr id="0" name=""/>
      <dsp:cNvGrpSpPr/>
    </dsp:nvGrpSpPr>
    <dsp:grpSpPr/>
    <dsp:sp modelId="{9C0F99D5-F567-4E20-916B-FF8AAD0D0845}">
      <dsp:nvSpPr>
        <dsp:cNvPr id="0" name=""/>
        <dsp:cNvSpPr/>
      </dsp:nvSpPr>
      <dsp:spPr>
        <a:xfrm rot="16200000">
          <a:off x="-1165141" y="1166222"/>
          <a:ext cx="5143500" cy="2811054"/>
        </a:xfrm>
        <a:prstGeom prst="flowChartManualOperation">
          <a:avLst/>
        </a:prstGeom>
        <a:solidFill>
          <a:schemeClr val="accent1">
            <a:hueOff val="0"/>
            <a:satOff val="0%"/>
            <a:lumOff val="0%"/>
            <a:alphaOff val="0%"/>
          </a:schemeClr>
        </a:solidFill>
        <a:ln w="1905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  <dsp:txBody>
        <a:bodyPr spcFirstLastPara="0" vert="horz" wrap="square" lIns="133350" tIns="0" rIns="132209" bIns="0" numCol="1" spcCol="1270" anchor="t" anchorCtr="0">
          <a:noAutofit/>
        </a:bodyPr>
        <a:lstStyle/>
        <a:p>
          <a:pPr marL="0" lvl="0" indent="0" algn="l" defTabSz="93345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it-IT" sz="2100" b="1" kern="1200" dirty="0">
              <a:solidFill>
                <a:schemeClr val="tx1">
                  <a:lumMod val="95%"/>
                  <a:lumOff val="5%"/>
                </a:schemeClr>
              </a:solidFill>
            </a:rPr>
            <a:t>Conferenze territoriali </a:t>
          </a:r>
        </a:p>
        <a:p>
          <a:pPr marL="171450" lvl="1" indent="-171450" algn="l" defTabSz="711200">
            <a:lnSpc>
              <a:spcPct val="90%"/>
            </a:lnSpc>
            <a:spcBef>
              <a:spcPct val="0%"/>
            </a:spcBef>
            <a:spcAft>
              <a:spcPct val="15%"/>
            </a:spcAft>
            <a:buChar char="•"/>
          </a:pPr>
          <a:r>
            <a:rPr lang="it-IT" sz="1600" b="1" u="sng" kern="1200" dirty="0"/>
            <a:t>Eventi istituzionali </a:t>
          </a:r>
          <a:r>
            <a:rPr lang="it-IT" sz="1600" kern="1200" dirty="0"/>
            <a:t>con taglio formativo e di scenario. Obiettivo </a:t>
          </a:r>
          <a:r>
            <a:rPr lang="it-IT" sz="1600" b="1" kern="1200" dirty="0">
              <a:solidFill>
                <a:srgbClr val="FFFF00"/>
              </a:solidFill>
            </a:rPr>
            <a:t>rafforzare ed innovare il posizionamento </a:t>
          </a:r>
          <a:r>
            <a:rPr lang="it-IT" sz="1600" kern="1200" dirty="0"/>
            <a:t>di Confindustria a livello di “</a:t>
          </a:r>
          <a:r>
            <a:rPr lang="it-IT" sz="1600" kern="1200" dirty="0" err="1"/>
            <a:t>brand</a:t>
          </a:r>
          <a:r>
            <a:rPr lang="it-IT" sz="1600" kern="1200" dirty="0"/>
            <a:t>” </a:t>
          </a:r>
        </a:p>
        <a:p>
          <a:pPr marL="171450" lvl="1" indent="-171450" algn="l" defTabSz="711200">
            <a:lnSpc>
              <a:spcPct val="90%"/>
            </a:lnSpc>
            <a:spcBef>
              <a:spcPct val="0%"/>
            </a:spcBef>
            <a:spcAft>
              <a:spcPct val="15%"/>
            </a:spcAft>
            <a:buChar char="•"/>
          </a:pPr>
          <a:endParaRPr lang="it-IT" sz="1600" kern="1200" dirty="0"/>
        </a:p>
        <a:p>
          <a:pPr marL="171450" lvl="1" indent="-171450" algn="l" defTabSz="711200">
            <a:lnSpc>
              <a:spcPct val="90%"/>
            </a:lnSpc>
            <a:spcBef>
              <a:spcPct val="0%"/>
            </a:spcBef>
            <a:spcAft>
              <a:spcPct val="15%"/>
            </a:spcAft>
            <a:buChar char="•"/>
          </a:pPr>
          <a:endParaRPr lang="it-IT" sz="1600" kern="1200" dirty="0"/>
        </a:p>
        <a:p>
          <a:pPr marL="171450" lvl="1" indent="-171450" algn="l" defTabSz="711200">
            <a:lnSpc>
              <a:spcPct val="90%"/>
            </a:lnSpc>
            <a:spcBef>
              <a:spcPct val="0%"/>
            </a:spcBef>
            <a:spcAft>
              <a:spcPct val="15%"/>
            </a:spcAft>
            <a:buChar char="•"/>
          </a:pPr>
          <a:r>
            <a:rPr lang="it-IT" sz="1600" kern="1200" dirty="0"/>
            <a:t>Target: </a:t>
          </a:r>
          <a:r>
            <a:rPr lang="it-IT" sz="1600" b="1" kern="1200" dirty="0">
              <a:solidFill>
                <a:srgbClr val="FFFF00"/>
              </a:solidFill>
            </a:rPr>
            <a:t>tutte le imprese e Sindaci</a:t>
          </a:r>
          <a:r>
            <a:rPr lang="it-IT" sz="1600" kern="1200" dirty="0"/>
            <a:t> del territorio 2/3 eventi anno. Invito tramite posta, social e stampa</a:t>
          </a:r>
        </a:p>
      </dsp:txBody>
      <dsp:txXfrm rot="5400000">
        <a:off x="1082" y="1028699"/>
        <a:ext cx="2811054" cy="3086100"/>
      </dsp:txXfrm>
    </dsp:sp>
    <dsp:sp modelId="{AACE589F-4464-4340-8336-B7E8C0903731}">
      <dsp:nvSpPr>
        <dsp:cNvPr id="0" name=""/>
        <dsp:cNvSpPr/>
      </dsp:nvSpPr>
      <dsp:spPr>
        <a:xfrm rot="16200000">
          <a:off x="1856741" y="1166222"/>
          <a:ext cx="5143500" cy="2811054"/>
        </a:xfrm>
        <a:prstGeom prst="flowChartManualOperation">
          <a:avLst/>
        </a:prstGeom>
        <a:solidFill>
          <a:schemeClr val="accent1">
            <a:hueOff val="0"/>
            <a:satOff val="0%"/>
            <a:lumOff val="0%"/>
            <a:alphaOff val="0%"/>
          </a:schemeClr>
        </a:solidFill>
        <a:ln w="1905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  <dsp:txBody>
        <a:bodyPr spcFirstLastPara="0" vert="horz" wrap="square" lIns="133350" tIns="0" rIns="132209" bIns="0" numCol="1" spcCol="1270" anchor="t" anchorCtr="0">
          <a:noAutofit/>
        </a:bodyPr>
        <a:lstStyle/>
        <a:p>
          <a:pPr marL="0" lvl="0" indent="0" algn="l" defTabSz="93345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it-IT" sz="2100" b="1" kern="1200" dirty="0">
              <a:solidFill>
                <a:schemeClr val="tx1">
                  <a:lumMod val="95%"/>
                  <a:lumOff val="5%"/>
                </a:schemeClr>
              </a:solidFill>
            </a:rPr>
            <a:t>Cene ristrette</a:t>
          </a:r>
        </a:p>
        <a:p>
          <a:pPr marL="171450" lvl="1" indent="-171450" algn="l" defTabSz="711200">
            <a:lnSpc>
              <a:spcPct val="90%"/>
            </a:lnSpc>
            <a:spcBef>
              <a:spcPct val="0%"/>
            </a:spcBef>
            <a:spcAft>
              <a:spcPct val="15%"/>
            </a:spcAft>
            <a:buChar char="•"/>
          </a:pPr>
          <a:r>
            <a:rPr lang="it-IT" sz="1600" kern="1200" dirty="0"/>
            <a:t>Incontri presso luoghi di interesse storico o in aziende di rilievo per </a:t>
          </a:r>
          <a:r>
            <a:rPr lang="it-IT" sz="1600" b="1" u="none" kern="1200" dirty="0">
              <a:solidFill>
                <a:srgbClr val="FFFF00"/>
              </a:solidFill>
            </a:rPr>
            <a:t>favorire una conoscenza confidenziale </a:t>
          </a:r>
          <a:r>
            <a:rPr lang="it-IT" sz="1600" kern="1200" dirty="0"/>
            <a:t>degli imprenditori ed i loro progetti significativi</a:t>
          </a:r>
        </a:p>
        <a:p>
          <a:pPr marL="171450" lvl="1" indent="-171450" algn="l" defTabSz="711200">
            <a:lnSpc>
              <a:spcPct val="90%"/>
            </a:lnSpc>
            <a:spcBef>
              <a:spcPct val="0%"/>
            </a:spcBef>
            <a:spcAft>
              <a:spcPct val="15%"/>
            </a:spcAft>
            <a:buChar char="•"/>
          </a:pPr>
          <a:endParaRPr lang="it-IT" sz="1600" kern="1200" dirty="0"/>
        </a:p>
        <a:p>
          <a:pPr marL="171450" lvl="1" indent="-171450" algn="l" defTabSz="711200">
            <a:lnSpc>
              <a:spcPct val="90%"/>
            </a:lnSpc>
            <a:spcBef>
              <a:spcPct val="0%"/>
            </a:spcBef>
            <a:spcAft>
              <a:spcPct val="15%"/>
            </a:spcAft>
            <a:buChar char="•"/>
          </a:pPr>
          <a:endParaRPr lang="it-IT" sz="1600" kern="1200" dirty="0"/>
        </a:p>
        <a:p>
          <a:pPr marL="171450" lvl="1" indent="-171450" algn="l" defTabSz="711200">
            <a:lnSpc>
              <a:spcPct val="90%"/>
            </a:lnSpc>
            <a:spcBef>
              <a:spcPct val="0%"/>
            </a:spcBef>
            <a:spcAft>
              <a:spcPct val="15%"/>
            </a:spcAft>
            <a:buChar char="•"/>
          </a:pPr>
          <a:r>
            <a:rPr lang="it-IT" sz="1600" kern="1200" dirty="0"/>
            <a:t>Target: </a:t>
          </a:r>
          <a:r>
            <a:rPr lang="it-IT" sz="1600" b="1" kern="1200" dirty="0">
              <a:solidFill>
                <a:srgbClr val="FFFF00"/>
              </a:solidFill>
            </a:rPr>
            <a:t>titolari ed Amministratori Delegati</a:t>
          </a:r>
          <a:r>
            <a:rPr lang="it-IT" sz="1600" kern="1200" dirty="0">
              <a:solidFill>
                <a:srgbClr val="FFFF00"/>
              </a:solidFill>
            </a:rPr>
            <a:t> </a:t>
          </a:r>
          <a:r>
            <a:rPr lang="it-IT" sz="1600" kern="1200" dirty="0"/>
            <a:t>3/6 eventi anno, con chiamata diretta selezionata</a:t>
          </a:r>
        </a:p>
      </dsp:txBody>
      <dsp:txXfrm rot="5400000">
        <a:off x="3022964" y="1028699"/>
        <a:ext cx="2811054" cy="3086100"/>
      </dsp:txXfrm>
    </dsp:sp>
    <dsp:sp modelId="{FB6DD4D4-E26F-44F1-BF87-6342EE7A3C9F}">
      <dsp:nvSpPr>
        <dsp:cNvPr id="0" name=""/>
        <dsp:cNvSpPr/>
      </dsp:nvSpPr>
      <dsp:spPr>
        <a:xfrm rot="16200000">
          <a:off x="4878625" y="1166222"/>
          <a:ext cx="5143500" cy="2811054"/>
        </a:xfrm>
        <a:prstGeom prst="flowChartManualOperation">
          <a:avLst/>
        </a:prstGeom>
        <a:solidFill>
          <a:schemeClr val="accent1">
            <a:hueOff val="0"/>
            <a:satOff val="0%"/>
            <a:lumOff val="0%"/>
            <a:alphaOff val="0%"/>
          </a:schemeClr>
        </a:solidFill>
        <a:ln w="1905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  <dsp:txBody>
        <a:bodyPr spcFirstLastPara="0" vert="horz" wrap="square" lIns="133350" tIns="0" rIns="132209" bIns="0" numCol="1" spcCol="1270" anchor="t" anchorCtr="0">
          <a:noAutofit/>
        </a:bodyPr>
        <a:lstStyle/>
        <a:p>
          <a:pPr marL="0" lvl="0" indent="0" algn="l" defTabSz="93345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it-IT" sz="2100" b="1" kern="1200" dirty="0">
              <a:solidFill>
                <a:schemeClr val="tx1">
                  <a:lumMod val="95%"/>
                  <a:lumOff val="5%"/>
                </a:schemeClr>
              </a:solidFill>
            </a:rPr>
            <a:t>Pranzi operativi </a:t>
          </a:r>
        </a:p>
        <a:p>
          <a:pPr marL="171450" lvl="1" indent="-171450" algn="l" defTabSz="711200">
            <a:lnSpc>
              <a:spcPct val="90%"/>
            </a:lnSpc>
            <a:spcBef>
              <a:spcPct val="0%"/>
            </a:spcBef>
            <a:spcAft>
              <a:spcPct val="15%"/>
            </a:spcAft>
            <a:buChar char="•"/>
          </a:pPr>
          <a:r>
            <a:rPr lang="it-IT" sz="1600" kern="1200" dirty="0"/>
            <a:t>Eventi semi ristretti creati in aziende del territorio nei quali si presentano e </a:t>
          </a:r>
          <a:r>
            <a:rPr lang="it-IT" sz="1600" b="1" u="none" kern="1200" dirty="0">
              <a:solidFill>
                <a:srgbClr val="FFFF00"/>
              </a:solidFill>
            </a:rPr>
            <a:t>promuovono (vendono) attività e servizi di attualità</a:t>
          </a:r>
          <a:r>
            <a:rPr lang="it-IT" sz="1600" b="1" u="sng" kern="1200" dirty="0"/>
            <a:t>.</a:t>
          </a:r>
        </a:p>
        <a:p>
          <a:pPr marL="171450" lvl="1" indent="-171450" algn="l" defTabSz="711200">
            <a:lnSpc>
              <a:spcPct val="90%"/>
            </a:lnSpc>
            <a:spcBef>
              <a:spcPct val="0%"/>
            </a:spcBef>
            <a:spcAft>
              <a:spcPct val="15%"/>
            </a:spcAft>
            <a:buChar char="•"/>
          </a:pPr>
          <a:endParaRPr lang="it-IT" sz="1600" b="1" u="sng" kern="1200" dirty="0"/>
        </a:p>
        <a:p>
          <a:pPr marL="171450" lvl="1" indent="-171450" algn="l" defTabSz="711200">
            <a:lnSpc>
              <a:spcPct val="90%"/>
            </a:lnSpc>
            <a:spcBef>
              <a:spcPct val="0%"/>
            </a:spcBef>
            <a:spcAft>
              <a:spcPct val="15%"/>
            </a:spcAft>
            <a:buChar char="•"/>
          </a:pPr>
          <a:endParaRPr lang="it-IT" sz="1600" b="1" u="sng" kern="1200" dirty="0"/>
        </a:p>
        <a:p>
          <a:pPr marL="171450" lvl="1" indent="-171450" algn="l" defTabSz="711200">
            <a:lnSpc>
              <a:spcPct val="90%"/>
            </a:lnSpc>
            <a:spcBef>
              <a:spcPct val="0%"/>
            </a:spcBef>
            <a:spcAft>
              <a:spcPct val="15%"/>
            </a:spcAft>
            <a:buChar char="•"/>
          </a:pPr>
          <a:r>
            <a:rPr lang="it-IT" sz="1600" kern="1200" dirty="0"/>
            <a:t>Target: </a:t>
          </a:r>
          <a:r>
            <a:rPr lang="it-IT" sz="1600" b="1" kern="1200" dirty="0">
              <a:solidFill>
                <a:srgbClr val="FFFF00"/>
              </a:solidFill>
            </a:rPr>
            <a:t>titolari o responsabili di PMI.</a:t>
          </a:r>
          <a:r>
            <a:rPr lang="it-IT" sz="1600" kern="1200" dirty="0"/>
            <a:t> </a:t>
          </a:r>
          <a:r>
            <a:rPr lang="it-IT" sz="1600" b="1" kern="1200" dirty="0">
              <a:solidFill>
                <a:schemeClr val="bg1"/>
              </a:solidFill>
            </a:rPr>
            <a:t>6/8 eventi anno </a:t>
          </a:r>
          <a:r>
            <a:rPr lang="it-IT" sz="1600" kern="1200" dirty="0"/>
            <a:t>con chiamata diretta selezionata </a:t>
          </a:r>
        </a:p>
      </dsp:txBody>
      <dsp:txXfrm rot="5400000">
        <a:off x="6044848" y="1028699"/>
        <a:ext cx="2811054" cy="3086100"/>
      </dsp:txXfrm>
    </dsp:sp>
  </dsp:spTree>
</dsp:drawing>
</file>

<file path=ppt/diagrams/layout1.xml><?xml version="1.0" encoding="utf-8"?>
<dgm:layoutDef xmlns:dgm="http://purl.oclc.org/ooxml/drawingml/diagram" xmlns:a="http://purl.oclc.org/ooxml/drawingml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purl.oclc.org/ooxml/officeDocument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purl.oclc.org/ooxml/officeDocument/relationships" rot="-90" type="flowChartManualOperation" r:blip="">
              <dgm:adjLst/>
            </dgm:shape>
          </dgm:if>
          <dgm:else name="Name6">
            <dgm:shape xmlns:r="http://purl.oclc.org/ooxml/officeDocument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purl.oclc.org/ooxml/officeDocument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purl.oclc.org/ooxml/drawingml/diagram" xmlns:a="http://purl.oclc.org/ooxml/drawingml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purl.oclc.org/ooxml/officeDocument/relationships/theme" Target="../theme/theme3.xml"/></Relationships>
</file>

<file path=ppt/handoutMasters/handoutMaster1.xml><?xml version="1.0" encoding="utf-8"?>
<p:handout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694" cy="512304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4677" y="0"/>
            <a:ext cx="3077694" cy="512304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r">
              <a:defRPr sz="1300"/>
            </a:lvl1pPr>
          </a:lstStyle>
          <a:p>
            <a:fld id="{A4437111-ED11-4F28-A587-D47C27D5517F}" type="datetimeFigureOut">
              <a:rPr lang="it-IT" smtClean="0"/>
              <a:pPr/>
              <a:t>24/09/2018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694" cy="512303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4677" y="9720673"/>
            <a:ext cx="3077694" cy="512303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r">
              <a:defRPr sz="1300"/>
            </a:lvl1pPr>
          </a:lstStyle>
          <a:p>
            <a:fld id="{C6924D5C-042E-4F85-A632-3A16036F02F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l" latinLnBrk="0">
              <a:defRPr lang="it-IT" sz="1300"/>
            </a:lvl1pPr>
            <a:extLst/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r" latinLnBrk="0">
              <a:defRPr lang="it-IT" sz="1300"/>
            </a:lvl1pPr>
            <a:extLst/>
          </a:lstStyle>
          <a:p>
            <a:fld id="{A8ADFD5B-A66C-449C-B6E8-FB716D07777D}" type="datetimeFigureOut">
              <a:rPr lang="it-IT"/>
              <a:pPr/>
              <a:t>24/09/2018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27" tIns="47764" rIns="95527" bIns="47764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5527" tIns="47764" rIns="95527" bIns="47764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l" latinLnBrk="0">
              <a:defRPr lang="it-IT" sz="1300"/>
            </a:lvl1pPr>
            <a:extLst/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r" latinLnBrk="0">
              <a:defRPr lang="it-IT" sz="1300"/>
            </a:lvl1pPr>
            <a:extLst/>
          </a:lstStyle>
          <a:p>
            <a:fld id="{CA5D3BF3-D352-46FC-8343-31F56E6730EA}" type="slidenum">
              <a:rPr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showMasterSp="0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%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%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it-IT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it-IT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it-IT">
                <a:solidFill>
                  <a:srgbClr val="FFFFFF"/>
                </a:solidFill>
              </a:rPr>
              <a:pPr algn="ctr"/>
              <a:t>24/09/2018</a:t>
            </a:fld>
            <a:endParaRPr kumimoji="0" lang="it-IT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it-IT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it-IT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it-IT">
                <a:solidFill>
                  <a:schemeClr val="tx2"/>
                </a:solidFill>
              </a:rPr>
              <a:pPr/>
              <a:t>‹N›</a:t>
            </a:fld>
            <a:endParaRPr kumimoji="0" lang="it-IT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it-IT" cap="all" baseline="0%"/>
            </a:lvl1pPr>
            <a:extLst/>
          </a:lstStyle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it-IT"/>
              <a:pPr/>
              <a:t>24/09/2018</a:t>
            </a:fld>
            <a:endParaRPr kumimoji="0" lang="it-IT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it-IT" sz="1400" b="1">
                <a:solidFill>
                  <a:srgbClr val="FFFFFF"/>
                </a:solidFill>
              </a:rPr>
              <a:pPr algn="ctr"/>
              <a:t>‹N›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it-IT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it-IT" sz="1800">
                <a:solidFill>
                  <a:schemeClr val="tx1">
                    <a:tint val="75%"/>
                  </a:schemeClr>
                </a:solidFill>
              </a:defRPr>
            </a:lvl2pPr>
            <a:lvl3pPr eaLnBrk="1" latinLnBrk="0" hangingPunct="1">
              <a:buNone/>
              <a:defRPr kumimoji="0" lang="it-IT" sz="1600">
                <a:solidFill>
                  <a:schemeClr val="tx1">
                    <a:tint val="75%"/>
                  </a:schemeClr>
                </a:solidFill>
              </a:defRPr>
            </a:lvl3pPr>
            <a:lvl4pPr eaLnBrk="1" latinLnBrk="0" hangingPunct="1">
              <a:buNone/>
              <a:defRPr kumimoji="0" lang="it-IT" sz="1400">
                <a:solidFill>
                  <a:schemeClr val="tx1">
                    <a:tint val="75%"/>
                  </a:schemeClr>
                </a:solidFill>
              </a:defRPr>
            </a:lvl4pPr>
            <a:lvl5pPr eaLnBrk="1" latinLnBrk="0" hangingPunct="1">
              <a:buNone/>
              <a:defRPr kumimoji="0" lang="it-IT" sz="1400">
                <a:solidFill>
                  <a:schemeClr val="tx1">
                    <a:tint val="75%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%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%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it-IT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it-IT"/>
              <a:pPr/>
              <a:t>24/09/2018</a:t>
            </a:fld>
            <a:endParaRPr kumimoji="0"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it-IT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it-IT" sz="2400" b="1">
                <a:solidFill>
                  <a:srgbClr val="FFFFFF"/>
                </a:solidFill>
              </a:rPr>
              <a:pPr algn="ctr"/>
              <a:t>‹N›</a:t>
            </a:fld>
            <a:endParaRPr kumimoji="0" lang="it-IT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it-IT"/>
              <a:pPr/>
              <a:t>24/09/2018</a:t>
            </a:fld>
            <a:endParaRPr kumimoji="0"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it-IT" sz="1400" b="1">
                <a:solidFill>
                  <a:srgbClr val="FFFFFF"/>
                </a:solidFill>
              </a:rPr>
              <a:pPr algn="ctr"/>
              <a:t>‹N›</a:t>
            </a:fld>
            <a:endParaRPr kumimoji="0" lang="it-I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it-IT"/>
            </a:lvl1pPr>
            <a:extLst/>
          </a:lstStyle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it-IT"/>
              <a:pPr/>
              <a:t>24/09/2018</a:t>
            </a:fld>
            <a:endParaRPr kumimoji="0" lang="it-I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it-IT" sz="1400" b="1">
                <a:solidFill>
                  <a:srgbClr val="FFFFFF"/>
                </a:solidFill>
              </a:rPr>
              <a:pPr algn="ctr"/>
              <a:t>‹N›</a:t>
            </a:fld>
            <a:endParaRPr kumimoji="0" lang="it-I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it-IT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it-IT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it-IT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it-IT"/>
              <a:pPr/>
              <a:t>24/09/2018</a:t>
            </a:fld>
            <a:endParaRPr kumimoji="0"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it-IT"/>
              <a:pPr/>
              <a:t>24/09/2018</a:t>
            </a:fld>
            <a:endParaRPr kumimoji="0"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it-IT">
                <a:solidFill>
                  <a:schemeClr val="tx2"/>
                </a:solidFill>
              </a:rPr>
              <a:pPr/>
              <a:t>‹N›</a:t>
            </a:fld>
            <a:endParaRPr kumimoji="0" lang="it-IT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it-IT" sz="4200" b="0"/>
            </a:lvl1pPr>
            <a:extLst/>
          </a:lstStyle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it-IT"/>
              <a:pPr/>
              <a:t>24/09/2018</a:t>
            </a:fld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%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it-IT" sz="1800"/>
            </a:lvl1pPr>
            <a:lvl2pPr eaLnBrk="1" latinLnBrk="0" hangingPunct="1">
              <a:buNone/>
              <a:defRPr kumimoji="0" lang="it-IT" sz="1200"/>
            </a:lvl2pPr>
            <a:lvl3pPr eaLnBrk="1" latinLnBrk="0" hangingPunct="1">
              <a:buNone/>
              <a:defRPr kumimoji="0" lang="it-IT" sz="1000"/>
            </a:lvl3pPr>
            <a:lvl4pPr eaLnBrk="1" latinLnBrk="0" hangingPunct="1">
              <a:buNone/>
              <a:defRPr kumimoji="0" lang="it-IT" sz="900"/>
            </a:lvl4pPr>
            <a:lvl5pPr eaLnBrk="1" latinLnBrk="0" hangingPunct="1">
              <a:buNone/>
              <a:defRPr kumimoji="0" lang="it-IT" sz="9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%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it-IT" sz="3200"/>
            </a:lvl1pPr>
            <a:extLst/>
          </a:lstStyle>
          <a:p>
            <a:r>
              <a:rPr kumimoji="0" lang="it-IT"/>
              <a:t>Fare clic sull'icona per inserire un'immagine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it-IT" sz="1700"/>
            </a:lvl1pPr>
            <a:lvl2pPr eaLnBrk="1" latinLnBrk="0" hangingPunct="1">
              <a:buFontTx/>
              <a:buNone/>
              <a:defRPr kumimoji="0" lang="it-IT" sz="1200"/>
            </a:lvl2pPr>
            <a:lvl3pPr eaLnBrk="1" latinLnBrk="0" hangingPunct="1">
              <a:buFontTx/>
              <a:buNone/>
              <a:defRPr kumimoji="0" lang="it-IT" sz="1000"/>
            </a:lvl3pPr>
            <a:lvl4pPr eaLnBrk="1" latinLnBrk="0" hangingPunct="1">
              <a:buFontTx/>
              <a:buNone/>
              <a:defRPr kumimoji="0" lang="it-IT" sz="900"/>
            </a:lvl4pPr>
            <a:lvl5pPr eaLnBrk="1" latinLnBrk="0" hangingPunct="1">
              <a:buFontTx/>
              <a:buNone/>
              <a:defRPr kumimoji="0" lang="it-IT" sz="9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%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%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it-IT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lang="it-IT"/>
              <a:pPr/>
              <a:t>24/09/2018</a:t>
            </a:fld>
            <a:endParaRPr kumimoji="0"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it-IT" sz="2800"/>
            </a:lvl1pPr>
            <a:extLst/>
          </a:lstStyle>
          <a:p>
            <a:pPr algn="ctr"/>
            <a:fld id="{8F82E0A0-C266-4798-8C8F-B9F91E9DA37E}" type="slidenum">
              <a:rPr kumimoji="0" lang="it-IT" sz="2800" b="1">
                <a:solidFill>
                  <a:srgbClr val="FFFFFF"/>
                </a:solidFill>
              </a:rPr>
              <a:pPr algn="ctr"/>
              <a:t>‹N›</a:t>
            </a:fld>
            <a:endParaRPr kumimoji="0" lang="it-IT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5" Type="http://purl.oclc.org/ooxml/officeDocument/relationships/slideLayout" Target="../slideLayouts/slideLayout5.xml"/><Relationship Id="rId10" Type="http://purl.oclc.org/ooxml/officeDocument/relationships/theme" Target="../theme/theme1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it-IT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it-IT"/>
              <a:pPr/>
              <a:t>24/09/2018</a:t>
            </a:fld>
            <a:endParaRPr kumimoji="0" lang="it-IT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it-IT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it-IT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%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%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it-IT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it-IT" sz="1400" b="1">
                <a:solidFill>
                  <a:srgbClr val="FFFFFF"/>
                </a:solidFill>
              </a:rPr>
              <a:pPr algn="ctr"/>
              <a:t>‹N›</a:t>
            </a:fld>
            <a:endParaRPr kumimoji="0" lang="it-IT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0" hangingPunct="1"/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%"/>
        </a:spcBef>
        <a:buNone/>
        <a:defRPr kumimoji="0" lang="it-IT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%"/>
        <a:buFont typeface="Wingdings"/>
        <a:buChar char=""/>
        <a:defRPr kumimoji="0" lang="it-IT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%"/>
        <a:buFont typeface="Wingdings 2"/>
        <a:buChar char=""/>
        <a:defRPr kumimoji="0" lang="it-IT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%"/>
        <a:buFont typeface="Wingdings"/>
        <a:buChar char=""/>
        <a:defRPr kumimoji="0" lang="it-IT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%"/>
        <a:buFont typeface="Wingdings"/>
        <a:buChar char="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%"/>
        <a:buFont typeface="Wingdings"/>
        <a:buChar char="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%"/>
        </a:spcBef>
        <a:buClr>
          <a:schemeClr val="accent1"/>
        </a:buClr>
        <a:buFont typeface="Wingdings"/>
        <a:buNone/>
        <a:defRPr kumimoji="0" lang="it-IT" sz="1800" kern="1200" baseline="0%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%"/>
        </a:spcBef>
        <a:buClr>
          <a:schemeClr val="accent2"/>
        </a:buClr>
        <a:buFont typeface="Wingdings"/>
        <a:buChar char="§"/>
        <a:defRPr kumimoji="0" lang="it-IT" sz="1800" kern="1200" baseline="0%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%"/>
        </a:spcBef>
        <a:buClr>
          <a:schemeClr val="accent3"/>
        </a:buClr>
        <a:buFont typeface="Wingdings"/>
        <a:buChar char="§"/>
        <a:defRPr kumimoji="0" lang="it-IT" sz="1800" kern="1200" baseline="0%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%"/>
        </a:spcBef>
        <a:buClr>
          <a:schemeClr val="accent4"/>
        </a:buClr>
        <a:buFont typeface="Wingdings"/>
        <a:buChar char="§"/>
        <a:defRPr kumimoji="0" lang="it-IT" sz="1800" kern="1200" baseline="0%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notesSlide" Target="../notesSlides/notesSlide1.xml"/><Relationship Id="rId1" Type="http://purl.oclc.org/ooxml/officeDocument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purl.oclc.org/ooxml/officeDocument/relationships/image" Target="../media/image8.jpeg"/><Relationship Id="rId2" Type="http://purl.oclc.org/ooxml/officeDocument/relationships/image" Target="../media/image7.jpeg"/><Relationship Id="rId1" Type="http://purl.oclc.org/ooxml/officeDocument/relationships/slideLayout" Target="../slideLayouts/slideLayout7.xml"/><Relationship Id="rId4" Type="http://purl.oclc.org/ooxml/officeDocument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purl.oclc.org/ooxml/officeDocument/relationships/image" Target="../media/image11.jpeg"/><Relationship Id="rId2" Type="http://purl.oclc.org/ooxml/officeDocument/relationships/image" Target="../media/image10.jpeg"/><Relationship Id="rId1" Type="http://purl.oclc.org/ooxml/officeDocument/relationships/slideLayout" Target="../slideLayouts/slideLayout7.xml"/><Relationship Id="rId4" Type="http://purl.oclc.org/ooxml/officeDocument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purl.oclc.org/ooxml/officeDocument/relationships/image" Target="../media/image14.jpeg"/><Relationship Id="rId2" Type="http://purl.oclc.org/ooxml/officeDocument/relationships/image" Target="../media/image13.jpeg"/><Relationship Id="rId1" Type="http://purl.oclc.org/ooxml/officeDocument/relationships/slideLayout" Target="../slideLayouts/slideLayout7.xml"/><Relationship Id="rId5" Type="http://purl.oclc.org/ooxml/officeDocument/relationships/image" Target="../media/image16.jpeg"/><Relationship Id="rId4" Type="http://purl.oclc.org/ooxml/officeDocument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purl.oclc.org/ooxml/officeDocument/relationships/image" Target="../media/image18.jpeg"/><Relationship Id="rId2" Type="http://purl.oclc.org/ooxml/officeDocument/relationships/image" Target="../media/image17.jpeg"/><Relationship Id="rId1" Type="http://purl.oclc.org/ooxml/officeDocument/relationships/slideLayout" Target="../slideLayouts/slideLayout7.xml"/><Relationship Id="rId4" Type="http://purl.oclc.org/ooxml/officeDocument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purl.oclc.org/ooxml/officeDocument/relationships/image" Target="../media/image21.jpeg"/><Relationship Id="rId2" Type="http://purl.oclc.org/ooxml/officeDocument/relationships/image" Target="../media/image20.jpeg"/><Relationship Id="rId1" Type="http://purl.oclc.org/ooxml/officeDocument/relationships/slideLayout" Target="../slideLayouts/slideLayout7.xml"/><Relationship Id="rId5" Type="http://purl.oclc.org/ooxml/officeDocument/relationships/image" Target="../media/image23.jpeg"/><Relationship Id="rId4" Type="http://purl.oclc.org/ooxml/officeDocument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purl.oclc.org/ooxml/officeDocument/relationships/image" Target="../media/image25.jpeg"/><Relationship Id="rId2" Type="http://purl.oclc.org/ooxml/officeDocument/relationships/image" Target="../media/image24.jpeg"/><Relationship Id="rId1" Type="http://purl.oclc.org/ooxml/officeDocument/relationships/slideLayout" Target="../slideLayouts/slideLayout7.xml"/><Relationship Id="rId4" Type="http://purl.oclc.org/ooxml/officeDocument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purl.oclc.org/ooxml/officeDocument/relationships/image" Target="../media/image3.jpeg"/><Relationship Id="rId1" Type="http://purl.oclc.org/ooxml/officeDocument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purl.oclc.org/ooxml/officeDocument/relationships/diagramLayout" Target="../diagrams/layout1.xml"/><Relationship Id="rId2" Type="http://purl.oclc.org/ooxml/officeDocument/relationships/diagramData" Target="../diagrams/data1.xml"/><Relationship Id="rId1" Type="http://purl.oclc.org/ooxml/officeDocument/relationships/slideLayout" Target="../slideLayouts/slideLayout7.xml"/><Relationship Id="rId6" Type="http://schemas.microsoft.com/office/2007/relationships/diagramDrawing" Target="../diagrams/drawing1.xml"/><Relationship Id="rId5" Type="http://purl.oclc.org/ooxml/officeDocument/relationships/diagramColors" Target="../diagrams/colors1.xml"/><Relationship Id="rId4" Type="http://purl.oclc.org/ooxml/officeDocument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purl.oclc.org/ooxml/officeDocument/relationships/image" Target="../media/image5.jpeg"/><Relationship Id="rId2" Type="http://purl.oclc.org/ooxml/officeDocument/relationships/image" Target="../media/image4.jpeg"/><Relationship Id="rId1" Type="http://purl.oclc.org/ooxml/officeDocument/relationships/slideLayout" Target="../slideLayouts/slideLayout7.xml"/><Relationship Id="rId4" Type="http://purl.oclc.org/ooxml/officeDocument/relationships/image" Target="../media/image6.jpeg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Progetto “</a:t>
            </a:r>
            <a:r>
              <a:rPr lang="it-IT" dirty="0" err="1"/>
              <a:t>touch</a:t>
            </a:r>
            <a:r>
              <a:rPr lang="it-IT" dirty="0"/>
              <a:t>” una </a:t>
            </a:r>
            <a:r>
              <a:rPr lang="it-IT" dirty="0" err="1"/>
              <a:t>confindustria</a:t>
            </a:r>
            <a:r>
              <a:rPr lang="it-IT" dirty="0"/>
              <a:t> da toccare 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%"/>
          </a:bodyPr>
          <a:lstStyle/>
          <a:p>
            <a:r>
              <a:rPr lang="it-IT" dirty="0"/>
              <a:t>Andrea Baroni </a:t>
            </a:r>
          </a:p>
        </p:txBody>
      </p:sp>
      <p:pic>
        <p:nvPicPr>
          <p:cNvPr id="6" name="Immagine 5" descr="EnergiaAdriati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2548" y="4515966"/>
            <a:ext cx="1931452" cy="6275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:\BaroniAndrea\2016\Marketing\Progetti e Attività\Conferenza 6 maggio TVS\Foto\Bora Romano Ercolani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4860032" cy="2733768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5364088" y="0"/>
            <a:ext cx="3672408" cy="32624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it-IT" sz="2800" b="1" spc="150" dirty="0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TVS</a:t>
            </a:r>
            <a:r>
              <a:rPr lang="it-IT" sz="2800" b="1" cap="none" spc="150" dirty="0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 Spa</a:t>
            </a:r>
          </a:p>
          <a:p>
            <a:r>
              <a:rPr lang="it-IT" sz="1600" b="1" spc="150" dirty="0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Luigi Brugnaro Sindaco Venezia</a:t>
            </a:r>
          </a:p>
          <a:p>
            <a:r>
              <a:rPr lang="it-IT" sz="1600" b="1" cap="none" spc="150" dirty="0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Paolo Ercolani</a:t>
            </a:r>
          </a:p>
          <a:p>
            <a:r>
              <a:rPr lang="it-IT" sz="1600" b="1" spc="150" dirty="0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Manuela Bora</a:t>
            </a:r>
          </a:p>
          <a:p>
            <a:r>
              <a:rPr lang="it-IT" sz="3600" b="1" spc="150" dirty="0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 </a:t>
            </a:r>
          </a:p>
          <a:p>
            <a:r>
              <a:rPr lang="it-IT" sz="2400" b="1" cap="none" spc="150" dirty="0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Le infrastrutture viarie</a:t>
            </a:r>
          </a:p>
          <a:p>
            <a:pPr algn="ctr"/>
            <a:endParaRPr lang="it-IT" sz="1600" b="1" cap="none" spc="150" dirty="0">
              <a:ln w="11430"/>
              <a:solidFill>
                <a:schemeClr val="tx2">
                  <a:lumMod val="75%"/>
                </a:schemeClr>
              </a:solidFill>
              <a:effectLst>
                <a:outerShdw blurRad="25400" algn="tl" rotWithShape="0">
                  <a:srgbClr val="000000">
                    <a:alpha val="43%"/>
                  </a:srgbClr>
                </a:outerShdw>
              </a:effectLst>
            </a:endParaRPr>
          </a:p>
          <a:p>
            <a:pPr algn="ctr"/>
            <a:endParaRPr lang="it-IT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%"/>
                  </a:srgbClr>
                </a:outerShdw>
              </a:effectLst>
            </a:endParaRPr>
          </a:p>
        </p:txBody>
      </p:sp>
      <p:pic>
        <p:nvPicPr>
          <p:cNvPr id="6" name="Picture 2" descr="T:\BaroniAndrea\2016\Marketing\Progetti e Attività\Conferenza 6 maggio TVS\Foto\Biancani Romano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7774"/>
            <a:ext cx="3923928" cy="2207210"/>
          </a:xfrm>
          <a:prstGeom prst="rect">
            <a:avLst/>
          </a:prstGeom>
          <a:noFill/>
        </p:spPr>
      </p:pic>
      <p:pic>
        <p:nvPicPr>
          <p:cNvPr id="7" name="Picture 4" descr="T:\BaroniAndrea\2016\Marketing\Progetti e Attività\Conferenza 6 maggio TVS\Foto\brugnaro romano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787774"/>
            <a:ext cx="3968440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:\BaroniAndrea\2017\Marketing\Progetti e attività\Evento benelli Armi\Foto benelli armi\20170405_175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3478"/>
            <a:ext cx="4572000" cy="2571750"/>
          </a:xfrm>
          <a:prstGeom prst="rect">
            <a:avLst/>
          </a:prstGeom>
          <a:noFill/>
        </p:spPr>
      </p:pic>
      <p:pic>
        <p:nvPicPr>
          <p:cNvPr id="3" name="Picture 4" descr="T:\BaroniAndrea\2017\Marketing\Progetti e attività\Evento benelli Armi\Foto benelli armi\20170405_175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94238"/>
            <a:ext cx="4176464" cy="2349262"/>
          </a:xfrm>
          <a:prstGeom prst="rect">
            <a:avLst/>
          </a:prstGeom>
          <a:noFill/>
        </p:spPr>
      </p:pic>
      <p:pic>
        <p:nvPicPr>
          <p:cNvPr id="4" name="Picture 2" descr="T:\BaroniAndrea\2017\Marketing\Progetti e attività\Evento benelli Armi\Foto benelli armi\20170405_162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87774"/>
            <a:ext cx="4187956" cy="2355726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5292080" y="195486"/>
            <a:ext cx="3384376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it-IT" sz="2800" b="1" spc="150" dirty="0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Benelli Armi</a:t>
            </a:r>
            <a:r>
              <a:rPr lang="it-IT" sz="2800" b="1" cap="none" spc="150" dirty="0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 Spa</a:t>
            </a:r>
          </a:p>
          <a:p>
            <a:r>
              <a:rPr lang="it-IT" sz="1600" b="1" spc="150" dirty="0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Riccardo Puglisi  </a:t>
            </a:r>
          </a:p>
          <a:p>
            <a:r>
              <a:rPr lang="it-IT" sz="1600" b="1" cap="none" spc="150" dirty="0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Luigi Moretti</a:t>
            </a:r>
          </a:p>
          <a:p>
            <a:endParaRPr lang="it-IT" sz="1600" b="1" spc="150" dirty="0">
              <a:ln w="11430"/>
              <a:solidFill>
                <a:schemeClr val="accent4">
                  <a:lumMod val="75%"/>
                </a:schemeClr>
              </a:solidFill>
              <a:effectLst>
                <a:outerShdw blurRad="25400" algn="tl" rotWithShape="0">
                  <a:srgbClr val="000000">
                    <a:alpha val="43%"/>
                  </a:srgbClr>
                </a:outerShdw>
              </a:effectLst>
            </a:endParaRPr>
          </a:p>
          <a:p>
            <a:endParaRPr lang="it-IT" sz="1600" b="1" spc="150" dirty="0">
              <a:ln w="11430"/>
              <a:solidFill>
                <a:schemeClr val="accent4">
                  <a:lumMod val="75%"/>
                </a:schemeClr>
              </a:solidFill>
              <a:effectLst>
                <a:outerShdw blurRad="25400" algn="tl" rotWithShape="0">
                  <a:srgbClr val="000000">
                    <a:alpha val="43%"/>
                  </a:srgbClr>
                </a:outerShdw>
              </a:effectLst>
            </a:endParaRPr>
          </a:p>
          <a:p>
            <a:r>
              <a:rPr lang="it-IT" sz="2400" b="1" spc="150" dirty="0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L’Italia deve restare nell’euro?</a:t>
            </a:r>
          </a:p>
          <a:p>
            <a:pPr algn="ctr"/>
            <a:endParaRPr lang="it-IT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%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292080" y="195486"/>
            <a:ext cx="3528392" cy="28315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it-IT" sz="2800" b="1" spc="150" dirty="0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Scavolini Spa </a:t>
            </a:r>
            <a:endParaRPr lang="it-IT" sz="2800" b="1" cap="none" spc="150" dirty="0">
              <a:ln w="11430"/>
              <a:solidFill>
                <a:schemeClr val="accent4">
                  <a:lumMod val="75%"/>
                </a:schemeClr>
              </a:solidFill>
              <a:effectLst>
                <a:outerShdw blurRad="25400" algn="tl" rotWithShape="0">
                  <a:srgbClr val="000000">
                    <a:alpha val="43%"/>
                  </a:srgbClr>
                </a:outerShdw>
              </a:effectLst>
            </a:endParaRPr>
          </a:p>
          <a:p>
            <a:r>
              <a:rPr lang="it-IT" sz="1600" b="1" spc="150" dirty="0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Lucio Caracciolo</a:t>
            </a:r>
          </a:p>
          <a:p>
            <a:r>
              <a:rPr lang="it-IT" sz="1600" b="1" cap="none" spc="150" dirty="0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Francesco Divella</a:t>
            </a:r>
          </a:p>
          <a:p>
            <a:r>
              <a:rPr lang="it-IT" sz="1600" b="1" spc="150" dirty="0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Rino Mino </a:t>
            </a:r>
          </a:p>
          <a:p>
            <a:endParaRPr lang="it-IT" b="1" spc="150" dirty="0">
              <a:ln w="11430"/>
              <a:solidFill>
                <a:schemeClr val="accent4">
                  <a:lumMod val="75%"/>
                </a:schemeClr>
              </a:solidFill>
              <a:effectLst>
                <a:outerShdw blurRad="25400" algn="tl" rotWithShape="0">
                  <a:srgbClr val="000000">
                    <a:alpha val="43%"/>
                  </a:srgbClr>
                </a:outerShdw>
              </a:effectLst>
            </a:endParaRPr>
          </a:p>
          <a:p>
            <a:r>
              <a:rPr lang="it-IT" sz="2400" b="1" spc="150" dirty="0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Geopolitica &amp; Business</a:t>
            </a:r>
            <a:endParaRPr lang="it-IT" sz="2400" b="1" cap="none" spc="150" dirty="0">
              <a:ln w="11430"/>
              <a:solidFill>
                <a:schemeClr val="accent4">
                  <a:lumMod val="75%"/>
                </a:schemeClr>
              </a:solidFill>
              <a:effectLst>
                <a:outerShdw blurRad="25400" algn="tl" rotWithShape="0">
                  <a:srgbClr val="000000">
                    <a:alpha val="43%"/>
                  </a:srgbClr>
                </a:outerShdw>
              </a:effectLst>
            </a:endParaRPr>
          </a:p>
          <a:p>
            <a:pPr algn="ctr"/>
            <a:endParaRPr lang="it-IT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%"/>
                  </a:srgbClr>
                </a:outerShdw>
              </a:effectLst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CF536DA-7CD3-4992-80E6-E4E50815C7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.602%"/>
          <a:stretch/>
        </p:blipFill>
        <p:spPr>
          <a:xfrm>
            <a:off x="3113840" y="2411385"/>
            <a:ext cx="3096344" cy="231000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5DC1556-FE2C-4E2A-A5DA-A2B08B3C65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18700"/>
            <a:ext cx="2671445" cy="150268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27B01CA-2800-4388-AB6C-8104A3D2FA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7" y="181196"/>
            <a:ext cx="3737817" cy="210252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05BC60F-C772-405B-BAFB-1E79B1C84B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.527%" r="18.421%"/>
          <a:stretch/>
        </p:blipFill>
        <p:spPr>
          <a:xfrm>
            <a:off x="154107" y="2442087"/>
            <a:ext cx="2840333" cy="224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55350"/>
      </p:ext>
    </p:extLst>
  </p:cSld>
  <p:clrMapOvr>
    <a:masterClrMapping/>
  </p:clrMapOvr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Cene ristrette</a:t>
            </a:r>
          </a:p>
        </p:txBody>
      </p:sp>
    </p:spTree>
  </p:cSld>
  <p:clrMapOvr>
    <a:masterClrMapping/>
  </p:clrMapOvr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Risultati immagini per castello di na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824536" cy="3204704"/>
          </a:xfrm>
          <a:prstGeom prst="rect">
            <a:avLst/>
          </a:prstGeom>
          <a:noFill/>
        </p:spPr>
      </p:pic>
      <p:pic>
        <p:nvPicPr>
          <p:cNvPr id="3" name="Picture 3" descr="T:\BaroniAndrea\2016\Marketing\Progetti e Attività\Papalini Portavoce\Evento castello di naro 27 ottobre\Foto\20161027_194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23220"/>
            <a:ext cx="4480497" cy="2520280"/>
          </a:xfrm>
          <a:prstGeom prst="rect">
            <a:avLst/>
          </a:prstGeom>
          <a:noFill/>
        </p:spPr>
      </p:pic>
      <p:pic>
        <p:nvPicPr>
          <p:cNvPr id="4" name="Picture 2" descr="T:\BaroniAndrea\2016\Marketing\Progetti e Attività\Papalini Portavoce\Evento castello di naro 27 ottobre\Foto\20161027_1957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06738"/>
            <a:ext cx="3620910" cy="2036762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5918504" y="339502"/>
            <a:ext cx="2215670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2000" b="1" cap="none" spc="150" dirty="0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Castello di </a:t>
            </a:r>
            <a:r>
              <a:rPr lang="it-IT" sz="2000" b="1" cap="none" spc="150" dirty="0" err="1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Naro</a:t>
            </a:r>
            <a:endParaRPr lang="it-IT" sz="2000" b="1" cap="none" spc="150" dirty="0">
              <a:ln w="11430"/>
              <a:solidFill>
                <a:schemeClr val="accent4">
                  <a:lumMod val="75%"/>
                </a:schemeClr>
              </a:solidFill>
              <a:effectLst>
                <a:outerShdw blurRad="25400" algn="tl" rotWithShape="0">
                  <a:srgbClr val="000000">
                    <a:alpha val="43%"/>
                  </a:srgbClr>
                </a:outerShdw>
              </a:effectLst>
            </a:endParaRPr>
          </a:p>
          <a:p>
            <a:pPr algn="ctr"/>
            <a:r>
              <a:rPr lang="it-IT" sz="2000" b="1" spc="150" dirty="0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 </a:t>
            </a:r>
            <a:endParaRPr lang="it-IT" sz="2000" b="1" cap="none" spc="150" dirty="0">
              <a:ln w="11430"/>
              <a:solidFill>
                <a:schemeClr val="accent4">
                  <a:lumMod val="75%"/>
                </a:schemeClr>
              </a:solidFill>
              <a:effectLst>
                <a:outerShdw blurRad="25400" algn="tl" rotWithShape="0">
                  <a:srgbClr val="000000">
                    <a:alpha val="43%"/>
                  </a:srgbClr>
                </a:outerShdw>
              </a:effectLst>
            </a:endParaRPr>
          </a:p>
          <a:p>
            <a:pPr algn="ctr"/>
            <a:endParaRPr lang="it-IT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%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Pranzi operativi</a:t>
            </a:r>
          </a:p>
        </p:txBody>
      </p:sp>
    </p:spTree>
  </p:cSld>
  <p:clrMapOvr>
    <a:masterClrMapping/>
  </p:clrMapOvr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:\BaroniAndrea\2017\Marketing\Progetti e attività\Pranzi Informativi Confindustria\Pedini Spa_incontro are metauto 8 giugno 2017\FOTO PEDINI\20170608_133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3478"/>
            <a:ext cx="4187955" cy="2355726"/>
          </a:xfrm>
          <a:prstGeom prst="rect">
            <a:avLst/>
          </a:prstGeom>
          <a:noFill/>
        </p:spPr>
      </p:pic>
      <p:pic>
        <p:nvPicPr>
          <p:cNvPr id="4" name="Picture 4" descr="T:\BaroniAndrea\2017\Marketing\Progetti e attività\Pranzi Informativi Confindustria\Pranzo IMAB 12 luglio 2017\Foto\IMG-20170713-WA0003.jpg"/>
          <p:cNvPicPr>
            <a:picLocks noChangeAspect="1" noChangeArrowheads="1"/>
          </p:cNvPicPr>
          <p:nvPr/>
        </p:nvPicPr>
        <p:blipFill>
          <a:blip r:embed="rId3" cstate="print"/>
          <a:srcRect l="17.204%"/>
          <a:stretch>
            <a:fillRect/>
          </a:stretch>
        </p:blipFill>
        <p:spPr bwMode="auto">
          <a:xfrm>
            <a:off x="4860032" y="123478"/>
            <a:ext cx="3824146" cy="2592288"/>
          </a:xfrm>
          <a:prstGeom prst="rect">
            <a:avLst/>
          </a:prstGeom>
          <a:noFill/>
        </p:spPr>
      </p:pic>
      <p:pic>
        <p:nvPicPr>
          <p:cNvPr id="5" name="Picture 2" descr="T:\BaroniAndrea\2017\Marketing\Progetti e attività\Pranzi Informativi Confindustria\Fab spa\Foto FAB\20170919_142016.jpg"/>
          <p:cNvPicPr>
            <a:picLocks noChangeAspect="1" noChangeArrowheads="1"/>
          </p:cNvPicPr>
          <p:nvPr/>
        </p:nvPicPr>
        <p:blipFill>
          <a:blip r:embed="rId4" cstate="print"/>
          <a:srcRect r="10%"/>
          <a:stretch>
            <a:fillRect/>
          </a:stretch>
        </p:blipFill>
        <p:spPr bwMode="auto">
          <a:xfrm>
            <a:off x="4644008" y="2787774"/>
            <a:ext cx="3769162" cy="2355726"/>
          </a:xfrm>
          <a:prstGeom prst="rect">
            <a:avLst/>
          </a:prstGeom>
          <a:noFill/>
        </p:spPr>
      </p:pic>
      <p:pic>
        <p:nvPicPr>
          <p:cNvPr id="6" name="Picture 3" descr="T:\BaroniAndrea\2017\Marketing\Progetti e attività\Pranzi Informativi Confindustria\Fab spa\Foto FAB\20170919_143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43758"/>
            <a:ext cx="3968441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171206_132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23361" cy="2427734"/>
          </a:xfrm>
          <a:prstGeom prst="rect">
            <a:avLst/>
          </a:prstGeom>
        </p:spPr>
      </p:pic>
      <p:pic>
        <p:nvPicPr>
          <p:cNvPr id="3" name="Immagine 2" descr="IMG-20171206-WA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0"/>
            <a:ext cx="4512501" cy="3384376"/>
          </a:xfrm>
          <a:prstGeom prst="rect">
            <a:avLst/>
          </a:prstGeom>
        </p:spPr>
      </p:pic>
      <p:pic>
        <p:nvPicPr>
          <p:cNvPr id="4" name="Immagine 3" descr="20180214_1319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71750"/>
            <a:ext cx="4352482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DAAEDF-A3D2-47D2-91DF-D5E6B3370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manca?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B6DCB7-4ADE-43FE-A286-18995DF895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1600" y="1275606"/>
            <a:ext cx="7488832" cy="3600400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sz="4000" dirty="0"/>
              <a:t>Reinventare una sacralità istituzionale </a:t>
            </a:r>
          </a:p>
        </p:txBody>
      </p:sp>
    </p:spTree>
    <p:extLst>
      <p:ext uri="{BB962C8B-B14F-4D97-AF65-F5344CB8AC3E}">
        <p14:creationId xmlns:p14="http://schemas.microsoft.com/office/powerpoint/2010/main" val="810457089"/>
      </p:ext>
    </p:extLst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E3A5FD-876E-49B0-99D0-C4F7599DF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si è perso 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CF1EFE-70E6-47F4-84E6-D579235408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i="1" dirty="0"/>
              <a:t>Mito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/>
              <a:t>Intangibile </a:t>
            </a:r>
          </a:p>
          <a:p>
            <a:pPr marL="0" indent="0">
              <a:buNone/>
            </a:pPr>
            <a:r>
              <a:rPr lang="it-IT" dirty="0"/>
              <a:t>inspiegabile 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472587-163C-42C1-A0A7-DD2E5B075A7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i="1" dirty="0"/>
              <a:t>Logo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Tangibile </a:t>
            </a:r>
          </a:p>
          <a:p>
            <a:pPr marL="0" indent="0">
              <a:buNone/>
            </a:pPr>
            <a:r>
              <a:rPr lang="it-IT" dirty="0"/>
              <a:t>valorizzabile </a:t>
            </a:r>
          </a:p>
        </p:txBody>
      </p:sp>
    </p:spTree>
    <p:extLst>
      <p:ext uri="{BB962C8B-B14F-4D97-AF65-F5344CB8AC3E}">
        <p14:creationId xmlns:p14="http://schemas.microsoft.com/office/powerpoint/2010/main" val="3719309816"/>
      </p:ext>
    </p:extLst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Dai miti ai riti di Confindustria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Partecipazione</a:t>
            </a:r>
          </a:p>
          <a:p>
            <a:r>
              <a:rPr lang="it-IT" dirty="0"/>
              <a:t>Relazioni</a:t>
            </a:r>
          </a:p>
          <a:p>
            <a:r>
              <a:rPr lang="it-IT" dirty="0"/>
              <a:t>Conoscenza </a:t>
            </a:r>
          </a:p>
          <a:p>
            <a:r>
              <a:rPr lang="it-IT" dirty="0"/>
              <a:t>Competenza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it-IT" dirty="0"/>
              <a:t>Il progetto Confindustria </a:t>
            </a:r>
            <a:r>
              <a:rPr lang="it-IT" dirty="0" err="1"/>
              <a:t>Touch</a:t>
            </a:r>
            <a:r>
              <a:rPr lang="it-IT" dirty="0"/>
              <a:t>: obiettivi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883496"/>
          </a:xfrm>
        </p:spPr>
        <p:txBody>
          <a:bodyPr>
            <a:normAutofit/>
          </a:bodyPr>
          <a:lstStyle/>
          <a:p>
            <a:r>
              <a:rPr lang="it-IT" b="1" dirty="0"/>
              <a:t>Creare relazioni </a:t>
            </a:r>
            <a:r>
              <a:rPr lang="it-IT" dirty="0"/>
              <a:t>fra le aziende di Pesaro e Ancona</a:t>
            </a:r>
          </a:p>
          <a:p>
            <a:r>
              <a:rPr lang="it-IT" b="1" dirty="0"/>
              <a:t> Dalla conoscenza alla competenza. </a:t>
            </a:r>
            <a:r>
              <a:rPr lang="it-IT" dirty="0"/>
              <a:t>«non dirmi cosa devo fare, fammelo tu!»</a:t>
            </a:r>
          </a:p>
          <a:p>
            <a:r>
              <a:rPr lang="it-IT" b="1" dirty="0"/>
              <a:t>Confronto ed ascolto “personalizzato”</a:t>
            </a:r>
            <a:r>
              <a:rPr lang="it-IT" dirty="0"/>
              <a:t> delle imprese al di fuori degli Organi Direttivi</a:t>
            </a:r>
          </a:p>
          <a:p>
            <a:r>
              <a:rPr lang="it-IT" b="1" dirty="0"/>
              <a:t>Rinnovare il brand di Confindustria </a:t>
            </a:r>
            <a:r>
              <a:rPr lang="it-IT" dirty="0"/>
              <a:t>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Eventi </a:t>
            </a:r>
            <a:r>
              <a:rPr lang="it-IT" b="1" dirty="0">
                <a:solidFill>
                  <a:srgbClr val="FF0066"/>
                </a:solidFill>
              </a:rPr>
              <a:t>«integrati»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672840"/>
          </a:xfrm>
        </p:spPr>
        <p:txBody>
          <a:bodyPr>
            <a:normAutofit lnSpcReduction="10%"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sz="4000" dirty="0"/>
              <a:t>1) conferenze territoriali</a:t>
            </a:r>
          </a:p>
          <a:p>
            <a:r>
              <a:rPr lang="it-IT" sz="4000" dirty="0"/>
              <a:t>2) cene ristrette</a:t>
            </a:r>
          </a:p>
          <a:p>
            <a:r>
              <a:rPr lang="it-IT" sz="4000" dirty="0"/>
              <a:t>3) pranzi operativi 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+ Incontro settimanale autogestito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Briefing settimanale Marketing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395536" y="1352551"/>
            <a:ext cx="4100264" cy="3268624"/>
          </a:xfrm>
        </p:spPr>
        <p:txBody>
          <a:bodyPr>
            <a:normAutofit fontScale="55%" lnSpcReduction="20%"/>
          </a:bodyPr>
          <a:lstStyle/>
          <a:p>
            <a:pPr>
              <a:buNone/>
            </a:pPr>
            <a:r>
              <a:rPr lang="it-IT" sz="3200" dirty="0"/>
              <a:t>	</a:t>
            </a:r>
            <a:r>
              <a:rPr lang="it-IT" sz="5800" dirty="0"/>
              <a:t>Si parla di:</a:t>
            </a:r>
          </a:p>
          <a:p>
            <a:pPr>
              <a:buNone/>
            </a:pPr>
            <a:endParaRPr lang="it-IT" sz="3200" dirty="0"/>
          </a:p>
          <a:p>
            <a:r>
              <a:rPr lang="it-IT" sz="3200" dirty="0"/>
              <a:t>Soci, servizi, azioni di lobby </a:t>
            </a:r>
          </a:p>
          <a:p>
            <a:r>
              <a:rPr lang="it-IT" sz="3200" dirty="0"/>
              <a:t>Coordinamento e promozione eventi</a:t>
            </a:r>
          </a:p>
          <a:p>
            <a:r>
              <a:rPr lang="it-IT" sz="3200" dirty="0"/>
              <a:t>Nuove normative ad impatto sulle aziende</a:t>
            </a:r>
          </a:p>
          <a:p>
            <a:r>
              <a:rPr lang="it-IT" sz="3200" dirty="0"/>
              <a:t>Promozione di servizi </a:t>
            </a:r>
          </a:p>
          <a:p>
            <a:r>
              <a:rPr lang="it-IT" sz="3200" dirty="0"/>
              <a:t>Analisi contratti e preventivi </a:t>
            </a:r>
          </a:p>
          <a:p>
            <a:r>
              <a:rPr lang="it-IT" sz="3200" dirty="0"/>
              <a:t>Azioni di sviluppo e mantenimento </a:t>
            </a:r>
          </a:p>
          <a:p>
            <a:pPr>
              <a:buNone/>
            </a:pPr>
            <a:endParaRPr lang="it-IT" sz="3200" dirty="0"/>
          </a:p>
          <a:p>
            <a:endParaRPr lang="it-IT" sz="3200" dirty="0"/>
          </a:p>
          <a:p>
            <a:endParaRPr lang="it-IT" dirty="0"/>
          </a:p>
        </p:txBody>
      </p:sp>
      <p:pic>
        <p:nvPicPr>
          <p:cNvPr id="5" name="Segnaposto contenuto 4" descr="IMG-20171206-WA0007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rcRect l="10.594%"/>
          <a:stretch>
            <a:fillRect/>
          </a:stretch>
        </p:blipFill>
        <p:spPr>
          <a:xfrm>
            <a:off x="4845050" y="1356873"/>
            <a:ext cx="3886200" cy="3260016"/>
          </a:xfrm>
        </p:spPr>
      </p:pic>
    </p:spTree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747479230"/>
              </p:ext>
            </p:extLst>
          </p:nvPr>
        </p:nvGraphicFramePr>
        <p:xfrm>
          <a:off x="107504" y="0"/>
          <a:ext cx="8856984" cy="5143500"/>
        </p:xfrm>
        <a:graphic>
          <a:graphicData uri="http://purl.oclc.org/ooxml/drawingml/diagram">
            <dgm:relIds xmlns:dgm="http://purl.oclc.org/ooxml/drawingml/diagram" xmlns:r="http://purl.oclc.org/ooxml/officeDocument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conferenze territoriali </a:t>
            </a:r>
          </a:p>
        </p:txBody>
      </p:sp>
    </p:spTree>
  </p:cSld>
  <p:clrMapOvr>
    <a:masterClrMapping/>
  </p:clrMapOvr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:\BaroniAndrea\2015\MARKETING\Progetti Attività\Incontri Territoriale SCHNELL 2016\foto\image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3456384" cy="2749532"/>
          </a:xfrm>
          <a:prstGeom prst="rect">
            <a:avLst/>
          </a:prstGeom>
          <a:noFill/>
        </p:spPr>
      </p:pic>
      <p:pic>
        <p:nvPicPr>
          <p:cNvPr id="4" name="Picture 3" descr="T:\BaroniAndrea\2015\MARKETING\Progetti Attività\Incontri Territoriale SCHNELL 2016\foto\Schnell 2 Alessandri Angel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9782"/>
            <a:ext cx="3528392" cy="1984721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4139952" y="95964"/>
            <a:ext cx="4641901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it-IT" sz="2800" b="1" spc="150" dirty="0" err="1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Schnell</a:t>
            </a:r>
            <a:r>
              <a:rPr lang="it-IT" sz="2800" b="1" cap="none" spc="150" dirty="0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 Spa</a:t>
            </a:r>
          </a:p>
          <a:p>
            <a:r>
              <a:rPr lang="it-IT" sz="1600" b="1" spc="150" dirty="0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Luigi Angelini</a:t>
            </a:r>
          </a:p>
          <a:p>
            <a:r>
              <a:rPr lang="it-IT" sz="1600" b="1" cap="none" spc="150" dirty="0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Pierluigi </a:t>
            </a:r>
            <a:r>
              <a:rPr lang="it-IT" sz="1600" b="1" cap="none" spc="150" dirty="0" err="1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Alessandri</a:t>
            </a:r>
            <a:r>
              <a:rPr lang="it-IT" sz="1600" b="1" cap="none" spc="150" dirty="0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  - Technogym</a:t>
            </a:r>
          </a:p>
          <a:p>
            <a:r>
              <a:rPr lang="it-IT" sz="1600" b="1" spc="150" dirty="0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Armando </a:t>
            </a:r>
            <a:r>
              <a:rPr lang="it-IT" sz="1600" b="1" spc="150" dirty="0" err="1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Trasarti</a:t>
            </a:r>
            <a:endParaRPr lang="it-IT" sz="1600" b="1" spc="150" dirty="0">
              <a:ln w="11430"/>
              <a:solidFill>
                <a:schemeClr val="accent4">
                  <a:lumMod val="75%"/>
                </a:schemeClr>
              </a:solidFill>
              <a:effectLst>
                <a:outerShdw blurRad="25400" algn="tl" rotWithShape="0">
                  <a:srgbClr val="000000">
                    <a:alpha val="43%"/>
                  </a:srgbClr>
                </a:outerShdw>
              </a:effectLst>
            </a:endParaRPr>
          </a:p>
          <a:p>
            <a:r>
              <a:rPr lang="it-IT" sz="1600" b="1" spc="150" dirty="0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Lucia </a:t>
            </a:r>
            <a:r>
              <a:rPr lang="it-IT" sz="1600" b="1" spc="150" dirty="0" err="1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Capodagli</a:t>
            </a:r>
            <a:endParaRPr lang="it-IT" sz="1600" b="1" spc="150" dirty="0">
              <a:ln w="11430"/>
              <a:solidFill>
                <a:schemeClr val="accent4">
                  <a:lumMod val="75%"/>
                </a:schemeClr>
              </a:solidFill>
              <a:effectLst>
                <a:outerShdw blurRad="25400" algn="tl" rotWithShape="0">
                  <a:srgbClr val="000000">
                    <a:alpha val="43%"/>
                  </a:srgbClr>
                </a:outerShdw>
              </a:effectLst>
            </a:endParaRPr>
          </a:p>
          <a:p>
            <a:endParaRPr lang="it-IT" sz="1600" b="1" cap="none" spc="150" dirty="0">
              <a:ln w="11430"/>
              <a:solidFill>
                <a:schemeClr val="accent4">
                  <a:lumMod val="75%"/>
                </a:schemeClr>
              </a:solidFill>
              <a:effectLst>
                <a:outerShdw blurRad="25400" algn="tl" rotWithShape="0">
                  <a:srgbClr val="000000">
                    <a:alpha val="43%"/>
                  </a:srgbClr>
                </a:outerShdw>
              </a:effectLst>
            </a:endParaRPr>
          </a:p>
          <a:p>
            <a:r>
              <a:rPr lang="it-IT" sz="2400" b="1" spc="150" dirty="0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La </a:t>
            </a:r>
            <a:r>
              <a:rPr lang="it-IT" sz="2400" b="1" spc="150" dirty="0" err="1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vision</a:t>
            </a:r>
            <a:r>
              <a:rPr lang="it-IT" sz="2400" b="1" spc="150" dirty="0">
                <a:ln w="11430"/>
                <a:solidFill>
                  <a:schemeClr val="accent4">
                    <a:lumMod val="75%"/>
                  </a:schemeClr>
                </a:solidFill>
                <a:effectLst>
                  <a:outerShdw blurRad="25400" algn="tl" rotWithShape="0">
                    <a:srgbClr val="000000">
                      <a:alpha val="43%"/>
                    </a:srgbClr>
                  </a:outerShdw>
                </a:effectLst>
              </a:rPr>
              <a:t> nel business </a:t>
            </a:r>
          </a:p>
          <a:p>
            <a:pPr algn="ctr"/>
            <a:endParaRPr lang="it-IT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%"/>
                  </a:srgbClr>
                </a:outerShdw>
              </a:effectLst>
            </a:endParaRPr>
          </a:p>
        </p:txBody>
      </p:sp>
      <p:pic>
        <p:nvPicPr>
          <p:cNvPr id="6" name="Picture 4" descr="T:\BaroniAndrea\2015\MARKETING\Progetti Attività\Incontri Territoriale SCHNELL 2016\foto\Schnell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003798"/>
            <a:ext cx="3547885" cy="1995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purl.oclc.org/ooxml/officeDocument/relationships/image" Target="../media/image1.jpeg"/></Relationships>
</file>

<file path=ppt/theme/theme1.xml><?xml version="1.0" encoding="utf-8"?>
<a:theme xmlns:a="http://purl.oclc.org/ooxml/drawingml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%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%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%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%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shade val="45%"/>
                <a:satMod val="150%"/>
              </a:schemeClr>
            </a:gs>
            <a:gs pos="35%">
              <a:schemeClr val="phClr">
                <a:shade val="60%"/>
                <a:satMod val="150%"/>
              </a:schemeClr>
            </a:gs>
            <a:gs pos="100%">
              <a:schemeClr val="phClr">
                <a:tint val="97%"/>
                <a:satMod val="200%"/>
              </a:schemeClr>
            </a:gs>
          </a:gsLst>
          <a:lin ang="16200000" scaled="1"/>
        </a:gradFill>
        <a:blipFill>
          <a:blip xmlns:r="http://purl.oclc.org/ooxml/officeDocument/relationships" r:embed="rId1">
            <a:duotone>
              <a:schemeClr val="phClr">
                <a:shade val="90%"/>
                <a:satMod val="140%"/>
              </a:schemeClr>
              <a:schemeClr val="phClr">
                <a:satMod val="120%"/>
              </a:schemeClr>
            </a:duotone>
          </a:blip>
          <a:tile tx="0" ty="0" sx="100%" sy="100%" flip="none" algn="t"/>
        </a:blipFill>
      </a:bgFillStyleLst>
    </a:fmtScheme>
  </a:themeElements>
  <a:objectDefaults/>
  <a:extraClrSchemeLst/>
</a:theme>
</file>

<file path=ppt/theme/theme2.xml><?xml version="1.0" encoding="utf-8"?>
<a:theme xmlns:a="http://purl.oclc.org/ooxml/drawingml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40%"/>
                <a:satMod val="155%"/>
              </a:schemeClr>
            </a:gs>
            <a:gs pos="65%">
              <a:schemeClr val="phClr">
                <a:shade val="85%"/>
                <a:satMod val="155%"/>
              </a:schemeClr>
            </a:gs>
            <a:gs pos="100%">
              <a:schemeClr val="phClr">
                <a:shade val="95%"/>
                <a:satMod val="155%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%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%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%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shade val="50%"/>
                <a:satMod val="155%"/>
              </a:schemeClr>
            </a:gs>
            <a:gs pos="35%">
              <a:schemeClr val="phClr">
                <a:shade val="75%"/>
                <a:satMod val="155%"/>
              </a:schemeClr>
            </a:gs>
            <a:gs pos="100%">
              <a:schemeClr val="phClr">
                <a:tint val="80%"/>
                <a:satMod val="255%"/>
              </a:schemeClr>
            </a:gs>
          </a:gsLst>
          <a:lin ang="16200000" scaled="0"/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100%" t="100%" r="100%" b="100%"/>
          </a:path>
        </a:gradFill>
      </a:bgFillStyleLst>
    </a:fmtScheme>
  </a:themeElements>
  <a:objectDefaults/>
  <a:extraClrSchemeLst/>
</a:theme>
</file>

<file path=ppt/theme/theme3.xml><?xml version="1.0" encoding="utf-8"?>
<a:theme xmlns:a="http://purl.oclc.org/ooxml/drawingml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docProps/app.xml><?xml version="1.0" encoding="utf-8"?>
<Properties xmlns="http://purl.oclc.org/ooxml/officeDocument/extendedProperties" xmlns:vt="http://purl.oclc.org/ooxml/officeDocument/docPropsVTypes">
  <Template>WidescreenPresentation</Template>
  <TotalTime>0</TotalTime>
  <Words>301</Words>
  <Application>Microsoft Office PowerPoint</Application>
  <PresentationFormat>Presentazione su schermo (16:9)</PresentationFormat>
  <Paragraphs>85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Calibri</vt:lpstr>
      <vt:lpstr>Tw Cen MT</vt:lpstr>
      <vt:lpstr>Wingdings</vt:lpstr>
      <vt:lpstr>Wingdings 2</vt:lpstr>
      <vt:lpstr>WidescreenPresentation</vt:lpstr>
      <vt:lpstr>Progetto “touch” una confindustria da toccare </vt:lpstr>
      <vt:lpstr>Cosa si è perso ?</vt:lpstr>
      <vt:lpstr>Dai miti ai riti di Confindustria </vt:lpstr>
      <vt:lpstr>Il progetto Confindustria Touch: obiettivi</vt:lpstr>
      <vt:lpstr>Eventi «integrati» </vt:lpstr>
      <vt:lpstr>Briefing settimanale Marketing </vt:lpstr>
      <vt:lpstr>Presentazione standard di PowerPoint</vt:lpstr>
      <vt:lpstr>Le conferenze territoriali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Cene ristrette</vt:lpstr>
      <vt:lpstr>Presentazione standard di PowerPoint</vt:lpstr>
      <vt:lpstr>Pranzi operativi</vt:lpstr>
      <vt:lpstr>Presentazione standard di PowerPoint</vt:lpstr>
      <vt:lpstr>Presentazione standard di PowerPoint</vt:lpstr>
      <vt:lpstr>Cosa manca?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2017-05-19T08:30:17Z</dcterms:created>
  <dcterms:modified xsi:type="dcterms:W3CDTF">2018-09-24T06:52:11Z</dcterms:modified>
</cp:coreProperties>
</file>

<file path=docProps/custom.xml><?xml version="1.0" encoding="utf-8"?>
<Properties xmlns="http://purl.oclc.org/ooxml/officeDocument/customProperties" xmlns:vt="http://purl.oclc.org/ooxml/officeDocument/docPropsVTypes">
  <property fmtid="{D5CDD505-2E9C-101B-9397-08002B2CF9AE}" pid="2" name="_LCID">
    <vt:i4>1040</vt:i4>
  </property>
  <property fmtid="{D5CDD505-2E9C-101B-9397-08002B2CF9AE}" pid="3" name="_Version">
    <vt:lpwstr>12.0.4518</vt:lpwstr>
  </property>
</Properties>
</file>