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5" r:id="rId2"/>
    <p:sldMasterId id="2147483699" r:id="rId3"/>
    <p:sldMasterId id="2147483757" r:id="rId4"/>
    <p:sldMasterId id="2147483823" r:id="rId5"/>
    <p:sldMasterId id="2147483849" r:id="rId6"/>
  </p:sldMasterIdLst>
  <p:notesMasterIdLst>
    <p:notesMasterId r:id="rId18"/>
  </p:notesMasterIdLst>
  <p:sldIdLst>
    <p:sldId id="390" r:id="rId7"/>
    <p:sldId id="470" r:id="rId8"/>
    <p:sldId id="468" r:id="rId9"/>
    <p:sldId id="469" r:id="rId10"/>
    <p:sldId id="464" r:id="rId11"/>
    <p:sldId id="458" r:id="rId12"/>
    <p:sldId id="465" r:id="rId13"/>
    <p:sldId id="459" r:id="rId14"/>
    <p:sldId id="466" r:id="rId15"/>
    <p:sldId id="467" r:id="rId16"/>
    <p:sldId id="444" r:id="rId17"/>
  </p:sldIdLst>
  <p:sldSz cx="12192000" cy="6858000"/>
  <p:notesSz cx="6808788" cy="9940925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'Aguanno, Andrea" initials="DA" lastIdx="4" clrIdx="0">
    <p:extLst>
      <p:ext uri="{19B8F6BF-5375-455C-9EA6-DF929625EA0E}">
        <p15:presenceInfo xmlns:p15="http://schemas.microsoft.com/office/powerpoint/2012/main" userId="S-1-5-21-389615005-175402566-1846952604-481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0AE414"/>
    <a:srgbClr val="797979"/>
    <a:srgbClr val="A3A4A3"/>
    <a:srgbClr val="415263"/>
    <a:srgbClr val="5E81A9"/>
    <a:srgbClr val="5F85B0"/>
    <a:srgbClr val="357B2B"/>
    <a:srgbClr val="415464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5934" autoAdjust="0"/>
  </p:normalViewPr>
  <p:slideViewPr>
    <p:cSldViewPr snapToGrid="0">
      <p:cViewPr varScale="1">
        <p:scale>
          <a:sx n="81" d="100"/>
          <a:sy n="81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8A4E9-5B20-4482-9D28-EA0FEF8DB9C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D9224-B00B-4535-8DBE-F4FAF4303C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74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465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40DDFF-FC94-4FAB-A727-7DCD03EE877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687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129C8E-A2B1-46CB-9D20-DC10C65CD798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52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402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immagine 6"/>
          <p:cNvSpPr>
            <a:spLocks noGrp="1"/>
          </p:cNvSpPr>
          <p:nvPr>
            <p:ph type="pic" sz="quarter" idx="16"/>
          </p:nvPr>
        </p:nvSpPr>
        <p:spPr>
          <a:xfrm>
            <a:off x="-4235" y="3505926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0" name="Segnaposto immagine 6"/>
          <p:cNvSpPr>
            <a:spLocks noGrp="1"/>
          </p:cNvSpPr>
          <p:nvPr>
            <p:ph type="pic" sz="quarter" idx="17"/>
          </p:nvPr>
        </p:nvSpPr>
        <p:spPr>
          <a:xfrm>
            <a:off x="9792000" y="3505926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3" name="Segnaposto immagine 12"/>
          <p:cNvSpPr>
            <a:spLocks noGrp="1"/>
          </p:cNvSpPr>
          <p:nvPr>
            <p:ph type="pic" sz="quarter" idx="14"/>
          </p:nvPr>
        </p:nvSpPr>
        <p:spPr>
          <a:xfrm>
            <a:off x="2384600" y="849501"/>
            <a:ext cx="7422800" cy="5363948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it-IT" sz="1867"/>
            </a:lvl1pPr>
          </a:lstStyle>
          <a:p>
            <a:pPr marL="0" lvl="0" indent="0" algn="ctr">
              <a:buNone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3"/>
          </p:nvPr>
        </p:nvSpPr>
        <p:spPr>
          <a:xfrm>
            <a:off x="-4235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4" name="Segnaposto immagine 6"/>
          <p:cNvSpPr>
            <a:spLocks noGrp="1"/>
          </p:cNvSpPr>
          <p:nvPr>
            <p:ph type="pic" sz="quarter" idx="15"/>
          </p:nvPr>
        </p:nvSpPr>
        <p:spPr>
          <a:xfrm>
            <a:off x="9792000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0" y="849501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9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274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1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245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150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1433" y="1412777"/>
            <a:ext cx="11235267" cy="4713388"/>
          </a:xfrm>
        </p:spPr>
        <p:txBody>
          <a:bodyPr>
            <a:normAutofit/>
          </a:bodyPr>
          <a:lstStyle>
            <a:lvl1pPr marL="243411" indent="-243411" algn="l">
              <a:lnSpc>
                <a:spcPct val="120000"/>
              </a:lnSpc>
              <a:defRPr sz="1867">
                <a:solidFill>
                  <a:schemeClr val="tx1"/>
                </a:solidFill>
              </a:defRPr>
            </a:lvl1pPr>
            <a:lvl2pPr marL="836063" indent="-226478" algn="l">
              <a:lnSpc>
                <a:spcPct val="120000"/>
              </a:lnSpc>
              <a:defRPr sz="1600">
                <a:solidFill>
                  <a:schemeClr val="tx1"/>
                </a:solidFill>
              </a:defRPr>
            </a:lvl2pPr>
            <a:lvl3pPr marL="1430831" indent="-211661" algn="l">
              <a:lnSpc>
                <a:spcPct val="120000"/>
              </a:lnSpc>
              <a:defRPr sz="1467">
                <a:solidFill>
                  <a:schemeClr val="tx1"/>
                </a:solidFill>
              </a:defRPr>
            </a:lvl3pPr>
            <a:lvl4pPr marL="2034066" indent="-205312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4pPr>
            <a:lvl5pPr marL="2626718" indent="-188379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480485" y="740701"/>
            <a:ext cx="11221231" cy="3139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it-IT" sz="1600">
                <a:solidFill>
                  <a:schemeClr val="accent3"/>
                </a:solidFill>
              </a:defRPr>
            </a:lvl1pPr>
            <a:lvl2pPr>
              <a:defRPr lang="it-IT" sz="2400"/>
            </a:lvl2pPr>
            <a:lvl3pPr>
              <a:defRPr lang="it-IT"/>
            </a:lvl3pPr>
            <a:lvl4pPr>
              <a:defRPr lang="it-IT" sz="2400"/>
            </a:lvl4pPr>
            <a:lvl5pPr>
              <a:defRPr lang="it-IT" sz="2400"/>
            </a:lvl5pPr>
          </a:lstStyle>
          <a:p>
            <a:pPr marL="0" lvl="0"/>
            <a:r>
              <a:rPr lang="it-IT" dirty="0"/>
              <a:t>Fare clic per modificare gli stili del testo dello schema</a:t>
            </a:r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80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174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testu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17" y="6383867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7000" y="6436784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8600" y="6430433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17" y="6383867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7000" y="6436784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8600" y="6430433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/>
          </p:nvPr>
        </p:nvSpPr>
        <p:spPr>
          <a:xfrm>
            <a:off x="334433" y="357719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434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34434" y="6297084"/>
            <a:ext cx="1344084" cy="245533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0B34D3-CF97-482E-AE26-BA203912DCD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3879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2470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38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0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4" y="6297858"/>
            <a:ext cx="367181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 userDrawn="1"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332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984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3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857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536001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3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423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19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 userDrawn="1"/>
        </p:nvSpPr>
        <p:spPr>
          <a:xfrm>
            <a:off x="8462434" y="3429000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4" y="1532965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5"/>
            <a:ext cx="8593667" cy="451780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4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463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895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/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962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B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2"/>
          <p:cNvSpPr>
            <a:spLocks noGrp="1"/>
          </p:cNvSpPr>
          <p:nvPr>
            <p:ph idx="1"/>
          </p:nvPr>
        </p:nvSpPr>
        <p:spPr>
          <a:xfrm>
            <a:off x="310086" y="3433234"/>
            <a:ext cx="10874479" cy="451405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310085" y="2772411"/>
            <a:ext cx="10874480" cy="697627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459788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2592917" cy="88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1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06012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9996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044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0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4" y="6297858"/>
            <a:ext cx="367181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 userDrawn="1"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152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0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629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3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363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536001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3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955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19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 userDrawn="1"/>
        </p:nvSpPr>
        <p:spPr>
          <a:xfrm>
            <a:off x="8462434" y="3429000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4" y="1532965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5"/>
            <a:ext cx="8593667" cy="451780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4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595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9104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/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978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B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2"/>
          <p:cNvSpPr>
            <a:spLocks noGrp="1"/>
          </p:cNvSpPr>
          <p:nvPr>
            <p:ph idx="1"/>
          </p:nvPr>
        </p:nvSpPr>
        <p:spPr>
          <a:xfrm>
            <a:off x="310086" y="3433234"/>
            <a:ext cx="10874479" cy="451405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310085" y="2772411"/>
            <a:ext cx="10874480" cy="697627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1220453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2592917" cy="88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1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2449604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agina vuota BIANC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656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775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931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3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0901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0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4" y="6297858"/>
            <a:ext cx="367181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 userDrawn="1"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764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3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423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536001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3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237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19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 userDrawn="1"/>
        </p:nvSpPr>
        <p:spPr>
          <a:xfrm>
            <a:off x="8462434" y="3429000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4" y="1532965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5"/>
            <a:ext cx="8593667" cy="451780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4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2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386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18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302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/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438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B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2"/>
          <p:cNvSpPr>
            <a:spLocks noGrp="1"/>
          </p:cNvSpPr>
          <p:nvPr>
            <p:ph idx="1"/>
          </p:nvPr>
        </p:nvSpPr>
        <p:spPr>
          <a:xfrm>
            <a:off x="310086" y="3433234"/>
            <a:ext cx="10874479" cy="451405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310085" y="2772411"/>
            <a:ext cx="10874480" cy="697627"/>
          </a:xfrm>
          <a:prstGeom prst="rect">
            <a:avLst/>
          </a:prstGeom>
          <a:noFill/>
        </p:spPr>
        <p:txBody>
          <a:bodyPr rtlCol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7081038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2592917" cy="88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1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776711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agina vuota BIANC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578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75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536001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3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916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6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9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3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588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6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207470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1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9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9" y="6109613"/>
            <a:ext cx="1435423" cy="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21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9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9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442098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9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6" y="1536002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9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5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9" y="6109613"/>
            <a:ext cx="1435423" cy="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958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20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9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/>
        </p:nvSpPr>
        <p:spPr>
          <a:xfrm>
            <a:off x="8462435" y="3429001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5" y="1532966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6"/>
            <a:ext cx="8593667" cy="4517804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5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9" y="6109613"/>
            <a:ext cx="1435423" cy="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074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/>
        </p:nvSpPr>
        <p:spPr>
          <a:xfrm>
            <a:off x="206024" y="6118578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/>
        </p:nvSpPr>
        <p:spPr>
          <a:xfrm>
            <a:off x="334435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4" y="6118578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5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3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5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7486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2728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9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9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9" y="5901267"/>
            <a:ext cx="1435423" cy="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987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19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/>
        </p:nvSpPr>
        <p:spPr>
          <a:xfrm>
            <a:off x="8462434" y="3429000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4" y="1532965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5"/>
            <a:ext cx="8593667" cy="4517804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4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067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6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9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3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801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immagine 6"/>
          <p:cNvSpPr>
            <a:spLocks noGrp="1"/>
          </p:cNvSpPr>
          <p:nvPr>
            <p:ph type="pic" sz="quarter" idx="16"/>
          </p:nvPr>
        </p:nvSpPr>
        <p:spPr>
          <a:xfrm>
            <a:off x="-4235" y="3505927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0" name="Segnaposto immagine 6"/>
          <p:cNvSpPr>
            <a:spLocks noGrp="1"/>
          </p:cNvSpPr>
          <p:nvPr>
            <p:ph type="pic" sz="quarter" idx="17"/>
          </p:nvPr>
        </p:nvSpPr>
        <p:spPr>
          <a:xfrm>
            <a:off x="9792000" y="3505927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3" name="Segnaposto immagine 12"/>
          <p:cNvSpPr>
            <a:spLocks noGrp="1"/>
          </p:cNvSpPr>
          <p:nvPr>
            <p:ph type="pic" sz="quarter" idx="14"/>
          </p:nvPr>
        </p:nvSpPr>
        <p:spPr>
          <a:xfrm>
            <a:off x="2384600" y="849502"/>
            <a:ext cx="7422800" cy="5363948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it-IT" sz="1867"/>
            </a:lvl1pPr>
          </a:lstStyle>
          <a:p>
            <a:pPr marL="0" lvl="0" indent="0" algn="ctr">
              <a:buNone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3"/>
          </p:nvPr>
        </p:nvSpPr>
        <p:spPr>
          <a:xfrm>
            <a:off x="-4235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4" name="Segnaposto immagine 6"/>
          <p:cNvSpPr>
            <a:spLocks noGrp="1"/>
          </p:cNvSpPr>
          <p:nvPr>
            <p:ph type="pic" sz="quarter" idx="15"/>
          </p:nvPr>
        </p:nvSpPr>
        <p:spPr>
          <a:xfrm>
            <a:off x="9792000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0" y="849501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589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6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9" y="5901267"/>
            <a:ext cx="1435423" cy="6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8984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2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3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92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4" y="6118578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5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3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48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1433" y="1412778"/>
            <a:ext cx="11235267" cy="4713388"/>
          </a:xfrm>
        </p:spPr>
        <p:txBody>
          <a:bodyPr>
            <a:normAutofit/>
          </a:bodyPr>
          <a:lstStyle>
            <a:lvl1pPr marL="243405" indent="-243405" algn="l">
              <a:lnSpc>
                <a:spcPct val="120000"/>
              </a:lnSpc>
              <a:defRPr sz="1867">
                <a:solidFill>
                  <a:schemeClr val="tx1"/>
                </a:solidFill>
              </a:defRPr>
            </a:lvl1pPr>
            <a:lvl2pPr marL="836042" indent="-226473" algn="l">
              <a:lnSpc>
                <a:spcPct val="120000"/>
              </a:lnSpc>
              <a:defRPr sz="1600">
                <a:solidFill>
                  <a:schemeClr val="tx1"/>
                </a:solidFill>
              </a:defRPr>
            </a:lvl2pPr>
            <a:lvl3pPr marL="1430795" indent="-211656" algn="l">
              <a:lnSpc>
                <a:spcPct val="120000"/>
              </a:lnSpc>
              <a:defRPr sz="1467">
                <a:solidFill>
                  <a:schemeClr val="tx1"/>
                </a:solidFill>
              </a:defRPr>
            </a:lvl3pPr>
            <a:lvl4pPr marL="2034016" indent="-205307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4pPr>
            <a:lvl5pPr marL="2626653" indent="-188374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480486" y="740701"/>
            <a:ext cx="11221231" cy="3139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it-IT" sz="1600">
                <a:solidFill>
                  <a:schemeClr val="accent3"/>
                </a:solidFill>
              </a:defRPr>
            </a:lvl1pPr>
            <a:lvl2pPr>
              <a:defRPr lang="it-IT" sz="2400"/>
            </a:lvl2pPr>
            <a:lvl3pPr>
              <a:defRPr lang="it-IT"/>
            </a:lvl3pPr>
            <a:lvl4pPr>
              <a:defRPr lang="it-IT" sz="2400"/>
            </a:lvl4pPr>
            <a:lvl5pPr>
              <a:defRPr lang="it-IT" sz="2400"/>
            </a:lvl5pPr>
          </a:lstStyle>
          <a:p>
            <a:pPr marL="0" lvl="0"/>
            <a:r>
              <a:rPr lang="it-IT" dirty="0"/>
              <a:t>Fare clic per modificare gli stili del testo dello schema</a:t>
            </a:r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13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130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06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632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7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65" r:id="rId9"/>
    <p:sldLayoutId id="2147483666" r:id="rId10"/>
    <p:sldLayoutId id="2147483668" r:id="rId11"/>
    <p:sldLayoutId id="2147483669" r:id="rId12"/>
    <p:sldLayoutId id="2147483672" r:id="rId13"/>
    <p:sldLayoutId id="2147483684" r:id="rId1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10356851" y="6455833"/>
            <a:ext cx="1500716" cy="213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1440" tIns="45720" rIns="91440" bIns="4572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CEE22EC-AF1F-4A2B-AB8B-BEE13242F5FB}" type="slidenum">
              <a:rPr lang="it-IT" altLang="it-IT" sz="1067" smtClean="0">
                <a:solidFill>
                  <a:schemeClr val="accent3"/>
                </a:solidFill>
                <a:latin typeface="+mj-lt"/>
              </a:rPr>
              <a:pPr algn="r" eaLnBrk="1" hangingPunct="1">
                <a:defRPr/>
              </a:pPr>
              <a:t>‹N›</a:t>
            </a:fld>
            <a:endParaRPr lang="it-IT" altLang="it-IT" sz="1067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5B4A8-3B8D-4410-AE83-ED981E2E9E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43934" y="6502400"/>
            <a:ext cx="1308100" cy="213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1440" tIns="45720" rIns="91440" bIns="4572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fld id="{DE720125-7536-4060-822E-65AC18836526}" type="slidenum">
              <a:rPr lang="it-IT" altLang="it-IT" sz="1067" smtClean="0">
                <a:solidFill>
                  <a:schemeClr val="accent3"/>
                </a:solidFill>
                <a:latin typeface="+mj-lt"/>
              </a:rPr>
              <a:pPr eaLnBrk="1" hangingPunct="1">
                <a:defRPr/>
              </a:pPr>
              <a:t>‹N›</a:t>
            </a:fld>
            <a:endParaRPr lang="it-IT" altLang="it-IT" sz="1067" dirty="0">
              <a:solidFill>
                <a:schemeClr val="accent3"/>
              </a:solidFill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07469" rtl="0" eaLnBrk="0" fontAlgn="base" hangingPunct="0">
        <a:spcBef>
          <a:spcPct val="0"/>
        </a:spcBef>
        <a:spcAft>
          <a:spcPct val="0"/>
        </a:spcAft>
        <a:defRPr lang="it-IT" sz="2667" b="1" kern="1200">
          <a:solidFill>
            <a:schemeClr val="accent2"/>
          </a:solidFill>
          <a:latin typeface="+mn-lt"/>
          <a:ea typeface="+mn-ea"/>
          <a:cs typeface="+mn-cs"/>
        </a:defRPr>
      </a:lvl1pPr>
      <a:lvl2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2pPr>
      <a:lvl3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3pPr>
      <a:lvl4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4pPr>
      <a:lvl5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5pPr>
      <a:lvl6pPr marL="609585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6pPr>
      <a:lvl7pPr marL="1219170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7pPr>
      <a:lvl8pPr marL="1828754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8pPr>
      <a:lvl9pPr marL="2438339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9pPr>
    </p:titleStyle>
    <p:bodyStyle>
      <a:lvl1pPr marL="237061" indent="-237061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717533" indent="-260344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tabLst>
          <a:tab pos="717533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003" indent="-192613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904952" indent="-177796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512421" indent="-188379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078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499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46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724" y="6086901"/>
            <a:ext cx="1289937" cy="57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0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simest.it/approfondimenti/tasso-agevolato-simest" TargetMode="External"/><Relationship Id="rId1" Type="http://schemas.openxmlformats.org/officeDocument/2006/relationships/slideLayout" Target="../slideLayouts/slideLayout20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3">
            <a:extLst>
              <a:ext uri="{FF2B5EF4-FFF2-40B4-BE49-F238E27FC236}">
                <a16:creationId xmlns:a16="http://schemas.microsoft.com/office/drawing/2014/main" id="{25B23111-93DA-4500-AE77-D420C122D2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153" y="3266118"/>
            <a:ext cx="10395404" cy="1497308"/>
          </a:xfrm>
        </p:spPr>
        <p:txBody>
          <a:bodyPr/>
          <a:lstStyle/>
          <a:p>
            <a:r>
              <a:rPr lang="it-IT" sz="3200" b="1" dirty="0">
                <a:solidFill>
                  <a:srgbClr val="415464"/>
                </a:solidFill>
                <a:ea typeface="Arial" panose="020B0604020202020204" pitchFamily="34" charset="0"/>
              </a:rPr>
              <a:t>Gli strumenti di SIMEST a supporto dell’internazionalizzazione delle imprese </a:t>
            </a:r>
            <a:r>
              <a:rPr lang="it-IT" sz="3200" b="1" dirty="0" smtClean="0">
                <a:solidFill>
                  <a:srgbClr val="415464"/>
                </a:solidFill>
                <a:ea typeface="Arial" panose="020B0604020202020204" pitchFamily="34" charset="0"/>
              </a:rPr>
              <a:t>italiane</a:t>
            </a:r>
          </a:p>
          <a:p>
            <a:r>
              <a:rPr lang="it-IT" sz="2400" b="1" dirty="0" smtClean="0">
                <a:solidFill>
                  <a:srgbClr val="415464"/>
                </a:solidFill>
                <a:ea typeface="Arial" panose="020B0604020202020204" pitchFamily="34" charset="0"/>
              </a:rPr>
              <a:t>Focus Finanziamenti agevolati e nuova operatività PNRR</a:t>
            </a:r>
            <a:endParaRPr lang="it-IT" sz="2400" b="1" dirty="0">
              <a:solidFill>
                <a:srgbClr val="415464"/>
              </a:solidFill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0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egnaposto testo 1"/>
          <p:cNvSpPr>
            <a:spLocks noGrp="1"/>
          </p:cNvSpPr>
          <p:nvPr>
            <p:ph type="body" idx="13"/>
          </p:nvPr>
        </p:nvSpPr>
        <p:spPr>
          <a:xfrm>
            <a:off x="334434" y="357719"/>
            <a:ext cx="11857567" cy="383116"/>
          </a:xfrm>
        </p:spPr>
        <p:txBody>
          <a:bodyPr/>
          <a:lstStyle/>
          <a:p>
            <a:r>
              <a:rPr lang="it-IT" dirty="0"/>
              <a:t>3. Partecipazione delle PMI a fiere e altri eventi di carattere </a:t>
            </a:r>
            <a:r>
              <a:rPr lang="it-IT" dirty="0" smtClean="0"/>
              <a:t>internazionale</a:t>
            </a:r>
            <a:endParaRPr lang="it-IT" dirty="0"/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608DA0FE-9C19-F746-8419-6700E348BF78}" type="slidenum">
              <a:rPr lang="it-IT"/>
              <a:pPr defTabSz="685783">
                <a:defRPr/>
              </a:pPr>
              <a:t>10</a:t>
            </a:fld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smtClean="0"/>
              <a:t>Spese finanziabili 2/2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087412" y="1361361"/>
            <a:ext cx="571616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ALTRE SPESE: B) SPESE LOGISTICHE</a:t>
            </a:r>
          </a:p>
          <a:p>
            <a:pPr defTabSz="685783">
              <a:defRPr/>
            </a:pPr>
            <a:endParaRPr lang="it-IT" sz="1200" b="1" dirty="0">
              <a:solidFill>
                <a:srgbClr val="415364"/>
              </a:solidFill>
              <a:latin typeface="Arial" panose="020B0604020202020204"/>
            </a:endParaRP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Trasporto a destinazione di materiale e prodotti esposti, compreso il trasporto di campionario;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movimentazione dei macchinari/prodotti.</a:t>
            </a:r>
          </a:p>
        </p:txBody>
      </p:sp>
      <p:sp>
        <p:nvSpPr>
          <p:cNvPr id="9" name="Triangolo isoscele 8"/>
          <p:cNvSpPr/>
          <p:nvPr/>
        </p:nvSpPr>
        <p:spPr>
          <a:xfrm rot="5400000">
            <a:off x="-40023" y="1410740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10" name="Triangolo isoscele 9"/>
          <p:cNvSpPr/>
          <p:nvPr/>
        </p:nvSpPr>
        <p:spPr>
          <a:xfrm rot="5400000">
            <a:off x="5659106" y="1397508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087412" y="2649275"/>
            <a:ext cx="5716165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ALTRE SPESE: C) SPESE PROMOZIONALI</a:t>
            </a:r>
          </a:p>
          <a:p>
            <a:pPr marL="285744" indent="-285744" defTabSz="685783">
              <a:buFont typeface="Wingdings" panose="05000000000000000000" pitchFamily="2" charset="2"/>
              <a:buChar char="ü"/>
              <a:defRPr/>
            </a:pPr>
            <a:endParaRPr lang="it-IT" sz="1400" b="1" dirty="0">
              <a:solidFill>
                <a:srgbClr val="415364"/>
              </a:solidFill>
              <a:latin typeface="Arial" panose="020B0604020202020204"/>
            </a:endParaRP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Partecipazione/organizzazione di business meeting, workshop, B2B, B2C;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spese di pubblicità, cartellonistica e grafica per i mezzi di stampa (es. pubblicità nel catalogo ufficiale, magazine e quotidiani informativi della fiera o della mostra, a supporto dell’iniziativa, stampa specializzata, </a:t>
            </a:r>
            <a:r>
              <a:rPr lang="it-IT" sz="1300" dirty="0" err="1">
                <a:solidFill>
                  <a:srgbClr val="797979"/>
                </a:solidFill>
                <a:latin typeface="Arial" panose="020B0604020202020204"/>
              </a:rPr>
              <a:t>omaggistica</a:t>
            </a: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);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realizzazione banner (es. poster e cartellonistica negli spazi esterni e limitrofi al centro fieristico).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spese di certificazione dei prodotti</a:t>
            </a:r>
          </a:p>
        </p:txBody>
      </p:sp>
      <p:sp>
        <p:nvSpPr>
          <p:cNvPr id="12" name="Triangolo isoscele 11"/>
          <p:cNvSpPr/>
          <p:nvPr/>
        </p:nvSpPr>
        <p:spPr>
          <a:xfrm rot="5400000">
            <a:off x="5659106" y="2736584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087412" y="5107788"/>
            <a:ext cx="571616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ALTRE SPESE: D) SPESE PER CONSULENZE CONNESSE ALLA PARTECIPAZIONE ALLA FIERA/MOSTRA</a:t>
            </a:r>
          </a:p>
          <a:p>
            <a:pPr marL="285744" indent="-285744" defTabSz="685783">
              <a:buFont typeface="Wingdings" panose="05000000000000000000" pitchFamily="2" charset="2"/>
              <a:buChar char="ü"/>
              <a:defRPr/>
            </a:pPr>
            <a:endParaRPr lang="it-IT" sz="1200" b="1" dirty="0">
              <a:solidFill>
                <a:srgbClr val="415364"/>
              </a:solidFill>
              <a:latin typeface="Arial" panose="020B0604020202020204"/>
            </a:endParaRP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Consulenze esterne (es. designer/architetti, innovazione prodotti, servizi fotografici/video).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22889" y="1333404"/>
            <a:ext cx="51805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spcAft>
                <a:spcPts val="1200"/>
              </a:spcAft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ALTRE SPESE: A) SPESE PER AREA ESPOSITIVA</a:t>
            </a:r>
            <a:endParaRPr lang="it-IT" sz="1400" b="1" i="1" dirty="0">
              <a:solidFill>
                <a:srgbClr val="415364"/>
              </a:solidFill>
              <a:latin typeface="Arial" panose="020B0604020202020204"/>
            </a:endParaRP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Affitto area espositiva, compresi eventuali costi di iscrizione, oneri e diritti fissi obbligatori; allestimento dell’area espositiva (es. pedana, muri perimetrali, soffitto, tetto o copertura, ripostiglio);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arredamento dell’area espositiva (es. reception desk, tavoli, sedie, vetrine espositive, cubi espositivi, porta brochure);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attrezzature, supporto audio/video (es monitor, tv screen, proiettori e supporti informatici, videocamere);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servizio elettricità (es. allacciamento elettrico, illuminazione stand e prese elettriche per il funzionamento dei macchinari qualora presenti nello stand);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utenze varie;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servizio di pulizia dello stand;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costi di assicurazione;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compensi riconosciuti al personale incaricato dall'impresa (sia esterno che interno) per il periodo riferito all’esecuzione della fiera/mostra (compresi viaggi, soggiorni e trasferte per il raggiungimento del luogo della fiera/mostra) e/o direttamente collegati alla fiera/mostra stessa, come da idonea documentazione comprovante la spesa. Eventuali ulteriori compensi al personale incaricato dall'impresa (sia esterno che interno) sono riconosciuti nella misura massima del 10% dell’importo del finanziamento concesso;</a:t>
            </a:r>
          </a:p>
          <a:p>
            <a:pPr marL="285744" indent="-285744" defTabSz="914377">
              <a:buFont typeface="Wingdings" panose="05000000000000000000" pitchFamily="2" charset="2"/>
              <a:buChar char="ü"/>
            </a:pPr>
            <a:r>
              <a:rPr lang="it-IT" sz="1300" dirty="0">
                <a:solidFill>
                  <a:srgbClr val="797979"/>
                </a:solidFill>
                <a:latin typeface="Arial" panose="020B0604020202020204"/>
              </a:rPr>
              <a:t>servizi di traduzione ed interpretariato offline.</a:t>
            </a:r>
          </a:p>
        </p:txBody>
      </p:sp>
      <p:sp>
        <p:nvSpPr>
          <p:cNvPr id="15" name="Triangolo isoscele 14"/>
          <p:cNvSpPr/>
          <p:nvPr/>
        </p:nvSpPr>
        <p:spPr>
          <a:xfrm rot="5400000">
            <a:off x="5659106" y="5179124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2692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8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egnaposto testo 25"/>
          <p:cNvSpPr txBox="1">
            <a:spLocks/>
          </p:cNvSpPr>
          <p:nvPr/>
        </p:nvSpPr>
        <p:spPr bwMode="auto">
          <a:xfrm>
            <a:off x="4985346" y="4381458"/>
            <a:ext cx="2284679" cy="136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800"/>
              </a:spcBef>
            </a:pPr>
            <a:r>
              <a:rPr lang="it-IT" altLang="en-US" sz="1333" b="1" dirty="0">
                <a:solidFill>
                  <a:srgbClr val="415364"/>
                </a:solidFill>
                <a:latin typeface="Arial" panose="020B0604020202020204" pitchFamily="34" charset="0"/>
              </a:rPr>
              <a:t>Partecipazione al capitale di imprese estere o italiane </a:t>
            </a:r>
          </a:p>
          <a:p>
            <a:pPr algn="ctr">
              <a:spcBef>
                <a:spcPts val="800"/>
              </a:spcBef>
            </a:pPr>
            <a:r>
              <a:rPr lang="it-IT" altLang="en-US" sz="1067" i="1" dirty="0">
                <a:solidFill>
                  <a:schemeClr val="accent1"/>
                </a:solidFill>
                <a:latin typeface="Arial" panose="020B0604020202020204" pitchFamily="34" charset="0"/>
              </a:rPr>
              <a:t>Associabili il Contributo Interessi e il Fondo di Venture Capital</a:t>
            </a:r>
          </a:p>
        </p:txBody>
      </p:sp>
      <p:sp>
        <p:nvSpPr>
          <p:cNvPr id="25605" name="Segnaposto testo 25"/>
          <p:cNvSpPr txBox="1">
            <a:spLocks/>
          </p:cNvSpPr>
          <p:nvPr/>
        </p:nvSpPr>
        <p:spPr bwMode="auto">
          <a:xfrm>
            <a:off x="8107301" y="4381458"/>
            <a:ext cx="2149899" cy="103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800"/>
              </a:spcBef>
            </a:pPr>
            <a:r>
              <a:rPr lang="it-IT" sz="1333" b="1" dirty="0">
                <a:solidFill>
                  <a:srgbClr val="415364"/>
                </a:solidFill>
                <a:latin typeface="Arial" panose="020B0604020202020204" pitchFamily="34" charset="0"/>
              </a:rPr>
              <a:t>Contributo al tasso d’interesse dei finanziamenti export</a:t>
            </a:r>
            <a:endParaRPr lang="it-IT" altLang="it-IT" sz="1333" b="1" dirty="0">
              <a:solidFill>
                <a:srgbClr val="415364"/>
              </a:solidFill>
              <a:latin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739627" y="3116263"/>
            <a:ext cx="2496000" cy="1056000"/>
          </a:xfrm>
          <a:prstGeom prst="rect">
            <a:avLst/>
          </a:prstGeom>
          <a:solidFill>
            <a:srgbClr val="005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it-IT" sz="1867" b="1" dirty="0"/>
              <a:t>1</a:t>
            </a:r>
          </a:p>
          <a:p>
            <a:pPr algn="ctr">
              <a:defRPr/>
            </a:pPr>
            <a:r>
              <a:rPr lang="it-IT" sz="1600" b="1" dirty="0"/>
              <a:t>Finanziamenti</a:t>
            </a:r>
          </a:p>
          <a:p>
            <a:pPr algn="ctr">
              <a:defRPr/>
            </a:pPr>
            <a:r>
              <a:rPr lang="it-IT" sz="1600" b="1" dirty="0"/>
              <a:t>Agevolati per l’Internazionalizzazione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4857458" y="3129492"/>
            <a:ext cx="2494351" cy="1057275"/>
          </a:xfrm>
          <a:prstGeom prst="rect">
            <a:avLst/>
          </a:prstGeom>
          <a:solidFill>
            <a:srgbClr val="005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67" b="1" dirty="0"/>
              <a:t>2</a:t>
            </a:r>
          </a:p>
          <a:p>
            <a:pPr algn="ctr">
              <a:defRPr/>
            </a:pPr>
            <a:r>
              <a:rPr lang="it-IT" sz="1600" b="1" dirty="0"/>
              <a:t>Investimenti</a:t>
            </a:r>
          </a:p>
          <a:p>
            <a:pPr algn="ctr">
              <a:defRPr/>
            </a:pPr>
            <a:r>
              <a:rPr lang="it-IT" sz="1600" b="1" dirty="0"/>
              <a:t>in </a:t>
            </a:r>
            <a:r>
              <a:rPr lang="it-IT" sz="1600" b="1" dirty="0" err="1"/>
              <a:t>Equity</a:t>
            </a:r>
            <a:endParaRPr lang="it-IT" sz="1600" b="1" dirty="0"/>
          </a:p>
        </p:txBody>
      </p:sp>
      <p:sp>
        <p:nvSpPr>
          <p:cNvPr id="19" name="Rettangolo 18"/>
          <p:cNvSpPr/>
          <p:nvPr/>
        </p:nvSpPr>
        <p:spPr>
          <a:xfrm>
            <a:off x="7924479" y="3129492"/>
            <a:ext cx="2496000" cy="1056216"/>
          </a:xfrm>
          <a:prstGeom prst="rect">
            <a:avLst/>
          </a:prstGeom>
          <a:solidFill>
            <a:srgbClr val="0053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67" b="1" dirty="0"/>
              <a:t>3</a:t>
            </a:r>
          </a:p>
          <a:p>
            <a:pPr algn="ctr">
              <a:defRPr/>
            </a:pPr>
            <a:r>
              <a:rPr lang="it-IT" sz="1600" b="1" dirty="0"/>
              <a:t>Supporto Credito </a:t>
            </a:r>
          </a:p>
          <a:p>
            <a:pPr algn="ctr">
              <a:defRPr/>
            </a:pPr>
            <a:r>
              <a:rPr lang="it-IT" sz="1600" b="1" dirty="0"/>
              <a:t>all’Export</a:t>
            </a:r>
          </a:p>
        </p:txBody>
      </p:sp>
      <p:sp>
        <p:nvSpPr>
          <p:cNvPr id="25609" name="Segnaposto testo 25"/>
          <p:cNvSpPr txBox="1">
            <a:spLocks/>
          </p:cNvSpPr>
          <p:nvPr/>
        </p:nvSpPr>
        <p:spPr bwMode="auto">
          <a:xfrm>
            <a:off x="408518" y="1123951"/>
            <a:ext cx="11449049" cy="136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it-IT" altLang="it-IT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Operiamo attraverso risorse proprie e gestendo fondi pubblici per conto del MAECI. Il nostro obiettivo è </a:t>
            </a:r>
            <a:r>
              <a:rPr lang="it-IT" altLang="it-IT" sz="1867" b="1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favorire l’internazionalizzazione delle imprese italiane, in particolare delle PMI. </a:t>
            </a:r>
          </a:p>
          <a:p>
            <a:pPr algn="just" eaLnBrk="1" hangingPunct="1"/>
            <a:endParaRPr lang="it-IT" altLang="it-IT" sz="1867" b="1" dirty="0">
              <a:solidFill>
                <a:srgbClr val="7979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it-IT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compagnamo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italiane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lungo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tutto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internazionalizzazione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prima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apertura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un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nuovo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mercato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all’espansione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investimenti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67" dirty="0" err="1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diretti</a:t>
            </a:r>
            <a:r>
              <a:rPr lang="en-US" altLang="en-US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altLang="it-IT" sz="1867" dirty="0">
                <a:solidFill>
                  <a:srgbClr val="7979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 le linee di attività: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altLang="en-US" dirty="0">
                <a:solidFill>
                  <a:srgbClr val="415464"/>
                </a:solidFill>
              </a:rPr>
              <a:t>La gamma degli </a:t>
            </a:r>
            <a:r>
              <a:rPr lang="it-IT" altLang="en-US" dirty="0" smtClean="0">
                <a:solidFill>
                  <a:srgbClr val="415464"/>
                </a:solidFill>
              </a:rPr>
              <a:t>strumenti</a:t>
            </a:r>
            <a:endParaRPr lang="it-IT" altLang="it-IT" dirty="0">
              <a:solidFill>
                <a:srgbClr val="415464"/>
              </a:solidFill>
            </a:endParaRPr>
          </a:p>
        </p:txBody>
      </p:sp>
      <p:sp>
        <p:nvSpPr>
          <p:cNvPr id="12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21" name="Segnaposto testo 25"/>
          <p:cNvSpPr txBox="1">
            <a:spLocks/>
          </p:cNvSpPr>
          <p:nvPr/>
        </p:nvSpPr>
        <p:spPr bwMode="auto">
          <a:xfrm>
            <a:off x="1371928" y="4381457"/>
            <a:ext cx="3182653" cy="90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tIns="60960" rIns="121920" bIns="60960"/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1067"/>
              </a:spcBef>
              <a:defRPr/>
            </a:pPr>
            <a:r>
              <a:rPr lang="it-IT" altLang="en-US" sz="1333" dirty="0">
                <a:solidFill>
                  <a:srgbClr val="797979"/>
                </a:solidFill>
                <a:latin typeface="Arial" panose="020B0604020202020204" pitchFamily="34" charset="0"/>
              </a:rPr>
              <a:t>Prestiti per l’internazionalizzazione delle imprese </a:t>
            </a:r>
            <a:r>
              <a:rPr lang="it-IT" altLang="en-US" sz="1333" dirty="0" smtClean="0">
                <a:solidFill>
                  <a:srgbClr val="797979"/>
                </a:solidFill>
                <a:latin typeface="Arial" panose="020B0604020202020204" pitchFamily="34" charset="0"/>
              </a:rPr>
              <a:t>italiane</a:t>
            </a:r>
            <a:endParaRPr lang="it-IT" altLang="en-US" sz="1333" dirty="0">
              <a:solidFill>
                <a:srgbClr val="797979"/>
              </a:solidFill>
              <a:latin typeface="Arial" panose="020B0604020202020204" pitchFamily="34" charset="0"/>
            </a:endParaRPr>
          </a:p>
        </p:txBody>
      </p:sp>
      <p:sp>
        <p:nvSpPr>
          <p:cNvPr id="23" name="Segnaposto testo 25"/>
          <p:cNvSpPr txBox="1">
            <a:spLocks/>
          </p:cNvSpPr>
          <p:nvPr/>
        </p:nvSpPr>
        <p:spPr bwMode="auto">
          <a:xfrm>
            <a:off x="1436447" y="4986009"/>
            <a:ext cx="3182653" cy="868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20" tIns="60960" rIns="121920" bIns="60960"/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1067"/>
              </a:spcBef>
              <a:defRPr/>
            </a:pPr>
            <a:r>
              <a:rPr lang="it-IT" altLang="en-US" sz="1333" b="1" dirty="0">
                <a:solidFill>
                  <a:schemeClr val="accent1"/>
                </a:solidFill>
                <a:latin typeface="Arial" panose="020B0604020202020204" pitchFamily="34" charset="0"/>
              </a:rPr>
              <a:t>Nuove linee di finanziamento </a:t>
            </a:r>
            <a:r>
              <a:rPr lang="it-IT" altLang="en-US" sz="1333" b="1" dirty="0" smtClean="0">
                <a:solidFill>
                  <a:schemeClr val="accent1"/>
                </a:solidFill>
                <a:latin typeface="Arial" panose="020B0604020202020204" pitchFamily="34" charset="0"/>
              </a:rPr>
              <a:t>con </a:t>
            </a:r>
            <a:r>
              <a:rPr lang="it-IT" altLang="en-US" sz="1333" b="1" dirty="0">
                <a:solidFill>
                  <a:schemeClr val="accent1"/>
                </a:solidFill>
                <a:latin typeface="Arial" panose="020B0604020202020204" pitchFamily="34" charset="0"/>
              </a:rPr>
              <a:t>risorse UE in ambito PNRR</a:t>
            </a:r>
          </a:p>
        </p:txBody>
      </p:sp>
      <p:sp>
        <p:nvSpPr>
          <p:cNvPr id="24" name="Rettangolo 23"/>
          <p:cNvSpPr/>
          <p:nvPr/>
        </p:nvSpPr>
        <p:spPr>
          <a:xfrm rot="19921133">
            <a:off x="1290621" y="4907210"/>
            <a:ext cx="584489" cy="22284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93910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testo 1"/>
          <p:cNvSpPr>
            <a:spLocks noGrp="1"/>
          </p:cNvSpPr>
          <p:nvPr>
            <p:ph type="body" idx="13"/>
          </p:nvPr>
        </p:nvSpPr>
        <p:spPr>
          <a:xfrm>
            <a:off x="334432" y="357718"/>
            <a:ext cx="9381067" cy="406052"/>
          </a:xfrm>
        </p:spPr>
        <p:txBody>
          <a:bodyPr/>
          <a:lstStyle/>
          <a:p>
            <a:r>
              <a:rPr lang="it-IT" dirty="0" smtClean="0"/>
              <a:t>Finanziamenti agevolati per l’internazionalizzazione - PNRR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5" name="Segnaposto tes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smtClean="0"/>
              <a:t>Nuove linee di finanziamento con risorse europee - PNRR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48594" y="1282831"/>
            <a:ext cx="10481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chemeClr val="accent1"/>
                </a:solidFill>
              </a:rPr>
              <a:t>D</a:t>
            </a:r>
            <a:r>
              <a:rPr lang="it-IT" sz="1600" b="1" dirty="0" smtClean="0">
                <a:solidFill>
                  <a:schemeClr val="accent1"/>
                </a:solidFill>
              </a:rPr>
              <a:t>a </a:t>
            </a:r>
            <a:r>
              <a:rPr lang="it-IT" sz="1600" b="1" dirty="0">
                <a:solidFill>
                  <a:schemeClr val="accent1"/>
                </a:solidFill>
              </a:rPr>
              <a:t>ottobre 2021 il Fondo </a:t>
            </a:r>
            <a:r>
              <a:rPr lang="it-IT" sz="1600" b="1" dirty="0" smtClean="0">
                <a:solidFill>
                  <a:schemeClr val="accent1"/>
                </a:solidFill>
              </a:rPr>
              <a:t>394, gestito </a:t>
            </a:r>
            <a:r>
              <a:rPr lang="it-IT" sz="1600" b="1" dirty="0">
                <a:solidFill>
                  <a:schemeClr val="accent1"/>
                </a:solidFill>
              </a:rPr>
              <a:t>da SIMEST per conto </a:t>
            </a:r>
            <a:r>
              <a:rPr lang="it-IT" sz="1600" b="1" dirty="0" smtClean="0">
                <a:solidFill>
                  <a:schemeClr val="accent1"/>
                </a:solidFill>
              </a:rPr>
              <a:t>MAECI, </a:t>
            </a:r>
            <a:r>
              <a:rPr lang="it-IT" sz="1600" b="1" dirty="0">
                <a:solidFill>
                  <a:schemeClr val="accent1"/>
                </a:solidFill>
              </a:rPr>
              <a:t>beneficia di risorse dell'Unione Europea nell'ambito del Piano Nazionale di Ripresa e Resilienza (PNRR) - </a:t>
            </a:r>
            <a:r>
              <a:rPr lang="it-IT" sz="1600" b="1" dirty="0" err="1">
                <a:solidFill>
                  <a:schemeClr val="accent1"/>
                </a:solidFill>
              </a:rPr>
              <a:t>NextGenerationEU</a:t>
            </a:r>
            <a:r>
              <a:rPr lang="it-IT" sz="1600" b="1" dirty="0">
                <a:solidFill>
                  <a:schemeClr val="accent1"/>
                </a:solidFill>
              </a:rPr>
              <a:t>, </a:t>
            </a:r>
            <a:r>
              <a:rPr lang="it-IT" sz="1600" dirty="0" smtClean="0">
                <a:solidFill>
                  <a:schemeClr val="accent1"/>
                </a:solidFill>
              </a:rPr>
              <a:t>con </a:t>
            </a:r>
            <a:r>
              <a:rPr lang="it-IT" sz="1600" dirty="0">
                <a:solidFill>
                  <a:schemeClr val="accent1"/>
                </a:solidFill>
              </a:rPr>
              <a:t>nuove linee di finanziamento a supporto della transizione ecologica e digitale delle </a:t>
            </a:r>
            <a:r>
              <a:rPr lang="it-IT" sz="1600" dirty="0" smtClean="0">
                <a:solidFill>
                  <a:schemeClr val="accent1"/>
                </a:solidFill>
              </a:rPr>
              <a:t>imprese </a:t>
            </a:r>
            <a:r>
              <a:rPr lang="it-IT" sz="1600" dirty="0">
                <a:solidFill>
                  <a:schemeClr val="accent1"/>
                </a:solidFill>
              </a:rPr>
              <a:t>con vocazione </a:t>
            </a:r>
            <a:r>
              <a:rPr lang="it-IT" sz="1600" dirty="0" smtClean="0">
                <a:solidFill>
                  <a:schemeClr val="accent1"/>
                </a:solidFill>
              </a:rPr>
              <a:t>internazionale</a:t>
            </a:r>
            <a:endParaRPr lang="it-IT" sz="1600" dirty="0">
              <a:solidFill>
                <a:schemeClr val="accent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30413" y="4554115"/>
            <a:ext cx="1834380" cy="1422171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spcAft>
                <a:spcPts val="800"/>
              </a:spcAft>
              <a:buClr>
                <a:schemeClr val="accent3"/>
              </a:buClr>
            </a:pPr>
            <a:r>
              <a:rPr lang="it-IT" sz="1150" b="1" dirty="0">
                <a:solidFill>
                  <a:schemeClr val="bg1"/>
                </a:solidFill>
              </a:rPr>
              <a:t>Finanziamenti a tasso agevolato** </a:t>
            </a:r>
            <a:r>
              <a:rPr lang="it-IT" sz="1150" dirty="0">
                <a:solidFill>
                  <a:schemeClr val="bg1"/>
                </a:solidFill>
              </a:rPr>
              <a:t>pari al 10% del tasso di riferimento UE, in regime «de </a:t>
            </a:r>
            <a:r>
              <a:rPr lang="it-IT" sz="1150" dirty="0" err="1">
                <a:solidFill>
                  <a:schemeClr val="bg1"/>
                </a:solidFill>
              </a:rPr>
              <a:t>minimis</a:t>
            </a:r>
            <a:r>
              <a:rPr lang="it-IT" sz="1150" dirty="0">
                <a:solidFill>
                  <a:schemeClr val="bg1"/>
                </a:solidFill>
              </a:rPr>
              <a:t>»</a:t>
            </a:r>
          </a:p>
        </p:txBody>
      </p:sp>
      <p:sp>
        <p:nvSpPr>
          <p:cNvPr id="8" name="Rettangolo 7"/>
          <p:cNvSpPr/>
          <p:nvPr/>
        </p:nvSpPr>
        <p:spPr>
          <a:xfrm>
            <a:off x="2108910" y="4554115"/>
            <a:ext cx="1834380" cy="1422171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spcAft>
                <a:spcPts val="800"/>
              </a:spcAft>
              <a:buClr>
                <a:schemeClr val="accent3"/>
              </a:buClr>
            </a:pPr>
            <a:r>
              <a:rPr lang="it-IT" sz="1150" b="1" dirty="0">
                <a:solidFill>
                  <a:schemeClr val="bg1"/>
                </a:solidFill>
              </a:rPr>
              <a:t>Cofinanziamenti a fondo perduto fino al 40% </a:t>
            </a:r>
            <a:r>
              <a:rPr lang="it-IT" sz="1150" dirty="0">
                <a:solidFill>
                  <a:schemeClr val="bg1"/>
                </a:solidFill>
              </a:rPr>
              <a:t>per le imprese del </a:t>
            </a:r>
            <a:r>
              <a:rPr lang="it-IT" sz="1150" b="1" dirty="0">
                <a:solidFill>
                  <a:schemeClr val="bg1"/>
                </a:solidFill>
              </a:rPr>
              <a:t>Mezzogiorno</a:t>
            </a:r>
            <a:r>
              <a:rPr lang="it-IT" sz="1150" dirty="0">
                <a:solidFill>
                  <a:schemeClr val="bg1"/>
                </a:solidFill>
              </a:rPr>
              <a:t>* e </a:t>
            </a:r>
            <a:r>
              <a:rPr lang="it-IT" sz="1150" b="1" dirty="0">
                <a:solidFill>
                  <a:schemeClr val="bg1"/>
                </a:solidFill>
              </a:rPr>
              <a:t>fino al 25% </a:t>
            </a:r>
            <a:r>
              <a:rPr lang="it-IT" sz="1150" dirty="0">
                <a:solidFill>
                  <a:schemeClr val="bg1"/>
                </a:solidFill>
              </a:rPr>
              <a:t>per le altre imprese, entro i limiti del «</a:t>
            </a:r>
            <a:r>
              <a:rPr lang="it-IT" sz="1150" dirty="0" err="1">
                <a:solidFill>
                  <a:schemeClr val="bg1"/>
                </a:solidFill>
              </a:rPr>
              <a:t>Temporary</a:t>
            </a:r>
            <a:r>
              <a:rPr lang="it-IT" sz="1150" dirty="0">
                <a:solidFill>
                  <a:schemeClr val="bg1"/>
                </a:solidFill>
              </a:rPr>
              <a:t> Framework»</a:t>
            </a:r>
          </a:p>
        </p:txBody>
      </p:sp>
      <p:sp>
        <p:nvSpPr>
          <p:cNvPr id="9" name="Rettangolo 8"/>
          <p:cNvSpPr/>
          <p:nvPr/>
        </p:nvSpPr>
        <p:spPr>
          <a:xfrm>
            <a:off x="2128662" y="2726271"/>
            <a:ext cx="1834380" cy="1422171"/>
          </a:xfrm>
          <a:prstGeom prst="rect">
            <a:avLst/>
          </a:prstGeom>
          <a:solidFill>
            <a:schemeClr val="accent3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buClr>
                <a:schemeClr val="accent3"/>
              </a:buClr>
            </a:pPr>
            <a:r>
              <a:rPr lang="it-IT" sz="1150" b="1" dirty="0">
                <a:solidFill>
                  <a:schemeClr val="bg1"/>
                </a:solidFill>
              </a:rPr>
              <a:t>40% delle risorse (€480mln) </a:t>
            </a:r>
            <a:r>
              <a:rPr lang="it-IT" sz="1150" dirty="0">
                <a:solidFill>
                  <a:schemeClr val="bg1"/>
                </a:solidFill>
              </a:rPr>
              <a:t>alle regioni del Mezzogiorno*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007160" y="2726271"/>
            <a:ext cx="1834380" cy="1422171"/>
          </a:xfrm>
          <a:prstGeom prst="rect">
            <a:avLst/>
          </a:prstGeom>
          <a:solidFill>
            <a:schemeClr val="accent3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spcAft>
                <a:spcPts val="800"/>
              </a:spcAft>
              <a:buClr>
                <a:schemeClr val="accent3"/>
              </a:buClr>
            </a:pPr>
            <a:r>
              <a:rPr lang="it-IT" sz="1150" dirty="0">
                <a:solidFill>
                  <a:schemeClr val="bg1"/>
                </a:solidFill>
              </a:rPr>
              <a:t>Conformità ai </a:t>
            </a:r>
            <a:r>
              <a:rPr lang="it-IT" sz="1150" b="1" dirty="0">
                <a:solidFill>
                  <a:schemeClr val="bg1"/>
                </a:solidFill>
              </a:rPr>
              <a:t>principi DNSH </a:t>
            </a:r>
            <a:r>
              <a:rPr lang="it-IT" sz="1150" dirty="0">
                <a:solidFill>
                  <a:schemeClr val="bg1"/>
                </a:solidFill>
              </a:rPr>
              <a:t>(«non arrecare un danno significativo») e alla normativa ambientale UE e nazionale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41154" y="2726271"/>
            <a:ext cx="1834380" cy="1422171"/>
          </a:xfrm>
          <a:prstGeom prst="rect">
            <a:avLst/>
          </a:prstGeom>
          <a:solidFill>
            <a:schemeClr val="accent3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spcAft>
                <a:spcPts val="800"/>
              </a:spcAft>
              <a:buClr>
                <a:schemeClr val="accent3"/>
              </a:buClr>
            </a:pPr>
            <a:r>
              <a:rPr lang="it-IT" sz="1150" b="1" dirty="0">
                <a:solidFill>
                  <a:schemeClr val="bg1"/>
                </a:solidFill>
              </a:rPr>
              <a:t>Supporto all’internazionalizzazione </a:t>
            </a:r>
            <a:r>
              <a:rPr lang="it-IT" sz="1150" b="1" dirty="0" smtClean="0">
                <a:solidFill>
                  <a:schemeClr val="bg1"/>
                </a:solidFill>
              </a:rPr>
              <a:t>delle imprese con </a:t>
            </a:r>
            <a:r>
              <a:rPr lang="it-IT" sz="1150" b="1" dirty="0">
                <a:solidFill>
                  <a:schemeClr val="bg1"/>
                </a:solidFill>
              </a:rPr>
              <a:t>focus sulla transizione ecologica e digitale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996420" y="4554115"/>
            <a:ext cx="1834380" cy="1422171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36000" rIns="36000" bIns="36000" anchor="ctr">
            <a:noAutofit/>
          </a:bodyPr>
          <a:lstStyle/>
          <a:p>
            <a:pPr algn="ctr">
              <a:spcAft>
                <a:spcPts val="800"/>
              </a:spcAft>
              <a:buClr>
                <a:schemeClr val="accent3"/>
              </a:buClr>
            </a:pPr>
            <a:r>
              <a:rPr lang="it-IT" sz="1150" dirty="0">
                <a:solidFill>
                  <a:schemeClr val="bg1"/>
                </a:solidFill>
              </a:rPr>
              <a:t>Possibilità di </a:t>
            </a:r>
            <a:r>
              <a:rPr lang="it-IT" sz="1150" b="1" dirty="0">
                <a:solidFill>
                  <a:schemeClr val="bg1"/>
                </a:solidFill>
              </a:rPr>
              <a:t>esenzione dalla prestazione delle garanzie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41207" y="2360561"/>
            <a:ext cx="5605200" cy="278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accent1"/>
                </a:solidFill>
              </a:rPr>
              <a:t>DRIVER</a:t>
            </a:r>
            <a:endParaRPr lang="it-IT" sz="1400" b="1" dirty="0">
              <a:solidFill>
                <a:schemeClr val="accent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36833" y="4200769"/>
            <a:ext cx="5604707" cy="278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accent1"/>
                </a:solidFill>
              </a:rPr>
              <a:t>CONDIZIONI</a:t>
            </a:r>
            <a:endParaRPr lang="it-IT" sz="1200" b="1" dirty="0">
              <a:solidFill>
                <a:schemeClr val="accent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38880" y="6332396"/>
            <a:ext cx="4974439" cy="420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67" i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    Abruzzo, Basilicata, Calabria, Campania, Molise, Puglia, Sardegna e Sicilia</a:t>
            </a:r>
          </a:p>
          <a:p>
            <a:r>
              <a:rPr lang="it-IT" sz="1067" i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   V</a:t>
            </a:r>
            <a:r>
              <a:rPr lang="it-IT" sz="1067" i="1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ariabile su base mensile. </a:t>
            </a:r>
            <a:r>
              <a:rPr lang="it-IT" sz="1067" i="1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Consulta qui </a:t>
            </a:r>
            <a:r>
              <a:rPr lang="it-IT" sz="1067" i="1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tasso del mese</a:t>
            </a:r>
            <a:endParaRPr lang="it-IT" sz="1067" i="1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riangolo isoscele 15"/>
          <p:cNvSpPr/>
          <p:nvPr/>
        </p:nvSpPr>
        <p:spPr>
          <a:xfrm rot="5400000">
            <a:off x="4626323" y="4010610"/>
            <a:ext cx="3110420" cy="275665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7212679" y="3088211"/>
            <a:ext cx="4098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 smtClean="0">
                <a:solidFill>
                  <a:schemeClr val="accent2"/>
                </a:solidFill>
              </a:rPr>
              <a:t>Transizione Digitale ed Ecologica delle PMI con vocazione internazionale </a:t>
            </a:r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7231714" y="4047766"/>
            <a:ext cx="40981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 smtClean="0">
                <a:solidFill>
                  <a:schemeClr val="accent2"/>
                </a:solidFill>
              </a:rPr>
              <a:t>Sviluppo del commercio elettronico delle PMI in paesi esteri (e-commerce)</a:t>
            </a:r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7216112" y="5048255"/>
            <a:ext cx="40981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chemeClr val="accent2"/>
                </a:solidFill>
              </a:rPr>
              <a:t>Partecipazione di PMI a fiere e mostre internazionali, anche in Italia, e missioni di sistema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350561" y="2359506"/>
            <a:ext cx="5605200" cy="278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accent1"/>
                </a:solidFill>
              </a:rPr>
              <a:t>GLI STRUMENTI</a:t>
            </a:r>
            <a:endParaRPr lang="it-IT" sz="1400" b="1" dirty="0">
              <a:solidFill>
                <a:schemeClr val="accent1"/>
              </a:solidFill>
            </a:endParaRPr>
          </a:p>
        </p:txBody>
      </p:sp>
      <p:sp>
        <p:nvSpPr>
          <p:cNvPr id="21" name="Ovale 20"/>
          <p:cNvSpPr/>
          <p:nvPr/>
        </p:nvSpPr>
        <p:spPr>
          <a:xfrm>
            <a:off x="6715760" y="3210560"/>
            <a:ext cx="365760" cy="35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22" name="Ovale 21"/>
          <p:cNvSpPr/>
          <p:nvPr/>
        </p:nvSpPr>
        <p:spPr>
          <a:xfrm>
            <a:off x="6715760" y="4162353"/>
            <a:ext cx="365760" cy="35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2</a:t>
            </a:r>
            <a:endParaRPr lang="it-IT" b="1" dirty="0"/>
          </a:p>
        </p:txBody>
      </p:sp>
      <p:sp>
        <p:nvSpPr>
          <p:cNvPr id="23" name="Ovale 22"/>
          <p:cNvSpPr/>
          <p:nvPr/>
        </p:nvSpPr>
        <p:spPr>
          <a:xfrm>
            <a:off x="6715760" y="5104906"/>
            <a:ext cx="365760" cy="35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3</a:t>
            </a:r>
            <a:endParaRPr lang="it-IT" b="1" dirty="0"/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14" y="217709"/>
            <a:ext cx="2558686" cy="642982"/>
          </a:xfrm>
          <a:prstGeom prst="rect">
            <a:avLst/>
          </a:prstGeom>
        </p:spPr>
      </p:pic>
      <p:sp>
        <p:nvSpPr>
          <p:cNvPr id="26" name="Rettangolo 25"/>
          <p:cNvSpPr/>
          <p:nvPr/>
        </p:nvSpPr>
        <p:spPr>
          <a:xfrm>
            <a:off x="7186272" y="3684775"/>
            <a:ext cx="45215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200" b="1" dirty="0" smtClean="0">
                <a:solidFill>
                  <a:schemeClr val="accent2"/>
                </a:solidFill>
              </a:rPr>
              <a:t>dal 3 maggio strumento accessibile anche alle </a:t>
            </a:r>
            <a:r>
              <a:rPr lang="it-IT" sz="1200" b="1" dirty="0" err="1" smtClean="0">
                <a:solidFill>
                  <a:schemeClr val="accent2"/>
                </a:solidFill>
              </a:rPr>
              <a:t>Mid</a:t>
            </a:r>
            <a:r>
              <a:rPr lang="it-IT" sz="1200" b="1" dirty="0" smtClean="0">
                <a:solidFill>
                  <a:schemeClr val="accent2"/>
                </a:solidFill>
              </a:rPr>
              <a:t> Cap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27" name="Immagine 2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266" y="3686088"/>
            <a:ext cx="288788" cy="28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0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ttore 1 69">
            <a:extLst>
              <a:ext uri="{FF2B5EF4-FFF2-40B4-BE49-F238E27FC236}">
                <a16:creationId xmlns:a16="http://schemas.microsoft.com/office/drawing/2014/main" id="{F9223FB0-A07A-42DD-813B-CF2D0053887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4661281" y="3452385"/>
            <a:ext cx="2880000" cy="0"/>
          </a:xfrm>
          <a:prstGeom prst="line">
            <a:avLst/>
          </a:prstGeom>
          <a:noFill/>
          <a:ln w="12700" cap="rnd" algn="ctr">
            <a:solidFill>
              <a:srgbClr val="00538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Segnaposto testo 25">
            <a:extLst>
              <a:ext uri="{FF2B5EF4-FFF2-40B4-BE49-F238E27FC236}">
                <a16:creationId xmlns:a16="http://schemas.microsoft.com/office/drawing/2014/main" id="{6B995381-B17B-4631-89F9-93B28697404F}"/>
              </a:ext>
            </a:extLst>
          </p:cNvPr>
          <p:cNvSpPr txBox="1">
            <a:spLocks/>
          </p:cNvSpPr>
          <p:nvPr/>
        </p:nvSpPr>
        <p:spPr bwMode="auto">
          <a:xfrm>
            <a:off x="1188349" y="828950"/>
            <a:ext cx="10208563" cy="1021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810624">
              <a:spcBef>
                <a:spcPct val="20000"/>
              </a:spcBef>
              <a:defRPr/>
            </a:pP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Intervento per la realizzazione di investimenti volti a favorire la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transizione digitale 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(almeno il 50% del finanziamento)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ed ecologica </a:t>
            </a:r>
            <a:r>
              <a:rPr lang="it-IT" altLang="it-IT" sz="1600" b="1" dirty="0" smtClean="0">
                <a:solidFill>
                  <a:srgbClr val="415364"/>
                </a:solidFill>
                <a:latin typeface="Arial" panose="020B0604020202020204" pitchFamily="34" charset="0"/>
              </a:rPr>
              <a:t>delle imprese </a:t>
            </a:r>
            <a:r>
              <a:rPr lang="it-IT" altLang="it-IT" sz="1600" dirty="0" smtClean="0">
                <a:solidFill>
                  <a:srgbClr val="415364"/>
                </a:solidFill>
                <a:latin typeface="Arial" panose="020B0604020202020204" pitchFamily="34" charset="0"/>
              </a:rPr>
              <a:t>e 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rafforzarne la competitività sui mercati esteri</a:t>
            </a:r>
          </a:p>
        </p:txBody>
      </p:sp>
      <p:sp>
        <p:nvSpPr>
          <p:cNvPr id="29" name="Rettangolo 4">
            <a:extLst>
              <a:ext uri="{FF2B5EF4-FFF2-40B4-BE49-F238E27FC236}">
                <a16:creationId xmlns:a16="http://schemas.microsoft.com/office/drawing/2014/main" id="{7225A6CF-FDDB-4F6F-82A1-CE5B5679E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514" y="1973540"/>
            <a:ext cx="3780367" cy="1348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A CHI È DEDICATO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/>
              </a:rPr>
              <a:t>Alle PMI esportatrici (20% fatturato estero nel biennio o 10% nell’ultimo anno) costituite in forma di società di capitali, che abbiano depositato almeno 2 bilanci relativi a 2 esercizi completi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4DC1474-D9A6-4443-B30F-FDC0AB40D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514" y="3516429"/>
            <a:ext cx="3780367" cy="771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IMPORTO FINANZIABILE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Fino a € 300.000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Max 25% del fatturato medio ultimo biennio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DEC0FADB-17C8-423C-A4CF-8F31DAAD1FE1}"/>
              </a:ext>
            </a:extLst>
          </p:cNvPr>
          <p:cNvSpPr/>
          <p:nvPr/>
        </p:nvSpPr>
        <p:spPr>
          <a:xfrm>
            <a:off x="1696514" y="4513755"/>
            <a:ext cx="3780367" cy="528222"/>
          </a:xfrm>
          <a:prstGeom prst="rect">
            <a:avLst/>
          </a:prstGeom>
        </p:spPr>
        <p:txBody>
          <a:bodyPr lIns="91440" tIns="45720" rIns="91440" bIns="45720">
            <a:spAutoFit/>
          </a:bodyPr>
          <a:lstStyle/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DURATA DEL FINANZIAMENTO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6 anni, di cui 2 di preammortamento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3"/>
          </p:nvPr>
        </p:nvSpPr>
        <p:spPr>
          <a:xfrm>
            <a:off x="334432" y="357719"/>
            <a:ext cx="11691141" cy="309403"/>
          </a:xfrm>
        </p:spPr>
        <p:txBody>
          <a:bodyPr/>
          <a:lstStyle/>
          <a:p>
            <a:r>
              <a:rPr lang="it-IT" dirty="0" smtClean="0"/>
              <a:t>1. Transizione Digitale ed Ecologica </a:t>
            </a:r>
            <a:r>
              <a:rPr lang="it-IT" dirty="0" smtClean="0">
                <a:solidFill>
                  <a:schemeClr val="accent1"/>
                </a:solidFill>
              </a:rPr>
              <a:t>delle imprese </a:t>
            </a:r>
            <a:r>
              <a:rPr lang="it-IT" dirty="0" smtClean="0"/>
              <a:t>con vocazione internazionale</a:t>
            </a:r>
            <a:endParaRPr lang="it-IT" dirty="0"/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608DA0FE-9C19-F746-8419-6700E348BF78}" type="slidenum">
              <a:rPr lang="it-IT" smtClean="0"/>
              <a:pPr defTabSz="914377"/>
              <a:t>4</a:t>
            </a:fld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1454" y="2014610"/>
            <a:ext cx="4209833" cy="177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SPESE FINANZIABILI </a:t>
            </a:r>
          </a:p>
          <a:p>
            <a:pPr algn="ctr" defTabSz="914377">
              <a:defRPr/>
            </a:pPr>
            <a:r>
              <a:rPr lang="it-IT" altLang="it-IT" sz="1333" b="1" dirty="0">
                <a:solidFill>
                  <a:srgbClr val="797979"/>
                </a:solidFill>
                <a:latin typeface="Arial" panose="020B0604020202020204" pitchFamily="34" charset="0"/>
              </a:rPr>
              <a:t>Almeno il 50% del finanziamento deve essere destinato a «Spese per la Transizione Digitale»;</a:t>
            </a: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 la restante parte del finanziamento potrà riguardare «Spese per la sostenibilità e l’internazionalizzazione». </a:t>
            </a:r>
          </a:p>
          <a:p>
            <a:pPr algn="ctr" defTabSz="914377">
              <a:defRPr/>
            </a:pPr>
            <a:r>
              <a:rPr lang="it-IT" altLang="it-IT" sz="1333" b="1" dirty="0">
                <a:solidFill>
                  <a:srgbClr val="797979"/>
                </a:solidFill>
                <a:latin typeface="Arial" panose="020B0604020202020204" pitchFamily="34" charset="0"/>
              </a:rPr>
              <a:t>Tutte le spese dovranno essere conformi al principio DNSH </a:t>
            </a:r>
            <a:endParaRPr lang="it-IT" altLang="it-IT" sz="1333" dirty="0">
              <a:solidFill>
                <a:srgbClr val="797979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289" y="4335519"/>
            <a:ext cx="4209833" cy="7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EROGAZIONE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Prima tranche pari al 50% a titolo di anticipo; seconda erogazione a saldo dell’importo rendicontato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110" y="2376392"/>
            <a:ext cx="575943" cy="57594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514" y="3513951"/>
            <a:ext cx="619653" cy="61965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204" y="4597375"/>
            <a:ext cx="360981" cy="36098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189" y="4513755"/>
            <a:ext cx="470265" cy="47026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565" y="2413961"/>
            <a:ext cx="460888" cy="460888"/>
          </a:xfrm>
          <a:prstGeom prst="rect">
            <a:avLst/>
          </a:prstGeom>
        </p:spPr>
      </p:pic>
      <p:pic>
        <p:nvPicPr>
          <p:cNvPr id="31" name="Immagine 30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37" y="1040840"/>
            <a:ext cx="597824" cy="597824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2986617" y="6336002"/>
            <a:ext cx="6096000" cy="289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77">
              <a:lnSpc>
                <a:spcPct val="107000"/>
              </a:lnSpc>
              <a:spcAft>
                <a:spcPts val="1067"/>
              </a:spcAft>
            </a:pPr>
            <a:r>
              <a:rPr lang="it-IT" sz="1200" i="1" dirty="0">
                <a:solidFill>
                  <a:srgbClr val="41536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 termini e condizioni delle Circolari operative su simest.it</a:t>
            </a:r>
          </a:p>
        </p:txBody>
      </p:sp>
      <p:sp>
        <p:nvSpPr>
          <p:cNvPr id="18" name="Rettangolo 25"/>
          <p:cNvSpPr>
            <a:spLocks noChangeArrowheads="1"/>
          </p:cNvSpPr>
          <p:nvPr/>
        </p:nvSpPr>
        <p:spPr bwMode="auto">
          <a:xfrm>
            <a:off x="176988" y="5146957"/>
            <a:ext cx="11848586" cy="892552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2"/>
            </a:solidFill>
            <a:prstDash val="dash"/>
            <a:miter lim="800000"/>
            <a:headEnd/>
            <a:tailEnd/>
          </a:ln>
          <a:extLst/>
        </p:spPr>
        <p:txBody>
          <a:bodyPr wrap="square" lIns="91440" tIns="45720" rIns="91440" bIns="45720">
            <a:spAutoFit/>
          </a:bodyPr>
          <a:lstStyle/>
          <a:p>
            <a:pPr marL="269875" lvl="0" algn="ctr">
              <a:defRPr/>
            </a:pPr>
            <a:r>
              <a:rPr lang="it-IT" sz="1300" b="1" dirty="0">
                <a:solidFill>
                  <a:srgbClr val="005392"/>
                </a:solidFill>
              </a:rPr>
              <a:t>A partire dal 3 maggio, lo strumento sarà esteso anche alle </a:t>
            </a:r>
            <a:r>
              <a:rPr lang="it-IT" sz="1300" b="1" dirty="0" err="1" smtClean="0">
                <a:solidFill>
                  <a:srgbClr val="005392"/>
                </a:solidFill>
              </a:rPr>
              <a:t>Mid</a:t>
            </a:r>
            <a:r>
              <a:rPr lang="it-IT" sz="1300" b="1" dirty="0" smtClean="0">
                <a:solidFill>
                  <a:srgbClr val="005392"/>
                </a:solidFill>
              </a:rPr>
              <a:t> Cap</a:t>
            </a:r>
            <a:r>
              <a:rPr lang="it-IT" sz="1300" b="1" dirty="0">
                <a:solidFill>
                  <a:srgbClr val="005392"/>
                </a:solidFill>
              </a:rPr>
              <a:t>* e l’importo massimo finanziabile sarà elevato a 1 milione di </a:t>
            </a:r>
            <a:r>
              <a:rPr lang="it-IT" sz="1300" b="1" dirty="0" smtClean="0">
                <a:solidFill>
                  <a:srgbClr val="005392"/>
                </a:solidFill>
              </a:rPr>
              <a:t>euro</a:t>
            </a:r>
            <a:r>
              <a:rPr lang="it-IT" sz="1300" dirty="0" smtClean="0">
                <a:solidFill>
                  <a:srgbClr val="797979"/>
                </a:solidFill>
              </a:rPr>
              <a:t>. </a:t>
            </a:r>
          </a:p>
          <a:p>
            <a:pPr marL="269875" lvl="0" algn="ctr">
              <a:defRPr/>
            </a:pPr>
            <a:r>
              <a:rPr lang="it-IT" sz="1300" dirty="0" smtClean="0">
                <a:solidFill>
                  <a:srgbClr val="797979"/>
                </a:solidFill>
              </a:rPr>
              <a:t>Le </a:t>
            </a:r>
            <a:r>
              <a:rPr lang="it-IT" sz="1300" dirty="0">
                <a:solidFill>
                  <a:srgbClr val="797979"/>
                </a:solidFill>
              </a:rPr>
              <a:t>PMI che hanno già presentato una richiesta di finanziamento per Transizione Digitale ed Ecologica </a:t>
            </a:r>
            <a:r>
              <a:rPr lang="it-IT" sz="1300" dirty="0" smtClean="0">
                <a:solidFill>
                  <a:srgbClr val="797979"/>
                </a:solidFill>
              </a:rPr>
              <a:t>potranno </a:t>
            </a:r>
            <a:r>
              <a:rPr lang="it-IT" sz="1300" dirty="0">
                <a:solidFill>
                  <a:srgbClr val="797979"/>
                </a:solidFill>
              </a:rPr>
              <a:t>presentare, </a:t>
            </a:r>
            <a:r>
              <a:rPr lang="it-IT" sz="1300" b="1" dirty="0">
                <a:solidFill>
                  <a:srgbClr val="797979"/>
                </a:solidFill>
              </a:rPr>
              <a:t>solo in questo caso</a:t>
            </a:r>
            <a:r>
              <a:rPr lang="it-IT" sz="1300" dirty="0">
                <a:solidFill>
                  <a:srgbClr val="797979"/>
                </a:solidFill>
              </a:rPr>
              <a:t>, una seconda richiesta del medesimo finanziamento a concorrenza dell’importo massimo di 1 milione. </a:t>
            </a:r>
            <a:r>
              <a:rPr lang="it-IT" sz="1300" b="1" dirty="0" smtClean="0">
                <a:solidFill>
                  <a:srgbClr val="005392"/>
                </a:solidFill>
              </a:rPr>
              <a:t>Possibilità di </a:t>
            </a:r>
            <a:r>
              <a:rPr lang="it-IT" sz="1300" b="1" dirty="0" err="1" smtClean="0">
                <a:solidFill>
                  <a:srgbClr val="005392"/>
                </a:solidFill>
              </a:rPr>
              <a:t>pre</a:t>
            </a:r>
            <a:r>
              <a:rPr lang="it-IT" sz="1300" b="1" dirty="0" smtClean="0">
                <a:solidFill>
                  <a:srgbClr val="005392"/>
                </a:solidFill>
              </a:rPr>
              <a:t>-compilare le richieste di finanziamento dal 27 aprile sul Portale </a:t>
            </a:r>
            <a:endParaRPr lang="it-IT" sz="1300" b="1" dirty="0">
              <a:solidFill>
                <a:srgbClr val="005392"/>
              </a:solidFill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6" y="4937823"/>
            <a:ext cx="620094" cy="620094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20257" y="6070378"/>
            <a:ext cx="6696140" cy="25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/>
          <a:p>
            <a:pPr defTabSz="685783"/>
            <a:r>
              <a:rPr lang="it-IT" sz="1070" dirty="0">
                <a:solidFill>
                  <a:schemeClr val="accent1"/>
                </a:solidFill>
                <a:cs typeface="Arial" panose="020B0604020202020204" pitchFamily="34" charset="0"/>
              </a:rPr>
              <a:t>*     Imprese non qualificabili come PMI con un numero di dipendenti inferiore alle 1.500 unità</a:t>
            </a:r>
          </a:p>
        </p:txBody>
      </p:sp>
    </p:spTree>
    <p:extLst>
      <p:ext uri="{BB962C8B-B14F-4D97-AF65-F5344CB8AC3E}">
        <p14:creationId xmlns:p14="http://schemas.microsoft.com/office/powerpoint/2010/main" val="26730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egnaposto testo 1"/>
          <p:cNvSpPr>
            <a:spLocks noGrp="1"/>
          </p:cNvSpPr>
          <p:nvPr>
            <p:ph type="body" idx="13"/>
          </p:nvPr>
        </p:nvSpPr>
        <p:spPr>
          <a:xfrm>
            <a:off x="334434" y="357719"/>
            <a:ext cx="11857567" cy="383116"/>
          </a:xfrm>
        </p:spPr>
        <p:txBody>
          <a:bodyPr/>
          <a:lstStyle/>
          <a:p>
            <a:r>
              <a:rPr lang="it-IT" dirty="0"/>
              <a:t>1. Transizione Digitale ed Ecologica </a:t>
            </a:r>
            <a:r>
              <a:rPr lang="it-IT" dirty="0">
                <a:solidFill>
                  <a:schemeClr val="accent1"/>
                </a:solidFill>
              </a:rPr>
              <a:t>delle imprese </a:t>
            </a:r>
            <a:r>
              <a:rPr lang="it-IT" dirty="0"/>
              <a:t>con vocazione internazionale</a:t>
            </a:r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smtClean="0"/>
              <a:t>Spese finanziabili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18088" y="1575951"/>
            <a:ext cx="5535603" cy="515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chemeClr val="accent2"/>
                </a:solidFill>
              </a:rPr>
              <a:t>SPESE PER LA TRANSIZIONE DIGITALE (≥ 50%)</a:t>
            </a:r>
          </a:p>
          <a:p>
            <a:endParaRPr lang="it-IT" sz="1351" dirty="0"/>
          </a:p>
        </p:txBody>
      </p:sp>
      <p:sp>
        <p:nvSpPr>
          <p:cNvPr id="9" name="Triangolo isoscele 8"/>
          <p:cNvSpPr/>
          <p:nvPr/>
        </p:nvSpPr>
        <p:spPr>
          <a:xfrm rot="5400000">
            <a:off x="89782" y="1626083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1"/>
          </a:p>
        </p:txBody>
      </p:sp>
      <p:sp>
        <p:nvSpPr>
          <p:cNvPr id="11" name="Rettangolo 10"/>
          <p:cNvSpPr/>
          <p:nvPr/>
        </p:nvSpPr>
        <p:spPr>
          <a:xfrm>
            <a:off x="6160299" y="1538719"/>
            <a:ext cx="5535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chemeClr val="accent2"/>
                </a:solidFill>
              </a:rPr>
              <a:t>SPESE PER LA SOSTENIBILITÀ E L’INTERNAZIONALIZZAZIONE (≤ 50%)</a:t>
            </a:r>
          </a:p>
        </p:txBody>
      </p:sp>
      <p:sp>
        <p:nvSpPr>
          <p:cNvPr id="12" name="Triangolo isoscele 11"/>
          <p:cNvSpPr/>
          <p:nvPr/>
        </p:nvSpPr>
        <p:spPr>
          <a:xfrm rot="5400000">
            <a:off x="5680838" y="1621808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1"/>
          </a:p>
        </p:txBody>
      </p:sp>
      <p:sp>
        <p:nvSpPr>
          <p:cNvPr id="2" name="Rettangolo 1"/>
          <p:cNvSpPr/>
          <p:nvPr/>
        </p:nvSpPr>
        <p:spPr>
          <a:xfrm>
            <a:off x="462635" y="2205188"/>
            <a:ext cx="4793888" cy="3210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integrazione e sviluppo digitale dei processi aziendali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realizzazione/ammodernamento di modelli organizzativi e gestionali in ottica digitale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investimenti in attrezzature tecnologiche, programmi informatici e contenuti digitali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consulenze in ambito digitale (i.e. </a:t>
            </a:r>
            <a:r>
              <a:rPr lang="it-IT" sz="1351" dirty="0" err="1">
                <a:solidFill>
                  <a:schemeClr val="accent6"/>
                </a:solidFill>
              </a:rPr>
              <a:t>digital</a:t>
            </a:r>
            <a:r>
              <a:rPr lang="it-IT" sz="1351" dirty="0">
                <a:solidFill>
                  <a:schemeClr val="accent6"/>
                </a:solidFill>
              </a:rPr>
              <a:t> manager)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 err="1">
                <a:solidFill>
                  <a:schemeClr val="accent6"/>
                </a:solidFill>
              </a:rPr>
              <a:t>disaster</a:t>
            </a:r>
            <a:r>
              <a:rPr lang="it-IT" sz="1351" dirty="0">
                <a:solidFill>
                  <a:schemeClr val="accent6"/>
                </a:solidFill>
              </a:rPr>
              <a:t> </a:t>
            </a:r>
            <a:r>
              <a:rPr lang="it-IT" sz="1351" dirty="0" err="1">
                <a:solidFill>
                  <a:schemeClr val="accent6"/>
                </a:solidFill>
              </a:rPr>
              <a:t>recovery</a:t>
            </a:r>
            <a:r>
              <a:rPr lang="it-IT" sz="1351" dirty="0">
                <a:solidFill>
                  <a:schemeClr val="accent6"/>
                </a:solidFill>
              </a:rPr>
              <a:t> e business </a:t>
            </a:r>
            <a:r>
              <a:rPr lang="it-IT" sz="1351" dirty="0" err="1">
                <a:solidFill>
                  <a:schemeClr val="accent6"/>
                </a:solidFill>
              </a:rPr>
              <a:t>continuity</a:t>
            </a:r>
            <a:endParaRPr lang="it-IT" sz="1351" dirty="0">
              <a:solidFill>
                <a:schemeClr val="accent6"/>
              </a:solidFill>
            </a:endParaRP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 err="1">
                <a:solidFill>
                  <a:schemeClr val="accent6"/>
                </a:solidFill>
              </a:rPr>
              <a:t>blockchain</a:t>
            </a:r>
            <a:r>
              <a:rPr lang="it-IT" sz="1351" dirty="0">
                <a:solidFill>
                  <a:schemeClr val="accent6"/>
                </a:solidFill>
              </a:rPr>
              <a:t> (esclusivamente per la </a:t>
            </a:r>
            <a:r>
              <a:rPr lang="it-IT" sz="1351" dirty="0" err="1">
                <a:solidFill>
                  <a:schemeClr val="accent6"/>
                </a:solidFill>
              </a:rPr>
              <a:t>notarizzazione</a:t>
            </a:r>
            <a:r>
              <a:rPr lang="it-IT" sz="1351" dirty="0">
                <a:solidFill>
                  <a:schemeClr val="accent6"/>
                </a:solidFill>
              </a:rPr>
              <a:t> dei processi produttivi e gestionali aziendali)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spese per investimenti e formazione legate all’industria 4.0 (es. cyber security, big data e analisi dei dati, </a:t>
            </a:r>
            <a:r>
              <a:rPr lang="it-IT" sz="1351" dirty="0" err="1">
                <a:solidFill>
                  <a:schemeClr val="accent6"/>
                </a:solidFill>
              </a:rPr>
              <a:t>cloud</a:t>
            </a:r>
            <a:r>
              <a:rPr lang="it-IT" sz="1351" dirty="0">
                <a:solidFill>
                  <a:schemeClr val="accent6"/>
                </a:solidFill>
              </a:rPr>
              <a:t> e </a:t>
            </a:r>
            <a:r>
              <a:rPr lang="it-IT" sz="1351" dirty="0" err="1">
                <a:solidFill>
                  <a:schemeClr val="accent6"/>
                </a:solidFill>
              </a:rPr>
              <a:t>fog</a:t>
            </a:r>
            <a:r>
              <a:rPr lang="it-IT" sz="1351" dirty="0">
                <a:solidFill>
                  <a:schemeClr val="accent6"/>
                </a:solidFill>
              </a:rPr>
              <a:t> </a:t>
            </a:r>
            <a:r>
              <a:rPr lang="it-IT" sz="1351" dirty="0" err="1">
                <a:solidFill>
                  <a:schemeClr val="accent6"/>
                </a:solidFill>
              </a:rPr>
              <a:t>computing</a:t>
            </a:r>
            <a:r>
              <a:rPr lang="it-IT" sz="1351" dirty="0">
                <a:solidFill>
                  <a:schemeClr val="accent6"/>
                </a:solidFill>
              </a:rPr>
              <a:t>, simulazione e sistemi cyber-fisici, sistemi di visualizzazione, realtà virtuale e realtà aumentata, robotica avanzata e collaborative, manifattura additiva, internet delle cose e delle macchine).</a:t>
            </a:r>
          </a:p>
        </p:txBody>
      </p:sp>
      <p:sp>
        <p:nvSpPr>
          <p:cNvPr id="3" name="Rettangolo 2"/>
          <p:cNvSpPr/>
          <p:nvPr/>
        </p:nvSpPr>
        <p:spPr>
          <a:xfrm>
            <a:off x="5984241" y="2205188"/>
            <a:ext cx="4953049" cy="300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spese per investimenti per la sostenibilità in Italia (es. </a:t>
            </a:r>
            <a:r>
              <a:rPr lang="it-IT" sz="1351" dirty="0" err="1">
                <a:solidFill>
                  <a:schemeClr val="accent6"/>
                </a:solidFill>
              </a:rPr>
              <a:t>efficientamento</a:t>
            </a:r>
            <a:r>
              <a:rPr lang="it-IT" sz="1351" dirty="0">
                <a:solidFill>
                  <a:schemeClr val="accent6"/>
                </a:solidFill>
              </a:rPr>
              <a:t> energetico, idrico, mitigazione impatti climatici, ecc.)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spese per internazionalizzazione (es. investimenti per singole strutture commerciali  in paesi esteri, consulenze per l’internazionalizzazione, spese promozionali e per eventi internazionali in Italia e all’estero ecc.)</a:t>
            </a:r>
          </a:p>
          <a:p>
            <a:pPr marL="285744" indent="-285744" algn="just">
              <a:buFont typeface="Wingdings" panose="05000000000000000000" pitchFamily="2" charset="2"/>
              <a:buChar char="ü"/>
            </a:pPr>
            <a:r>
              <a:rPr lang="it-IT" sz="1351" dirty="0">
                <a:solidFill>
                  <a:schemeClr val="accent6"/>
                </a:solidFill>
              </a:rPr>
              <a:t>spese per valutazioni/certificazioni ambientali inerenti il finanziamento, ivi incluso le eventuali spese per le verifiche di conformità agli Orientamenti tecnici della Commissione Europea (2021/ C 58/01) sull’applicazione del principio “non arrecare un danno significativo” (“Do no </a:t>
            </a:r>
            <a:r>
              <a:rPr lang="it-IT" sz="1351" dirty="0" err="1">
                <a:solidFill>
                  <a:schemeClr val="accent6"/>
                </a:solidFill>
              </a:rPr>
              <a:t>significant</a:t>
            </a:r>
            <a:r>
              <a:rPr lang="it-IT" sz="1351" dirty="0">
                <a:solidFill>
                  <a:schemeClr val="accent6"/>
                </a:solidFill>
              </a:rPr>
              <a:t> </a:t>
            </a:r>
            <a:r>
              <a:rPr lang="it-IT" sz="1351" dirty="0" err="1">
                <a:solidFill>
                  <a:schemeClr val="accent6"/>
                </a:solidFill>
              </a:rPr>
              <a:t>harm</a:t>
            </a:r>
            <a:r>
              <a:rPr lang="it-IT" sz="1351" dirty="0">
                <a:solidFill>
                  <a:schemeClr val="accent6"/>
                </a:solidFill>
              </a:rPr>
              <a:t> – DNSH) ai sensi dell’articolo 17 del Regolamento (UE) 2020/852.</a:t>
            </a:r>
          </a:p>
        </p:txBody>
      </p:sp>
    </p:spTree>
    <p:extLst>
      <p:ext uri="{BB962C8B-B14F-4D97-AF65-F5344CB8AC3E}">
        <p14:creationId xmlns:p14="http://schemas.microsoft.com/office/powerpoint/2010/main" val="30330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ttore 1 69">
            <a:extLst>
              <a:ext uri="{FF2B5EF4-FFF2-40B4-BE49-F238E27FC236}">
                <a16:creationId xmlns:a16="http://schemas.microsoft.com/office/drawing/2014/main" id="{F9223FB0-A07A-42DD-813B-CF2D0053887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4649999" y="4232597"/>
            <a:ext cx="2880000" cy="0"/>
          </a:xfrm>
          <a:prstGeom prst="line">
            <a:avLst/>
          </a:prstGeom>
          <a:noFill/>
          <a:ln w="12700" cap="rnd" algn="ctr">
            <a:solidFill>
              <a:srgbClr val="00538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Segnaposto testo 25">
            <a:extLst>
              <a:ext uri="{FF2B5EF4-FFF2-40B4-BE49-F238E27FC236}">
                <a16:creationId xmlns:a16="http://schemas.microsoft.com/office/drawing/2014/main" id="{6B995381-B17B-4631-89F9-93B28697404F}"/>
              </a:ext>
            </a:extLst>
          </p:cNvPr>
          <p:cNvSpPr txBox="1">
            <a:spLocks/>
          </p:cNvSpPr>
          <p:nvPr/>
        </p:nvSpPr>
        <p:spPr bwMode="auto">
          <a:xfrm>
            <a:off x="1436574" y="1213359"/>
            <a:ext cx="9653287" cy="108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07967">
              <a:spcBef>
                <a:spcPct val="20000"/>
              </a:spcBef>
              <a:defRPr/>
            </a:pP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Intervento finalizzato alla creazione o il miglioramento di una nuova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Piattaforma propria di e-commerce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 oppure per l’accesso ad un nuovo spazio o </a:t>
            </a:r>
            <a:r>
              <a:rPr lang="it-IT" altLang="it-IT" sz="1600" dirty="0" err="1">
                <a:solidFill>
                  <a:srgbClr val="415364"/>
                </a:solidFill>
                <a:latin typeface="Arial" panose="020B0604020202020204" pitchFamily="34" charset="0"/>
              </a:rPr>
              <a:t>store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 di una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Piattaforma di terzi (market </a:t>
            </a:r>
            <a:r>
              <a:rPr lang="it-IT" altLang="it-IT" sz="1600" b="1" dirty="0" err="1">
                <a:solidFill>
                  <a:srgbClr val="415364"/>
                </a:solidFill>
                <a:latin typeface="Arial" panose="020B0604020202020204" pitchFamily="34" charset="0"/>
              </a:rPr>
              <a:t>place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) 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per la commercializzazione in paesi esteri di beni o servizi prodotti in Italia o con marchio italiano</a:t>
            </a:r>
          </a:p>
        </p:txBody>
      </p:sp>
      <p:sp>
        <p:nvSpPr>
          <p:cNvPr id="29" name="Rettangolo 4">
            <a:extLst>
              <a:ext uri="{FF2B5EF4-FFF2-40B4-BE49-F238E27FC236}">
                <a16:creationId xmlns:a16="http://schemas.microsoft.com/office/drawing/2014/main" id="{7225A6CF-FDDB-4F6F-82A1-CE5B5679E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734" y="2597496"/>
            <a:ext cx="3780367" cy="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A CHI È DEDICATO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/>
              </a:rPr>
              <a:t>Alle PMI costituite in forma di società di capitali, che abbiano depositato almeno 2 bilanci relativi a 2 esercizi completi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4DC1474-D9A6-4443-B30F-FDC0AB40D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238" y="3733145"/>
            <a:ext cx="3780367" cy="125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IMPORTO FINANZIABILE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Piattaforma propria: fino a € 300.000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Piattaforma di terzi: fino a € 200.000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Importo minimo € 10.000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Max 15% del fatturato medio ultimo biennio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DEC0FADB-17C8-423C-A4CF-8F31DAAD1FE1}"/>
              </a:ext>
            </a:extLst>
          </p:cNvPr>
          <p:cNvSpPr/>
          <p:nvPr/>
        </p:nvSpPr>
        <p:spPr>
          <a:xfrm>
            <a:off x="1700239" y="5166203"/>
            <a:ext cx="3780367" cy="528222"/>
          </a:xfrm>
          <a:prstGeom prst="rect">
            <a:avLst/>
          </a:prstGeom>
        </p:spPr>
        <p:txBody>
          <a:bodyPr lIns="91440" tIns="45720" rIns="91440" bIns="45720">
            <a:spAutoFit/>
          </a:bodyPr>
          <a:lstStyle/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DURATA DEL FINANZIAMENTO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4 anni, di cui 1 di preammortamento</a:t>
            </a:r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608DA0FE-9C19-F746-8419-6700E348BF78}" type="slidenum">
              <a:rPr lang="it-IT"/>
              <a:pPr defTabSz="914377"/>
              <a:t>6</a:t>
            </a:fld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9858" y="2659192"/>
            <a:ext cx="4209833" cy="177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SPESE FINANZIABILI 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Spese per la «Creazione e sviluppo di una Piattaforma propria oppure utilizzo di un market </a:t>
            </a:r>
            <a:r>
              <a:rPr lang="it-IT" altLang="it-IT" sz="1333" dirty="0" err="1">
                <a:solidFill>
                  <a:srgbClr val="797979"/>
                </a:solidFill>
                <a:latin typeface="Arial" panose="020B0604020202020204" pitchFamily="34" charset="0"/>
              </a:rPr>
              <a:t>place</a:t>
            </a: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», spese per «Investimenti per la piattaforma propria oppure per il market </a:t>
            </a:r>
            <a:r>
              <a:rPr lang="it-IT" altLang="it-IT" sz="1333" dirty="0" err="1">
                <a:solidFill>
                  <a:srgbClr val="797979"/>
                </a:solidFill>
                <a:latin typeface="Arial" panose="020B0604020202020204" pitchFamily="34" charset="0"/>
              </a:rPr>
              <a:t>place</a:t>
            </a: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», spese promozionali e formative relative al progetto.</a:t>
            </a:r>
          </a:p>
          <a:p>
            <a:pPr algn="ctr" defTabSz="914377">
              <a:defRPr/>
            </a:pPr>
            <a:r>
              <a:rPr lang="it-IT" altLang="it-IT" sz="1333" b="1" dirty="0">
                <a:solidFill>
                  <a:srgbClr val="797979"/>
                </a:solidFill>
                <a:latin typeface="Arial" panose="020B0604020202020204" pitchFamily="34" charset="0"/>
              </a:rPr>
              <a:t>Tutte le spese dovranno essere conformi ai principi DNSH</a:t>
            </a:r>
            <a:endParaRPr lang="it-IT" altLang="it-IT" sz="1333" dirty="0">
              <a:solidFill>
                <a:srgbClr val="797979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393" y="4948259"/>
            <a:ext cx="4209833" cy="7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EROGAZIONE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Prima tranche pari al 50% a titolo di anticipo; seconda erogazione a saldo dell’importo rendicontato </a:t>
            </a: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102" y="2744257"/>
            <a:ext cx="575943" cy="575943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391" y="4012776"/>
            <a:ext cx="619653" cy="619653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196" y="5215180"/>
            <a:ext cx="360981" cy="360981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93" y="5116865"/>
            <a:ext cx="470265" cy="470265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57" y="2781825"/>
            <a:ext cx="460888" cy="460888"/>
          </a:xfrm>
          <a:prstGeom prst="rect">
            <a:avLst/>
          </a:prstGeom>
        </p:spPr>
      </p:pic>
      <p:sp>
        <p:nvSpPr>
          <p:cNvPr id="25" name="Segnaposto testo 5"/>
          <p:cNvSpPr txBox="1">
            <a:spLocks/>
          </p:cNvSpPr>
          <p:nvPr/>
        </p:nvSpPr>
        <p:spPr>
          <a:xfrm>
            <a:off x="3423765" y="189301"/>
            <a:ext cx="9822979" cy="38311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>
              <a:spcBef>
                <a:spcPts val="1000"/>
              </a:spcBef>
            </a:pPr>
            <a:endParaRPr lang="it-IT" sz="2133" dirty="0">
              <a:solidFill>
                <a:srgbClr val="797979"/>
              </a:solidFill>
            </a:endParaRPr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59" y="1394207"/>
            <a:ext cx="597824" cy="597824"/>
          </a:xfrm>
          <a:prstGeom prst="rect">
            <a:avLst/>
          </a:prstGeom>
        </p:spPr>
      </p:pic>
      <p:sp>
        <p:nvSpPr>
          <p:cNvPr id="7" name="Segnaposto testo 6"/>
          <p:cNvSpPr>
            <a:spLocks noGrp="1"/>
          </p:cNvSpPr>
          <p:nvPr>
            <p:ph type="body" idx="13"/>
          </p:nvPr>
        </p:nvSpPr>
        <p:spPr>
          <a:xfrm>
            <a:off x="334433" y="357718"/>
            <a:ext cx="11583247" cy="383116"/>
          </a:xfrm>
        </p:spPr>
        <p:txBody>
          <a:bodyPr/>
          <a:lstStyle/>
          <a:p>
            <a:r>
              <a:rPr lang="it-IT" dirty="0" smtClean="0"/>
              <a:t>2. Sviluppo </a:t>
            </a:r>
            <a:r>
              <a:rPr lang="it-IT" dirty="0"/>
              <a:t>del commercio elettronico delle PMI in Paesi esteri (E-commerce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2986617" y="6336002"/>
            <a:ext cx="6096000" cy="289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77">
              <a:lnSpc>
                <a:spcPct val="107000"/>
              </a:lnSpc>
              <a:spcAft>
                <a:spcPts val="1067"/>
              </a:spcAft>
            </a:pPr>
            <a:r>
              <a:rPr lang="it-IT" sz="1200" i="1" dirty="0">
                <a:solidFill>
                  <a:srgbClr val="41536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 termini e condizioni delle Circolari operative su simest.it</a:t>
            </a:r>
          </a:p>
        </p:txBody>
      </p:sp>
    </p:spTree>
    <p:extLst>
      <p:ext uri="{BB962C8B-B14F-4D97-AF65-F5344CB8AC3E}">
        <p14:creationId xmlns:p14="http://schemas.microsoft.com/office/powerpoint/2010/main" val="146603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egnaposto testo 1"/>
          <p:cNvSpPr>
            <a:spLocks noGrp="1"/>
          </p:cNvSpPr>
          <p:nvPr>
            <p:ph type="body" idx="13"/>
          </p:nvPr>
        </p:nvSpPr>
        <p:spPr>
          <a:xfrm>
            <a:off x="334434" y="357719"/>
            <a:ext cx="11857567" cy="383116"/>
          </a:xfrm>
        </p:spPr>
        <p:txBody>
          <a:bodyPr/>
          <a:lstStyle/>
          <a:p>
            <a:r>
              <a:rPr lang="it-IT" dirty="0" smtClean="0"/>
              <a:t>2. </a:t>
            </a:r>
            <a:r>
              <a:rPr lang="it-IT" dirty="0"/>
              <a:t>Sviluppo del commercio elettronico delle PMI in Paesi esteri (E-commerce)</a:t>
            </a:r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83">
              <a:defRPr/>
            </a:pPr>
            <a:fld id="{608DA0FE-9C19-F746-8419-6700E348BF78}" type="slidenum">
              <a:rPr lang="it-IT"/>
              <a:pPr defTabSz="685783">
                <a:defRPr/>
              </a:pPr>
              <a:t>7</a:t>
            </a:fld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smtClean="0"/>
              <a:t>Spese finanziabili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12361" y="1381217"/>
            <a:ext cx="553560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A) CREAZIONE E SVILUPPO DELLA PIATTAFORMA PROPRIA OPPURE UTILIZZO DI UN MARKET PLACE</a:t>
            </a:r>
          </a:p>
          <a:p>
            <a:pPr defTabSz="685783">
              <a:defRPr/>
            </a:pPr>
            <a:endParaRPr lang="it-IT" sz="1400" b="1" dirty="0">
              <a:solidFill>
                <a:srgbClr val="415364"/>
              </a:solidFill>
              <a:latin typeface="Arial" panose="020B0604020202020204"/>
            </a:endParaRP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creazione, acquisizione e configurazione della piattaforma 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componenti hardware e software 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estensioni componenti software per ampliare le funzionalità (es.  software per la gestione degli ordini, circuiti di pagamento, servizi </a:t>
            </a:r>
            <a:r>
              <a:rPr lang="it-IT" sz="1400" dirty="0" err="1">
                <a:solidFill>
                  <a:schemeClr val="accent6"/>
                </a:solidFill>
              </a:rPr>
              <a:t>cloud</a:t>
            </a:r>
            <a:r>
              <a:rPr lang="it-IT" sz="1400" dirty="0">
                <a:solidFill>
                  <a:schemeClr val="accent6"/>
                </a:solidFill>
              </a:rPr>
              <a:t>, integrazioni con ERP, CRM, AI e realtà aumentata)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creazione e configurazione </a:t>
            </a:r>
            <a:r>
              <a:rPr lang="it-IT" sz="1400" dirty="0" err="1">
                <a:solidFill>
                  <a:schemeClr val="accent6"/>
                </a:solidFill>
              </a:rPr>
              <a:t>app</a:t>
            </a:r>
            <a:endParaRPr lang="it-IT" sz="1400" dirty="0">
              <a:solidFill>
                <a:schemeClr val="accent6"/>
              </a:solidFill>
            </a:endParaRP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di avvio dell’utilizzo di un market </a:t>
            </a:r>
            <a:r>
              <a:rPr lang="it-IT" sz="1400" dirty="0" err="1">
                <a:solidFill>
                  <a:schemeClr val="accent6"/>
                </a:solidFill>
              </a:rPr>
              <a:t>place</a:t>
            </a:r>
            <a:r>
              <a:rPr lang="it-IT" sz="1400" dirty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8" name="Rettangolo 7"/>
          <p:cNvSpPr/>
          <p:nvPr/>
        </p:nvSpPr>
        <p:spPr>
          <a:xfrm>
            <a:off x="3820761" y="4634292"/>
            <a:ext cx="5535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C) SPESE PROMOZIONALI E FORMAZIONE</a:t>
            </a:r>
          </a:p>
          <a:p>
            <a:pPr defTabSz="685783">
              <a:defRPr/>
            </a:pPr>
            <a:endParaRPr lang="it-IT" sz="1400" b="1" i="1" dirty="0">
              <a:solidFill>
                <a:srgbClr val="415364"/>
              </a:solidFill>
              <a:latin typeface="Arial" panose="020B0604020202020204"/>
            </a:endParaRP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l’indicizzazione della piattaforma oppure del market </a:t>
            </a:r>
            <a:r>
              <a:rPr lang="it-IT" sz="1400" dirty="0" err="1">
                <a:solidFill>
                  <a:schemeClr val="accent6"/>
                </a:solidFill>
              </a:rPr>
              <a:t>place</a:t>
            </a:r>
            <a:endParaRPr lang="it-IT" sz="1400" dirty="0">
              <a:solidFill>
                <a:schemeClr val="accent6"/>
              </a:solidFill>
            </a:endParaRP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web marketing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comunicazione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formazione del personale interno adibito alla gestione/funzionamento della piattaforma.</a:t>
            </a:r>
          </a:p>
        </p:txBody>
      </p:sp>
      <p:sp>
        <p:nvSpPr>
          <p:cNvPr id="9" name="Triangolo isoscele 8"/>
          <p:cNvSpPr/>
          <p:nvPr/>
        </p:nvSpPr>
        <p:spPr>
          <a:xfrm rot="5400000">
            <a:off x="8757" y="1466562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10" name="Triangolo isoscele 9"/>
          <p:cNvSpPr/>
          <p:nvPr/>
        </p:nvSpPr>
        <p:spPr>
          <a:xfrm rot="5400000">
            <a:off x="3392456" y="4693800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478468" y="1381217"/>
            <a:ext cx="553560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B) INVESTIMENTI PER LA PIATTAFORMA PROPRIA OPPURE PER IL MARKET PLACE</a:t>
            </a:r>
          </a:p>
          <a:p>
            <a:pPr defTabSz="685783">
              <a:defRPr/>
            </a:pPr>
            <a:endParaRPr lang="it-IT" sz="1400" b="1" dirty="0">
              <a:solidFill>
                <a:srgbClr val="415364"/>
              </a:solidFill>
              <a:latin typeface="Arial" panose="020B0604020202020204"/>
            </a:endParaRP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di hosting del dominio della piattaforma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 err="1">
                <a:solidFill>
                  <a:schemeClr val="accent6"/>
                </a:solidFill>
              </a:rPr>
              <a:t>fee</a:t>
            </a:r>
            <a:r>
              <a:rPr lang="it-IT" sz="1400" dirty="0">
                <a:solidFill>
                  <a:schemeClr val="accent6"/>
                </a:solidFill>
              </a:rPr>
              <a:t> per utilizzo della piattaforma oppure di un market </a:t>
            </a:r>
            <a:r>
              <a:rPr lang="it-IT" sz="1400" dirty="0" err="1">
                <a:solidFill>
                  <a:schemeClr val="accent6"/>
                </a:solidFill>
              </a:rPr>
              <a:t>place</a:t>
            </a:r>
            <a:r>
              <a:rPr lang="it-IT" sz="1400" dirty="0">
                <a:solidFill>
                  <a:schemeClr val="accent6"/>
                </a:solidFill>
              </a:rPr>
              <a:t> 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investimenti in sicurezza dei dati e della piattaforma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aggiunta di contenuti e soluzioni grafiche 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lo sviluppo del monitoraggio accessi alla piattaforma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lo sviluppo di analisi e tracciamento dati di navigazione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consulenze finalizzate allo sviluppo e/o alla modifica della piattaforma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registrazione, omologazione e tutela del marchio</a:t>
            </a:r>
          </a:p>
          <a:p>
            <a:pPr marL="263519" indent="-263519">
              <a:buFont typeface="Wingdings" panose="05000000000000000000" pitchFamily="2" charset="2"/>
              <a:buChar char="ü"/>
              <a:defRPr/>
            </a:pPr>
            <a:r>
              <a:rPr lang="it-IT" sz="1400" dirty="0">
                <a:solidFill>
                  <a:schemeClr val="accent6"/>
                </a:solidFill>
              </a:rPr>
              <a:t>spese per certificazioni internazionali di prodotto.</a:t>
            </a:r>
          </a:p>
        </p:txBody>
      </p:sp>
      <p:sp>
        <p:nvSpPr>
          <p:cNvPr id="12" name="Triangolo isoscele 11"/>
          <p:cNvSpPr/>
          <p:nvPr/>
        </p:nvSpPr>
        <p:spPr>
          <a:xfrm rot="5400000">
            <a:off x="5974865" y="1466560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9251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nettore 1 69">
            <a:extLst>
              <a:ext uri="{FF2B5EF4-FFF2-40B4-BE49-F238E27FC236}">
                <a16:creationId xmlns:a16="http://schemas.microsoft.com/office/drawing/2014/main" id="{F9223FB0-A07A-42DD-813B-CF2D0053887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4527535" y="4619787"/>
            <a:ext cx="2880000" cy="0"/>
          </a:xfrm>
          <a:prstGeom prst="line">
            <a:avLst/>
          </a:prstGeom>
          <a:noFill/>
          <a:ln w="12700" cap="rnd" algn="ctr">
            <a:solidFill>
              <a:srgbClr val="00538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Segnaposto testo 25">
            <a:extLst>
              <a:ext uri="{FF2B5EF4-FFF2-40B4-BE49-F238E27FC236}">
                <a16:creationId xmlns:a16="http://schemas.microsoft.com/office/drawing/2014/main" id="{6B995381-B17B-4631-89F9-93B28697404F}"/>
              </a:ext>
            </a:extLst>
          </p:cNvPr>
          <p:cNvSpPr txBox="1">
            <a:spLocks/>
          </p:cNvSpPr>
          <p:nvPr/>
        </p:nvSpPr>
        <p:spPr bwMode="auto">
          <a:xfrm>
            <a:off x="1006475" y="1243655"/>
            <a:ext cx="10407816" cy="134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26193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8563" indent="-193675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06588" indent="-179388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513013" indent="-188913" defTabSz="608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702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4274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846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341813" indent="-188913" defTabSz="608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810624">
              <a:spcBef>
                <a:spcPct val="20000"/>
              </a:spcBef>
              <a:defRPr/>
            </a:pP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Intervento per sostenere la partecipazione, anche in Italia, ad un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singolo evento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, anche virtuale, di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carattere internazionale 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tra Fiera, Mostra, Missione imprenditoriale o Missione di sistema, per la promozione di beni e/o servizi prodotti in Italia o a marchio italiano, </a:t>
            </a:r>
            <a:r>
              <a:rPr lang="it-IT" altLang="it-IT" sz="1600" b="1" dirty="0">
                <a:solidFill>
                  <a:srgbClr val="415364"/>
                </a:solidFill>
                <a:latin typeface="Arial" panose="020B0604020202020204" pitchFamily="34" charset="0"/>
              </a:rPr>
              <a:t>destinato per almeno il 30% a spese digitali connesse al progetto</a:t>
            </a:r>
            <a:r>
              <a:rPr lang="it-IT" altLang="it-IT" sz="1600" dirty="0">
                <a:solidFill>
                  <a:srgbClr val="415364"/>
                </a:solidFill>
                <a:latin typeface="Arial" panose="020B0604020202020204" pitchFamily="34" charset="0"/>
              </a:rPr>
              <a:t>. Tale vincolo non si applica nel caso in cui l’evento internazionale riguardi tematiche ecologiche o digitali</a:t>
            </a:r>
            <a:endParaRPr lang="it-IT" altLang="it-IT" sz="1600" i="1" dirty="0">
              <a:solidFill>
                <a:srgbClr val="415364"/>
              </a:solidFill>
              <a:latin typeface="Arial" panose="020B0604020202020204" pitchFamily="34" charset="0"/>
            </a:endParaRPr>
          </a:p>
        </p:txBody>
      </p:sp>
      <p:sp>
        <p:nvSpPr>
          <p:cNvPr id="29" name="Rettangolo 4">
            <a:extLst>
              <a:ext uri="{FF2B5EF4-FFF2-40B4-BE49-F238E27FC236}">
                <a16:creationId xmlns:a16="http://schemas.microsoft.com/office/drawing/2014/main" id="{7225A6CF-FDDB-4F6F-82A1-CE5B5679E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363" y="2783856"/>
            <a:ext cx="3321751" cy="73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A CHI È DEDICATO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/>
              </a:rPr>
              <a:t>Alle PMI che abbiano depositato almeno 1 bilancio relativo a 1 esercizio completo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4DC1474-D9A6-4443-B30F-FDC0AB40D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057" y="3906986"/>
            <a:ext cx="3780367" cy="771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IMPORTO FINANZIABILE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Fino a € 150.000</a:t>
            </a:r>
          </a:p>
          <a:p>
            <a:pPr marL="92066" indent="-92066" algn="ctr" defTabSz="914377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it-IT" sz="1333" dirty="0">
                <a:solidFill>
                  <a:srgbClr val="797979"/>
                </a:solidFill>
                <a:latin typeface="Arial"/>
              </a:rPr>
              <a:t>Max 15% del fatturato ultimo anno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DEC0FADB-17C8-423C-A4CF-8F31DAAD1FE1}"/>
              </a:ext>
            </a:extLst>
          </p:cNvPr>
          <p:cNvSpPr/>
          <p:nvPr/>
        </p:nvSpPr>
        <p:spPr>
          <a:xfrm>
            <a:off x="1687057" y="5144707"/>
            <a:ext cx="3780367" cy="528222"/>
          </a:xfrm>
          <a:prstGeom prst="rect">
            <a:avLst/>
          </a:prstGeom>
        </p:spPr>
        <p:txBody>
          <a:bodyPr lIns="91440" tIns="45720" rIns="91440" bIns="45720">
            <a:spAutoFit/>
          </a:bodyPr>
          <a:lstStyle/>
          <a:p>
            <a:pPr algn="ctr" defTabSz="914377">
              <a:spcAft>
                <a:spcPts val="225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DURATA DEL FINANZIAMENTO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4 anni, di cui 1 di preammortamento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13"/>
          </p:nvPr>
        </p:nvSpPr>
        <p:spPr>
          <a:xfrm>
            <a:off x="334434" y="357719"/>
            <a:ext cx="11523133" cy="378869"/>
          </a:xfrm>
        </p:spPr>
        <p:txBody>
          <a:bodyPr/>
          <a:lstStyle/>
          <a:p>
            <a:r>
              <a:rPr lang="it-IT" dirty="0" smtClean="0"/>
              <a:t>3. Partecipazione delle PMI a fiere e altri eventi di carattere internazionale</a:t>
            </a:r>
            <a:endParaRPr lang="it-IT" dirty="0"/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608DA0FE-9C19-F746-8419-6700E348BF78}" type="slidenum">
              <a:rPr lang="it-IT"/>
              <a:pPr defTabSz="914377"/>
              <a:t>8</a:t>
            </a:fld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340" y="2713423"/>
            <a:ext cx="4209833" cy="2387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SPESE FINANZIABILI </a:t>
            </a:r>
          </a:p>
          <a:p>
            <a:pPr algn="ctr" defTabSz="914377">
              <a:defRPr/>
            </a:pPr>
            <a:r>
              <a:rPr lang="it-IT" altLang="it-IT" sz="1333" b="1" dirty="0">
                <a:solidFill>
                  <a:srgbClr val="797979"/>
                </a:solidFill>
                <a:latin typeface="Arial" panose="020B0604020202020204" pitchFamily="34" charset="0"/>
              </a:rPr>
              <a:t>Almeno il 30% del finanziamento deve essere destinato a «Spese digitali connesse alla partecipazione alla fiera/mostra»;</a:t>
            </a: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 la restante parte del finanziamento potrà riguardare spese per area espositiva, spese logistiche, spese promozionali, spese per consulenze connesse alla partecipazione all’evento. Nel caso in cui l’evento sia di carattere ecologico o digitale non è necessario rispettare la quota del 30% di spese digitali. </a:t>
            </a:r>
            <a:r>
              <a:rPr lang="it-IT" altLang="it-IT" sz="1333" b="1" dirty="0">
                <a:solidFill>
                  <a:srgbClr val="797979"/>
                </a:solidFill>
                <a:latin typeface="Arial" panose="020B0604020202020204" pitchFamily="34" charset="0"/>
              </a:rPr>
              <a:t>Tutte le spese dovranno essere conformi al principio DNSH</a:t>
            </a:r>
            <a:endParaRPr lang="it-IT" altLang="it-IT" sz="1333" dirty="0">
              <a:solidFill>
                <a:srgbClr val="797979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B8AE001-6839-4DC6-827E-F42764EFF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340" y="5129662"/>
            <a:ext cx="4209833" cy="7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it-IT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7">
              <a:spcAft>
                <a:spcPts val="300"/>
              </a:spcAft>
              <a:defRPr/>
            </a:pPr>
            <a:r>
              <a:rPr lang="it-IT" altLang="it-IT" sz="1333" b="1" dirty="0">
                <a:solidFill>
                  <a:srgbClr val="005392"/>
                </a:solidFill>
                <a:latin typeface="Arial" panose="020B0604020202020204"/>
              </a:rPr>
              <a:t>EROGAZIONE</a:t>
            </a:r>
          </a:p>
          <a:p>
            <a:pPr algn="ctr" defTabSz="914377">
              <a:defRPr/>
            </a:pPr>
            <a:r>
              <a:rPr lang="it-IT" altLang="it-IT" sz="1333" dirty="0">
                <a:solidFill>
                  <a:srgbClr val="797979"/>
                </a:solidFill>
                <a:latin typeface="Arial" panose="020B0604020202020204" pitchFamily="34" charset="0"/>
              </a:rPr>
              <a:t>Prima tranche pari al 50% a titolo di anticipo; seconda erogazione a saldo dell’importo rendicontato 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59" y="1572007"/>
            <a:ext cx="597824" cy="597824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62" y="2743454"/>
            <a:ext cx="575943" cy="575943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951" y="4011974"/>
            <a:ext cx="619653" cy="619653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756" y="5214378"/>
            <a:ext cx="360981" cy="360981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53" y="5116062"/>
            <a:ext cx="470265" cy="470265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117" y="2798779"/>
            <a:ext cx="460888" cy="460888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986617" y="6336002"/>
            <a:ext cx="6096000" cy="2899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77">
              <a:lnSpc>
                <a:spcPct val="107000"/>
              </a:lnSpc>
              <a:spcAft>
                <a:spcPts val="1067"/>
              </a:spcAft>
            </a:pPr>
            <a:r>
              <a:rPr lang="it-IT" sz="1200" i="1" dirty="0">
                <a:solidFill>
                  <a:srgbClr val="41536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 termini e condizioni delle Circolari operative su simest.it</a:t>
            </a:r>
          </a:p>
        </p:txBody>
      </p:sp>
    </p:spTree>
    <p:extLst>
      <p:ext uri="{BB962C8B-B14F-4D97-AF65-F5344CB8AC3E}">
        <p14:creationId xmlns:p14="http://schemas.microsoft.com/office/powerpoint/2010/main" val="33602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idx="13"/>
          </p:nvPr>
        </p:nvSpPr>
        <p:spPr>
          <a:xfrm>
            <a:off x="334433" y="357720"/>
            <a:ext cx="11415607" cy="359832"/>
          </a:xfrm>
        </p:spPr>
        <p:txBody>
          <a:bodyPr/>
          <a:lstStyle/>
          <a:p>
            <a:r>
              <a:rPr lang="it-IT" dirty="0"/>
              <a:t>3. Partecipazione delle PMI a fiere e altri eventi di carattere internazionale</a:t>
            </a:r>
          </a:p>
          <a:p>
            <a:endParaRPr lang="it-IT" dirty="0"/>
          </a:p>
        </p:txBody>
      </p:sp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/>
            <a:fld id="{608DA0FE-9C19-F746-8419-6700E348BF78}" type="slidenum">
              <a:rPr lang="it-IT"/>
              <a:pPr defTabSz="914377"/>
              <a:t>9</a:t>
            </a:fld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smtClean="0"/>
              <a:t>Spese finanziabili 1/2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13131" y="1802511"/>
            <a:ext cx="57256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>
              <a:spcAft>
                <a:spcPts val="1200"/>
              </a:spcAft>
              <a:defRPr/>
            </a:pPr>
            <a:r>
              <a:rPr lang="it-IT" sz="1400" b="1" dirty="0">
                <a:solidFill>
                  <a:srgbClr val="005392"/>
                </a:solidFill>
                <a:latin typeface="Arial" panose="020B0604020202020204"/>
              </a:rPr>
              <a:t>SPESE DIGITALI CONNESSE ALLA PARTECIPAZIONE ALLA FIERA/MOSTRA (≥ 30%)</a:t>
            </a:r>
            <a:endParaRPr lang="it-IT" sz="1400" b="1" dirty="0">
              <a:solidFill>
                <a:srgbClr val="415364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fee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di iscrizione alla manifestazione virtuale, compresi i costi per l’elaborazione del contenuto virtuale (es. stand virtuali, presentazione dell’azienda, cataloghi virtuali, eventi live streaming,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webinar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)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spese per integrazione e sviluppo digitale di piattaforme CRM;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spese di web design (es.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landing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page, pagina dedicate all’evento) e integrazione/innovazione di contenuti/funzionalità digitali anche su piattaforme già esistenti;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spese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consulenziali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in ambito digitale (es.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digital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manager, social media manager,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digital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maketing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manager);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spese per </a:t>
            </a:r>
            <a:r>
              <a:rPr lang="it-IT" sz="1400" dirty="0" err="1">
                <a:solidFill>
                  <a:srgbClr val="797979"/>
                </a:solidFill>
                <a:latin typeface="Arial" panose="020B0604020202020204"/>
              </a:rPr>
              <a:t>digital</a:t>
            </a: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 marketing (es. banner video, banner sul sito ufficiale della fiera/mostra, newsletter, social network);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  <a:p>
            <a:pPr marL="285744" indent="-285744" defTabSz="685783">
              <a:buFont typeface="Wingdings" panose="05000000000000000000" pitchFamily="2" charset="2"/>
              <a:buChar char="ü"/>
            </a:pPr>
            <a:r>
              <a:rPr lang="it-IT" sz="1400" dirty="0">
                <a:solidFill>
                  <a:srgbClr val="797979"/>
                </a:solidFill>
                <a:latin typeface="Arial" panose="020B0604020202020204"/>
              </a:rPr>
              <a:t>servizi di traduzione ed interpretariato online;</a:t>
            </a:r>
            <a:endParaRPr lang="it-IT" sz="2000" dirty="0">
              <a:solidFill>
                <a:srgbClr val="797979"/>
              </a:solidFill>
              <a:latin typeface="Arial" panose="020B0604020202020204"/>
            </a:endParaRPr>
          </a:p>
        </p:txBody>
      </p:sp>
      <p:sp>
        <p:nvSpPr>
          <p:cNvPr id="9" name="Triangolo isoscele 8"/>
          <p:cNvSpPr/>
          <p:nvPr/>
        </p:nvSpPr>
        <p:spPr>
          <a:xfrm rot="5400000">
            <a:off x="84825" y="1852644"/>
            <a:ext cx="576705" cy="279909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>
              <a:defRPr/>
            </a:pPr>
            <a:endParaRPr lang="it-IT" sz="1351">
              <a:solidFill>
                <a:srgbClr val="FFFEFD"/>
              </a:solidFill>
              <a:latin typeface="Arial" panose="020B0604020202020204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018497" y="2261126"/>
            <a:ext cx="3275635" cy="299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lnSpc>
                <a:spcPct val="107000"/>
              </a:lnSpc>
              <a:spcAft>
                <a:spcPts val="800"/>
              </a:spcAft>
            </a:pPr>
            <a:r>
              <a:rPr lang="it-IT" sz="1600" b="1" dirty="0">
                <a:solidFill>
                  <a:srgbClr val="41536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caso in cui l’evento internazionale riguardi tematiche ecologiche o digitali, il vincolo del 30% minimo non si applica. Il carattere ecologico o digitale dovrà essere attestato mediante Dichiarazione dell’organizzatore dell’evento fornito a SIMEST in sede di rendicontazione delle spese</a:t>
            </a:r>
            <a:endParaRPr lang="it-IT" sz="2400" dirty="0">
              <a:solidFill>
                <a:srgbClr val="41536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414319" y="2812678"/>
            <a:ext cx="549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783"/>
            <a:r>
              <a:rPr lang="it-IT" sz="7200" b="1" dirty="0">
                <a:solidFill>
                  <a:srgbClr val="41536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&gt;</a:t>
            </a:r>
            <a:endParaRPr lang="it-IT" sz="7200" dirty="0">
              <a:solidFill>
                <a:srgbClr val="415364"/>
              </a:solidFill>
              <a:latin typeface="Arial" panose="020B0604020202020204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175" y="2233143"/>
            <a:ext cx="898240" cy="89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36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nuovo cdp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anuovo cdp" id="{E7373223-18D4-4D4E-BE5B-8D36DD82C50D}" vid="{FD202F77-C07F-4722-A5B1-04D99BF0896B}"/>
    </a:ext>
  </a:extLst>
</a:theme>
</file>

<file path=ppt/theme/theme2.xml><?xml version="1.0" encoding="utf-8"?>
<a:theme xmlns:a="http://schemas.openxmlformats.org/drawingml/2006/main" name="1_Simest">
  <a:themeElements>
    <a:clrScheme name="Personalizzato 6">
      <a:dk1>
        <a:srgbClr val="001548"/>
      </a:dk1>
      <a:lt1>
        <a:sysClr val="window" lastClr="FFFFFF"/>
      </a:lt1>
      <a:dk2>
        <a:srgbClr val="C90026"/>
      </a:dk2>
      <a:lt2>
        <a:srgbClr val="D9D9D9"/>
      </a:lt2>
      <a:accent1>
        <a:srgbClr val="830C23"/>
      </a:accent1>
      <a:accent2>
        <a:srgbClr val="0C5D4F"/>
      </a:accent2>
      <a:accent3>
        <a:srgbClr val="747474"/>
      </a:accent3>
      <a:accent4>
        <a:srgbClr val="000000"/>
      </a:accent4>
      <a:accent5>
        <a:srgbClr val="4D4D4D"/>
      </a:accent5>
      <a:accent6>
        <a:srgbClr val="BFBFBF"/>
      </a:accent6>
      <a:hlink>
        <a:srgbClr val="005392"/>
      </a:hlink>
      <a:folHlink>
        <a:srgbClr val="00539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ema di Office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i Office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7_Tema di Office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Temanuovo cdp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anuovo cdp" id="{E7373223-18D4-4D4E-BE5B-8D36DD82C50D}" vid="{FD202F77-C07F-4722-A5B1-04D99BF0896B}"/>
    </a:ext>
  </a:extLst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Temanuovo cdp</Template>
  <TotalTime>4126</TotalTime>
  <Words>2108</Words>
  <Application>Microsoft Office PowerPoint</Application>
  <PresentationFormat>Widescreen</PresentationFormat>
  <Paragraphs>179</Paragraphs>
  <Slides>11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6</vt:i4>
      </vt:variant>
      <vt:variant>
        <vt:lpstr>Titoli diapositive</vt:lpstr>
      </vt:variant>
      <vt:variant>
        <vt:i4>11</vt:i4>
      </vt:variant>
    </vt:vector>
  </HeadingPairs>
  <TitlesOfParts>
    <vt:vector size="23" baseType="lpstr">
      <vt:lpstr>Arial</vt:lpstr>
      <vt:lpstr>Bressay</vt:lpstr>
      <vt:lpstr>Bressay Trial</vt:lpstr>
      <vt:lpstr>Calibri</vt:lpstr>
      <vt:lpstr>Times New Roman</vt:lpstr>
      <vt:lpstr>Wingdings</vt:lpstr>
      <vt:lpstr>Temanuovo cdp</vt:lpstr>
      <vt:lpstr>1_Simest</vt:lpstr>
      <vt:lpstr>1_Tema di Office</vt:lpstr>
      <vt:lpstr>2_Tema di Office</vt:lpstr>
      <vt:lpstr>7_Tema di Office</vt:lpstr>
      <vt:lpstr>2_Temanuovo cdp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Products and services for the international expansion  of enterprises</dc:title>
  <dc:creator>Ferrero, Cristina</dc:creator>
  <cp:lastModifiedBy>Trischitta, Manuela</cp:lastModifiedBy>
  <cp:revision>562</cp:revision>
  <cp:lastPrinted>2019-12-02T16:32:26Z</cp:lastPrinted>
  <dcterms:created xsi:type="dcterms:W3CDTF">2019-07-15T14:05:53Z</dcterms:created>
  <dcterms:modified xsi:type="dcterms:W3CDTF">2022-04-20T10:10:28Z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62b6ef-db1a-4e15-b1cb-16e3a6a11a3f_Enabled">
    <vt:lpwstr>true</vt:lpwstr>
  </property>
  <property fmtid="{D5CDD505-2E9C-101B-9397-08002B2CF9AE}" pid="3" name="MSIP_Label_be62b6ef-db1a-4e15-b1cb-16e3a6a11a3f_SetDate">
    <vt:lpwstr>2021-11-24T10:44:47Z</vt:lpwstr>
  </property>
  <property fmtid="{D5CDD505-2E9C-101B-9397-08002B2CF9AE}" pid="4" name="MSIP_Label_be62b6ef-db1a-4e15-b1cb-16e3a6a11a3f_Method">
    <vt:lpwstr>Privileged</vt:lpwstr>
  </property>
  <property fmtid="{D5CDD505-2E9C-101B-9397-08002B2CF9AE}" pid="5" name="MSIP_Label_be62b6ef-db1a-4e15-b1cb-16e3a6a11a3f_Name">
    <vt:lpwstr>sace_0002</vt:lpwstr>
  </property>
  <property fmtid="{D5CDD505-2E9C-101B-9397-08002B2CF9AE}" pid="6" name="MSIP_Label_be62b6ef-db1a-4e15-b1cb-16e3a6a11a3f_SiteId">
    <vt:lpwstr>91443f7c-eefc-48b6-9946-a96937f65fc0</vt:lpwstr>
  </property>
  <property fmtid="{D5CDD505-2E9C-101B-9397-08002B2CF9AE}" pid="7" name="MSIP_Label_be62b6ef-db1a-4e15-b1cb-16e3a6a11a3f_ActionId">
    <vt:lpwstr>ebba057e-7467-4fcb-a1f4-b3f69afbecc4</vt:lpwstr>
  </property>
  <property fmtid="{D5CDD505-2E9C-101B-9397-08002B2CF9AE}" pid="8" name="MSIP_Label_be62b6ef-db1a-4e15-b1cb-16e3a6a11a3f_ContentBits">
    <vt:lpwstr>0</vt:lpwstr>
  </property>
</Properties>
</file>