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Lst>
  <p:sldSz cx="9144000" cy="6858000" type="screen4x3"/>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F2356D5-0767-4010-8D3C-BDD82600548A}" type="datetimeFigureOut">
              <a:rPr lang="it-IT" smtClean="0"/>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374007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2356D5-0767-4010-8D3C-BDD82600548A}" type="datetimeFigureOut">
              <a:rPr lang="it-IT" smtClean="0"/>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26833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2356D5-0767-4010-8D3C-BDD82600548A}" type="datetimeFigureOut">
              <a:rPr lang="it-IT" smtClean="0"/>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39359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2356D5-0767-4010-8D3C-BDD82600548A}" type="datetimeFigureOut">
              <a:rPr lang="it-IT" smtClean="0"/>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227385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F2356D5-0767-4010-8D3C-BDD82600548A}" type="datetimeFigureOut">
              <a:rPr lang="it-IT" smtClean="0"/>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3944292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F2356D5-0767-4010-8D3C-BDD82600548A}" type="datetimeFigureOut">
              <a:rPr lang="it-IT" smtClean="0"/>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83447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F2356D5-0767-4010-8D3C-BDD82600548A}" type="datetimeFigureOut">
              <a:rPr lang="it-IT" smtClean="0"/>
              <a:t>14/11/2022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84310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F2356D5-0767-4010-8D3C-BDD82600548A}" type="datetimeFigureOut">
              <a:rPr lang="it-IT" smtClean="0"/>
              <a:t>14/11/2022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23578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F2356D5-0767-4010-8D3C-BDD82600548A}" type="datetimeFigureOut">
              <a:rPr lang="it-IT" smtClean="0"/>
              <a:t>14/11/2022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66761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F2356D5-0767-4010-8D3C-BDD82600548A}" type="datetimeFigureOut">
              <a:rPr lang="it-IT" smtClean="0"/>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972647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F2356D5-0767-4010-8D3C-BDD82600548A}" type="datetimeFigureOut">
              <a:rPr lang="it-IT" smtClean="0"/>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1989E2-611E-44F0-9CF6-05A7DF8B4FD1}" type="slidenum">
              <a:rPr lang="it-IT" smtClean="0"/>
              <a:t>‹N›</a:t>
            </a:fld>
            <a:endParaRPr lang="it-IT"/>
          </a:p>
        </p:txBody>
      </p:sp>
    </p:spTree>
    <p:extLst>
      <p:ext uri="{BB962C8B-B14F-4D97-AF65-F5344CB8AC3E}">
        <p14:creationId xmlns:p14="http://schemas.microsoft.com/office/powerpoint/2010/main" val="135846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356D5-0767-4010-8D3C-BDD82600548A}" type="datetimeFigureOut">
              <a:rPr lang="it-IT" smtClean="0"/>
              <a:t>14/11/2022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989E2-611E-44F0-9CF6-05A7DF8B4FD1}" type="slidenum">
              <a:rPr lang="it-IT" smtClean="0"/>
              <a:t>‹N›</a:t>
            </a:fld>
            <a:endParaRPr lang="it-IT"/>
          </a:p>
        </p:txBody>
      </p:sp>
    </p:spTree>
    <p:extLst>
      <p:ext uri="{BB962C8B-B14F-4D97-AF65-F5344CB8AC3E}">
        <p14:creationId xmlns:p14="http://schemas.microsoft.com/office/powerpoint/2010/main" val="393935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s://www.confindustria.it/Aree/opp269.nsf/iscrizione?openform" TargetMode="External"/><Relationship Id="rId3" Type="http://schemas.openxmlformats.org/officeDocument/2006/relationships/hyperlink" Target="https://www.facebook.com/Federchimica/" TargetMode="External"/><Relationship Id="rId7" Type="http://schemas.openxmlformats.org/officeDocument/2006/relationships/hyperlink" Target="https://www.linkedin.com/company/federchimica/?originalSubdomain=it" TargetMode="External"/><Relationship Id="rId12"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hyperlink" Target="https://www.instagram.com/federchimica/" TargetMode="External"/><Relationship Id="rId5" Type="http://schemas.openxmlformats.org/officeDocument/2006/relationships/hyperlink" Target="https://www.youtube.com/channel/UC8--ZoxiF-NvT1PqLAU3NmA"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hyperlink" Target="https://twitter.com/Federchim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a:xfrm>
            <a:off x="1832843" y="1484784"/>
            <a:ext cx="5475461" cy="5229199"/>
          </a:xfrm>
          <a:prstGeom prst="rect">
            <a:avLst/>
          </a:prstGeom>
        </p:spPr>
      </p:pic>
      <p:sp>
        <p:nvSpPr>
          <p:cNvPr id="11" name="Rettangolo 10"/>
          <p:cNvSpPr/>
          <p:nvPr/>
        </p:nvSpPr>
        <p:spPr>
          <a:xfrm>
            <a:off x="0" y="1937593"/>
            <a:ext cx="9144000" cy="523220"/>
          </a:xfrm>
          <a:prstGeom prst="rect">
            <a:avLst/>
          </a:prstGeom>
        </p:spPr>
        <p:txBody>
          <a:bodyPr wrap="square">
            <a:spAutoFit/>
          </a:bodyPr>
          <a:lstStyle/>
          <a:p>
            <a:pPr algn="ctr"/>
            <a:r>
              <a:rPr lang="it-IT" sz="2800" b="1" dirty="0">
                <a:solidFill>
                  <a:srgbClr val="002060"/>
                </a:solidFill>
                <a:latin typeface="Century Gothic" panose="020B0502020202020204" pitchFamily="34" charset="0"/>
                <a:cs typeface="Arial" panose="020B0604020202020204" pitchFamily="34" charset="0"/>
              </a:rPr>
              <a:t>Workshop on-line</a:t>
            </a:r>
          </a:p>
        </p:txBody>
      </p:sp>
      <p:sp>
        <p:nvSpPr>
          <p:cNvPr id="12" name="Rettangolo 11"/>
          <p:cNvSpPr/>
          <p:nvPr/>
        </p:nvSpPr>
        <p:spPr>
          <a:xfrm>
            <a:off x="0" y="2852936"/>
            <a:ext cx="9144000" cy="707886"/>
          </a:xfrm>
          <a:prstGeom prst="rect">
            <a:avLst/>
          </a:prstGeom>
        </p:spPr>
        <p:txBody>
          <a:bodyPr wrap="square">
            <a:spAutoFit/>
          </a:bodyPr>
          <a:lstStyle/>
          <a:p>
            <a:pPr algn="ctr"/>
            <a:r>
              <a:rPr lang="it-IT" sz="2000" b="1" dirty="0">
                <a:solidFill>
                  <a:srgbClr val="002060"/>
                </a:solidFill>
                <a:latin typeface="Century Gothic" panose="020B0502020202020204" pitchFamily="34" charset="0"/>
                <a:cs typeface="Arial" panose="020B0604020202020204" pitchFamily="34" charset="0"/>
              </a:rPr>
              <a:t>La disciplina del Consulente Sicurezza Trasporti ADR: </a:t>
            </a:r>
          </a:p>
          <a:p>
            <a:pPr algn="ctr"/>
            <a:r>
              <a:rPr lang="it-IT" sz="2000" b="1" dirty="0">
                <a:solidFill>
                  <a:srgbClr val="002060"/>
                </a:solidFill>
                <a:latin typeface="Century Gothic" panose="020B0502020202020204" pitchFamily="34" charset="0"/>
                <a:cs typeface="Arial" panose="020B0604020202020204" pitchFamily="34" charset="0"/>
              </a:rPr>
              <a:t>stato dell’arte e problematiche aperte</a:t>
            </a:r>
          </a:p>
        </p:txBody>
      </p:sp>
      <p:sp>
        <p:nvSpPr>
          <p:cNvPr id="13" name="Rettangolo 12"/>
          <p:cNvSpPr/>
          <p:nvPr/>
        </p:nvSpPr>
        <p:spPr>
          <a:xfrm>
            <a:off x="2890321" y="5885172"/>
            <a:ext cx="3354681" cy="369332"/>
          </a:xfrm>
          <a:prstGeom prst="rect">
            <a:avLst/>
          </a:prstGeom>
        </p:spPr>
        <p:txBody>
          <a:bodyPr wrap="square">
            <a:spAutoFit/>
          </a:bodyPr>
          <a:lstStyle/>
          <a:p>
            <a:pPr algn="ctr"/>
            <a:r>
              <a:rPr lang="it-IT" b="1" dirty="0">
                <a:solidFill>
                  <a:srgbClr val="002060"/>
                </a:solidFill>
                <a:latin typeface="Century Gothic" panose="020B0502020202020204" pitchFamily="34" charset="0"/>
                <a:cs typeface="Arial" panose="020B0604020202020204" pitchFamily="34" charset="0"/>
              </a:rPr>
              <a:t>30 novembre 2022</a:t>
            </a:r>
          </a:p>
        </p:txBody>
      </p:sp>
      <p:pic>
        <p:nvPicPr>
          <p:cNvPr id="14" name="Immagin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3881" y="462661"/>
            <a:ext cx="2546930" cy="540000"/>
          </a:xfrm>
          <a:prstGeom prst="rect">
            <a:avLst/>
          </a:prstGeom>
        </p:spPr>
      </p:pic>
      <p:pic>
        <p:nvPicPr>
          <p:cNvPr id="2" name="Immagine 1">
            <a:extLst>
              <a:ext uri="{FF2B5EF4-FFF2-40B4-BE49-F238E27FC236}">
                <a16:creationId xmlns:a16="http://schemas.microsoft.com/office/drawing/2014/main" id="{A272A333-32DC-3C9F-06D0-EBBCB8A524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189" y="372661"/>
            <a:ext cx="2569876" cy="720000"/>
          </a:xfrm>
          <a:prstGeom prst="rect">
            <a:avLst/>
          </a:prstGeom>
        </p:spPr>
      </p:pic>
    </p:spTree>
    <p:extLst>
      <p:ext uri="{BB962C8B-B14F-4D97-AF65-F5344CB8AC3E}">
        <p14:creationId xmlns:p14="http://schemas.microsoft.com/office/powerpoint/2010/main" val="3936377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765" y="72008"/>
            <a:ext cx="8712968" cy="374787"/>
          </a:xfrm>
          <a:prstGeom prst="rect">
            <a:avLst/>
          </a:prstGeom>
        </p:spPr>
      </p:pic>
      <p:sp>
        <p:nvSpPr>
          <p:cNvPr id="2" name="CasellaDiTesto 1"/>
          <p:cNvSpPr txBox="1"/>
          <p:nvPr/>
        </p:nvSpPr>
        <p:spPr>
          <a:xfrm>
            <a:off x="251520" y="541477"/>
            <a:ext cx="4156647" cy="5262979"/>
          </a:xfrm>
          <a:prstGeom prst="rect">
            <a:avLst/>
          </a:prstGeom>
          <a:noFill/>
        </p:spPr>
        <p:txBody>
          <a:bodyPr wrap="square" rtlCol="0">
            <a:spAutoFit/>
          </a:bodyPr>
          <a:lstStyle/>
          <a:p>
            <a:r>
              <a:rPr lang="it-IT" sz="1200" b="1" dirty="0">
                <a:latin typeface="Century Gothic" panose="020B0502020202020204" pitchFamily="34" charset="0"/>
              </a:rPr>
              <a:t>IL WORKSHOP ON-LINE</a:t>
            </a:r>
          </a:p>
          <a:p>
            <a:pPr algn="ctr"/>
            <a:endParaRPr lang="it-IT" sz="1200" b="1" dirty="0">
              <a:latin typeface="Century Gothic" panose="020B0502020202020204" pitchFamily="34" charset="0"/>
            </a:endParaRPr>
          </a:p>
          <a:p>
            <a:pPr lvl="0" algn="just"/>
            <a:r>
              <a:rPr lang="it-IT" sz="1100" dirty="0">
                <a:latin typeface="Century Gothic" panose="020B0502020202020204" pitchFamily="34" charset="0"/>
              </a:rPr>
              <a:t>Il 1° gennaio 2023 entreranno in vigore le nuove disposizioni normative sulla nomina del Consulente Sicurezza Trasporti previsto dai regolamenti per il trasporto terrestre di merci pericolose. Queste novità sono state introdotte con l'edizione 2019 dei regolamenti, ma la scadenza della loro applicabilità è stata posticipata al 31 dicembre 2022 con apposita norma transitoria.</a:t>
            </a:r>
          </a:p>
          <a:p>
            <a:pPr lvl="0" algn="just"/>
            <a:endParaRPr lang="it-IT" sz="1100" dirty="0">
              <a:latin typeface="Century Gothic" panose="020B0502020202020204" pitchFamily="34" charset="0"/>
            </a:endParaRPr>
          </a:p>
          <a:p>
            <a:pPr lvl="0" algn="just"/>
            <a:r>
              <a:rPr lang="it-IT" sz="1100" dirty="0">
                <a:latin typeface="Century Gothic" panose="020B0502020202020204" pitchFamily="34" charset="0"/>
              </a:rPr>
              <a:t>Le disposizioni prevedono che la figura del Consulente debba essere nominata non più solo da chi effettua operazioni di trasporto e operazioni connesse di carico, scarico, imballaggio di merci pericolose, ma sia estesa anche allo speditore, cioè chi figura come tale sul documento di trasporto in virtù di un contratto, pur avendo delegato a terzi le attività vere e proprie.</a:t>
            </a:r>
          </a:p>
          <a:p>
            <a:pPr lvl="0" algn="just"/>
            <a:endParaRPr lang="it-IT" sz="1100" dirty="0">
              <a:latin typeface="Century Gothic" panose="020B0502020202020204" pitchFamily="34" charset="0"/>
            </a:endParaRPr>
          </a:p>
          <a:p>
            <a:pPr lvl="0" algn="just"/>
            <a:r>
              <a:rPr lang="it-IT" sz="1100" dirty="0">
                <a:latin typeface="Century Gothic" panose="020B0502020202020204" pitchFamily="34" charset="0"/>
              </a:rPr>
              <a:t>Ad oggi ancora non esiste un quadro normativo chiaro sulle esenzioni applicabili a livello nazionale.</a:t>
            </a:r>
          </a:p>
          <a:p>
            <a:pPr lvl="0" algn="just"/>
            <a:endParaRPr lang="it-IT" sz="1100" dirty="0">
              <a:latin typeface="Century Gothic" panose="020B0502020202020204" pitchFamily="34" charset="0"/>
            </a:endParaRPr>
          </a:p>
          <a:p>
            <a:pPr lvl="0" algn="just"/>
            <a:r>
              <a:rPr lang="it-IT" sz="1100" dirty="0">
                <a:latin typeface="Century Gothic" panose="020B0502020202020204" pitchFamily="34" charset="0"/>
              </a:rPr>
              <a:t>Confindustria e Federchimica organizzano quindi un evento, rivolto alle associazioni del sistema, per delineare lo stato dell’arte e le problematiche ancora aperte, in assenza di una pronuncia da parte del Ministero.</a:t>
            </a:r>
          </a:p>
          <a:p>
            <a:pPr lvl="0" algn="just"/>
            <a:endParaRPr lang="it-IT" sz="1100" dirty="0">
              <a:latin typeface="Century Gothic" panose="020B0502020202020204" pitchFamily="34" charset="0"/>
            </a:endParaRPr>
          </a:p>
          <a:p>
            <a:pPr lvl="0" algn="just"/>
            <a:endParaRPr lang="it-IT" sz="1050" dirty="0">
              <a:latin typeface="Century Gothic" panose="020B0502020202020204" pitchFamily="34" charset="0"/>
            </a:endParaRPr>
          </a:p>
          <a:p>
            <a:pPr algn="just"/>
            <a:endParaRPr lang="it-IT" sz="1050" b="1" dirty="0">
              <a:latin typeface="Century Gothic" panose="020B0502020202020204" pitchFamily="34" charset="0"/>
            </a:endParaRPr>
          </a:p>
          <a:p>
            <a:pPr algn="just"/>
            <a:endParaRPr lang="it-IT" sz="900" dirty="0">
              <a:latin typeface="Century Gothic" panose="020B0502020202020204" pitchFamily="34" charset="0"/>
            </a:endParaRPr>
          </a:p>
          <a:p>
            <a:pPr algn="just"/>
            <a:endParaRPr lang="it-IT" sz="900" dirty="0">
              <a:latin typeface="Century Gothic" panose="020B0502020202020204" pitchFamily="34" charset="0"/>
            </a:endParaRPr>
          </a:p>
          <a:p>
            <a:pPr algn="just" defTabSz="447675"/>
            <a:endParaRPr lang="it-IT" sz="900" dirty="0">
              <a:latin typeface="Century Gothic" panose="020B0502020202020204" pitchFamily="34" charset="0"/>
            </a:endParaRPr>
          </a:p>
        </p:txBody>
      </p:sp>
      <p:sp>
        <p:nvSpPr>
          <p:cNvPr id="21" name="Text Box 136"/>
          <p:cNvSpPr txBox="1">
            <a:spLocks noChangeArrowheads="1"/>
          </p:cNvSpPr>
          <p:nvPr/>
        </p:nvSpPr>
        <p:spPr bwMode="auto">
          <a:xfrm>
            <a:off x="4648238" y="9068550"/>
            <a:ext cx="6815762" cy="649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0741" tIns="70369" rIns="140741" bIns="70369">
            <a:spAutoFit/>
          </a:bodyPr>
          <a:lstStyle>
            <a:lvl1pPr defTabSz="422275" eaLnBrk="0" hangingPunct="0">
              <a:tabLst>
                <a:tab pos="622300" algn="l"/>
              </a:tabLst>
              <a:defRPr sz="2900">
                <a:solidFill>
                  <a:schemeClr val="tx1"/>
                </a:solidFill>
                <a:latin typeface="Helvetica" pitchFamily="34" charset="0"/>
              </a:defRPr>
            </a:lvl1pPr>
            <a:lvl2pPr marL="703263" defTabSz="422275" eaLnBrk="0" hangingPunct="0">
              <a:tabLst>
                <a:tab pos="622300" algn="l"/>
              </a:tabLst>
              <a:defRPr sz="2900">
                <a:solidFill>
                  <a:schemeClr val="tx1"/>
                </a:solidFill>
                <a:latin typeface="Helvetica" pitchFamily="34" charset="0"/>
              </a:defRPr>
            </a:lvl2pPr>
            <a:lvl3pPr marL="1408113" defTabSz="422275" eaLnBrk="0" hangingPunct="0">
              <a:tabLst>
                <a:tab pos="622300" algn="l"/>
              </a:tabLst>
              <a:defRPr sz="2900">
                <a:solidFill>
                  <a:schemeClr val="tx1"/>
                </a:solidFill>
                <a:latin typeface="Helvetica" pitchFamily="34" charset="0"/>
              </a:defRPr>
            </a:lvl3pPr>
            <a:lvl4pPr marL="2111375" defTabSz="422275" eaLnBrk="0" hangingPunct="0">
              <a:tabLst>
                <a:tab pos="622300" algn="l"/>
              </a:tabLst>
              <a:defRPr sz="2900">
                <a:solidFill>
                  <a:schemeClr val="tx1"/>
                </a:solidFill>
                <a:latin typeface="Helvetica" pitchFamily="34" charset="0"/>
              </a:defRPr>
            </a:lvl4pPr>
            <a:lvl5pPr marL="2816225" defTabSz="422275" eaLnBrk="0" hangingPunct="0">
              <a:tabLst>
                <a:tab pos="622300" algn="l"/>
              </a:tabLst>
              <a:defRPr sz="2900">
                <a:solidFill>
                  <a:schemeClr val="tx1"/>
                </a:solidFill>
                <a:latin typeface="Helvetica" pitchFamily="34" charset="0"/>
              </a:defRPr>
            </a:lvl5pPr>
            <a:lvl6pPr marL="3273425" defTabSz="422275" eaLnBrk="0" fontAlgn="base" hangingPunct="0">
              <a:spcBef>
                <a:spcPct val="0"/>
              </a:spcBef>
              <a:spcAft>
                <a:spcPct val="0"/>
              </a:spcAft>
              <a:tabLst>
                <a:tab pos="622300" algn="l"/>
              </a:tabLst>
              <a:defRPr sz="2900">
                <a:solidFill>
                  <a:schemeClr val="tx1"/>
                </a:solidFill>
                <a:latin typeface="Helvetica" pitchFamily="34" charset="0"/>
              </a:defRPr>
            </a:lvl6pPr>
            <a:lvl7pPr marL="3730625" defTabSz="422275" eaLnBrk="0" fontAlgn="base" hangingPunct="0">
              <a:spcBef>
                <a:spcPct val="0"/>
              </a:spcBef>
              <a:spcAft>
                <a:spcPct val="0"/>
              </a:spcAft>
              <a:tabLst>
                <a:tab pos="622300" algn="l"/>
              </a:tabLst>
              <a:defRPr sz="2900">
                <a:solidFill>
                  <a:schemeClr val="tx1"/>
                </a:solidFill>
                <a:latin typeface="Helvetica" pitchFamily="34" charset="0"/>
              </a:defRPr>
            </a:lvl7pPr>
            <a:lvl8pPr marL="4187825" defTabSz="422275" eaLnBrk="0" fontAlgn="base" hangingPunct="0">
              <a:spcBef>
                <a:spcPct val="0"/>
              </a:spcBef>
              <a:spcAft>
                <a:spcPct val="0"/>
              </a:spcAft>
              <a:tabLst>
                <a:tab pos="622300" algn="l"/>
              </a:tabLst>
              <a:defRPr sz="2900">
                <a:solidFill>
                  <a:schemeClr val="tx1"/>
                </a:solidFill>
                <a:latin typeface="Helvetica" pitchFamily="34" charset="0"/>
              </a:defRPr>
            </a:lvl8pPr>
            <a:lvl9pPr marL="4645025" defTabSz="422275" eaLnBrk="0" fontAlgn="base" hangingPunct="0">
              <a:spcBef>
                <a:spcPct val="0"/>
              </a:spcBef>
              <a:spcAft>
                <a:spcPct val="0"/>
              </a:spcAft>
              <a:tabLst>
                <a:tab pos="622300" algn="l"/>
              </a:tabLst>
              <a:defRPr sz="2900">
                <a:solidFill>
                  <a:schemeClr val="tx1"/>
                </a:solidFill>
                <a:latin typeface="Helvetica" pitchFamily="34" charset="0"/>
              </a:defRPr>
            </a:lvl9pPr>
          </a:lstStyle>
          <a:p>
            <a:pPr marL="719138" indent="-719138" algn="just">
              <a:tabLst/>
            </a:pPr>
            <a:r>
              <a:rPr lang="it-IT" sz="1100" dirty="0">
                <a:solidFill>
                  <a:schemeClr val="accent2"/>
                </a:solidFill>
                <a:latin typeface="Arial" charset="0"/>
              </a:rPr>
              <a:t>16.50	</a:t>
            </a:r>
            <a:r>
              <a:rPr lang="it-IT" sz="1100" b="1" dirty="0">
                <a:solidFill>
                  <a:schemeClr val="accent2"/>
                </a:solidFill>
                <a:latin typeface="Arial" charset="0"/>
              </a:rPr>
              <a:t>Alessandra Pellegrini, </a:t>
            </a:r>
            <a:r>
              <a:rPr lang="it-IT" sz="1100" dirty="0">
                <a:solidFill>
                  <a:schemeClr val="accent2"/>
                </a:solidFill>
                <a:latin typeface="Arial" charset="0"/>
              </a:rPr>
              <a:t>Responsabile Area Ambiente e Sicurezza Impianti della Direzione Centrale Tecnico Scientifica - </a:t>
            </a:r>
            <a:r>
              <a:rPr lang="it-IT" sz="1100" dirty="0" err="1">
                <a:solidFill>
                  <a:schemeClr val="accent2"/>
                </a:solidFill>
                <a:latin typeface="Arial" charset="0"/>
              </a:rPr>
              <a:t>Federchimica</a:t>
            </a:r>
            <a:r>
              <a:rPr lang="it-IT" sz="1100" dirty="0">
                <a:solidFill>
                  <a:schemeClr val="accent2"/>
                </a:solidFill>
                <a:latin typeface="Arial" charset="0"/>
              </a:rPr>
              <a:t>:</a:t>
            </a:r>
          </a:p>
          <a:p>
            <a:pPr marL="719138" indent="-719138" algn="just">
              <a:tabLst/>
            </a:pPr>
            <a:r>
              <a:rPr lang="it-IT" sz="1100" dirty="0">
                <a:solidFill>
                  <a:schemeClr val="accent2"/>
                </a:solidFill>
                <a:latin typeface="Arial" charset="0"/>
              </a:rPr>
              <a:t>	"</a:t>
            </a:r>
            <a:r>
              <a:rPr lang="it-IT" sz="1100" i="1" dirty="0">
                <a:solidFill>
                  <a:schemeClr val="accent2"/>
                </a:solidFill>
                <a:latin typeface="Arial" charset="0"/>
              </a:rPr>
              <a:t>Conclusioni".</a:t>
            </a:r>
          </a:p>
        </p:txBody>
      </p:sp>
      <p:sp>
        <p:nvSpPr>
          <p:cNvPr id="23" name="Text Box 136"/>
          <p:cNvSpPr txBox="1">
            <a:spLocks noChangeArrowheads="1"/>
          </p:cNvSpPr>
          <p:nvPr/>
        </p:nvSpPr>
        <p:spPr bwMode="auto">
          <a:xfrm>
            <a:off x="4743775" y="8148150"/>
            <a:ext cx="6720223" cy="31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0741" tIns="70369" rIns="140741" bIns="70369">
            <a:spAutoFit/>
          </a:bodyPr>
          <a:lstStyle>
            <a:lvl1pPr defTabSz="422275" eaLnBrk="0" hangingPunct="0">
              <a:tabLst>
                <a:tab pos="622300" algn="l"/>
              </a:tabLst>
              <a:defRPr sz="2900">
                <a:solidFill>
                  <a:schemeClr val="tx1"/>
                </a:solidFill>
                <a:latin typeface="Helvetica" pitchFamily="34" charset="0"/>
              </a:defRPr>
            </a:lvl1pPr>
            <a:lvl2pPr marL="703263" defTabSz="422275" eaLnBrk="0" hangingPunct="0">
              <a:tabLst>
                <a:tab pos="622300" algn="l"/>
              </a:tabLst>
              <a:defRPr sz="2900">
                <a:solidFill>
                  <a:schemeClr val="tx1"/>
                </a:solidFill>
                <a:latin typeface="Helvetica" pitchFamily="34" charset="0"/>
              </a:defRPr>
            </a:lvl2pPr>
            <a:lvl3pPr marL="1408113" defTabSz="422275" eaLnBrk="0" hangingPunct="0">
              <a:tabLst>
                <a:tab pos="622300" algn="l"/>
              </a:tabLst>
              <a:defRPr sz="2900">
                <a:solidFill>
                  <a:schemeClr val="tx1"/>
                </a:solidFill>
                <a:latin typeface="Helvetica" pitchFamily="34" charset="0"/>
              </a:defRPr>
            </a:lvl3pPr>
            <a:lvl4pPr marL="2111375" defTabSz="422275" eaLnBrk="0" hangingPunct="0">
              <a:tabLst>
                <a:tab pos="622300" algn="l"/>
              </a:tabLst>
              <a:defRPr sz="2900">
                <a:solidFill>
                  <a:schemeClr val="tx1"/>
                </a:solidFill>
                <a:latin typeface="Helvetica" pitchFamily="34" charset="0"/>
              </a:defRPr>
            </a:lvl4pPr>
            <a:lvl5pPr marL="2816225" defTabSz="422275" eaLnBrk="0" hangingPunct="0">
              <a:tabLst>
                <a:tab pos="622300" algn="l"/>
              </a:tabLst>
              <a:defRPr sz="2900">
                <a:solidFill>
                  <a:schemeClr val="tx1"/>
                </a:solidFill>
                <a:latin typeface="Helvetica" pitchFamily="34" charset="0"/>
              </a:defRPr>
            </a:lvl5pPr>
            <a:lvl6pPr marL="3273425" defTabSz="422275" eaLnBrk="0" fontAlgn="base" hangingPunct="0">
              <a:spcBef>
                <a:spcPct val="0"/>
              </a:spcBef>
              <a:spcAft>
                <a:spcPct val="0"/>
              </a:spcAft>
              <a:tabLst>
                <a:tab pos="622300" algn="l"/>
              </a:tabLst>
              <a:defRPr sz="2900">
                <a:solidFill>
                  <a:schemeClr val="tx1"/>
                </a:solidFill>
                <a:latin typeface="Helvetica" pitchFamily="34" charset="0"/>
              </a:defRPr>
            </a:lvl6pPr>
            <a:lvl7pPr marL="3730625" defTabSz="422275" eaLnBrk="0" fontAlgn="base" hangingPunct="0">
              <a:spcBef>
                <a:spcPct val="0"/>
              </a:spcBef>
              <a:spcAft>
                <a:spcPct val="0"/>
              </a:spcAft>
              <a:tabLst>
                <a:tab pos="622300" algn="l"/>
              </a:tabLst>
              <a:defRPr sz="2900">
                <a:solidFill>
                  <a:schemeClr val="tx1"/>
                </a:solidFill>
                <a:latin typeface="Helvetica" pitchFamily="34" charset="0"/>
              </a:defRPr>
            </a:lvl7pPr>
            <a:lvl8pPr marL="4187825" defTabSz="422275" eaLnBrk="0" fontAlgn="base" hangingPunct="0">
              <a:spcBef>
                <a:spcPct val="0"/>
              </a:spcBef>
              <a:spcAft>
                <a:spcPct val="0"/>
              </a:spcAft>
              <a:tabLst>
                <a:tab pos="622300" algn="l"/>
              </a:tabLst>
              <a:defRPr sz="2900">
                <a:solidFill>
                  <a:schemeClr val="tx1"/>
                </a:solidFill>
                <a:latin typeface="Helvetica" pitchFamily="34" charset="0"/>
              </a:defRPr>
            </a:lvl8pPr>
            <a:lvl9pPr marL="4645025" defTabSz="422275" eaLnBrk="0" fontAlgn="base" hangingPunct="0">
              <a:spcBef>
                <a:spcPct val="0"/>
              </a:spcBef>
              <a:spcAft>
                <a:spcPct val="0"/>
              </a:spcAft>
              <a:tabLst>
                <a:tab pos="622300" algn="l"/>
              </a:tabLst>
              <a:defRPr sz="2900">
                <a:solidFill>
                  <a:schemeClr val="tx1"/>
                </a:solidFill>
                <a:latin typeface="Helvetica" pitchFamily="34" charset="0"/>
              </a:defRPr>
            </a:lvl9pPr>
          </a:lstStyle>
          <a:p>
            <a:pPr marL="622300" indent="-622300" algn="just">
              <a:tabLst/>
            </a:pPr>
            <a:r>
              <a:rPr lang="it-IT" sz="1100" dirty="0">
                <a:solidFill>
                  <a:schemeClr val="accent2"/>
                </a:solidFill>
                <a:latin typeface="Arial" charset="0"/>
              </a:rPr>
              <a:t>16.30	Q&amp;A</a:t>
            </a:r>
          </a:p>
        </p:txBody>
      </p:sp>
      <p:sp>
        <p:nvSpPr>
          <p:cNvPr id="24" name="Text Box 136"/>
          <p:cNvSpPr txBox="1">
            <a:spLocks noChangeArrowheads="1"/>
          </p:cNvSpPr>
          <p:nvPr/>
        </p:nvSpPr>
        <p:spPr bwMode="auto">
          <a:xfrm>
            <a:off x="4648240" y="9958370"/>
            <a:ext cx="6720222" cy="31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0741" tIns="70369" rIns="140741" bIns="70369">
            <a:spAutoFit/>
          </a:bodyPr>
          <a:lstStyle>
            <a:lvl1pPr defTabSz="422275" eaLnBrk="0" hangingPunct="0">
              <a:tabLst>
                <a:tab pos="622300" algn="l"/>
              </a:tabLst>
              <a:defRPr sz="2900">
                <a:solidFill>
                  <a:schemeClr val="tx1"/>
                </a:solidFill>
                <a:latin typeface="Helvetica" pitchFamily="34" charset="0"/>
              </a:defRPr>
            </a:lvl1pPr>
            <a:lvl2pPr marL="703263" defTabSz="422275" eaLnBrk="0" hangingPunct="0">
              <a:tabLst>
                <a:tab pos="622300" algn="l"/>
              </a:tabLst>
              <a:defRPr sz="2900">
                <a:solidFill>
                  <a:schemeClr val="tx1"/>
                </a:solidFill>
                <a:latin typeface="Helvetica" pitchFamily="34" charset="0"/>
              </a:defRPr>
            </a:lvl2pPr>
            <a:lvl3pPr marL="1408113" defTabSz="422275" eaLnBrk="0" hangingPunct="0">
              <a:tabLst>
                <a:tab pos="622300" algn="l"/>
              </a:tabLst>
              <a:defRPr sz="2900">
                <a:solidFill>
                  <a:schemeClr val="tx1"/>
                </a:solidFill>
                <a:latin typeface="Helvetica" pitchFamily="34" charset="0"/>
              </a:defRPr>
            </a:lvl3pPr>
            <a:lvl4pPr marL="2111375" defTabSz="422275" eaLnBrk="0" hangingPunct="0">
              <a:tabLst>
                <a:tab pos="622300" algn="l"/>
              </a:tabLst>
              <a:defRPr sz="2900">
                <a:solidFill>
                  <a:schemeClr val="tx1"/>
                </a:solidFill>
                <a:latin typeface="Helvetica" pitchFamily="34" charset="0"/>
              </a:defRPr>
            </a:lvl4pPr>
            <a:lvl5pPr marL="2816225" defTabSz="422275" eaLnBrk="0" hangingPunct="0">
              <a:tabLst>
                <a:tab pos="622300" algn="l"/>
              </a:tabLst>
              <a:defRPr sz="2900">
                <a:solidFill>
                  <a:schemeClr val="tx1"/>
                </a:solidFill>
                <a:latin typeface="Helvetica" pitchFamily="34" charset="0"/>
              </a:defRPr>
            </a:lvl5pPr>
            <a:lvl6pPr marL="3273425" defTabSz="422275" eaLnBrk="0" fontAlgn="base" hangingPunct="0">
              <a:spcBef>
                <a:spcPct val="0"/>
              </a:spcBef>
              <a:spcAft>
                <a:spcPct val="0"/>
              </a:spcAft>
              <a:tabLst>
                <a:tab pos="622300" algn="l"/>
              </a:tabLst>
              <a:defRPr sz="2900">
                <a:solidFill>
                  <a:schemeClr val="tx1"/>
                </a:solidFill>
                <a:latin typeface="Helvetica" pitchFamily="34" charset="0"/>
              </a:defRPr>
            </a:lvl6pPr>
            <a:lvl7pPr marL="3730625" defTabSz="422275" eaLnBrk="0" fontAlgn="base" hangingPunct="0">
              <a:spcBef>
                <a:spcPct val="0"/>
              </a:spcBef>
              <a:spcAft>
                <a:spcPct val="0"/>
              </a:spcAft>
              <a:tabLst>
                <a:tab pos="622300" algn="l"/>
              </a:tabLst>
              <a:defRPr sz="2900">
                <a:solidFill>
                  <a:schemeClr val="tx1"/>
                </a:solidFill>
                <a:latin typeface="Helvetica" pitchFamily="34" charset="0"/>
              </a:defRPr>
            </a:lvl7pPr>
            <a:lvl8pPr marL="4187825" defTabSz="422275" eaLnBrk="0" fontAlgn="base" hangingPunct="0">
              <a:spcBef>
                <a:spcPct val="0"/>
              </a:spcBef>
              <a:spcAft>
                <a:spcPct val="0"/>
              </a:spcAft>
              <a:tabLst>
                <a:tab pos="622300" algn="l"/>
              </a:tabLst>
              <a:defRPr sz="2900">
                <a:solidFill>
                  <a:schemeClr val="tx1"/>
                </a:solidFill>
                <a:latin typeface="Helvetica" pitchFamily="34" charset="0"/>
              </a:defRPr>
            </a:lvl8pPr>
            <a:lvl9pPr marL="4645025" defTabSz="422275" eaLnBrk="0" fontAlgn="base" hangingPunct="0">
              <a:spcBef>
                <a:spcPct val="0"/>
              </a:spcBef>
              <a:spcAft>
                <a:spcPct val="0"/>
              </a:spcAft>
              <a:tabLst>
                <a:tab pos="622300" algn="l"/>
              </a:tabLst>
              <a:defRPr sz="2900">
                <a:solidFill>
                  <a:schemeClr val="tx1"/>
                </a:solidFill>
                <a:latin typeface="Helvetica" pitchFamily="34" charset="0"/>
              </a:defRPr>
            </a:lvl9pPr>
          </a:lstStyle>
          <a:p>
            <a:pPr marL="719138" indent="-719138" algn="just">
              <a:tabLst/>
            </a:pPr>
            <a:r>
              <a:rPr lang="it-IT" sz="1100" dirty="0">
                <a:solidFill>
                  <a:schemeClr val="accent2"/>
                </a:solidFill>
                <a:latin typeface="Arial" charset="0"/>
              </a:rPr>
              <a:t>17.00	</a:t>
            </a:r>
            <a:r>
              <a:rPr lang="it-IT" sz="1100" b="1" dirty="0">
                <a:solidFill>
                  <a:schemeClr val="accent2"/>
                </a:solidFill>
                <a:latin typeface="Arial" charset="0"/>
              </a:rPr>
              <a:t>Termine lavori</a:t>
            </a:r>
            <a:endParaRPr lang="en-US" sz="1100" b="1" dirty="0">
              <a:solidFill>
                <a:schemeClr val="accent2"/>
              </a:solidFill>
              <a:latin typeface="Arial" charset="0"/>
            </a:endParaRPr>
          </a:p>
        </p:txBody>
      </p:sp>
      <p:sp>
        <p:nvSpPr>
          <p:cNvPr id="17" name="CasellaDiTesto 16"/>
          <p:cNvSpPr txBox="1"/>
          <p:nvPr/>
        </p:nvSpPr>
        <p:spPr>
          <a:xfrm>
            <a:off x="107504" y="6433597"/>
            <a:ext cx="1152128" cy="253916"/>
          </a:xfrm>
          <a:prstGeom prst="rect">
            <a:avLst/>
          </a:prstGeom>
          <a:noFill/>
        </p:spPr>
        <p:txBody>
          <a:bodyPr wrap="square" rtlCol="0">
            <a:spAutoFit/>
          </a:bodyPr>
          <a:lstStyle/>
          <a:p>
            <a:pPr algn="just"/>
            <a:r>
              <a:rPr lang="it-IT" sz="1000" dirty="0">
                <a:solidFill>
                  <a:srgbClr val="0070C0"/>
                </a:solidFill>
                <a:latin typeface="Arial" panose="020B0604020202020204" pitchFamily="34" charset="0"/>
                <a:cs typeface="Arial" panose="020B0604020202020204" pitchFamily="34" charset="0"/>
              </a:rPr>
              <a:t>@Federchimica</a:t>
            </a:r>
          </a:p>
        </p:txBody>
      </p:sp>
      <p:pic>
        <p:nvPicPr>
          <p:cNvPr id="18" name="Immagine 17">
            <a:hlinkClick r:id="rId3"/>
          </p:cNvPr>
          <p:cNvPicPr>
            <a:picLocks noChangeAspect="1"/>
          </p:cNvPicPr>
          <p:nvPr/>
        </p:nvPicPr>
        <p:blipFill rotWithShape="1">
          <a:blip r:embed="rId4" cstate="print">
            <a:extLst>
              <a:ext uri="{28A0092B-C50C-407E-A947-70E740481C1C}">
                <a14:useLocalDpi xmlns:a14="http://schemas.microsoft.com/office/drawing/2010/main" val="0"/>
              </a:ext>
            </a:extLst>
          </a:blip>
          <a:srcRect l="11461" t="11607" r="11844" b="10413"/>
          <a:stretch/>
        </p:blipFill>
        <p:spPr>
          <a:xfrm>
            <a:off x="1376384" y="6462682"/>
            <a:ext cx="212186" cy="215738"/>
          </a:xfrm>
          <a:prstGeom prst="rect">
            <a:avLst/>
          </a:prstGeom>
        </p:spPr>
      </p:pic>
      <p:pic>
        <p:nvPicPr>
          <p:cNvPr id="19" name="Immagine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45209" y="6464332"/>
            <a:ext cx="212438" cy="212438"/>
          </a:xfrm>
          <a:prstGeom prst="rect">
            <a:avLst/>
          </a:prstGeom>
        </p:spPr>
      </p:pic>
      <p:pic>
        <p:nvPicPr>
          <p:cNvPr id="20" name="Immagine 19">
            <a:hlinkClick r:id="rId7"/>
          </p:cNvPr>
          <p:cNvPicPr>
            <a:picLocks noChangeAspect="1"/>
          </p:cNvPicPr>
          <p:nvPr/>
        </p:nvPicPr>
        <p:blipFill rotWithShape="1">
          <a:blip r:embed="rId8" cstate="print">
            <a:extLst>
              <a:ext uri="{28A0092B-C50C-407E-A947-70E740481C1C}">
                <a14:useLocalDpi xmlns:a14="http://schemas.microsoft.com/office/drawing/2010/main" val="0"/>
              </a:ext>
            </a:extLst>
          </a:blip>
          <a:srcRect t="545" b="1437"/>
          <a:stretch/>
        </p:blipFill>
        <p:spPr>
          <a:xfrm>
            <a:off x="1914287" y="6458239"/>
            <a:ext cx="229168" cy="224624"/>
          </a:xfrm>
          <a:prstGeom prst="rect">
            <a:avLst/>
          </a:prstGeom>
        </p:spPr>
      </p:pic>
      <p:pic>
        <p:nvPicPr>
          <p:cNvPr id="22" name="Immagine 21">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5616" y="6468655"/>
            <a:ext cx="204128" cy="203792"/>
          </a:xfrm>
          <a:prstGeom prst="rect">
            <a:avLst/>
          </a:prstGeom>
        </p:spPr>
      </p:pic>
      <p:pic>
        <p:nvPicPr>
          <p:cNvPr id="25" name="Picture 2">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00094" y="6462539"/>
            <a:ext cx="216024"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CasellaDiTesto 27"/>
          <p:cNvSpPr txBox="1"/>
          <p:nvPr/>
        </p:nvSpPr>
        <p:spPr>
          <a:xfrm>
            <a:off x="4735802" y="540054"/>
            <a:ext cx="4203831" cy="4739759"/>
          </a:xfrm>
          <a:prstGeom prst="rect">
            <a:avLst/>
          </a:prstGeom>
          <a:noFill/>
        </p:spPr>
        <p:txBody>
          <a:bodyPr wrap="square" rtlCol="0">
            <a:spAutoFit/>
          </a:bodyPr>
          <a:lstStyle/>
          <a:p>
            <a:pPr lvl="0" algn="just"/>
            <a:r>
              <a:rPr lang="it-IT" sz="1200" b="1" dirty="0">
                <a:solidFill>
                  <a:prstClr val="black"/>
                </a:solidFill>
                <a:latin typeface="Century Gothic" panose="020B0502020202020204" pitchFamily="34" charset="0"/>
              </a:rPr>
              <a:t>PROGRAMMA</a:t>
            </a:r>
          </a:p>
          <a:p>
            <a:pPr lvl="0" algn="just" defTabSz="447675"/>
            <a:endParaRPr lang="it-IT" sz="1000" dirty="0">
              <a:solidFill>
                <a:prstClr val="black"/>
              </a:solidFill>
              <a:latin typeface="Century Gothic" panose="020B0502020202020204" pitchFamily="34" charset="0"/>
            </a:endParaRPr>
          </a:p>
          <a:p>
            <a:pPr marL="449263" lvl="0" indent="-449263" algn="just"/>
            <a:endParaRPr lang="it-IT" sz="1000" dirty="0">
              <a:latin typeface="Century Gothic" panose="020B0502020202020204" pitchFamily="34" charset="0"/>
            </a:endParaRPr>
          </a:p>
          <a:p>
            <a:pPr marL="449263" lvl="0" indent="-449263" algn="just" defTabSz="449263"/>
            <a:r>
              <a:rPr lang="it-IT" sz="1000" dirty="0">
                <a:latin typeface="Century Gothic" panose="020B0502020202020204" pitchFamily="34" charset="0"/>
              </a:rPr>
              <a:t>10:30	</a:t>
            </a:r>
            <a:r>
              <a:rPr lang="it-IT" sz="1000" b="1" dirty="0">
                <a:latin typeface="Century Gothic" panose="020B0502020202020204" pitchFamily="34" charset="0"/>
              </a:rPr>
              <a:t>Floriana Buccioni</a:t>
            </a:r>
            <a:r>
              <a:rPr lang="it-IT" sz="1000" dirty="0">
                <a:latin typeface="Century Gothic" panose="020B0502020202020204" pitchFamily="34" charset="0"/>
              </a:rPr>
              <a:t>, Area Coesione Territoriale e Infrastrutture, Confindustria</a:t>
            </a:r>
            <a:endParaRPr lang="en-US" sz="1000" dirty="0">
              <a:latin typeface="Century Gothic" panose="020B0502020202020204" pitchFamily="34" charset="0"/>
            </a:endParaRPr>
          </a:p>
          <a:p>
            <a:pPr marL="449263" lvl="0" indent="-449263" algn="just" defTabSz="449263"/>
            <a:r>
              <a:rPr lang="en-US" sz="1000" dirty="0">
                <a:latin typeface="Century Gothic" panose="020B0502020202020204" pitchFamily="34" charset="0"/>
              </a:rPr>
              <a:t>	</a:t>
            </a:r>
            <a:r>
              <a:rPr lang="it-IT" altLang="it-IT" sz="1000" i="1" dirty="0">
                <a:latin typeface="Century Gothic" panose="020B0502020202020204" pitchFamily="34" charset="0"/>
              </a:rPr>
              <a:t>Saluti e apertura dei lavori</a:t>
            </a:r>
          </a:p>
          <a:p>
            <a:pPr marL="449263" lvl="0" indent="-449263" algn="just" defTabSz="449263"/>
            <a:endParaRPr lang="it-IT" sz="1000" dirty="0">
              <a:latin typeface="Century Gothic" panose="020B0502020202020204" pitchFamily="34" charset="0"/>
            </a:endParaRPr>
          </a:p>
          <a:p>
            <a:pPr marL="449263" lvl="0" indent="-449263" algn="just" defTabSz="449263"/>
            <a:r>
              <a:rPr lang="en-US" sz="1000" dirty="0">
                <a:latin typeface="Century Gothic" panose="020B0502020202020204" pitchFamily="34" charset="0"/>
              </a:rPr>
              <a:t>	</a:t>
            </a:r>
          </a:p>
          <a:p>
            <a:pPr marL="442913" lvl="0" indent="-442913" algn="just" defTabSz="968375">
              <a:tabLst>
                <a:tab pos="449263" algn="l"/>
              </a:tabLst>
            </a:pPr>
            <a:r>
              <a:rPr lang="it-IT" sz="1000" dirty="0">
                <a:latin typeface="Century Gothic" pitchFamily="34" charset="0"/>
              </a:rPr>
              <a:t>10:40</a:t>
            </a:r>
            <a:r>
              <a:rPr lang="it-IT" sz="1000" b="1" dirty="0">
                <a:latin typeface="Century Gothic" pitchFamily="34" charset="0"/>
              </a:rPr>
              <a:t>	</a:t>
            </a:r>
            <a:r>
              <a:rPr lang="en-GB" sz="1000" b="1" dirty="0">
                <a:latin typeface="Century Gothic" pitchFamily="34" charset="0"/>
              </a:rPr>
              <a:t>Francesca Belinghieri</a:t>
            </a:r>
            <a:r>
              <a:rPr lang="en-GB" sz="1000" dirty="0">
                <a:latin typeface="Century Gothic" pitchFamily="34" charset="0"/>
              </a:rPr>
              <a:t>, Responsible Area Logistica, Federchimica</a:t>
            </a:r>
            <a:endParaRPr lang="en-GB" sz="1000" b="1" dirty="0">
              <a:latin typeface="Century Gothic" pitchFamily="34" charset="0"/>
            </a:endParaRPr>
          </a:p>
          <a:p>
            <a:pPr marL="442913" lvl="0" indent="-442913" algn="just" defTabSz="968375">
              <a:tabLst>
                <a:tab pos="449263" algn="l"/>
              </a:tabLst>
            </a:pPr>
            <a:r>
              <a:rPr lang="en-GB" sz="1000" b="1" dirty="0">
                <a:latin typeface="Century Gothic" pitchFamily="34" charset="0"/>
              </a:rPr>
              <a:t>	</a:t>
            </a:r>
            <a:r>
              <a:rPr lang="it-IT" sz="1000" dirty="0">
                <a:latin typeface="Century Gothic" pitchFamily="34" charset="0"/>
              </a:rPr>
              <a:t>La disciplina del Consulente Sicurezza Trasporti ADR: stato dell’arte e problematiche aperte</a:t>
            </a:r>
          </a:p>
          <a:p>
            <a:pPr marL="442913" lvl="0" indent="-442913" algn="just" defTabSz="968375">
              <a:tabLst>
                <a:tab pos="449263" algn="l"/>
              </a:tabLst>
            </a:pPr>
            <a:endParaRPr lang="it-IT" sz="1000" dirty="0">
              <a:latin typeface="Century Gothic" pitchFamily="34" charset="0"/>
            </a:endParaRPr>
          </a:p>
          <a:p>
            <a:pPr marL="442913" lvl="0" indent="-442913" algn="just" defTabSz="968375">
              <a:tabLst>
                <a:tab pos="449263" algn="l"/>
              </a:tabLst>
            </a:pPr>
            <a:r>
              <a:rPr lang="en-GB" sz="1000" dirty="0">
                <a:latin typeface="Century Gothic" pitchFamily="34" charset="0"/>
              </a:rPr>
              <a:t>	</a:t>
            </a:r>
            <a:endParaRPr lang="it-IT" sz="1000" b="1" dirty="0">
              <a:latin typeface="Century Gothic" pitchFamily="34" charset="0"/>
            </a:endParaRPr>
          </a:p>
          <a:p>
            <a:pPr marL="442913" indent="-442913" algn="just" defTabSz="449263"/>
            <a:r>
              <a:rPr lang="it-IT" sz="1000" dirty="0">
                <a:latin typeface="Century Gothic" pitchFamily="34" charset="0"/>
              </a:rPr>
              <a:t>11:10	Q&amp;A</a:t>
            </a:r>
            <a:r>
              <a:rPr lang="en-US" sz="1000" dirty="0">
                <a:latin typeface="Century Gothic" panose="020B0502020202020204" pitchFamily="34" charset="0"/>
              </a:rPr>
              <a:t>	</a:t>
            </a:r>
          </a:p>
          <a:p>
            <a:pPr marL="442913" indent="-442913" algn="just" defTabSz="449263">
              <a:tabLst/>
            </a:pPr>
            <a:endParaRPr lang="it-IT" sz="1000" dirty="0">
              <a:latin typeface="Century Gothic" panose="020B0502020202020204" pitchFamily="34" charset="0"/>
            </a:endParaRPr>
          </a:p>
          <a:p>
            <a:pPr marL="442913" indent="-442913" algn="just">
              <a:tabLst/>
            </a:pPr>
            <a:r>
              <a:rPr lang="it-IT" sz="1000" dirty="0">
                <a:latin typeface="Century Gothic" panose="020B0502020202020204" pitchFamily="34" charset="0"/>
              </a:rPr>
              <a:t>12:00	</a:t>
            </a:r>
            <a:r>
              <a:rPr lang="it-IT" sz="1000" b="1" dirty="0">
                <a:latin typeface="Century Gothic" panose="020B0502020202020204" pitchFamily="34" charset="0"/>
              </a:rPr>
              <a:t>Floriana Buccioni	</a:t>
            </a:r>
          </a:p>
          <a:p>
            <a:pPr marL="442913" indent="-442913" algn="just">
              <a:tabLst/>
            </a:pPr>
            <a:r>
              <a:rPr lang="it-IT" sz="1000" dirty="0">
                <a:latin typeface="Century Gothic" panose="020B0502020202020204" pitchFamily="34" charset="0"/>
              </a:rPr>
              <a:t>	</a:t>
            </a:r>
            <a:r>
              <a:rPr lang="it-IT" sz="1000" i="1" dirty="0">
                <a:latin typeface="Century Gothic" panose="020B0502020202020204" pitchFamily="34" charset="0"/>
              </a:rPr>
              <a:t>Conclusioni</a:t>
            </a:r>
          </a:p>
          <a:p>
            <a:pPr marL="442913" indent="-442913" algn="just">
              <a:tabLst/>
            </a:pPr>
            <a:endParaRPr lang="it-IT" sz="1000" i="1" dirty="0">
              <a:latin typeface="Century Gothic" panose="020B0502020202020204" pitchFamily="34" charset="0"/>
            </a:endParaRPr>
          </a:p>
          <a:p>
            <a:pPr marL="442913" indent="-442913" algn="just">
              <a:tabLst/>
            </a:pPr>
            <a:endParaRPr lang="it-IT" sz="1000" i="1" dirty="0">
              <a:latin typeface="Century Gothic" panose="020B0502020202020204" pitchFamily="34" charset="0"/>
            </a:endParaRPr>
          </a:p>
          <a:p>
            <a:pPr marL="442913" indent="-442913" algn="just">
              <a:tabLst/>
            </a:pPr>
            <a:endParaRPr lang="it-IT" sz="1000" i="1" dirty="0">
              <a:latin typeface="Century Gothic" panose="020B0502020202020204" pitchFamily="34" charset="0"/>
            </a:endParaRPr>
          </a:p>
          <a:p>
            <a:pPr marL="442913" indent="-442913" algn="just">
              <a:tabLst/>
            </a:pPr>
            <a:endParaRPr lang="it-IT" sz="1000" i="1" dirty="0">
              <a:latin typeface="Century Gothic" panose="020B0502020202020204" pitchFamily="34" charset="0"/>
            </a:endParaRPr>
          </a:p>
          <a:p>
            <a:pPr marL="442913" indent="-442913" algn="just">
              <a:tabLst/>
            </a:pPr>
            <a:endParaRPr lang="it-IT" sz="1000" i="1" dirty="0">
              <a:latin typeface="Century Gothic" panose="020B0502020202020204" pitchFamily="34" charset="0"/>
            </a:endParaRPr>
          </a:p>
          <a:p>
            <a:pPr marL="449263" indent="-449263" algn="just"/>
            <a:r>
              <a:rPr lang="it-IT" sz="1000" b="1" dirty="0">
                <a:solidFill>
                  <a:prstClr val="black"/>
                </a:solidFill>
                <a:latin typeface="Century Gothic" panose="020B0502020202020204" pitchFamily="34" charset="0"/>
              </a:rPr>
              <a:t>PER PARTECIPARE</a:t>
            </a:r>
          </a:p>
          <a:p>
            <a:pPr marL="449263" indent="-449263" algn="just">
              <a:tabLst/>
            </a:pPr>
            <a:endParaRPr lang="it-IT" sz="1000" i="1" dirty="0">
              <a:latin typeface="Century Gothic" panose="020B0502020202020204" pitchFamily="34" charset="0"/>
            </a:endParaRPr>
          </a:p>
          <a:p>
            <a:pPr marL="449263" indent="-449263" algn="just">
              <a:tabLst/>
            </a:pPr>
            <a:r>
              <a:rPr lang="it-IT" sz="1000" dirty="0">
                <a:latin typeface="Century Gothic" panose="020B0502020202020204" pitchFamily="34" charset="0"/>
              </a:rPr>
              <a:t>Gli interessati possono registrarsi al seguente link:</a:t>
            </a:r>
          </a:p>
          <a:p>
            <a:pPr marL="449263" indent="-449263" algn="ctr">
              <a:tabLst/>
            </a:pPr>
            <a:endParaRPr lang="it-IT" sz="1000" dirty="0">
              <a:latin typeface="Century Gothic" panose="020B0502020202020204" pitchFamily="34" charset="0"/>
            </a:endParaRPr>
          </a:p>
          <a:p>
            <a:pPr marL="449263" indent="-449263" algn="ctr">
              <a:tabLst/>
            </a:pPr>
            <a:r>
              <a:rPr lang="it-IT" sz="1000" dirty="0">
                <a:latin typeface="Century Gothic" panose="020B0502020202020204" pitchFamily="34" charset="0"/>
                <a:hlinkClick r:id="rId13"/>
              </a:rPr>
              <a:t>Workshop del Consulente Sicurezza Trasporti ADR</a:t>
            </a:r>
            <a:endParaRPr lang="it-IT" sz="1000" dirty="0">
              <a:latin typeface="Century Gothic" panose="020B0502020202020204" pitchFamily="34" charset="0"/>
            </a:endParaRPr>
          </a:p>
          <a:p>
            <a:pPr marL="449263" indent="-449263" algn="just">
              <a:tabLst/>
            </a:pPr>
            <a:endParaRPr lang="it-IT" sz="1000" i="1" dirty="0">
              <a:latin typeface="Century Gothic" panose="020B0502020202020204" pitchFamily="34" charset="0"/>
            </a:endParaRPr>
          </a:p>
          <a:p>
            <a:pPr marL="449263" indent="-449263" algn="just">
              <a:tabLst/>
            </a:pPr>
            <a:endParaRPr lang="it-IT" sz="1000" i="1" dirty="0">
              <a:latin typeface="Century Gothic" panose="020B0502020202020204" pitchFamily="34" charset="0"/>
            </a:endParaRPr>
          </a:p>
        </p:txBody>
      </p:sp>
    </p:spTree>
    <p:extLst>
      <p:ext uri="{BB962C8B-B14F-4D97-AF65-F5344CB8AC3E}">
        <p14:creationId xmlns:p14="http://schemas.microsoft.com/office/powerpoint/2010/main" val="7381106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304</Words>
  <Application>Microsoft Office PowerPoint</Application>
  <PresentationFormat>Presentazione su schermo (4:3)</PresentationFormat>
  <Paragraphs>47</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Century Gothic</vt:lpstr>
      <vt:lpstr>Tema di Office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Cremonesi Cremonesi</dc:creator>
  <cp:lastModifiedBy>Tiziana Massa</cp:lastModifiedBy>
  <cp:revision>135</cp:revision>
  <cp:lastPrinted>2018-11-29T15:10:09Z</cp:lastPrinted>
  <dcterms:created xsi:type="dcterms:W3CDTF">2018-10-03T13:16:12Z</dcterms:created>
  <dcterms:modified xsi:type="dcterms:W3CDTF">2022-11-14T11:16:15Z</dcterms:modified>
</cp:coreProperties>
</file>