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0" r:id="rId5"/>
  </p:sldMasterIdLst>
  <p:notesMasterIdLst>
    <p:notesMasterId r:id="rId46"/>
  </p:notesMasterIdLst>
  <p:handoutMasterIdLst>
    <p:handoutMasterId r:id="rId47"/>
  </p:handoutMasterIdLst>
  <p:sldIdLst>
    <p:sldId id="257" r:id="rId6"/>
    <p:sldId id="450" r:id="rId7"/>
    <p:sldId id="582" r:id="rId8"/>
    <p:sldId id="490" r:id="rId9"/>
    <p:sldId id="615" r:id="rId10"/>
    <p:sldId id="616" r:id="rId11"/>
    <p:sldId id="606" r:id="rId12"/>
    <p:sldId id="614" r:id="rId13"/>
    <p:sldId id="617" r:id="rId14"/>
    <p:sldId id="604" r:id="rId15"/>
    <p:sldId id="619" r:id="rId16"/>
    <p:sldId id="585" r:id="rId17"/>
    <p:sldId id="618" r:id="rId18"/>
    <p:sldId id="492" r:id="rId19"/>
    <p:sldId id="597" r:id="rId20"/>
    <p:sldId id="535" r:id="rId21"/>
    <p:sldId id="599" r:id="rId22"/>
    <p:sldId id="567" r:id="rId23"/>
    <p:sldId id="610" r:id="rId24"/>
    <p:sldId id="609" r:id="rId25"/>
    <p:sldId id="608" r:id="rId26"/>
    <p:sldId id="611" r:id="rId27"/>
    <p:sldId id="613" r:id="rId28"/>
    <p:sldId id="612" r:id="rId29"/>
    <p:sldId id="628" r:id="rId30"/>
    <p:sldId id="629" r:id="rId31"/>
    <p:sldId id="540" r:id="rId32"/>
    <p:sldId id="620" r:id="rId33"/>
    <p:sldId id="590" r:id="rId34"/>
    <p:sldId id="621" r:id="rId35"/>
    <p:sldId id="622" r:id="rId36"/>
    <p:sldId id="623" r:id="rId37"/>
    <p:sldId id="603" r:id="rId38"/>
    <p:sldId id="630" r:id="rId39"/>
    <p:sldId id="602" r:id="rId40"/>
    <p:sldId id="625" r:id="rId41"/>
    <p:sldId id="601" r:id="rId42"/>
    <p:sldId id="626" r:id="rId43"/>
    <p:sldId id="605" r:id="rId44"/>
    <p:sldId id="627" r:id="rId45"/>
  </p:sldIdLst>
  <p:sldSz cx="18288000" cy="10288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1" userDrawn="1">
          <p15:clr>
            <a:srgbClr val="A4A3A4"/>
          </p15:clr>
        </p15:guide>
        <p15:guide id="2" pos="57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Екатерина Никифорова" initials="ЕН" lastIdx="1" clrIdx="0">
    <p:extLst>
      <p:ext uri="{19B8F6BF-5375-455C-9EA6-DF929625EA0E}">
        <p15:presenceInfo xmlns:p15="http://schemas.microsoft.com/office/powerpoint/2012/main" userId="bdd64cff3da5a857" providerId="Windows Live"/>
      </p:ext>
    </p:extLst>
  </p:cmAuthor>
  <p:cmAuthor id="2" name="Musco Emma" initials="ME" lastIdx="3" clrIdx="1">
    <p:extLst>
      <p:ext uri="{19B8F6BF-5375-455C-9EA6-DF929625EA0E}">
        <p15:presenceInfo xmlns:p15="http://schemas.microsoft.com/office/powerpoint/2012/main" userId="S::EMusco@confindustriaservizi.onmicrosoft.com::b716abda-d766-4537-803a-facd82502f9f" providerId="AD"/>
      </p:ext>
    </p:extLst>
  </p:cmAuthor>
  <p:cmAuthor id="3" name="Musco Emma" initials="ME [2]" lastIdx="1" clrIdx="2">
    <p:extLst>
      <p:ext uri="{19B8F6BF-5375-455C-9EA6-DF929625EA0E}">
        <p15:presenceInfo xmlns:p15="http://schemas.microsoft.com/office/powerpoint/2012/main" userId="S::EMusco@confindustria.it::b716abda-d766-4537-803a-facd82502f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88A6"/>
    <a:srgbClr val="3F5EBC"/>
    <a:srgbClr val="1F2F5E"/>
    <a:srgbClr val="D60E10"/>
    <a:srgbClr val="D70A0B"/>
    <a:srgbClr val="E389D2"/>
    <a:srgbClr val="E7C4DD"/>
    <a:srgbClr val="A82890"/>
    <a:srgbClr val="EBCEE2"/>
    <a:srgbClr val="F4D0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782C11-36E3-41BE-AA84-9551A92F0DA2}" v="30" dt="2021-11-09T09:29:42.606"/>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Stile medio 3 - Color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929F9F4-4A8F-4326-A1B4-22849713DDAB}" styleName="Stile scuro 1 - Colore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269D01E-BC32-4049-B463-5C60D7B0CCD2}" styleName="Stile con tema 2 - Color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Stile chiaro 1 - Color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Stile con tema 2 - Color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94647"/>
  </p:normalViewPr>
  <p:slideViewPr>
    <p:cSldViewPr snapToGrid="0">
      <p:cViewPr varScale="1">
        <p:scale>
          <a:sx n="42" d="100"/>
          <a:sy n="42" d="100"/>
        </p:scale>
        <p:origin x="864" y="40"/>
      </p:cViewPr>
      <p:guideLst>
        <p:guide orient="horz" pos="3241"/>
        <p:guide pos="5761"/>
      </p:guideLst>
    </p:cSldViewPr>
  </p:slideViewPr>
  <p:notesTextViewPr>
    <p:cViewPr>
      <p:scale>
        <a:sx n="1" d="1"/>
        <a:sy n="1" d="1"/>
      </p:scale>
      <p:origin x="0" y="0"/>
    </p:cViewPr>
  </p:notesTextViewPr>
  <p:notesViewPr>
    <p:cSldViewPr snapToGrid="0">
      <p:cViewPr varScale="1">
        <p:scale>
          <a:sx n="85" d="100"/>
          <a:sy n="85" d="100"/>
        </p:scale>
        <p:origin x="388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6/11/relationships/changesInfo" Target="changesInfos/changesInfo1.xml"/><Relationship Id="rId5" Type="http://schemas.openxmlformats.org/officeDocument/2006/relationships/slideMaster" Target="slideMasters/slideMaster2.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0" Type="http://schemas.openxmlformats.org/officeDocument/2006/relationships/slide" Target="slides/slide15.xml"/><Relationship Id="rId41" Type="http://schemas.openxmlformats.org/officeDocument/2006/relationships/slide" Target="slides/slide36.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sco Emma" userId="b716abda-d766-4537-803a-facd82502f9f" providerId="ADAL" clId="{C8782C11-36E3-41BE-AA84-9551A92F0DA2}"/>
    <pc:docChg chg="modSld">
      <pc:chgData name="Musco Emma" userId="b716abda-d766-4537-803a-facd82502f9f" providerId="ADAL" clId="{C8782C11-36E3-41BE-AA84-9551A92F0DA2}" dt="2021-11-09T17:47:29.069" v="51" actId="20577"/>
      <pc:docMkLst>
        <pc:docMk/>
      </pc:docMkLst>
      <pc:sldChg chg="modSp mod">
        <pc:chgData name="Musco Emma" userId="b716abda-d766-4537-803a-facd82502f9f" providerId="ADAL" clId="{C8782C11-36E3-41BE-AA84-9551A92F0DA2}" dt="2021-11-09T17:47:29.069" v="51" actId="20577"/>
        <pc:sldMkLst>
          <pc:docMk/>
          <pc:sldMk cId="1772314238" sldId="590"/>
        </pc:sldMkLst>
        <pc:spChg chg="mod">
          <ac:chgData name="Musco Emma" userId="b716abda-d766-4537-803a-facd82502f9f" providerId="ADAL" clId="{C8782C11-36E3-41BE-AA84-9551A92F0DA2}" dt="2021-11-09T17:47:29.069" v="51" actId="20577"/>
          <ac:spMkLst>
            <pc:docMk/>
            <pc:sldMk cId="1772314238" sldId="590"/>
            <ac:spMk id="30" creationId="{1F1345F5-14A3-4E1D-A77D-779CC5804C90}"/>
          </ac:spMkLst>
        </pc:spChg>
      </pc:sldChg>
      <pc:sldChg chg="modSp mod">
        <pc:chgData name="Musco Emma" userId="b716abda-d766-4537-803a-facd82502f9f" providerId="ADAL" clId="{C8782C11-36E3-41BE-AA84-9551A92F0DA2}" dt="2021-11-09T09:30:52.436" v="46" actId="20577"/>
        <pc:sldMkLst>
          <pc:docMk/>
          <pc:sldMk cId="2417596612" sldId="599"/>
        </pc:sldMkLst>
        <pc:spChg chg="mod">
          <ac:chgData name="Musco Emma" userId="b716abda-d766-4537-803a-facd82502f9f" providerId="ADAL" clId="{C8782C11-36E3-41BE-AA84-9551A92F0DA2}" dt="2021-11-09T09:30:52.436" v="46" actId="20577"/>
          <ac:spMkLst>
            <pc:docMk/>
            <pc:sldMk cId="2417596612" sldId="599"/>
            <ac:spMk id="24" creationId="{5C5936FC-4AA2-4C8B-A7B4-94ABA63878B4}"/>
          </ac:spMkLst>
        </pc:spChg>
      </pc:sldChg>
      <pc:sldChg chg="addSp modSp mod modAnim">
        <pc:chgData name="Musco Emma" userId="b716abda-d766-4537-803a-facd82502f9f" providerId="ADAL" clId="{C8782C11-36E3-41BE-AA84-9551A92F0DA2}" dt="2021-11-09T09:29:42.606" v="31" actId="20577"/>
        <pc:sldMkLst>
          <pc:docMk/>
          <pc:sldMk cId="3820547416" sldId="604"/>
        </pc:sldMkLst>
        <pc:spChg chg="add mod">
          <ac:chgData name="Musco Emma" userId="b716abda-d766-4537-803a-facd82502f9f" providerId="ADAL" clId="{C8782C11-36E3-41BE-AA84-9551A92F0DA2}" dt="2021-11-09T09:29:42.606" v="31" actId="20577"/>
          <ac:spMkLst>
            <pc:docMk/>
            <pc:sldMk cId="3820547416" sldId="604"/>
            <ac:spMk id="37" creationId="{5F35EA4B-3738-4879-9788-DDA65C1EB788}"/>
          </ac:spMkLst>
        </pc:spChg>
      </pc:sldChg>
      <pc:sldChg chg="modSp mod">
        <pc:chgData name="Musco Emma" userId="b716abda-d766-4537-803a-facd82502f9f" providerId="ADAL" clId="{C8782C11-36E3-41BE-AA84-9551A92F0DA2}" dt="2021-11-09T09:30:47.246" v="40" actId="20577"/>
        <pc:sldMkLst>
          <pc:docMk/>
          <pc:sldMk cId="2556861381" sldId="610"/>
        </pc:sldMkLst>
        <pc:spChg chg="mod">
          <ac:chgData name="Musco Emma" userId="b716abda-d766-4537-803a-facd82502f9f" providerId="ADAL" clId="{C8782C11-36E3-41BE-AA84-9551A92F0DA2}" dt="2021-11-09T09:30:47.246" v="40" actId="20577"/>
          <ac:spMkLst>
            <pc:docMk/>
            <pc:sldMk cId="2556861381" sldId="610"/>
            <ac:spMk id="26" creationId="{AD78E2E7-1EAC-45E6-9BF7-0FD93484176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E74F40-A8C7-438A-995E-EAC48F72AA6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it-IT"/>
        </a:p>
      </dgm:t>
    </dgm:pt>
    <dgm:pt modelId="{06C4D0AE-CF75-411D-896D-5F53C1EF8161}">
      <dgm:prSet phldrT="[Testo]" custT="1"/>
      <dgm:spPr>
        <a:solidFill>
          <a:schemeClr val="tx2">
            <a:lumMod val="25000"/>
          </a:schemeClr>
        </a:solidFill>
      </dgm:spPr>
      <dgm:t>
        <a:bodyPr/>
        <a:lstStyle/>
        <a:p>
          <a:r>
            <a:rPr lang="it-IT" sz="2200" b="1">
              <a:solidFill>
                <a:schemeClr val="bg1"/>
              </a:solidFill>
              <a:latin typeface="Arial" panose="020B0604020202020204" pitchFamily="34" charset="0"/>
              <a:cs typeface="Arial" panose="020B0604020202020204" pitchFamily="34" charset="0"/>
            </a:rPr>
            <a:t>Regola generale</a:t>
          </a:r>
          <a:endParaRPr lang="it-IT" sz="2200">
            <a:solidFill>
              <a:schemeClr val="bg1"/>
            </a:solidFill>
          </a:endParaRPr>
        </a:p>
      </dgm:t>
    </dgm:pt>
    <dgm:pt modelId="{A3027FAB-D3B9-4BF0-B6FF-568C0290D8ED}" type="parTrans" cxnId="{D933A90F-3CA7-42D2-BCCF-47CEE20B0F23}">
      <dgm:prSet/>
      <dgm:spPr/>
      <dgm:t>
        <a:bodyPr/>
        <a:lstStyle/>
        <a:p>
          <a:endParaRPr lang="it-IT"/>
        </a:p>
      </dgm:t>
    </dgm:pt>
    <dgm:pt modelId="{174E5518-D035-4995-818E-6464C4EE2D65}" type="sibTrans" cxnId="{D933A90F-3CA7-42D2-BCCF-47CEE20B0F23}">
      <dgm:prSet/>
      <dgm:spPr/>
      <dgm:t>
        <a:bodyPr/>
        <a:lstStyle/>
        <a:p>
          <a:endParaRPr lang="it-IT"/>
        </a:p>
      </dgm:t>
    </dgm:pt>
    <dgm:pt modelId="{A10A1E6D-4747-4157-B859-8A53118D52C9}">
      <dgm:prSet phldrT="[Testo]" custT="1"/>
      <dgm:spPr>
        <a:solidFill>
          <a:schemeClr val="tx2">
            <a:lumMod val="75000"/>
            <a:alpha val="90000"/>
          </a:schemeClr>
        </a:solidFill>
      </dgm:spPr>
      <dgm:t>
        <a:bodyPr/>
        <a:lstStyle/>
        <a:p>
          <a:pPr algn="ctr">
            <a:buNone/>
          </a:pPr>
          <a:r>
            <a:rPr lang="it-IT" sz="2200" b="1" i="0" u="none" strike="noStrike" baseline="0">
              <a:latin typeface="Arial" panose="020B0604020202020204" pitchFamily="34" charset="0"/>
              <a:cs typeface="Arial" panose="020B0604020202020204" pitchFamily="34" charset="0"/>
            </a:rPr>
            <a:t>all’inizio del trasporto o della spedizione</a:t>
          </a:r>
          <a:r>
            <a:rPr lang="it-IT" sz="2200" b="0" i="0" u="none" strike="noStrike" baseline="0">
              <a:latin typeface="Arial" panose="020B0604020202020204" pitchFamily="34" charset="0"/>
              <a:cs typeface="Arial" panose="020B0604020202020204" pitchFamily="34" charset="0"/>
            </a:rPr>
            <a:t> al cessionario o a terzi per suo conto, dal territorio dello Stato italiano o dal territorio di San Marino</a:t>
          </a:r>
          <a:endParaRPr lang="it-IT" sz="2200"/>
        </a:p>
      </dgm:t>
    </dgm:pt>
    <dgm:pt modelId="{BE8D8FE6-6837-488B-A11F-5F4B69FFE297}" type="parTrans" cxnId="{60CCB138-D626-459A-B8B2-9E300DABD764}">
      <dgm:prSet/>
      <dgm:spPr/>
      <dgm:t>
        <a:bodyPr/>
        <a:lstStyle/>
        <a:p>
          <a:endParaRPr lang="it-IT"/>
        </a:p>
      </dgm:t>
    </dgm:pt>
    <dgm:pt modelId="{BF61EE57-F263-4CA4-BF01-E684276A88BA}" type="sibTrans" cxnId="{60CCB138-D626-459A-B8B2-9E300DABD764}">
      <dgm:prSet/>
      <dgm:spPr/>
      <dgm:t>
        <a:bodyPr/>
        <a:lstStyle/>
        <a:p>
          <a:endParaRPr lang="it-IT"/>
        </a:p>
      </dgm:t>
    </dgm:pt>
    <dgm:pt modelId="{75911705-AA5F-4D76-9F66-FB18EC404ADD}">
      <dgm:prSet phldrT="[Testo]" custT="1"/>
      <dgm:spPr>
        <a:solidFill>
          <a:schemeClr val="tx2">
            <a:lumMod val="25000"/>
          </a:schemeClr>
        </a:solidFill>
      </dgm:spPr>
      <dgm:t>
        <a:bodyPr/>
        <a:lstStyle/>
        <a:p>
          <a:r>
            <a:rPr lang="it-IT" sz="2200" b="1">
              <a:solidFill>
                <a:schemeClr val="bg1"/>
              </a:solidFill>
              <a:latin typeface="Arial" panose="020B0604020202020204" pitchFamily="34" charset="0"/>
              <a:cs typeface="Arial" panose="020B0604020202020204" pitchFamily="34" charset="0"/>
            </a:rPr>
            <a:t>Trasferimento in dipendenza di contratti estimatori o simili</a:t>
          </a:r>
          <a:endParaRPr lang="it-IT" sz="2200">
            <a:solidFill>
              <a:schemeClr val="bg1"/>
            </a:solidFill>
          </a:endParaRPr>
        </a:p>
      </dgm:t>
    </dgm:pt>
    <dgm:pt modelId="{4A488AB0-4A91-4880-8629-6BAACB070AD2}" type="parTrans" cxnId="{C58174C2-9C7A-457B-8E47-140A52533ED9}">
      <dgm:prSet/>
      <dgm:spPr/>
      <dgm:t>
        <a:bodyPr/>
        <a:lstStyle/>
        <a:p>
          <a:endParaRPr lang="it-IT"/>
        </a:p>
      </dgm:t>
    </dgm:pt>
    <dgm:pt modelId="{33ED39D3-A2F0-4A82-B550-EE3351D54F54}" type="sibTrans" cxnId="{C58174C2-9C7A-457B-8E47-140A52533ED9}">
      <dgm:prSet/>
      <dgm:spPr/>
      <dgm:t>
        <a:bodyPr/>
        <a:lstStyle/>
        <a:p>
          <a:endParaRPr lang="it-IT"/>
        </a:p>
      </dgm:t>
    </dgm:pt>
    <dgm:pt modelId="{F50895AA-A455-4AAA-9B7C-3042256020D6}">
      <dgm:prSet phldrT="[Testo]" custT="1"/>
      <dgm:spPr>
        <a:solidFill>
          <a:schemeClr val="tx2">
            <a:lumMod val="75000"/>
            <a:alpha val="90000"/>
          </a:schemeClr>
        </a:solidFill>
      </dgm:spPr>
      <dgm:t>
        <a:bodyPr/>
        <a:lstStyle/>
        <a:p>
          <a:pPr algn="ctr">
            <a:buNone/>
          </a:pPr>
          <a:r>
            <a:rPr lang="it-IT" sz="2200" b="0" i="0" u="none" strike="noStrike" baseline="0" dirty="0">
              <a:latin typeface="Arial" panose="020B0604020202020204" pitchFamily="34" charset="0"/>
              <a:cs typeface="Arial" panose="020B0604020202020204" pitchFamily="34" charset="0"/>
            </a:rPr>
            <a:t>All’atto della </a:t>
          </a:r>
          <a:r>
            <a:rPr lang="it-IT" sz="2200" b="1" i="0" u="none" strike="noStrike" baseline="0" dirty="0">
              <a:latin typeface="Arial" panose="020B0604020202020204" pitchFamily="34" charset="0"/>
              <a:cs typeface="Arial" panose="020B0604020202020204" pitchFamily="34" charset="0"/>
            </a:rPr>
            <a:t>loro rivendita a terzi.</a:t>
          </a:r>
          <a:endParaRPr lang="it-IT" sz="2200" dirty="0"/>
        </a:p>
      </dgm:t>
    </dgm:pt>
    <dgm:pt modelId="{CE7CBF2C-7FB5-4857-A49B-935779BAEAED}" type="parTrans" cxnId="{92FB9DA0-C979-483C-808F-20752146A145}">
      <dgm:prSet/>
      <dgm:spPr/>
      <dgm:t>
        <a:bodyPr/>
        <a:lstStyle/>
        <a:p>
          <a:endParaRPr lang="it-IT"/>
        </a:p>
      </dgm:t>
    </dgm:pt>
    <dgm:pt modelId="{31805DB5-8A3B-4536-85B4-3519E0D042C7}" type="sibTrans" cxnId="{92FB9DA0-C979-483C-808F-20752146A145}">
      <dgm:prSet/>
      <dgm:spPr/>
      <dgm:t>
        <a:bodyPr/>
        <a:lstStyle/>
        <a:p>
          <a:endParaRPr lang="it-IT"/>
        </a:p>
      </dgm:t>
    </dgm:pt>
    <dgm:pt modelId="{6A8BB3BC-2DB3-4F6D-A331-EA00B2D22556}">
      <dgm:prSet phldrT="[Testo]" custT="1"/>
      <dgm:spPr>
        <a:solidFill>
          <a:schemeClr val="tx2">
            <a:lumMod val="25000"/>
          </a:schemeClr>
        </a:solidFill>
      </dgm:spPr>
      <dgm:t>
        <a:bodyPr/>
        <a:lstStyle/>
        <a:p>
          <a:r>
            <a:rPr lang="it-IT" sz="2200" b="1">
              <a:solidFill>
                <a:schemeClr val="bg1"/>
              </a:solidFill>
              <a:latin typeface="Arial" panose="020B0604020202020204" pitchFamily="34" charset="0"/>
              <a:cs typeface="Arial" panose="020B0604020202020204" pitchFamily="34" charset="0"/>
            </a:rPr>
            <a:t>Fattura anticipata o pagamento anticipato </a:t>
          </a:r>
          <a:r>
            <a:rPr lang="it-IT" sz="2200" b="1" i="0" u="none" strike="noStrike" baseline="0">
              <a:solidFill>
                <a:schemeClr val="bg1"/>
              </a:solidFill>
              <a:latin typeface="Arial" panose="020B0604020202020204" pitchFamily="34" charset="0"/>
              <a:cs typeface="Arial" panose="020B0604020202020204" pitchFamily="34" charset="0"/>
            </a:rPr>
            <a:t>in tutto o in parte del corrispettivo </a:t>
          </a:r>
          <a:endParaRPr lang="it-IT" sz="2200" b="1">
            <a:solidFill>
              <a:schemeClr val="bg1"/>
            </a:solidFill>
          </a:endParaRPr>
        </a:p>
      </dgm:t>
    </dgm:pt>
    <dgm:pt modelId="{86E0F506-9FE6-4084-9D15-422B72534952}" type="parTrans" cxnId="{6D531245-4FF2-43EA-9424-43BD38E0EA78}">
      <dgm:prSet/>
      <dgm:spPr/>
      <dgm:t>
        <a:bodyPr/>
        <a:lstStyle/>
        <a:p>
          <a:endParaRPr lang="it-IT"/>
        </a:p>
      </dgm:t>
    </dgm:pt>
    <dgm:pt modelId="{34E6989A-6AC8-47D3-98D0-CF433C9C39EF}" type="sibTrans" cxnId="{6D531245-4FF2-43EA-9424-43BD38E0EA78}">
      <dgm:prSet/>
      <dgm:spPr/>
      <dgm:t>
        <a:bodyPr/>
        <a:lstStyle/>
        <a:p>
          <a:endParaRPr lang="it-IT"/>
        </a:p>
      </dgm:t>
    </dgm:pt>
    <dgm:pt modelId="{88295B37-956C-4C4E-8EDB-4345CBC5108F}">
      <dgm:prSet phldrT="[Testo]" custT="1"/>
      <dgm:spPr>
        <a:solidFill>
          <a:schemeClr val="tx2">
            <a:lumMod val="75000"/>
            <a:alpha val="90000"/>
          </a:schemeClr>
        </a:solidFill>
      </dgm:spPr>
      <dgm:t>
        <a:bodyPr/>
        <a:lstStyle/>
        <a:p>
          <a:pPr algn="ctr">
            <a:buNone/>
          </a:pPr>
          <a:r>
            <a:rPr lang="it-IT" sz="2200" b="1" i="0" u="none" strike="noStrike" baseline="0" dirty="0">
              <a:latin typeface="Arial" panose="020B0604020202020204" pitchFamily="34" charset="0"/>
              <a:cs typeface="Arial" panose="020B0604020202020204" pitchFamily="34" charset="0"/>
            </a:rPr>
            <a:t>alla data della fattura o a quella del pagamento</a:t>
          </a:r>
          <a:endParaRPr lang="it-IT" sz="2200" dirty="0"/>
        </a:p>
      </dgm:t>
    </dgm:pt>
    <dgm:pt modelId="{DBCF6631-84DB-4E33-AF87-53BF1EEA2C61}" type="parTrans" cxnId="{C03BD53F-5512-4E0D-AF28-68941C4151F8}">
      <dgm:prSet/>
      <dgm:spPr/>
      <dgm:t>
        <a:bodyPr/>
        <a:lstStyle/>
        <a:p>
          <a:endParaRPr lang="it-IT"/>
        </a:p>
      </dgm:t>
    </dgm:pt>
    <dgm:pt modelId="{EAEA2423-1568-4CAD-8967-473336770C7B}" type="sibTrans" cxnId="{C03BD53F-5512-4E0D-AF28-68941C4151F8}">
      <dgm:prSet/>
      <dgm:spPr/>
      <dgm:t>
        <a:bodyPr/>
        <a:lstStyle/>
        <a:p>
          <a:endParaRPr lang="it-IT"/>
        </a:p>
      </dgm:t>
    </dgm:pt>
    <dgm:pt modelId="{C74BF916-5E4E-4984-9EE3-A62A8C691574}">
      <dgm:prSet phldrT="[Testo]" custT="1"/>
      <dgm:spPr>
        <a:solidFill>
          <a:schemeClr val="tx2">
            <a:lumMod val="25000"/>
          </a:schemeClr>
        </a:solidFill>
      </dgm:spPr>
      <dgm:t>
        <a:bodyPr/>
        <a:lstStyle/>
        <a:p>
          <a:r>
            <a:rPr lang="it-IT" sz="2200" b="1" dirty="0">
              <a:solidFill>
                <a:schemeClr val="bg1"/>
              </a:solidFill>
              <a:latin typeface="Arial" panose="020B0604020202020204" pitchFamily="34" charset="0"/>
              <a:cs typeface="Arial" panose="020B0604020202020204" pitchFamily="34" charset="0"/>
            </a:rPr>
            <a:t>E</a:t>
          </a:r>
          <a:r>
            <a:rPr lang="it-IT" sz="2200" b="1" i="0" dirty="0">
              <a:solidFill>
                <a:schemeClr val="bg1"/>
              </a:solidFill>
              <a:effectLst/>
              <a:latin typeface="Arial" panose="020B0604020202020204" pitchFamily="34" charset="0"/>
              <a:cs typeface="Arial" panose="020B0604020202020204" pitchFamily="34" charset="0"/>
            </a:rPr>
            <a:t>ffetti traslativi o costitutivi dell’operazione prodotti in un momento successivo alla consegna\spedizione</a:t>
          </a:r>
          <a:endParaRPr lang="it-IT" sz="2200" dirty="0">
            <a:solidFill>
              <a:schemeClr val="bg1"/>
            </a:solidFill>
          </a:endParaRPr>
        </a:p>
      </dgm:t>
    </dgm:pt>
    <dgm:pt modelId="{64BC43B1-58FB-4F00-80D3-8CD3A2BD9D79}" type="parTrans" cxnId="{58038816-02F0-4CEE-B295-1D026B39B64B}">
      <dgm:prSet/>
      <dgm:spPr/>
      <dgm:t>
        <a:bodyPr/>
        <a:lstStyle/>
        <a:p>
          <a:endParaRPr lang="it-IT"/>
        </a:p>
      </dgm:t>
    </dgm:pt>
    <dgm:pt modelId="{9638BF36-E28F-4AE4-8C57-EBA7028EA250}" type="sibTrans" cxnId="{58038816-02F0-4CEE-B295-1D026B39B64B}">
      <dgm:prSet/>
      <dgm:spPr/>
      <dgm:t>
        <a:bodyPr/>
        <a:lstStyle/>
        <a:p>
          <a:endParaRPr lang="it-IT"/>
        </a:p>
      </dgm:t>
    </dgm:pt>
    <dgm:pt modelId="{63D320AD-EF85-4FB6-AE13-DBEF956192EB}">
      <dgm:prSet phldrT="[Testo]" custT="1"/>
      <dgm:spPr>
        <a:solidFill>
          <a:schemeClr val="tx2">
            <a:lumMod val="75000"/>
            <a:alpha val="90000"/>
          </a:schemeClr>
        </a:solidFill>
      </dgm:spPr>
      <dgm:t>
        <a:bodyPr/>
        <a:lstStyle/>
        <a:p>
          <a:pPr algn="ctr">
            <a:buNone/>
          </a:pPr>
          <a:r>
            <a:rPr lang="it-IT" sz="2200" b="0" i="0" u="none" strike="noStrike" baseline="0" dirty="0">
              <a:latin typeface="Arial" panose="020B0604020202020204" pitchFamily="34" charset="0"/>
              <a:cs typeface="Arial" panose="020B0604020202020204" pitchFamily="34" charset="0"/>
            </a:rPr>
            <a:t>Al momento in cui </a:t>
          </a:r>
          <a:r>
            <a:rPr lang="it-IT" sz="2200" b="1" i="0" u="none" strike="noStrike" baseline="0" dirty="0">
              <a:latin typeface="Arial" panose="020B0604020202020204" pitchFamily="34" charset="0"/>
              <a:cs typeface="Arial" panose="020B0604020202020204" pitchFamily="34" charset="0"/>
            </a:rPr>
            <a:t>si manifesta l’effetto traslativo o costitutivo </a:t>
          </a:r>
          <a:r>
            <a:rPr lang="it-IT" sz="2200" b="0" i="0" u="none" strike="noStrike" baseline="0" dirty="0">
              <a:latin typeface="Arial" panose="020B0604020202020204" pitchFamily="34" charset="0"/>
              <a:cs typeface="Arial" panose="020B0604020202020204" pitchFamily="34" charset="0"/>
            </a:rPr>
            <a:t>e comunque </a:t>
          </a:r>
          <a:r>
            <a:rPr lang="it-IT" sz="2200" b="1" i="0" u="none" strike="noStrike" baseline="0" dirty="0">
              <a:latin typeface="Arial" panose="020B0604020202020204" pitchFamily="34" charset="0"/>
              <a:cs typeface="Arial" panose="020B0604020202020204" pitchFamily="34" charset="0"/>
            </a:rPr>
            <a:t>entro un anno </a:t>
          </a:r>
          <a:r>
            <a:rPr lang="it-IT" sz="2200" b="0" i="0" u="none" strike="noStrike" baseline="0" dirty="0">
              <a:latin typeface="Arial" panose="020B0604020202020204" pitchFamily="34" charset="0"/>
              <a:cs typeface="Arial" panose="020B0604020202020204" pitchFamily="34" charset="0"/>
            </a:rPr>
            <a:t>dalla consegna o spedizione </a:t>
          </a:r>
          <a:endParaRPr lang="it-IT" sz="2200" dirty="0"/>
        </a:p>
      </dgm:t>
    </dgm:pt>
    <dgm:pt modelId="{E64439F3-5615-4C80-B3B8-619D28213E3D}" type="parTrans" cxnId="{6203C2BA-A9E5-45C2-879A-B9FD8526D584}">
      <dgm:prSet/>
      <dgm:spPr/>
      <dgm:t>
        <a:bodyPr/>
        <a:lstStyle/>
        <a:p>
          <a:endParaRPr lang="it-IT"/>
        </a:p>
      </dgm:t>
    </dgm:pt>
    <dgm:pt modelId="{C2E77036-15CC-49CD-BF44-0A2396AD73E9}" type="sibTrans" cxnId="{6203C2BA-A9E5-45C2-879A-B9FD8526D584}">
      <dgm:prSet/>
      <dgm:spPr/>
      <dgm:t>
        <a:bodyPr/>
        <a:lstStyle/>
        <a:p>
          <a:endParaRPr lang="it-IT"/>
        </a:p>
      </dgm:t>
    </dgm:pt>
    <dgm:pt modelId="{69F409A7-7546-4FFD-8C58-E4C652854555}">
      <dgm:prSet phldrT="[Testo]" custT="1"/>
      <dgm:spPr>
        <a:solidFill>
          <a:schemeClr val="tx2">
            <a:lumMod val="75000"/>
            <a:alpha val="90000"/>
          </a:schemeClr>
        </a:solidFill>
      </dgm:spPr>
      <dgm:t>
        <a:bodyPr/>
        <a:lstStyle/>
        <a:p>
          <a:pPr algn="ctr">
            <a:buNone/>
          </a:pPr>
          <a:r>
            <a:rPr lang="it-IT" sz="2200" b="0" i="0" u="none" strike="noStrike" baseline="0" dirty="0">
              <a:latin typeface="Arial" panose="020B0604020202020204" pitchFamily="34" charset="0"/>
              <a:cs typeface="Arial" panose="020B0604020202020204" pitchFamily="34" charset="0"/>
            </a:rPr>
            <a:t>(limitatamente all’importo fatturato o pagato)</a:t>
          </a:r>
          <a:endParaRPr lang="it-IT" sz="2200" dirty="0"/>
        </a:p>
      </dgm:t>
    </dgm:pt>
    <dgm:pt modelId="{9431333C-3FF4-4E67-974C-B8D7C312863B}" type="parTrans" cxnId="{85AB8D38-5A8D-4B0F-AC8A-02B526513333}">
      <dgm:prSet/>
      <dgm:spPr/>
      <dgm:t>
        <a:bodyPr/>
        <a:lstStyle/>
        <a:p>
          <a:endParaRPr lang="it-IT"/>
        </a:p>
      </dgm:t>
    </dgm:pt>
    <dgm:pt modelId="{F67EF0A5-D0D0-44BF-85B2-0F9C9F3DB41E}" type="sibTrans" cxnId="{85AB8D38-5A8D-4B0F-AC8A-02B526513333}">
      <dgm:prSet/>
      <dgm:spPr/>
      <dgm:t>
        <a:bodyPr/>
        <a:lstStyle/>
        <a:p>
          <a:endParaRPr lang="it-IT"/>
        </a:p>
      </dgm:t>
    </dgm:pt>
    <dgm:pt modelId="{41A6D8E8-34C9-4D9C-8D36-48225D5AF0A0}">
      <dgm:prSet phldrT="[Testo]" custT="1"/>
      <dgm:spPr>
        <a:solidFill>
          <a:schemeClr val="tx2">
            <a:lumMod val="75000"/>
            <a:alpha val="90000"/>
          </a:schemeClr>
        </a:solidFill>
      </dgm:spPr>
      <dgm:t>
        <a:bodyPr/>
        <a:lstStyle/>
        <a:p>
          <a:pPr algn="ctr">
            <a:buNone/>
          </a:pPr>
          <a:r>
            <a:rPr lang="it-IT" sz="2200" b="0" i="0" u="none" strike="noStrike" baseline="0" dirty="0">
              <a:latin typeface="Arial" panose="020B0604020202020204" pitchFamily="34" charset="0"/>
              <a:cs typeface="Arial" panose="020B0604020202020204" pitchFamily="34" charset="0"/>
            </a:rPr>
            <a:t>Se i beni non sono restituiti anteriormente, alla </a:t>
          </a:r>
          <a:r>
            <a:rPr lang="it-IT" sz="2200" b="1" i="0" u="none" strike="noStrike" baseline="0" dirty="0">
              <a:latin typeface="Arial" panose="020B0604020202020204" pitchFamily="34" charset="0"/>
              <a:cs typeface="Arial" panose="020B0604020202020204" pitchFamily="34" charset="0"/>
            </a:rPr>
            <a:t>scadenza del termine pattuito </a:t>
          </a:r>
          <a:r>
            <a:rPr lang="it-IT" sz="2200" b="0" i="0" u="none" strike="noStrike" baseline="0" dirty="0">
              <a:latin typeface="Arial" panose="020B0604020202020204" pitchFamily="34" charset="0"/>
              <a:cs typeface="Arial" panose="020B0604020202020204" pitchFamily="34" charset="0"/>
            </a:rPr>
            <a:t>dalle parti e in ogni caso dopo il </a:t>
          </a:r>
          <a:r>
            <a:rPr lang="it-IT" sz="2200" b="1" i="0" u="none" strike="noStrike" baseline="0" dirty="0">
              <a:latin typeface="Arial" panose="020B0604020202020204" pitchFamily="34" charset="0"/>
              <a:cs typeface="Arial" panose="020B0604020202020204" pitchFamily="34" charset="0"/>
            </a:rPr>
            <a:t>decorso di un anno </a:t>
          </a:r>
          <a:r>
            <a:rPr lang="it-IT" sz="2200" b="0" i="0" u="none" strike="noStrike" baseline="0" dirty="0">
              <a:latin typeface="Arial" panose="020B0604020202020204" pitchFamily="34" charset="0"/>
              <a:cs typeface="Arial" panose="020B0604020202020204" pitchFamily="34" charset="0"/>
            </a:rPr>
            <a:t>dalla consegna o spedizione</a:t>
          </a:r>
          <a:endParaRPr lang="it-IT" sz="2200" dirty="0"/>
        </a:p>
      </dgm:t>
    </dgm:pt>
    <dgm:pt modelId="{F54676F3-B6A8-4EF5-B2BF-AE5F8F4A1AB6}" type="parTrans" cxnId="{D7D9736D-C7DF-4978-96A9-155AFB10CD23}">
      <dgm:prSet/>
      <dgm:spPr/>
      <dgm:t>
        <a:bodyPr/>
        <a:lstStyle/>
        <a:p>
          <a:endParaRPr lang="it-IT"/>
        </a:p>
      </dgm:t>
    </dgm:pt>
    <dgm:pt modelId="{0986E399-3A21-4118-ABCF-CBD7ECC9BCB3}" type="sibTrans" cxnId="{D7D9736D-C7DF-4978-96A9-155AFB10CD23}">
      <dgm:prSet/>
      <dgm:spPr/>
      <dgm:t>
        <a:bodyPr/>
        <a:lstStyle/>
        <a:p>
          <a:endParaRPr lang="it-IT"/>
        </a:p>
      </dgm:t>
    </dgm:pt>
    <dgm:pt modelId="{2E2E2BD1-3969-4AEA-B1A0-774FE0FB3803}" type="pres">
      <dgm:prSet presAssocID="{C7E74F40-A8C7-438A-995E-EAC48F72AA6C}" presName="Name0" presStyleCnt="0">
        <dgm:presLayoutVars>
          <dgm:dir/>
          <dgm:animLvl val="lvl"/>
          <dgm:resizeHandles val="exact"/>
        </dgm:presLayoutVars>
      </dgm:prSet>
      <dgm:spPr/>
    </dgm:pt>
    <dgm:pt modelId="{C0348BE5-6B16-4ACF-A9F4-CEFC1CD28C61}" type="pres">
      <dgm:prSet presAssocID="{06C4D0AE-CF75-411D-896D-5F53C1EF8161}" presName="linNode" presStyleCnt="0"/>
      <dgm:spPr/>
    </dgm:pt>
    <dgm:pt modelId="{F1BF89D2-B10D-4CCA-9FF2-6DFD05B6AAE7}" type="pres">
      <dgm:prSet presAssocID="{06C4D0AE-CF75-411D-896D-5F53C1EF8161}" presName="parentText" presStyleLbl="node1" presStyleIdx="0" presStyleCnt="4">
        <dgm:presLayoutVars>
          <dgm:chMax val="1"/>
          <dgm:bulletEnabled val="1"/>
        </dgm:presLayoutVars>
      </dgm:prSet>
      <dgm:spPr/>
    </dgm:pt>
    <dgm:pt modelId="{FC2B1262-A915-417B-8578-837D191F68D0}" type="pres">
      <dgm:prSet presAssocID="{06C4D0AE-CF75-411D-896D-5F53C1EF8161}" presName="descendantText" presStyleLbl="alignAccFollowNode1" presStyleIdx="0" presStyleCnt="4">
        <dgm:presLayoutVars>
          <dgm:bulletEnabled val="1"/>
        </dgm:presLayoutVars>
      </dgm:prSet>
      <dgm:spPr/>
    </dgm:pt>
    <dgm:pt modelId="{30767051-153A-466F-822A-7D8CC2B3FE5E}" type="pres">
      <dgm:prSet presAssocID="{174E5518-D035-4995-818E-6464C4EE2D65}" presName="sp" presStyleCnt="0"/>
      <dgm:spPr/>
    </dgm:pt>
    <dgm:pt modelId="{F4790FDE-DFC6-4D5B-A903-C4F1D9697579}" type="pres">
      <dgm:prSet presAssocID="{C74BF916-5E4E-4984-9EE3-A62A8C691574}" presName="linNode" presStyleCnt="0"/>
      <dgm:spPr/>
    </dgm:pt>
    <dgm:pt modelId="{BBFD94B9-9BD5-4CCB-9D71-38871AB66D1D}" type="pres">
      <dgm:prSet presAssocID="{C74BF916-5E4E-4984-9EE3-A62A8C691574}" presName="parentText" presStyleLbl="node1" presStyleIdx="1" presStyleCnt="4">
        <dgm:presLayoutVars>
          <dgm:chMax val="1"/>
          <dgm:bulletEnabled val="1"/>
        </dgm:presLayoutVars>
      </dgm:prSet>
      <dgm:spPr/>
    </dgm:pt>
    <dgm:pt modelId="{51CD6B98-6196-4726-B95F-47C13D872E4E}" type="pres">
      <dgm:prSet presAssocID="{C74BF916-5E4E-4984-9EE3-A62A8C691574}" presName="descendantText" presStyleLbl="alignAccFollowNode1" presStyleIdx="1" presStyleCnt="4">
        <dgm:presLayoutVars>
          <dgm:bulletEnabled val="1"/>
        </dgm:presLayoutVars>
      </dgm:prSet>
      <dgm:spPr/>
    </dgm:pt>
    <dgm:pt modelId="{ABB7AFB4-76FA-45E9-9DEE-B688397F3208}" type="pres">
      <dgm:prSet presAssocID="{9638BF36-E28F-4AE4-8C57-EBA7028EA250}" presName="sp" presStyleCnt="0"/>
      <dgm:spPr/>
    </dgm:pt>
    <dgm:pt modelId="{1F114134-CBC6-4F41-A5DB-955B684313D3}" type="pres">
      <dgm:prSet presAssocID="{75911705-AA5F-4D76-9F66-FB18EC404ADD}" presName="linNode" presStyleCnt="0"/>
      <dgm:spPr/>
    </dgm:pt>
    <dgm:pt modelId="{C56031E3-0AF9-4DC6-B880-45E416697147}" type="pres">
      <dgm:prSet presAssocID="{75911705-AA5F-4D76-9F66-FB18EC404ADD}" presName="parentText" presStyleLbl="node1" presStyleIdx="2" presStyleCnt="4">
        <dgm:presLayoutVars>
          <dgm:chMax val="1"/>
          <dgm:bulletEnabled val="1"/>
        </dgm:presLayoutVars>
      </dgm:prSet>
      <dgm:spPr/>
    </dgm:pt>
    <dgm:pt modelId="{14A120F5-D98E-4392-AD5C-83D16DC1CCAC}" type="pres">
      <dgm:prSet presAssocID="{75911705-AA5F-4D76-9F66-FB18EC404ADD}" presName="descendantText" presStyleLbl="alignAccFollowNode1" presStyleIdx="2" presStyleCnt="4">
        <dgm:presLayoutVars>
          <dgm:bulletEnabled val="1"/>
        </dgm:presLayoutVars>
      </dgm:prSet>
      <dgm:spPr/>
    </dgm:pt>
    <dgm:pt modelId="{8802A951-6156-4071-97BD-F643C19C824E}" type="pres">
      <dgm:prSet presAssocID="{33ED39D3-A2F0-4A82-B550-EE3351D54F54}" presName="sp" presStyleCnt="0"/>
      <dgm:spPr/>
    </dgm:pt>
    <dgm:pt modelId="{4C49C430-E9B8-42DF-9CBB-DE955F803DD8}" type="pres">
      <dgm:prSet presAssocID="{6A8BB3BC-2DB3-4F6D-A331-EA00B2D22556}" presName="linNode" presStyleCnt="0"/>
      <dgm:spPr/>
    </dgm:pt>
    <dgm:pt modelId="{0E5E7708-FF0E-4B1F-AC79-4C22B5DFD00C}" type="pres">
      <dgm:prSet presAssocID="{6A8BB3BC-2DB3-4F6D-A331-EA00B2D22556}" presName="parentText" presStyleLbl="node1" presStyleIdx="3" presStyleCnt="4">
        <dgm:presLayoutVars>
          <dgm:chMax val="1"/>
          <dgm:bulletEnabled val="1"/>
        </dgm:presLayoutVars>
      </dgm:prSet>
      <dgm:spPr/>
    </dgm:pt>
    <dgm:pt modelId="{390FA169-E875-44D9-B0A1-B994ECD6F8C7}" type="pres">
      <dgm:prSet presAssocID="{6A8BB3BC-2DB3-4F6D-A331-EA00B2D22556}" presName="descendantText" presStyleLbl="alignAccFollowNode1" presStyleIdx="3" presStyleCnt="4">
        <dgm:presLayoutVars>
          <dgm:bulletEnabled val="1"/>
        </dgm:presLayoutVars>
      </dgm:prSet>
      <dgm:spPr/>
    </dgm:pt>
  </dgm:ptLst>
  <dgm:cxnLst>
    <dgm:cxn modelId="{D933A90F-3CA7-42D2-BCCF-47CEE20B0F23}" srcId="{C7E74F40-A8C7-438A-995E-EAC48F72AA6C}" destId="{06C4D0AE-CF75-411D-896D-5F53C1EF8161}" srcOrd="0" destOrd="0" parTransId="{A3027FAB-D3B9-4BF0-B6FF-568C0290D8ED}" sibTransId="{174E5518-D035-4995-818E-6464C4EE2D65}"/>
    <dgm:cxn modelId="{58038816-02F0-4CEE-B295-1D026B39B64B}" srcId="{C7E74F40-A8C7-438A-995E-EAC48F72AA6C}" destId="{C74BF916-5E4E-4984-9EE3-A62A8C691574}" srcOrd="1" destOrd="0" parTransId="{64BC43B1-58FB-4F00-80D3-8CD3A2BD9D79}" sibTransId="{9638BF36-E28F-4AE4-8C57-EBA7028EA250}"/>
    <dgm:cxn modelId="{85AB8D38-5A8D-4B0F-AC8A-02B526513333}" srcId="{6A8BB3BC-2DB3-4F6D-A331-EA00B2D22556}" destId="{69F409A7-7546-4FFD-8C58-E4C652854555}" srcOrd="1" destOrd="0" parTransId="{9431333C-3FF4-4E67-974C-B8D7C312863B}" sibTransId="{F67EF0A5-D0D0-44BF-85B2-0F9C9F3DB41E}"/>
    <dgm:cxn modelId="{60CCB138-D626-459A-B8B2-9E300DABD764}" srcId="{06C4D0AE-CF75-411D-896D-5F53C1EF8161}" destId="{A10A1E6D-4747-4157-B859-8A53118D52C9}" srcOrd="0" destOrd="0" parTransId="{BE8D8FE6-6837-488B-A11F-5F4B69FFE297}" sibTransId="{BF61EE57-F263-4CA4-BF01-E684276A88BA}"/>
    <dgm:cxn modelId="{C03BD53F-5512-4E0D-AF28-68941C4151F8}" srcId="{6A8BB3BC-2DB3-4F6D-A331-EA00B2D22556}" destId="{88295B37-956C-4C4E-8EDB-4345CBC5108F}" srcOrd="0" destOrd="0" parTransId="{DBCF6631-84DB-4E33-AF87-53BF1EEA2C61}" sibTransId="{EAEA2423-1568-4CAD-8967-473336770C7B}"/>
    <dgm:cxn modelId="{FA03B641-4BE1-4B98-9CAD-ECCBC84E1059}" type="presOf" srcId="{75911705-AA5F-4D76-9F66-FB18EC404ADD}" destId="{C56031E3-0AF9-4DC6-B880-45E416697147}" srcOrd="0" destOrd="0" presId="urn:microsoft.com/office/officeart/2005/8/layout/vList5"/>
    <dgm:cxn modelId="{6D531245-4FF2-43EA-9424-43BD38E0EA78}" srcId="{C7E74F40-A8C7-438A-995E-EAC48F72AA6C}" destId="{6A8BB3BC-2DB3-4F6D-A331-EA00B2D22556}" srcOrd="3" destOrd="0" parTransId="{86E0F506-9FE6-4084-9D15-422B72534952}" sibTransId="{34E6989A-6AC8-47D3-98D0-CF433C9C39EF}"/>
    <dgm:cxn modelId="{6F729D6B-F19C-42C9-8724-8F3340CED792}" type="presOf" srcId="{69F409A7-7546-4FFD-8C58-E4C652854555}" destId="{390FA169-E875-44D9-B0A1-B994ECD6F8C7}" srcOrd="0" destOrd="1" presId="urn:microsoft.com/office/officeart/2005/8/layout/vList5"/>
    <dgm:cxn modelId="{6CE4874C-A616-4F5F-B5AB-E4C88BA2F063}" type="presOf" srcId="{A10A1E6D-4747-4157-B859-8A53118D52C9}" destId="{FC2B1262-A915-417B-8578-837D191F68D0}" srcOrd="0" destOrd="0" presId="urn:microsoft.com/office/officeart/2005/8/layout/vList5"/>
    <dgm:cxn modelId="{D7D9736D-C7DF-4978-96A9-155AFB10CD23}" srcId="{75911705-AA5F-4D76-9F66-FB18EC404ADD}" destId="{41A6D8E8-34C9-4D9C-8D36-48225D5AF0A0}" srcOrd="1" destOrd="0" parTransId="{F54676F3-B6A8-4EF5-B2BF-AE5F8F4A1AB6}" sibTransId="{0986E399-3A21-4118-ABCF-CBD7ECC9BCB3}"/>
    <dgm:cxn modelId="{259CA951-C9CC-487D-8486-853414B6C8C5}" type="presOf" srcId="{C74BF916-5E4E-4984-9EE3-A62A8C691574}" destId="{BBFD94B9-9BD5-4CCB-9D71-38871AB66D1D}" srcOrd="0" destOrd="0" presId="urn:microsoft.com/office/officeart/2005/8/layout/vList5"/>
    <dgm:cxn modelId="{5F94C558-1E66-451A-938F-ACA09C2A06F8}" type="presOf" srcId="{6A8BB3BC-2DB3-4F6D-A331-EA00B2D22556}" destId="{0E5E7708-FF0E-4B1F-AC79-4C22B5DFD00C}" srcOrd="0" destOrd="0" presId="urn:microsoft.com/office/officeart/2005/8/layout/vList5"/>
    <dgm:cxn modelId="{C27CF198-FD84-468E-804E-EDFA1032C45E}" type="presOf" srcId="{F50895AA-A455-4AAA-9B7C-3042256020D6}" destId="{14A120F5-D98E-4392-AD5C-83D16DC1CCAC}" srcOrd="0" destOrd="0" presId="urn:microsoft.com/office/officeart/2005/8/layout/vList5"/>
    <dgm:cxn modelId="{92FB9DA0-C979-483C-808F-20752146A145}" srcId="{75911705-AA5F-4D76-9F66-FB18EC404ADD}" destId="{F50895AA-A455-4AAA-9B7C-3042256020D6}" srcOrd="0" destOrd="0" parTransId="{CE7CBF2C-7FB5-4857-A49B-935779BAEAED}" sibTransId="{31805DB5-8A3B-4536-85B4-3519E0D042C7}"/>
    <dgm:cxn modelId="{1622DFB3-25DC-43C2-827B-034436F74F36}" type="presOf" srcId="{C7E74F40-A8C7-438A-995E-EAC48F72AA6C}" destId="{2E2E2BD1-3969-4AEA-B1A0-774FE0FB3803}" srcOrd="0" destOrd="0" presId="urn:microsoft.com/office/officeart/2005/8/layout/vList5"/>
    <dgm:cxn modelId="{6203C2BA-A9E5-45C2-879A-B9FD8526D584}" srcId="{C74BF916-5E4E-4984-9EE3-A62A8C691574}" destId="{63D320AD-EF85-4FB6-AE13-DBEF956192EB}" srcOrd="0" destOrd="0" parTransId="{E64439F3-5615-4C80-B3B8-619D28213E3D}" sibTransId="{C2E77036-15CC-49CD-BF44-0A2396AD73E9}"/>
    <dgm:cxn modelId="{F52C80BE-2E53-4CFA-824A-793F706C635C}" type="presOf" srcId="{41A6D8E8-34C9-4D9C-8D36-48225D5AF0A0}" destId="{14A120F5-D98E-4392-AD5C-83D16DC1CCAC}" srcOrd="0" destOrd="1" presId="urn:microsoft.com/office/officeart/2005/8/layout/vList5"/>
    <dgm:cxn modelId="{C58174C2-9C7A-457B-8E47-140A52533ED9}" srcId="{C7E74F40-A8C7-438A-995E-EAC48F72AA6C}" destId="{75911705-AA5F-4D76-9F66-FB18EC404ADD}" srcOrd="2" destOrd="0" parTransId="{4A488AB0-4A91-4880-8629-6BAACB070AD2}" sibTransId="{33ED39D3-A2F0-4A82-B550-EE3351D54F54}"/>
    <dgm:cxn modelId="{C0ECADD4-6EE9-46B5-9B2F-0B3CFFBFDEC7}" type="presOf" srcId="{63D320AD-EF85-4FB6-AE13-DBEF956192EB}" destId="{51CD6B98-6196-4726-B95F-47C13D872E4E}" srcOrd="0" destOrd="0" presId="urn:microsoft.com/office/officeart/2005/8/layout/vList5"/>
    <dgm:cxn modelId="{AE2260F1-28CC-4DAE-ACC4-19D2553FE8CC}" type="presOf" srcId="{88295B37-956C-4C4E-8EDB-4345CBC5108F}" destId="{390FA169-E875-44D9-B0A1-B994ECD6F8C7}" srcOrd="0" destOrd="0" presId="urn:microsoft.com/office/officeart/2005/8/layout/vList5"/>
    <dgm:cxn modelId="{044038F9-BAE4-4E0D-96F5-04F4A5969D05}" type="presOf" srcId="{06C4D0AE-CF75-411D-896D-5F53C1EF8161}" destId="{F1BF89D2-B10D-4CCA-9FF2-6DFD05B6AAE7}" srcOrd="0" destOrd="0" presId="urn:microsoft.com/office/officeart/2005/8/layout/vList5"/>
    <dgm:cxn modelId="{151DC3C0-7ED8-4624-AF10-F62F1E56D569}" type="presParOf" srcId="{2E2E2BD1-3969-4AEA-B1A0-774FE0FB3803}" destId="{C0348BE5-6B16-4ACF-A9F4-CEFC1CD28C61}" srcOrd="0" destOrd="0" presId="urn:microsoft.com/office/officeart/2005/8/layout/vList5"/>
    <dgm:cxn modelId="{27F692D2-195C-432F-B790-4393F5069798}" type="presParOf" srcId="{C0348BE5-6B16-4ACF-A9F4-CEFC1CD28C61}" destId="{F1BF89D2-B10D-4CCA-9FF2-6DFD05B6AAE7}" srcOrd="0" destOrd="0" presId="urn:microsoft.com/office/officeart/2005/8/layout/vList5"/>
    <dgm:cxn modelId="{FD41EA8B-ECE0-468E-89F6-9D4682BC3548}" type="presParOf" srcId="{C0348BE5-6B16-4ACF-A9F4-CEFC1CD28C61}" destId="{FC2B1262-A915-417B-8578-837D191F68D0}" srcOrd="1" destOrd="0" presId="urn:microsoft.com/office/officeart/2005/8/layout/vList5"/>
    <dgm:cxn modelId="{160B2745-A404-4AD7-8441-CCB95FBB1FE8}" type="presParOf" srcId="{2E2E2BD1-3969-4AEA-B1A0-774FE0FB3803}" destId="{30767051-153A-466F-822A-7D8CC2B3FE5E}" srcOrd="1" destOrd="0" presId="urn:microsoft.com/office/officeart/2005/8/layout/vList5"/>
    <dgm:cxn modelId="{968983BB-100F-4998-B610-2632D138F50C}" type="presParOf" srcId="{2E2E2BD1-3969-4AEA-B1A0-774FE0FB3803}" destId="{F4790FDE-DFC6-4D5B-A903-C4F1D9697579}" srcOrd="2" destOrd="0" presId="urn:microsoft.com/office/officeart/2005/8/layout/vList5"/>
    <dgm:cxn modelId="{2A13C4F5-0F7E-436A-AE9F-49507008434A}" type="presParOf" srcId="{F4790FDE-DFC6-4D5B-A903-C4F1D9697579}" destId="{BBFD94B9-9BD5-4CCB-9D71-38871AB66D1D}" srcOrd="0" destOrd="0" presId="urn:microsoft.com/office/officeart/2005/8/layout/vList5"/>
    <dgm:cxn modelId="{2289F8B7-94F4-45C5-BA88-6B8628009C7C}" type="presParOf" srcId="{F4790FDE-DFC6-4D5B-A903-C4F1D9697579}" destId="{51CD6B98-6196-4726-B95F-47C13D872E4E}" srcOrd="1" destOrd="0" presId="urn:microsoft.com/office/officeart/2005/8/layout/vList5"/>
    <dgm:cxn modelId="{31D27FA8-F016-4C57-B4AB-62AA209520A4}" type="presParOf" srcId="{2E2E2BD1-3969-4AEA-B1A0-774FE0FB3803}" destId="{ABB7AFB4-76FA-45E9-9DEE-B688397F3208}" srcOrd="3" destOrd="0" presId="urn:microsoft.com/office/officeart/2005/8/layout/vList5"/>
    <dgm:cxn modelId="{9965CD8B-010B-4AFF-A5F6-F4B575BD4274}" type="presParOf" srcId="{2E2E2BD1-3969-4AEA-B1A0-774FE0FB3803}" destId="{1F114134-CBC6-4F41-A5DB-955B684313D3}" srcOrd="4" destOrd="0" presId="urn:microsoft.com/office/officeart/2005/8/layout/vList5"/>
    <dgm:cxn modelId="{3F030DB1-599F-4AD0-ABE7-F558E163D972}" type="presParOf" srcId="{1F114134-CBC6-4F41-A5DB-955B684313D3}" destId="{C56031E3-0AF9-4DC6-B880-45E416697147}" srcOrd="0" destOrd="0" presId="urn:microsoft.com/office/officeart/2005/8/layout/vList5"/>
    <dgm:cxn modelId="{35D5E989-022C-4C43-8C08-98ABD1412CC9}" type="presParOf" srcId="{1F114134-CBC6-4F41-A5DB-955B684313D3}" destId="{14A120F5-D98E-4392-AD5C-83D16DC1CCAC}" srcOrd="1" destOrd="0" presId="urn:microsoft.com/office/officeart/2005/8/layout/vList5"/>
    <dgm:cxn modelId="{C2219E0B-1ADE-4E8A-AF85-72D317B71E03}" type="presParOf" srcId="{2E2E2BD1-3969-4AEA-B1A0-774FE0FB3803}" destId="{8802A951-6156-4071-97BD-F643C19C824E}" srcOrd="5" destOrd="0" presId="urn:microsoft.com/office/officeart/2005/8/layout/vList5"/>
    <dgm:cxn modelId="{6FC173CD-7836-44A5-AE72-1D66E93365A7}" type="presParOf" srcId="{2E2E2BD1-3969-4AEA-B1A0-774FE0FB3803}" destId="{4C49C430-E9B8-42DF-9CBB-DE955F803DD8}" srcOrd="6" destOrd="0" presId="urn:microsoft.com/office/officeart/2005/8/layout/vList5"/>
    <dgm:cxn modelId="{405106F8-6FDD-40F0-AEDD-C95491A8AF08}" type="presParOf" srcId="{4C49C430-E9B8-42DF-9CBB-DE955F803DD8}" destId="{0E5E7708-FF0E-4B1F-AC79-4C22B5DFD00C}" srcOrd="0" destOrd="0" presId="urn:microsoft.com/office/officeart/2005/8/layout/vList5"/>
    <dgm:cxn modelId="{A498DB13-C4E2-40C1-B6D7-52B7CF5C7F29}" type="presParOf" srcId="{4C49C430-E9B8-42DF-9CBB-DE955F803DD8}" destId="{390FA169-E875-44D9-B0A1-B994ECD6F8C7}"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B1262-A915-417B-8578-837D191F68D0}">
      <dsp:nvSpPr>
        <dsp:cNvPr id="0" name=""/>
        <dsp:cNvSpPr/>
      </dsp:nvSpPr>
      <dsp:spPr>
        <a:xfrm rot="5400000">
          <a:off x="9681957" y="-4011863"/>
          <a:ext cx="1387573" cy="9765406"/>
        </a:xfrm>
        <a:prstGeom prst="round2SameRect">
          <a:avLst/>
        </a:prstGeom>
        <a:solidFill>
          <a:schemeClr val="tx2">
            <a:lumMod val="7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ctr" defTabSz="977900">
            <a:lnSpc>
              <a:spcPct val="90000"/>
            </a:lnSpc>
            <a:spcBef>
              <a:spcPct val="0"/>
            </a:spcBef>
            <a:spcAft>
              <a:spcPct val="15000"/>
            </a:spcAft>
            <a:buNone/>
          </a:pPr>
          <a:r>
            <a:rPr lang="it-IT" sz="2200" b="1" i="0" u="none" strike="noStrike" kern="1200" baseline="0">
              <a:latin typeface="Arial" panose="020B0604020202020204" pitchFamily="34" charset="0"/>
              <a:cs typeface="Arial" panose="020B0604020202020204" pitchFamily="34" charset="0"/>
            </a:rPr>
            <a:t>all’inizio del trasporto o della spedizione</a:t>
          </a:r>
          <a:r>
            <a:rPr lang="it-IT" sz="2200" b="0" i="0" u="none" strike="noStrike" kern="1200" baseline="0">
              <a:latin typeface="Arial" panose="020B0604020202020204" pitchFamily="34" charset="0"/>
              <a:cs typeface="Arial" panose="020B0604020202020204" pitchFamily="34" charset="0"/>
            </a:rPr>
            <a:t> al cessionario o a terzi per suo conto, dal territorio dello Stato italiano o dal territorio di San Marino</a:t>
          </a:r>
          <a:endParaRPr lang="it-IT" sz="2200" kern="1200"/>
        </a:p>
      </dsp:txBody>
      <dsp:txXfrm rot="-5400000">
        <a:off x="5493041" y="244789"/>
        <a:ext cx="9697670" cy="1252101"/>
      </dsp:txXfrm>
    </dsp:sp>
    <dsp:sp modelId="{F1BF89D2-B10D-4CCA-9FF2-6DFD05B6AAE7}">
      <dsp:nvSpPr>
        <dsp:cNvPr id="0" name=""/>
        <dsp:cNvSpPr/>
      </dsp:nvSpPr>
      <dsp:spPr>
        <a:xfrm>
          <a:off x="0" y="3606"/>
          <a:ext cx="5493040" cy="1734466"/>
        </a:xfrm>
        <a:prstGeom prst="roundRect">
          <a:avLst/>
        </a:prstGeom>
        <a:solidFill>
          <a:schemeClr val="tx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it-IT" sz="2200" b="1" kern="1200">
              <a:solidFill>
                <a:schemeClr val="bg1"/>
              </a:solidFill>
              <a:latin typeface="Arial" panose="020B0604020202020204" pitchFamily="34" charset="0"/>
              <a:cs typeface="Arial" panose="020B0604020202020204" pitchFamily="34" charset="0"/>
            </a:rPr>
            <a:t>Regola generale</a:t>
          </a:r>
          <a:endParaRPr lang="it-IT" sz="2200" kern="1200">
            <a:solidFill>
              <a:schemeClr val="bg1"/>
            </a:solidFill>
          </a:endParaRPr>
        </a:p>
      </dsp:txBody>
      <dsp:txXfrm>
        <a:off x="84670" y="88276"/>
        <a:ext cx="5323700" cy="1565126"/>
      </dsp:txXfrm>
    </dsp:sp>
    <dsp:sp modelId="{51CD6B98-6196-4726-B95F-47C13D872E4E}">
      <dsp:nvSpPr>
        <dsp:cNvPr id="0" name=""/>
        <dsp:cNvSpPr/>
      </dsp:nvSpPr>
      <dsp:spPr>
        <a:xfrm rot="5400000">
          <a:off x="9681957" y="-2190673"/>
          <a:ext cx="1387573" cy="9765406"/>
        </a:xfrm>
        <a:prstGeom prst="round2SameRect">
          <a:avLst/>
        </a:prstGeom>
        <a:solidFill>
          <a:schemeClr val="tx2">
            <a:lumMod val="7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ctr" defTabSz="977900">
            <a:lnSpc>
              <a:spcPct val="90000"/>
            </a:lnSpc>
            <a:spcBef>
              <a:spcPct val="0"/>
            </a:spcBef>
            <a:spcAft>
              <a:spcPct val="15000"/>
            </a:spcAft>
            <a:buNone/>
          </a:pPr>
          <a:r>
            <a:rPr lang="it-IT" sz="2200" b="0" i="0" u="none" strike="noStrike" kern="1200" baseline="0" dirty="0">
              <a:latin typeface="Arial" panose="020B0604020202020204" pitchFamily="34" charset="0"/>
              <a:cs typeface="Arial" panose="020B0604020202020204" pitchFamily="34" charset="0"/>
            </a:rPr>
            <a:t>Al momento in cui </a:t>
          </a:r>
          <a:r>
            <a:rPr lang="it-IT" sz="2200" b="1" i="0" u="none" strike="noStrike" kern="1200" baseline="0" dirty="0">
              <a:latin typeface="Arial" panose="020B0604020202020204" pitchFamily="34" charset="0"/>
              <a:cs typeface="Arial" panose="020B0604020202020204" pitchFamily="34" charset="0"/>
            </a:rPr>
            <a:t>si manifesta l’effetto traslativo o costitutivo </a:t>
          </a:r>
          <a:r>
            <a:rPr lang="it-IT" sz="2200" b="0" i="0" u="none" strike="noStrike" kern="1200" baseline="0" dirty="0">
              <a:latin typeface="Arial" panose="020B0604020202020204" pitchFamily="34" charset="0"/>
              <a:cs typeface="Arial" panose="020B0604020202020204" pitchFamily="34" charset="0"/>
            </a:rPr>
            <a:t>e comunque </a:t>
          </a:r>
          <a:r>
            <a:rPr lang="it-IT" sz="2200" b="1" i="0" u="none" strike="noStrike" kern="1200" baseline="0" dirty="0">
              <a:latin typeface="Arial" panose="020B0604020202020204" pitchFamily="34" charset="0"/>
              <a:cs typeface="Arial" panose="020B0604020202020204" pitchFamily="34" charset="0"/>
            </a:rPr>
            <a:t>entro un anno </a:t>
          </a:r>
          <a:r>
            <a:rPr lang="it-IT" sz="2200" b="0" i="0" u="none" strike="noStrike" kern="1200" baseline="0" dirty="0">
              <a:latin typeface="Arial" panose="020B0604020202020204" pitchFamily="34" charset="0"/>
              <a:cs typeface="Arial" panose="020B0604020202020204" pitchFamily="34" charset="0"/>
            </a:rPr>
            <a:t>dalla consegna o spedizione </a:t>
          </a:r>
          <a:endParaRPr lang="it-IT" sz="2200" kern="1200" dirty="0"/>
        </a:p>
      </dsp:txBody>
      <dsp:txXfrm rot="-5400000">
        <a:off x="5493041" y="2065979"/>
        <a:ext cx="9697670" cy="1252101"/>
      </dsp:txXfrm>
    </dsp:sp>
    <dsp:sp modelId="{BBFD94B9-9BD5-4CCB-9D71-38871AB66D1D}">
      <dsp:nvSpPr>
        <dsp:cNvPr id="0" name=""/>
        <dsp:cNvSpPr/>
      </dsp:nvSpPr>
      <dsp:spPr>
        <a:xfrm>
          <a:off x="0" y="1824796"/>
          <a:ext cx="5493040" cy="1734466"/>
        </a:xfrm>
        <a:prstGeom prst="roundRect">
          <a:avLst/>
        </a:prstGeom>
        <a:solidFill>
          <a:schemeClr val="tx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it-IT" sz="2200" b="1" kern="1200" dirty="0">
              <a:solidFill>
                <a:schemeClr val="bg1"/>
              </a:solidFill>
              <a:latin typeface="Arial" panose="020B0604020202020204" pitchFamily="34" charset="0"/>
              <a:cs typeface="Arial" panose="020B0604020202020204" pitchFamily="34" charset="0"/>
            </a:rPr>
            <a:t>E</a:t>
          </a:r>
          <a:r>
            <a:rPr lang="it-IT" sz="2200" b="1" i="0" kern="1200" dirty="0">
              <a:solidFill>
                <a:schemeClr val="bg1"/>
              </a:solidFill>
              <a:effectLst/>
              <a:latin typeface="Arial" panose="020B0604020202020204" pitchFamily="34" charset="0"/>
              <a:cs typeface="Arial" panose="020B0604020202020204" pitchFamily="34" charset="0"/>
            </a:rPr>
            <a:t>ffetti traslativi o costitutivi dell’operazione prodotti in un momento successivo alla consegna\spedizione</a:t>
          </a:r>
          <a:endParaRPr lang="it-IT" sz="2200" kern="1200" dirty="0">
            <a:solidFill>
              <a:schemeClr val="bg1"/>
            </a:solidFill>
          </a:endParaRPr>
        </a:p>
      </dsp:txBody>
      <dsp:txXfrm>
        <a:off x="84670" y="1909466"/>
        <a:ext cx="5323700" cy="1565126"/>
      </dsp:txXfrm>
    </dsp:sp>
    <dsp:sp modelId="{14A120F5-D98E-4392-AD5C-83D16DC1CCAC}">
      <dsp:nvSpPr>
        <dsp:cNvPr id="0" name=""/>
        <dsp:cNvSpPr/>
      </dsp:nvSpPr>
      <dsp:spPr>
        <a:xfrm rot="5400000">
          <a:off x="9681957" y="-369482"/>
          <a:ext cx="1387573" cy="9765406"/>
        </a:xfrm>
        <a:prstGeom prst="round2SameRect">
          <a:avLst/>
        </a:prstGeom>
        <a:solidFill>
          <a:schemeClr val="tx2">
            <a:lumMod val="7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ctr" defTabSz="977900">
            <a:lnSpc>
              <a:spcPct val="90000"/>
            </a:lnSpc>
            <a:spcBef>
              <a:spcPct val="0"/>
            </a:spcBef>
            <a:spcAft>
              <a:spcPct val="15000"/>
            </a:spcAft>
            <a:buNone/>
          </a:pPr>
          <a:r>
            <a:rPr lang="it-IT" sz="2200" b="0" i="0" u="none" strike="noStrike" kern="1200" baseline="0" dirty="0">
              <a:latin typeface="Arial" panose="020B0604020202020204" pitchFamily="34" charset="0"/>
              <a:cs typeface="Arial" panose="020B0604020202020204" pitchFamily="34" charset="0"/>
            </a:rPr>
            <a:t>All’atto della </a:t>
          </a:r>
          <a:r>
            <a:rPr lang="it-IT" sz="2200" b="1" i="0" u="none" strike="noStrike" kern="1200" baseline="0" dirty="0">
              <a:latin typeface="Arial" panose="020B0604020202020204" pitchFamily="34" charset="0"/>
              <a:cs typeface="Arial" panose="020B0604020202020204" pitchFamily="34" charset="0"/>
            </a:rPr>
            <a:t>loro rivendita a terzi.</a:t>
          </a:r>
          <a:endParaRPr lang="it-IT" sz="2200" kern="1200" dirty="0"/>
        </a:p>
        <a:p>
          <a:pPr marL="228600" lvl="1" indent="-228600" algn="ctr" defTabSz="977900">
            <a:lnSpc>
              <a:spcPct val="90000"/>
            </a:lnSpc>
            <a:spcBef>
              <a:spcPct val="0"/>
            </a:spcBef>
            <a:spcAft>
              <a:spcPct val="15000"/>
            </a:spcAft>
            <a:buNone/>
          </a:pPr>
          <a:r>
            <a:rPr lang="it-IT" sz="2200" b="0" i="0" u="none" strike="noStrike" kern="1200" baseline="0" dirty="0">
              <a:latin typeface="Arial" panose="020B0604020202020204" pitchFamily="34" charset="0"/>
              <a:cs typeface="Arial" panose="020B0604020202020204" pitchFamily="34" charset="0"/>
            </a:rPr>
            <a:t>Se i beni non sono restituiti anteriormente, alla </a:t>
          </a:r>
          <a:r>
            <a:rPr lang="it-IT" sz="2200" b="1" i="0" u="none" strike="noStrike" kern="1200" baseline="0" dirty="0">
              <a:latin typeface="Arial" panose="020B0604020202020204" pitchFamily="34" charset="0"/>
              <a:cs typeface="Arial" panose="020B0604020202020204" pitchFamily="34" charset="0"/>
            </a:rPr>
            <a:t>scadenza del termine pattuito </a:t>
          </a:r>
          <a:r>
            <a:rPr lang="it-IT" sz="2200" b="0" i="0" u="none" strike="noStrike" kern="1200" baseline="0" dirty="0">
              <a:latin typeface="Arial" panose="020B0604020202020204" pitchFamily="34" charset="0"/>
              <a:cs typeface="Arial" panose="020B0604020202020204" pitchFamily="34" charset="0"/>
            </a:rPr>
            <a:t>dalle parti e in ogni caso dopo il </a:t>
          </a:r>
          <a:r>
            <a:rPr lang="it-IT" sz="2200" b="1" i="0" u="none" strike="noStrike" kern="1200" baseline="0" dirty="0">
              <a:latin typeface="Arial" panose="020B0604020202020204" pitchFamily="34" charset="0"/>
              <a:cs typeface="Arial" panose="020B0604020202020204" pitchFamily="34" charset="0"/>
            </a:rPr>
            <a:t>decorso di un anno </a:t>
          </a:r>
          <a:r>
            <a:rPr lang="it-IT" sz="2200" b="0" i="0" u="none" strike="noStrike" kern="1200" baseline="0" dirty="0">
              <a:latin typeface="Arial" panose="020B0604020202020204" pitchFamily="34" charset="0"/>
              <a:cs typeface="Arial" panose="020B0604020202020204" pitchFamily="34" charset="0"/>
            </a:rPr>
            <a:t>dalla consegna o spedizione</a:t>
          </a:r>
          <a:endParaRPr lang="it-IT" sz="2200" kern="1200" dirty="0"/>
        </a:p>
      </dsp:txBody>
      <dsp:txXfrm rot="-5400000">
        <a:off x="5493041" y="3887170"/>
        <a:ext cx="9697670" cy="1252101"/>
      </dsp:txXfrm>
    </dsp:sp>
    <dsp:sp modelId="{C56031E3-0AF9-4DC6-B880-45E416697147}">
      <dsp:nvSpPr>
        <dsp:cNvPr id="0" name=""/>
        <dsp:cNvSpPr/>
      </dsp:nvSpPr>
      <dsp:spPr>
        <a:xfrm>
          <a:off x="0" y="3645986"/>
          <a:ext cx="5493040" cy="1734466"/>
        </a:xfrm>
        <a:prstGeom prst="roundRect">
          <a:avLst/>
        </a:prstGeom>
        <a:solidFill>
          <a:schemeClr val="tx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it-IT" sz="2200" b="1" kern="1200">
              <a:solidFill>
                <a:schemeClr val="bg1"/>
              </a:solidFill>
              <a:latin typeface="Arial" panose="020B0604020202020204" pitchFamily="34" charset="0"/>
              <a:cs typeface="Arial" panose="020B0604020202020204" pitchFamily="34" charset="0"/>
            </a:rPr>
            <a:t>Trasferimento in dipendenza di contratti estimatori o simili</a:t>
          </a:r>
          <a:endParaRPr lang="it-IT" sz="2200" kern="1200">
            <a:solidFill>
              <a:schemeClr val="bg1"/>
            </a:solidFill>
          </a:endParaRPr>
        </a:p>
      </dsp:txBody>
      <dsp:txXfrm>
        <a:off x="84670" y="3730656"/>
        <a:ext cx="5323700" cy="1565126"/>
      </dsp:txXfrm>
    </dsp:sp>
    <dsp:sp modelId="{390FA169-E875-44D9-B0A1-B994ECD6F8C7}">
      <dsp:nvSpPr>
        <dsp:cNvPr id="0" name=""/>
        <dsp:cNvSpPr/>
      </dsp:nvSpPr>
      <dsp:spPr>
        <a:xfrm rot="5400000">
          <a:off x="9681957" y="1451707"/>
          <a:ext cx="1387573" cy="9765406"/>
        </a:xfrm>
        <a:prstGeom prst="round2SameRect">
          <a:avLst/>
        </a:prstGeom>
        <a:solidFill>
          <a:schemeClr val="tx2">
            <a:lumMod val="7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ctr" defTabSz="977900">
            <a:lnSpc>
              <a:spcPct val="90000"/>
            </a:lnSpc>
            <a:spcBef>
              <a:spcPct val="0"/>
            </a:spcBef>
            <a:spcAft>
              <a:spcPct val="15000"/>
            </a:spcAft>
            <a:buNone/>
          </a:pPr>
          <a:r>
            <a:rPr lang="it-IT" sz="2200" b="1" i="0" u="none" strike="noStrike" kern="1200" baseline="0" dirty="0">
              <a:latin typeface="Arial" panose="020B0604020202020204" pitchFamily="34" charset="0"/>
              <a:cs typeface="Arial" panose="020B0604020202020204" pitchFamily="34" charset="0"/>
            </a:rPr>
            <a:t>alla data della fattura o a quella del pagamento</a:t>
          </a:r>
          <a:endParaRPr lang="it-IT" sz="2200" kern="1200" dirty="0"/>
        </a:p>
        <a:p>
          <a:pPr marL="228600" lvl="1" indent="-228600" algn="ctr" defTabSz="977900">
            <a:lnSpc>
              <a:spcPct val="90000"/>
            </a:lnSpc>
            <a:spcBef>
              <a:spcPct val="0"/>
            </a:spcBef>
            <a:spcAft>
              <a:spcPct val="15000"/>
            </a:spcAft>
            <a:buNone/>
          </a:pPr>
          <a:r>
            <a:rPr lang="it-IT" sz="2200" b="0" i="0" u="none" strike="noStrike" kern="1200" baseline="0" dirty="0">
              <a:latin typeface="Arial" panose="020B0604020202020204" pitchFamily="34" charset="0"/>
              <a:cs typeface="Arial" panose="020B0604020202020204" pitchFamily="34" charset="0"/>
            </a:rPr>
            <a:t>(limitatamente all’importo fatturato o pagato)</a:t>
          </a:r>
          <a:endParaRPr lang="it-IT" sz="2200" kern="1200" dirty="0"/>
        </a:p>
      </dsp:txBody>
      <dsp:txXfrm rot="-5400000">
        <a:off x="5493041" y="5708359"/>
        <a:ext cx="9697670" cy="1252101"/>
      </dsp:txXfrm>
    </dsp:sp>
    <dsp:sp modelId="{0E5E7708-FF0E-4B1F-AC79-4C22B5DFD00C}">
      <dsp:nvSpPr>
        <dsp:cNvPr id="0" name=""/>
        <dsp:cNvSpPr/>
      </dsp:nvSpPr>
      <dsp:spPr>
        <a:xfrm>
          <a:off x="0" y="5467176"/>
          <a:ext cx="5493040" cy="1734466"/>
        </a:xfrm>
        <a:prstGeom prst="roundRect">
          <a:avLst/>
        </a:prstGeom>
        <a:solidFill>
          <a:schemeClr val="tx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it-IT" sz="2200" b="1" kern="1200">
              <a:solidFill>
                <a:schemeClr val="bg1"/>
              </a:solidFill>
              <a:latin typeface="Arial" panose="020B0604020202020204" pitchFamily="34" charset="0"/>
              <a:cs typeface="Arial" panose="020B0604020202020204" pitchFamily="34" charset="0"/>
            </a:rPr>
            <a:t>Fattura anticipata o pagamento anticipato </a:t>
          </a:r>
          <a:r>
            <a:rPr lang="it-IT" sz="2200" b="1" i="0" u="none" strike="noStrike" kern="1200" baseline="0">
              <a:solidFill>
                <a:schemeClr val="bg1"/>
              </a:solidFill>
              <a:latin typeface="Arial" panose="020B0604020202020204" pitchFamily="34" charset="0"/>
              <a:cs typeface="Arial" panose="020B0604020202020204" pitchFamily="34" charset="0"/>
            </a:rPr>
            <a:t>in tutto o in parte del corrispettivo </a:t>
          </a:r>
          <a:endParaRPr lang="it-IT" sz="2200" b="1" kern="1200">
            <a:solidFill>
              <a:schemeClr val="bg1"/>
            </a:solidFill>
          </a:endParaRPr>
        </a:p>
      </dsp:txBody>
      <dsp:txXfrm>
        <a:off x="84670" y="5551846"/>
        <a:ext cx="5323700" cy="156512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839900-99E6-44E3-BDE5-953722B371D4}" type="datetimeFigureOut">
              <a:rPr lang="ru-RU" smtClean="0"/>
              <a:t>09.11.2021</a:t>
            </a:fld>
            <a:endParaRPr lang="ru-RU" dirty="0"/>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F11F3D-688C-441E-A040-C4529FFCEAEE}" type="slidenum">
              <a:rPr lang="ru-RU" smtClean="0"/>
              <a:t>‹N›</a:t>
            </a:fld>
            <a:endParaRPr lang="ru-RU" dirty="0"/>
          </a:p>
        </p:txBody>
      </p:sp>
    </p:spTree>
    <p:extLst>
      <p:ext uri="{BB962C8B-B14F-4D97-AF65-F5344CB8AC3E}">
        <p14:creationId xmlns:p14="http://schemas.microsoft.com/office/powerpoint/2010/main" val="3755029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2FC01-303A-4CCF-B2E2-70326DD83554}" type="datetimeFigureOut">
              <a:rPr lang="ru-RU" smtClean="0"/>
              <a:t>09.11.2021</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AE1D-7471-4465-8690-2563671710D2}" type="slidenum">
              <a:rPr lang="ru-RU" smtClean="0"/>
              <a:t>‹N›</a:t>
            </a:fld>
            <a:endParaRPr lang="ru-RU" dirty="0"/>
          </a:p>
        </p:txBody>
      </p:sp>
    </p:spTree>
    <p:extLst>
      <p:ext uri="{BB962C8B-B14F-4D97-AF65-F5344CB8AC3E}">
        <p14:creationId xmlns:p14="http://schemas.microsoft.com/office/powerpoint/2010/main" val="3311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Два объекта">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36294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5A5D3-D6F3-3844-8CEB-E5D5EB5A4D07}"/>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contenuto 2">
            <a:extLst>
              <a:ext uri="{FF2B5EF4-FFF2-40B4-BE49-F238E27FC236}">
                <a16:creationId xmlns:a16="http://schemas.microsoft.com/office/drawing/2014/main" id="{EE2ED06B-EEC8-7944-BC50-3C796A3C9066}"/>
              </a:ext>
            </a:extLst>
          </p:cNvPr>
          <p:cNvSpPr>
            <a:spLocks noGrp="1"/>
          </p:cNvSpPr>
          <p:nvPr>
            <p:ph idx="1"/>
          </p:nvPr>
        </p:nvSpPr>
        <p:spPr>
          <a:xfrm>
            <a:off x="7774783" y="1481368"/>
            <a:ext cx="9258300" cy="7311566"/>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1C20829-A0DC-5641-BDD9-118BC5EF9879}"/>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4FB5D36D-63BB-E144-9C83-143536B49E2C}"/>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6" name="Segnaposto piè di pagina 5">
            <a:extLst>
              <a:ext uri="{FF2B5EF4-FFF2-40B4-BE49-F238E27FC236}">
                <a16:creationId xmlns:a16="http://schemas.microsoft.com/office/drawing/2014/main" id="{7883806F-8F44-5546-879A-FF99A779E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2CD6F17-27B1-FD4B-B64B-BE6A8D25293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4041423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941948-2A69-7147-AB81-E81DECA6D22A}"/>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immagine 2">
            <a:extLst>
              <a:ext uri="{FF2B5EF4-FFF2-40B4-BE49-F238E27FC236}">
                <a16:creationId xmlns:a16="http://schemas.microsoft.com/office/drawing/2014/main" id="{4A1F5E16-3A2A-2A44-8304-10D17E472FC3}"/>
              </a:ext>
            </a:extLst>
          </p:cNvPr>
          <p:cNvSpPr>
            <a:spLocks noGrp="1"/>
          </p:cNvSpPr>
          <p:nvPr>
            <p:ph type="pic" idx="1"/>
          </p:nvPr>
        </p:nvSpPr>
        <p:spPr>
          <a:xfrm>
            <a:off x="7774783" y="1481368"/>
            <a:ext cx="9258300" cy="7311566"/>
          </a:xfrm>
        </p:spPr>
        <p:txBody>
          <a:bodyPr/>
          <a:lstStyle>
            <a:lvl1pPr marL="0" indent="0">
              <a:buNone/>
              <a:defRPr sz="3600"/>
            </a:lvl1pPr>
            <a:lvl2pPr marL="514437" indent="0">
              <a:buNone/>
              <a:defRPr sz="3150"/>
            </a:lvl2pPr>
            <a:lvl3pPr marL="1028872" indent="0">
              <a:buNone/>
              <a:defRPr sz="2700"/>
            </a:lvl3pPr>
            <a:lvl4pPr marL="1543307" indent="0">
              <a:buNone/>
              <a:defRPr sz="2250"/>
            </a:lvl4pPr>
            <a:lvl5pPr marL="2057742" indent="0">
              <a:buNone/>
              <a:defRPr sz="2250"/>
            </a:lvl5pPr>
            <a:lvl6pPr marL="2572179" indent="0">
              <a:buNone/>
              <a:defRPr sz="2250"/>
            </a:lvl6pPr>
            <a:lvl7pPr marL="3086614" indent="0">
              <a:buNone/>
              <a:defRPr sz="2250"/>
            </a:lvl7pPr>
            <a:lvl8pPr marL="3601051" indent="0">
              <a:buNone/>
              <a:defRPr sz="2250"/>
            </a:lvl8pPr>
            <a:lvl9pPr marL="4115486" indent="0">
              <a:buNone/>
              <a:defRPr sz="2250"/>
            </a:lvl9pPr>
          </a:lstStyle>
          <a:p>
            <a:endParaRPr lang="it-IT"/>
          </a:p>
        </p:txBody>
      </p:sp>
      <p:sp>
        <p:nvSpPr>
          <p:cNvPr id="4" name="Segnaposto testo 3">
            <a:extLst>
              <a:ext uri="{FF2B5EF4-FFF2-40B4-BE49-F238E27FC236}">
                <a16:creationId xmlns:a16="http://schemas.microsoft.com/office/drawing/2014/main" id="{DEB7244A-3C67-F34C-B0D1-42F7C86233AF}"/>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32791E92-56D8-FA4F-A93C-9BDEFC24C828}"/>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6" name="Segnaposto piè di pagina 5">
            <a:extLst>
              <a:ext uri="{FF2B5EF4-FFF2-40B4-BE49-F238E27FC236}">
                <a16:creationId xmlns:a16="http://schemas.microsoft.com/office/drawing/2014/main" id="{68107D02-5664-E942-BEE9-071D9B835D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FB122D-0C92-E543-B774-F745CA53D40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31654049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841B51-0660-8843-B5EF-2EB852C5CB0B}"/>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9CFC9CC6-418E-054C-918D-31AC6840EF9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F385DC-CC86-DD40-BEEA-EF8CCBAE36E2}"/>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5" name="Segnaposto piè di pagina 4">
            <a:extLst>
              <a:ext uri="{FF2B5EF4-FFF2-40B4-BE49-F238E27FC236}">
                <a16:creationId xmlns:a16="http://schemas.microsoft.com/office/drawing/2014/main" id="{E802B4C5-D4B2-7146-A4C4-1A75E66339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996E0A-23DE-7D47-A79B-8613EA29740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3099249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0431626-939F-C84C-8A5A-B6154D117511}"/>
              </a:ext>
            </a:extLst>
          </p:cNvPr>
          <p:cNvSpPr>
            <a:spLocks noGrp="1"/>
          </p:cNvSpPr>
          <p:nvPr>
            <p:ph type="title" orient="vert"/>
          </p:nvPr>
        </p:nvSpPr>
        <p:spPr>
          <a:xfrm>
            <a:off x="13087352" y="547776"/>
            <a:ext cx="3943350" cy="8719103"/>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25B65DD7-3280-2247-8DB0-6B6E71C8CC28}"/>
              </a:ext>
            </a:extLst>
          </p:cNvPr>
          <p:cNvSpPr>
            <a:spLocks noGrp="1"/>
          </p:cNvSpPr>
          <p:nvPr>
            <p:ph type="body" orient="vert" idx="1"/>
          </p:nvPr>
        </p:nvSpPr>
        <p:spPr>
          <a:xfrm>
            <a:off x="1257303" y="547776"/>
            <a:ext cx="11601450" cy="871910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C02EAF-003B-274D-9275-FE459EDACDA5}"/>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5" name="Segnaposto piè di pagina 4">
            <a:extLst>
              <a:ext uri="{FF2B5EF4-FFF2-40B4-BE49-F238E27FC236}">
                <a16:creationId xmlns:a16="http://schemas.microsoft.com/office/drawing/2014/main" id="{4F6E0B2B-D801-CC40-89D6-549AC8D128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3F12A7-9596-B748-8EDD-20CBF50BBD14}"/>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2877677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Рисунок 3">
            <a:extLst>
              <a:ext uri="{FF2B5EF4-FFF2-40B4-BE49-F238E27FC236}">
                <a16:creationId xmlns:a16="http://schemas.microsoft.com/office/drawing/2014/main" id="{D93942AE-C264-4C3E-A0D8-D8A04C8814BA}"/>
              </a:ext>
            </a:extLst>
          </p:cNvPr>
          <p:cNvSpPr>
            <a:spLocks noGrp="1"/>
          </p:cNvSpPr>
          <p:nvPr>
            <p:ph type="pic" sz="quarter" idx="11"/>
          </p:nvPr>
        </p:nvSpPr>
        <p:spPr>
          <a:xfrm>
            <a:off x="12397565" y="0"/>
            <a:ext cx="5890437" cy="10288588"/>
          </a:xfrm>
          <a:prstGeom prst="rect">
            <a:avLst/>
          </a:prstGeom>
        </p:spPr>
        <p:txBody>
          <a:bodyPr/>
          <a:lstStyle/>
          <a:p>
            <a:endParaRPr lang="ru-RU" dirty="0"/>
          </a:p>
        </p:txBody>
      </p:sp>
    </p:spTree>
    <p:extLst>
      <p:ext uri="{BB962C8B-B14F-4D97-AF65-F5344CB8AC3E}">
        <p14:creationId xmlns:p14="http://schemas.microsoft.com/office/powerpoint/2010/main" val="28665461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B805455C-437E-2244-843F-2AA453C9D30E}"/>
              </a:ext>
            </a:extLst>
          </p:cNvPr>
          <p:cNvGrpSpPr/>
          <p:nvPr userDrawn="1"/>
        </p:nvGrpSpPr>
        <p:grpSpPr>
          <a:xfrm>
            <a:off x="-4667241" y="-169868"/>
            <a:ext cx="13692489" cy="10716787"/>
            <a:chOff x="-1774567" y="-19829"/>
            <a:chExt cx="6662903" cy="6910907"/>
          </a:xfrm>
        </p:grpSpPr>
        <p:sp>
          <p:nvSpPr>
            <p:cNvPr id="8" name="Figura a mano libera 7">
              <a:extLst>
                <a:ext uri="{FF2B5EF4-FFF2-40B4-BE49-F238E27FC236}">
                  <a16:creationId xmlns:a16="http://schemas.microsoft.com/office/drawing/2014/main" id="{56CB6777-68A9-4341-A137-A30058777420}"/>
                </a:ext>
              </a:extLst>
            </p:cNvPr>
            <p:cNvSpPr/>
            <p:nvPr/>
          </p:nvSpPr>
          <p:spPr>
            <a:xfrm flipH="1">
              <a:off x="-1262750" y="-13888"/>
              <a:ext cx="6151086" cy="6904965"/>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gradFill flip="none" rotWithShape="1">
              <a:gsLst>
                <a:gs pos="0">
                  <a:srgbClr val="00A2C0">
                    <a:alpha val="3000"/>
                    <a:lumMod val="96000"/>
                    <a:lumOff val="4000"/>
                  </a:srgb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dirty="0"/>
                <a:t> </a:t>
              </a:r>
            </a:p>
          </p:txBody>
        </p:sp>
        <p:grpSp>
          <p:nvGrpSpPr>
            <p:cNvPr id="9" name="Gruppo 8">
              <a:extLst>
                <a:ext uri="{FF2B5EF4-FFF2-40B4-BE49-F238E27FC236}">
                  <a16:creationId xmlns:a16="http://schemas.microsoft.com/office/drawing/2014/main" id="{318EE216-BDEF-A24A-A663-999CDFAA32BE}"/>
                </a:ext>
              </a:extLst>
            </p:cNvPr>
            <p:cNvGrpSpPr/>
            <p:nvPr/>
          </p:nvGrpSpPr>
          <p:grpSpPr>
            <a:xfrm>
              <a:off x="-1774567" y="-19829"/>
              <a:ext cx="6662903" cy="6910907"/>
              <a:chOff x="-1774567" y="-19829"/>
              <a:chExt cx="6662903" cy="6910907"/>
            </a:xfrm>
          </p:grpSpPr>
          <p:sp>
            <p:nvSpPr>
              <p:cNvPr id="11" name="Figura a mano libera 10">
                <a:extLst>
                  <a:ext uri="{FF2B5EF4-FFF2-40B4-BE49-F238E27FC236}">
                    <a16:creationId xmlns:a16="http://schemas.microsoft.com/office/drawing/2014/main" id="{FE1177DF-9242-324E-AEA8-11803486B08A}"/>
                  </a:ext>
                </a:extLst>
              </p:cNvPr>
              <p:cNvSpPr/>
              <p:nvPr/>
            </p:nvSpPr>
            <p:spPr>
              <a:xfrm>
                <a:off x="-1300580"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solidFill>
                <a:srgbClr val="53C1E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dirty="0"/>
                  <a:t> </a:t>
                </a:r>
              </a:p>
            </p:txBody>
          </p:sp>
          <p:sp>
            <p:nvSpPr>
              <p:cNvPr id="12" name="Figura a mano libera 11">
                <a:extLst>
                  <a:ext uri="{FF2B5EF4-FFF2-40B4-BE49-F238E27FC236}">
                    <a16:creationId xmlns:a16="http://schemas.microsoft.com/office/drawing/2014/main" id="{3998410A-EF9E-EA4C-87D0-D5AA30B3BD67}"/>
                  </a:ext>
                </a:extLst>
              </p:cNvPr>
              <p:cNvSpPr/>
              <p:nvPr/>
            </p:nvSpPr>
            <p:spPr>
              <a:xfrm flipH="1">
                <a:off x="-1774567" y="-13887"/>
                <a:ext cx="6046720" cy="6887208"/>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solidFill>
                <a:srgbClr val="0092C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dirty="0"/>
                  <a:t> </a:t>
                </a:r>
              </a:p>
            </p:txBody>
          </p:sp>
        </p:grpSp>
        <p:sp>
          <p:nvSpPr>
            <p:cNvPr id="10" name="Figura a mano libera 9">
              <a:extLst>
                <a:ext uri="{FF2B5EF4-FFF2-40B4-BE49-F238E27FC236}">
                  <a16:creationId xmlns:a16="http://schemas.microsoft.com/office/drawing/2014/main" id="{66D2DEA4-F7F5-9D42-9352-A08D5C9CD633}"/>
                </a:ext>
              </a:extLst>
            </p:cNvPr>
            <p:cNvSpPr/>
            <p:nvPr/>
          </p:nvSpPr>
          <p:spPr>
            <a:xfrm>
              <a:off x="-1774567"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gradFill flip="none" rotWithShape="1">
              <a:gsLst>
                <a:gs pos="0">
                  <a:schemeClr val="accent1">
                    <a:alpha val="0"/>
                    <a:lumMod val="86000"/>
                    <a:lumOff val="14000"/>
                  </a:scheme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dirty="0"/>
                <a:t> </a:t>
              </a:r>
            </a:p>
          </p:txBody>
        </p:sp>
      </p:grpSp>
    </p:spTree>
    <p:extLst>
      <p:ext uri="{BB962C8B-B14F-4D97-AF65-F5344CB8AC3E}">
        <p14:creationId xmlns:p14="http://schemas.microsoft.com/office/powerpoint/2010/main" val="29934262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490E1A-2852-5845-BC32-2ECD1AF1DE85}"/>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F480F220-E815-764F-923F-C56E17C75C7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178F79-79A3-484C-9368-322BBD953AF9}"/>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5" name="Segnaposto piè di pagina 4">
            <a:extLst>
              <a:ext uri="{FF2B5EF4-FFF2-40B4-BE49-F238E27FC236}">
                <a16:creationId xmlns:a16="http://schemas.microsoft.com/office/drawing/2014/main" id="{598D64C9-2B59-B942-B2F7-73B109A42C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7D81AD-6BF9-5B41-858E-F223A006D753}"/>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6459618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E5720-BE48-8040-B575-7ADB372EECD1}"/>
              </a:ext>
            </a:extLst>
          </p:cNvPr>
          <p:cNvSpPr>
            <a:spLocks noGrp="1"/>
          </p:cNvSpPr>
          <p:nvPr>
            <p:ph type="title"/>
          </p:nvPr>
        </p:nvSpPr>
        <p:spPr>
          <a:xfrm>
            <a:off x="1247776" y="2565005"/>
            <a:ext cx="15773400" cy="4279766"/>
          </a:xfrm>
        </p:spPr>
        <p:txBody>
          <a:bodyPr anchor="b"/>
          <a:lstStyle>
            <a:lvl1pPr>
              <a:defRPr sz="6751"/>
            </a:lvl1pPr>
          </a:lstStyle>
          <a:p>
            <a:r>
              <a:rPr lang="it-IT"/>
              <a:t>Fare clic per modificare lo stile del titolo</a:t>
            </a:r>
          </a:p>
        </p:txBody>
      </p:sp>
      <p:sp>
        <p:nvSpPr>
          <p:cNvPr id="3" name="Segnaposto testo 2">
            <a:extLst>
              <a:ext uri="{FF2B5EF4-FFF2-40B4-BE49-F238E27FC236}">
                <a16:creationId xmlns:a16="http://schemas.microsoft.com/office/drawing/2014/main" id="{3F4B0907-DDD4-574E-B0D7-BDFDC9D485D9}"/>
              </a:ext>
            </a:extLst>
          </p:cNvPr>
          <p:cNvSpPr>
            <a:spLocks noGrp="1"/>
          </p:cNvSpPr>
          <p:nvPr>
            <p:ph type="body" idx="1"/>
          </p:nvPr>
        </p:nvSpPr>
        <p:spPr>
          <a:xfrm>
            <a:off x="1247776" y="6885259"/>
            <a:ext cx="15773400" cy="2250628"/>
          </a:xfrm>
        </p:spPr>
        <p:txBody>
          <a:bodyPr/>
          <a:lstStyle>
            <a:lvl1pPr marL="0" indent="0">
              <a:buNone/>
              <a:defRPr sz="2700">
                <a:solidFill>
                  <a:schemeClr val="tx1">
                    <a:tint val="75000"/>
                  </a:schemeClr>
                </a:solidFill>
              </a:defRPr>
            </a:lvl1pPr>
            <a:lvl2pPr marL="514437" indent="0">
              <a:buNone/>
              <a:defRPr sz="2250">
                <a:solidFill>
                  <a:schemeClr val="tx1">
                    <a:tint val="75000"/>
                  </a:schemeClr>
                </a:solidFill>
              </a:defRPr>
            </a:lvl2pPr>
            <a:lvl3pPr marL="1028872" indent="0">
              <a:buNone/>
              <a:defRPr sz="2025">
                <a:solidFill>
                  <a:schemeClr val="tx1">
                    <a:tint val="75000"/>
                  </a:schemeClr>
                </a:solidFill>
              </a:defRPr>
            </a:lvl3pPr>
            <a:lvl4pPr marL="1543307" indent="0">
              <a:buNone/>
              <a:defRPr sz="1800">
                <a:solidFill>
                  <a:schemeClr val="tx1">
                    <a:tint val="75000"/>
                  </a:schemeClr>
                </a:solidFill>
              </a:defRPr>
            </a:lvl4pPr>
            <a:lvl5pPr marL="2057742" indent="0">
              <a:buNone/>
              <a:defRPr sz="1800">
                <a:solidFill>
                  <a:schemeClr val="tx1">
                    <a:tint val="75000"/>
                  </a:schemeClr>
                </a:solidFill>
              </a:defRPr>
            </a:lvl5pPr>
            <a:lvl6pPr marL="2572179" indent="0">
              <a:buNone/>
              <a:defRPr sz="1800">
                <a:solidFill>
                  <a:schemeClr val="tx1">
                    <a:tint val="75000"/>
                  </a:schemeClr>
                </a:solidFill>
              </a:defRPr>
            </a:lvl6pPr>
            <a:lvl7pPr marL="3086614" indent="0">
              <a:buNone/>
              <a:defRPr sz="1800">
                <a:solidFill>
                  <a:schemeClr val="tx1">
                    <a:tint val="75000"/>
                  </a:schemeClr>
                </a:solidFill>
              </a:defRPr>
            </a:lvl7pPr>
            <a:lvl8pPr marL="3601051" indent="0">
              <a:buNone/>
              <a:defRPr sz="1800">
                <a:solidFill>
                  <a:schemeClr val="tx1">
                    <a:tint val="75000"/>
                  </a:schemeClr>
                </a:solidFill>
              </a:defRPr>
            </a:lvl8pPr>
            <a:lvl9pPr marL="4115486" indent="0">
              <a:buNone/>
              <a:defRPr sz="18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54D5E3A4-8682-9940-B881-59858BE4CDA1}"/>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5" name="Segnaposto piè di pagina 4">
            <a:extLst>
              <a:ext uri="{FF2B5EF4-FFF2-40B4-BE49-F238E27FC236}">
                <a16:creationId xmlns:a16="http://schemas.microsoft.com/office/drawing/2014/main" id="{5584591B-9660-D648-9D19-AA525269C3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9E895F-88F1-1A44-8C6F-05B870E25557}"/>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27468067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DDAAB-7036-1340-8A0E-B61BAC9FE6DA}"/>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5740D1CE-0098-034F-8D40-5790A811938A}"/>
              </a:ext>
            </a:extLst>
          </p:cNvPr>
          <p:cNvSpPr>
            <a:spLocks noGrp="1"/>
          </p:cNvSpPr>
          <p:nvPr>
            <p:ph sz="half" idx="1"/>
          </p:nvPr>
        </p:nvSpPr>
        <p:spPr>
          <a:xfrm>
            <a:off x="1257300"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8A2C276-4290-EA40-9B52-6BC9DA0EB086}"/>
              </a:ext>
            </a:extLst>
          </p:cNvPr>
          <p:cNvSpPr>
            <a:spLocks noGrp="1"/>
          </p:cNvSpPr>
          <p:nvPr>
            <p:ph sz="half" idx="2"/>
          </p:nvPr>
        </p:nvSpPr>
        <p:spPr>
          <a:xfrm>
            <a:off x="9258302"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60B8FD6-0686-F64C-B60F-F71F5D2AF9D0}"/>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6" name="Segnaposto piè di pagina 5">
            <a:extLst>
              <a:ext uri="{FF2B5EF4-FFF2-40B4-BE49-F238E27FC236}">
                <a16:creationId xmlns:a16="http://schemas.microsoft.com/office/drawing/2014/main" id="{C4BE7F9F-BAC4-894E-888E-6079FA5C07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464362-D10E-FA48-B589-AE4DE2681A1C}"/>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5316866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FBD33-DEEB-8240-BC4B-B64930852467}"/>
              </a:ext>
            </a:extLst>
          </p:cNvPr>
          <p:cNvSpPr>
            <a:spLocks noGrp="1"/>
          </p:cNvSpPr>
          <p:nvPr>
            <p:ph type="title"/>
          </p:nvPr>
        </p:nvSpPr>
        <p:spPr>
          <a:xfrm>
            <a:off x="1259682" y="547779"/>
            <a:ext cx="15773400" cy="1988651"/>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BE0A02E9-BC87-F348-B940-F2C8B4CE600C}"/>
              </a:ext>
            </a:extLst>
          </p:cNvPr>
          <p:cNvSpPr>
            <a:spLocks noGrp="1"/>
          </p:cNvSpPr>
          <p:nvPr>
            <p:ph type="body" idx="1"/>
          </p:nvPr>
        </p:nvSpPr>
        <p:spPr>
          <a:xfrm>
            <a:off x="1259684" y="2522138"/>
            <a:ext cx="7736680"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7342083-6739-EC4A-875E-9733C4726805}"/>
              </a:ext>
            </a:extLst>
          </p:cNvPr>
          <p:cNvSpPr>
            <a:spLocks noGrp="1"/>
          </p:cNvSpPr>
          <p:nvPr>
            <p:ph sz="half" idx="2"/>
          </p:nvPr>
        </p:nvSpPr>
        <p:spPr>
          <a:xfrm>
            <a:off x="1259684" y="3758197"/>
            <a:ext cx="7736680"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32ABEC-266B-D144-BEB2-AB067F5F07D3}"/>
              </a:ext>
            </a:extLst>
          </p:cNvPr>
          <p:cNvSpPr>
            <a:spLocks noGrp="1"/>
          </p:cNvSpPr>
          <p:nvPr>
            <p:ph type="body" sz="quarter" idx="3"/>
          </p:nvPr>
        </p:nvSpPr>
        <p:spPr>
          <a:xfrm>
            <a:off x="9258300" y="2522138"/>
            <a:ext cx="7774783"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CE877C2-03BD-334E-BB29-5B1102DD9F89}"/>
              </a:ext>
            </a:extLst>
          </p:cNvPr>
          <p:cNvSpPr>
            <a:spLocks noGrp="1"/>
          </p:cNvSpPr>
          <p:nvPr>
            <p:ph sz="quarter" idx="4"/>
          </p:nvPr>
        </p:nvSpPr>
        <p:spPr>
          <a:xfrm>
            <a:off x="9258300" y="3758197"/>
            <a:ext cx="7774783"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6952F5-2309-6F4B-87F0-9B116F8C2879}"/>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8" name="Segnaposto piè di pagina 7">
            <a:extLst>
              <a:ext uri="{FF2B5EF4-FFF2-40B4-BE49-F238E27FC236}">
                <a16:creationId xmlns:a16="http://schemas.microsoft.com/office/drawing/2014/main" id="{24E784EB-A3F0-6648-B561-F3FF6B6FA99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F5905D-6AF5-5C48-82AA-910E46352DA8}"/>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3801807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1F4CB-CDA7-BE4C-940F-DDAFC3A66E82}"/>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ED9D573A-7A40-AF4F-ACA7-C220B36C8B85}"/>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4" name="Segnaposto piè di pagina 3">
            <a:extLst>
              <a:ext uri="{FF2B5EF4-FFF2-40B4-BE49-F238E27FC236}">
                <a16:creationId xmlns:a16="http://schemas.microsoft.com/office/drawing/2014/main" id="{909A189E-5FAE-8544-A4F3-0746B39BD7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89C7444-FD0B-844E-A817-3C4B6CEBF8A2}"/>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045138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956CD2-5512-2A4F-AE58-0D41E50AD123}"/>
              </a:ext>
            </a:extLst>
          </p:cNvPr>
          <p:cNvSpPr>
            <a:spLocks noGrp="1"/>
          </p:cNvSpPr>
          <p:nvPr>
            <p:ph type="dt" sz="half" idx="10"/>
          </p:nvPr>
        </p:nvSpPr>
        <p:spPr/>
        <p:txBody>
          <a:bodyPr/>
          <a:lstStyle/>
          <a:p>
            <a:fld id="{0F9DC6B9-EBA0-B146-ADC0-A6AC714ECF06}" type="datetimeFigureOut">
              <a:rPr lang="it-IT" smtClean="0"/>
              <a:t>09/11/2021</a:t>
            </a:fld>
            <a:endParaRPr lang="it-IT"/>
          </a:p>
        </p:txBody>
      </p:sp>
      <p:sp>
        <p:nvSpPr>
          <p:cNvPr id="3" name="Segnaposto piè di pagina 2">
            <a:extLst>
              <a:ext uri="{FF2B5EF4-FFF2-40B4-BE49-F238E27FC236}">
                <a16:creationId xmlns:a16="http://schemas.microsoft.com/office/drawing/2014/main" id="{0CD778FB-97DD-2C4A-951A-D3B4FD7F84E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80E500-66C4-AA40-9FC3-992A59537D89}"/>
              </a:ext>
            </a:extLst>
          </p:cNvPr>
          <p:cNvSpPr>
            <a:spLocks noGrp="1"/>
          </p:cNvSpPr>
          <p:nvPr>
            <p:ph type="sldNum" sz="quarter" idx="12"/>
          </p:nvPr>
        </p:nvSpPr>
        <p:spPr/>
        <p:txBody>
          <a:bodyPr/>
          <a:lstStyle/>
          <a:p>
            <a:fld id="{2B8196E9-C9B8-494E-B8F3-081598438571}" type="slidenum">
              <a:rPr lang="it-IT" smtClean="0"/>
              <a:t>‹N›</a:t>
            </a:fld>
            <a:endParaRPr lang="it-IT"/>
          </a:p>
        </p:txBody>
      </p:sp>
    </p:spTree>
    <p:extLst>
      <p:ext uri="{BB962C8B-B14F-4D97-AF65-F5344CB8AC3E}">
        <p14:creationId xmlns:p14="http://schemas.microsoft.com/office/powerpoint/2010/main" val="17933039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2000"/>
          </a:schemeClr>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id="{7C94B9DF-6F65-4D47-A24D-482A59D2D0C7}"/>
              </a:ext>
            </a:extLst>
          </p:cNvPr>
          <p:cNvSpPr/>
          <p:nvPr userDrawn="1"/>
        </p:nvSpPr>
        <p:spPr>
          <a:xfrm>
            <a:off x="3024300" y="9722578"/>
            <a:ext cx="375424" cy="246221"/>
          </a:xfrm>
          <a:prstGeom prst="rect">
            <a:avLst/>
          </a:prstGeom>
        </p:spPr>
        <p:txBody>
          <a:bodyPr wrap="none">
            <a:spAutoFit/>
          </a:bodyPr>
          <a:lstStyle/>
          <a:p>
            <a:pPr algn="ctr"/>
            <a:fld id="{149B6D55-4680-4DC5-B665-330CCBA60EFE}" type="slidenum">
              <a:rPr lang="ru-RU" sz="1000" b="1" baseline="0" smtClean="0">
                <a:solidFill>
                  <a:schemeClr val="tx1">
                    <a:lumMod val="75000"/>
                    <a:lumOff val="25000"/>
                  </a:schemeClr>
                </a:solidFill>
                <a:latin typeface="+mj-lt"/>
                <a:ea typeface="Karla" pitchFamily="2" charset="0"/>
                <a:cs typeface="Poppins Light" panose="02000000000000000000" pitchFamily="2" charset="0"/>
              </a:rPr>
              <a:pPr algn="ctr"/>
              <a:t>‹N›</a:t>
            </a:fld>
            <a:endParaRPr lang="ru-RU" sz="1400" b="1" baseline="0" dirty="0">
              <a:solidFill>
                <a:schemeClr val="tx1">
                  <a:lumMod val="75000"/>
                  <a:lumOff val="25000"/>
                </a:schemeClr>
              </a:solidFill>
              <a:latin typeface="+mj-lt"/>
              <a:ea typeface="Karla" pitchFamily="2" charset="0"/>
              <a:cs typeface="Poppins Light" panose="02000000000000000000" pitchFamily="2" charset="0"/>
            </a:endParaRPr>
          </a:p>
        </p:txBody>
      </p:sp>
      <p:sp>
        <p:nvSpPr>
          <p:cNvPr id="16" name="Подзаголовок 2">
            <a:extLst>
              <a:ext uri="{FF2B5EF4-FFF2-40B4-BE49-F238E27FC236}">
                <a16:creationId xmlns:a16="http://schemas.microsoft.com/office/drawing/2014/main" id="{3F424659-6B2D-4DDC-9DA4-0964DA3A3C26}"/>
              </a:ext>
            </a:extLst>
          </p:cNvPr>
          <p:cNvSpPr txBox="1">
            <a:spLocks/>
          </p:cNvSpPr>
          <p:nvPr userDrawn="1"/>
        </p:nvSpPr>
        <p:spPr>
          <a:xfrm>
            <a:off x="1136733" y="9670220"/>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1000" b="1" dirty="0">
                <a:solidFill>
                  <a:schemeClr val="tx1">
                    <a:lumMod val="75000"/>
                    <a:lumOff val="25000"/>
                  </a:schemeClr>
                </a:solidFill>
                <a:latin typeface="+mj-lt"/>
                <a:ea typeface="Karla" pitchFamily="2" charset="0"/>
                <a:cs typeface="Poppins Light" panose="02000000000000000000" pitchFamily="2" charset="0"/>
              </a:rPr>
              <a:t>COMPANY</a:t>
            </a:r>
            <a:r>
              <a:rPr lang="en-US" sz="1000" b="1" baseline="0" dirty="0">
                <a:solidFill>
                  <a:schemeClr val="tx1">
                    <a:lumMod val="75000"/>
                    <a:lumOff val="25000"/>
                  </a:schemeClr>
                </a:solidFill>
                <a:latin typeface="+mj-lt"/>
                <a:ea typeface="Karla" pitchFamily="2" charset="0"/>
                <a:cs typeface="Poppins Light" panose="02000000000000000000" pitchFamily="2" charset="0"/>
              </a:rPr>
              <a:t> PRESENTATION    </a:t>
            </a:r>
            <a:r>
              <a:rPr lang="en-US" sz="1000" baseline="0" dirty="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rPr>
              <a:t>|</a:t>
            </a:r>
            <a:endParaRPr lang="en-US" sz="1000" dirty="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endParaRPr>
          </a:p>
        </p:txBody>
      </p:sp>
      <p:sp>
        <p:nvSpPr>
          <p:cNvPr id="17" name="Подзаголовок 2">
            <a:extLst>
              <a:ext uri="{FF2B5EF4-FFF2-40B4-BE49-F238E27FC236}">
                <a16:creationId xmlns:a16="http://schemas.microsoft.com/office/drawing/2014/main" id="{E07DBB85-5FBC-49EF-B395-F96DBFAFD961}"/>
              </a:ext>
            </a:extLst>
          </p:cNvPr>
          <p:cNvSpPr txBox="1">
            <a:spLocks/>
          </p:cNvSpPr>
          <p:nvPr userDrawn="1"/>
        </p:nvSpPr>
        <p:spPr>
          <a:xfrm>
            <a:off x="13795183" y="9555091"/>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1400" b="0" dirty="0">
                <a:solidFill>
                  <a:schemeClr val="bg2">
                    <a:lumMod val="75000"/>
                  </a:schemeClr>
                </a:solidFill>
                <a:latin typeface="+mj-lt"/>
                <a:ea typeface="Karla" pitchFamily="2" charset="0"/>
                <a:cs typeface="Poppins Light" panose="02000000000000000000" pitchFamily="2" charset="0"/>
              </a:rPr>
              <a:t>www.yourdomain.com</a:t>
            </a:r>
          </a:p>
        </p:txBody>
      </p:sp>
    </p:spTree>
    <p:extLst>
      <p:ext uri="{BB962C8B-B14F-4D97-AF65-F5344CB8AC3E}">
        <p14:creationId xmlns:p14="http://schemas.microsoft.com/office/powerpoint/2010/main" val="1037232684"/>
      </p:ext>
    </p:extLst>
  </p:cSld>
  <p:clrMap bg1="lt1" tx1="dk1" bg2="lt2" tx2="dk2" accent1="accent1" accent2="accent2" accent3="accent3" accent4="accent4" accent5="accent5" accent6="accent6" hlink="hlink" folHlink="folHlink"/>
  <p:sldLayoutIdLst>
    <p:sldLayoutId id="2147483664" r:id="rId1"/>
    <p:sldLayoutId id="2147483699" r:id="rId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371645" rtl="0" eaLnBrk="1" latinLnBrk="0" hangingPunct="1">
        <a:lnSpc>
          <a:spcPct val="90000"/>
        </a:lnSpc>
        <a:spcBef>
          <a:spcPct val="0"/>
        </a:spcBef>
        <a:buNone/>
        <a:defRPr sz="6601" kern="1200">
          <a:solidFill>
            <a:schemeClr val="tx1"/>
          </a:solidFill>
          <a:latin typeface="+mj-lt"/>
          <a:ea typeface="+mj-ea"/>
          <a:cs typeface="+mj-cs"/>
        </a:defRPr>
      </a:lvl1pPr>
    </p:titleStyle>
    <p:bodyStyle>
      <a:lvl1pPr marL="342911" indent="-342911" algn="l" defTabSz="1371645"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34" indent="-342911" algn="l" defTabSz="1371645" rtl="0" eaLnBrk="1" latinLnBrk="0" hangingPunct="1">
        <a:lnSpc>
          <a:spcPct val="90000"/>
        </a:lnSpc>
        <a:spcBef>
          <a:spcPts val="751"/>
        </a:spcBef>
        <a:buFont typeface="Arial" panose="020B0604020202020204" pitchFamily="34" charset="0"/>
        <a:buChar char="•"/>
        <a:defRPr sz="3600" kern="1200">
          <a:solidFill>
            <a:schemeClr val="tx1"/>
          </a:solidFill>
          <a:latin typeface="+mn-lt"/>
          <a:ea typeface="+mn-ea"/>
          <a:cs typeface="+mn-cs"/>
        </a:defRPr>
      </a:lvl2pPr>
      <a:lvl3pPr marL="1714557" indent="-342911" algn="l" defTabSz="1371645" rtl="0" eaLnBrk="1" latinLnBrk="0" hangingPunct="1">
        <a:lnSpc>
          <a:spcPct val="90000"/>
        </a:lnSpc>
        <a:spcBef>
          <a:spcPts val="751"/>
        </a:spcBef>
        <a:buFont typeface="Arial" panose="020B0604020202020204" pitchFamily="34" charset="0"/>
        <a:buChar char="•"/>
        <a:defRPr sz="3000" kern="1200">
          <a:solidFill>
            <a:schemeClr val="tx1"/>
          </a:solidFill>
          <a:latin typeface="+mn-lt"/>
          <a:ea typeface="+mn-ea"/>
          <a:cs typeface="+mn-cs"/>
        </a:defRPr>
      </a:lvl3pPr>
      <a:lvl4pPr marL="2400380"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4pPr>
      <a:lvl5pPr marL="3086203"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5pPr>
      <a:lvl6pPr marL="3772025"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6pPr>
      <a:lvl7pPr marL="4457849"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7pPr>
      <a:lvl8pPr marL="5143671"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8pPr>
      <a:lvl9pPr marL="5829494"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45" rtl="0" eaLnBrk="1" latinLnBrk="0" hangingPunct="1">
        <a:defRPr sz="2700" kern="1200">
          <a:solidFill>
            <a:schemeClr val="tx1"/>
          </a:solidFill>
          <a:latin typeface="+mn-lt"/>
          <a:ea typeface="+mn-ea"/>
          <a:cs typeface="+mn-cs"/>
        </a:defRPr>
      </a:lvl1pPr>
      <a:lvl2pPr marL="685823" algn="l" defTabSz="1371645" rtl="0" eaLnBrk="1" latinLnBrk="0" hangingPunct="1">
        <a:defRPr sz="2700" kern="1200">
          <a:solidFill>
            <a:schemeClr val="tx1"/>
          </a:solidFill>
          <a:latin typeface="+mn-lt"/>
          <a:ea typeface="+mn-ea"/>
          <a:cs typeface="+mn-cs"/>
        </a:defRPr>
      </a:lvl2pPr>
      <a:lvl3pPr marL="1371645" algn="l" defTabSz="1371645" rtl="0" eaLnBrk="1" latinLnBrk="0" hangingPunct="1">
        <a:defRPr sz="2700" kern="1200">
          <a:solidFill>
            <a:schemeClr val="tx1"/>
          </a:solidFill>
          <a:latin typeface="+mn-lt"/>
          <a:ea typeface="+mn-ea"/>
          <a:cs typeface="+mn-cs"/>
        </a:defRPr>
      </a:lvl3pPr>
      <a:lvl4pPr marL="2057469" algn="l" defTabSz="1371645" rtl="0" eaLnBrk="1" latinLnBrk="0" hangingPunct="1">
        <a:defRPr sz="2700" kern="1200">
          <a:solidFill>
            <a:schemeClr val="tx1"/>
          </a:solidFill>
          <a:latin typeface="+mn-lt"/>
          <a:ea typeface="+mn-ea"/>
          <a:cs typeface="+mn-cs"/>
        </a:defRPr>
      </a:lvl4pPr>
      <a:lvl5pPr marL="2743291" algn="l" defTabSz="1371645" rtl="0" eaLnBrk="1" latinLnBrk="0" hangingPunct="1">
        <a:defRPr sz="2700" kern="1200">
          <a:solidFill>
            <a:schemeClr val="tx1"/>
          </a:solidFill>
          <a:latin typeface="+mn-lt"/>
          <a:ea typeface="+mn-ea"/>
          <a:cs typeface="+mn-cs"/>
        </a:defRPr>
      </a:lvl5pPr>
      <a:lvl6pPr marL="3429114" algn="l" defTabSz="1371645" rtl="0" eaLnBrk="1" latinLnBrk="0" hangingPunct="1">
        <a:defRPr sz="2700" kern="1200">
          <a:solidFill>
            <a:schemeClr val="tx1"/>
          </a:solidFill>
          <a:latin typeface="+mn-lt"/>
          <a:ea typeface="+mn-ea"/>
          <a:cs typeface="+mn-cs"/>
        </a:defRPr>
      </a:lvl6pPr>
      <a:lvl7pPr marL="4114936" algn="l" defTabSz="1371645" rtl="0" eaLnBrk="1" latinLnBrk="0" hangingPunct="1">
        <a:defRPr sz="2700" kern="1200">
          <a:solidFill>
            <a:schemeClr val="tx1"/>
          </a:solidFill>
          <a:latin typeface="+mn-lt"/>
          <a:ea typeface="+mn-ea"/>
          <a:cs typeface="+mn-cs"/>
        </a:defRPr>
      </a:lvl7pPr>
      <a:lvl8pPr marL="4800760" algn="l" defTabSz="1371645" rtl="0" eaLnBrk="1" latinLnBrk="0" hangingPunct="1">
        <a:defRPr sz="2700" kern="1200">
          <a:solidFill>
            <a:schemeClr val="tx1"/>
          </a:solidFill>
          <a:latin typeface="+mn-lt"/>
          <a:ea typeface="+mn-ea"/>
          <a:cs typeface="+mn-cs"/>
        </a:defRPr>
      </a:lvl8pPr>
      <a:lvl9pPr marL="5486583" algn="l" defTabSz="1371645"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1" userDrawn="1">
          <p15:clr>
            <a:srgbClr val="F26B43"/>
          </p15:clr>
        </p15:guide>
        <p15:guide id="2" pos="576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2881BC5-797D-9F4A-A370-F327EB546612}"/>
              </a:ext>
            </a:extLst>
          </p:cNvPr>
          <p:cNvSpPr>
            <a:spLocks noGrp="1"/>
          </p:cNvSpPr>
          <p:nvPr>
            <p:ph type="title"/>
          </p:nvPr>
        </p:nvSpPr>
        <p:spPr>
          <a:xfrm>
            <a:off x="1257300" y="547779"/>
            <a:ext cx="15773400" cy="1988651"/>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245EDEE9-8735-E942-9804-C412614DCC98}"/>
              </a:ext>
            </a:extLst>
          </p:cNvPr>
          <p:cNvSpPr>
            <a:spLocks noGrp="1"/>
          </p:cNvSpPr>
          <p:nvPr>
            <p:ph type="body" idx="1"/>
          </p:nvPr>
        </p:nvSpPr>
        <p:spPr>
          <a:xfrm>
            <a:off x="1257300" y="2738861"/>
            <a:ext cx="15773400" cy="6528015"/>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79B3AF-41E6-8248-AE17-06C73BCA1A8B}"/>
              </a:ext>
            </a:extLst>
          </p:cNvPr>
          <p:cNvSpPr>
            <a:spLocks noGrp="1"/>
          </p:cNvSpPr>
          <p:nvPr>
            <p:ph type="dt" sz="half" idx="2"/>
          </p:nvPr>
        </p:nvSpPr>
        <p:spPr>
          <a:xfrm>
            <a:off x="1257300" y="9535999"/>
            <a:ext cx="4114800" cy="547772"/>
          </a:xfrm>
          <a:prstGeom prst="rect">
            <a:avLst/>
          </a:prstGeom>
        </p:spPr>
        <p:txBody>
          <a:bodyPr vert="horz" lIns="91440" tIns="45720" rIns="91440" bIns="45720" rtlCol="0" anchor="ctr"/>
          <a:lstStyle>
            <a:lvl1pPr algn="l">
              <a:defRPr sz="1351">
                <a:solidFill>
                  <a:schemeClr val="tx1">
                    <a:tint val="75000"/>
                  </a:schemeClr>
                </a:solidFill>
              </a:defRPr>
            </a:lvl1pPr>
          </a:lstStyle>
          <a:p>
            <a:fld id="{0F9DC6B9-EBA0-B146-ADC0-A6AC714ECF06}" type="datetimeFigureOut">
              <a:rPr lang="it-IT" smtClean="0"/>
              <a:t>09/11/2021</a:t>
            </a:fld>
            <a:endParaRPr lang="it-IT"/>
          </a:p>
        </p:txBody>
      </p:sp>
      <p:sp>
        <p:nvSpPr>
          <p:cNvPr id="5" name="Segnaposto piè di pagina 4">
            <a:extLst>
              <a:ext uri="{FF2B5EF4-FFF2-40B4-BE49-F238E27FC236}">
                <a16:creationId xmlns:a16="http://schemas.microsoft.com/office/drawing/2014/main" id="{28B60D40-0ED9-D245-8079-DDF3B52BDE46}"/>
              </a:ext>
            </a:extLst>
          </p:cNvPr>
          <p:cNvSpPr>
            <a:spLocks noGrp="1"/>
          </p:cNvSpPr>
          <p:nvPr>
            <p:ph type="ftr" sz="quarter" idx="3"/>
          </p:nvPr>
        </p:nvSpPr>
        <p:spPr>
          <a:xfrm>
            <a:off x="6057900" y="9535999"/>
            <a:ext cx="6172200" cy="547772"/>
          </a:xfrm>
          <a:prstGeom prst="rect">
            <a:avLst/>
          </a:prstGeom>
        </p:spPr>
        <p:txBody>
          <a:bodyPr vert="horz" lIns="91440" tIns="45720" rIns="91440" bIns="45720" rtlCol="0" anchor="ctr"/>
          <a:lstStyle>
            <a:lvl1pPr algn="ctr">
              <a:defRPr sz="1351">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BECB59-893A-CF4E-83A1-22B6FF8C7773}"/>
              </a:ext>
            </a:extLst>
          </p:cNvPr>
          <p:cNvSpPr>
            <a:spLocks noGrp="1"/>
          </p:cNvSpPr>
          <p:nvPr>
            <p:ph type="sldNum" sz="quarter" idx="4"/>
          </p:nvPr>
        </p:nvSpPr>
        <p:spPr>
          <a:xfrm>
            <a:off x="12915901" y="9535999"/>
            <a:ext cx="4114800" cy="547772"/>
          </a:xfrm>
          <a:prstGeom prst="rect">
            <a:avLst/>
          </a:prstGeom>
        </p:spPr>
        <p:txBody>
          <a:bodyPr vert="horz" lIns="91440" tIns="45720" rIns="91440" bIns="45720" rtlCol="0" anchor="ctr"/>
          <a:lstStyle>
            <a:lvl1pPr algn="r">
              <a:defRPr sz="1351">
                <a:solidFill>
                  <a:schemeClr val="tx1">
                    <a:tint val="75000"/>
                  </a:schemeClr>
                </a:solidFill>
              </a:defRPr>
            </a:lvl1pPr>
          </a:lstStyle>
          <a:p>
            <a:fld id="{2B8196E9-C9B8-494E-B8F3-081598438571}" type="slidenum">
              <a:rPr lang="it-IT" smtClean="0"/>
              <a:t>‹N›</a:t>
            </a:fld>
            <a:endParaRPr lang="it-IT"/>
          </a:p>
        </p:txBody>
      </p:sp>
    </p:spTree>
    <p:extLst>
      <p:ext uri="{BB962C8B-B14F-4D97-AF65-F5344CB8AC3E}">
        <p14:creationId xmlns:p14="http://schemas.microsoft.com/office/powerpoint/2010/main" val="111717582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1028872" rtl="0" eaLnBrk="1" latinLnBrk="0" hangingPunct="1">
        <a:lnSpc>
          <a:spcPct val="90000"/>
        </a:lnSpc>
        <a:spcBef>
          <a:spcPct val="0"/>
        </a:spcBef>
        <a:buNone/>
        <a:defRPr sz="4952" kern="1200">
          <a:solidFill>
            <a:schemeClr val="tx1"/>
          </a:solidFill>
          <a:latin typeface="+mj-lt"/>
          <a:ea typeface="+mj-ea"/>
          <a:cs typeface="+mj-cs"/>
        </a:defRPr>
      </a:lvl1pPr>
    </p:titleStyle>
    <p:bodyStyle>
      <a:lvl1pPr marL="257217" indent="-257217" algn="l" defTabSz="1028872" rtl="0" eaLnBrk="1" latinLnBrk="0"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653" indent="-257217" algn="l" defTabSz="1028872"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6089" indent="-257217" algn="l" defTabSz="1028872"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525"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960"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9396"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832"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8267"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2704"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it-IT"/>
      </a:defPPr>
      <a:lvl1pPr marL="0" algn="l" defTabSz="1028872" rtl="0" eaLnBrk="1" latinLnBrk="0" hangingPunct="1">
        <a:defRPr sz="2025" kern="1200">
          <a:solidFill>
            <a:schemeClr val="tx1"/>
          </a:solidFill>
          <a:latin typeface="+mn-lt"/>
          <a:ea typeface="+mn-ea"/>
          <a:cs typeface="+mn-cs"/>
        </a:defRPr>
      </a:lvl1pPr>
      <a:lvl2pPr marL="514437" algn="l" defTabSz="1028872" rtl="0" eaLnBrk="1" latinLnBrk="0" hangingPunct="1">
        <a:defRPr sz="2025" kern="1200">
          <a:solidFill>
            <a:schemeClr val="tx1"/>
          </a:solidFill>
          <a:latin typeface="+mn-lt"/>
          <a:ea typeface="+mn-ea"/>
          <a:cs typeface="+mn-cs"/>
        </a:defRPr>
      </a:lvl2pPr>
      <a:lvl3pPr marL="1028872" algn="l" defTabSz="1028872" rtl="0" eaLnBrk="1" latinLnBrk="0" hangingPunct="1">
        <a:defRPr sz="2025" kern="1200">
          <a:solidFill>
            <a:schemeClr val="tx1"/>
          </a:solidFill>
          <a:latin typeface="+mn-lt"/>
          <a:ea typeface="+mn-ea"/>
          <a:cs typeface="+mn-cs"/>
        </a:defRPr>
      </a:lvl3pPr>
      <a:lvl4pPr marL="1543307" algn="l" defTabSz="1028872" rtl="0" eaLnBrk="1" latinLnBrk="0" hangingPunct="1">
        <a:defRPr sz="2025" kern="1200">
          <a:solidFill>
            <a:schemeClr val="tx1"/>
          </a:solidFill>
          <a:latin typeface="+mn-lt"/>
          <a:ea typeface="+mn-ea"/>
          <a:cs typeface="+mn-cs"/>
        </a:defRPr>
      </a:lvl4pPr>
      <a:lvl5pPr marL="2057742" algn="l" defTabSz="1028872" rtl="0" eaLnBrk="1" latinLnBrk="0" hangingPunct="1">
        <a:defRPr sz="2025" kern="1200">
          <a:solidFill>
            <a:schemeClr val="tx1"/>
          </a:solidFill>
          <a:latin typeface="+mn-lt"/>
          <a:ea typeface="+mn-ea"/>
          <a:cs typeface="+mn-cs"/>
        </a:defRPr>
      </a:lvl5pPr>
      <a:lvl6pPr marL="2572179" algn="l" defTabSz="1028872" rtl="0" eaLnBrk="1" latinLnBrk="0" hangingPunct="1">
        <a:defRPr sz="2025" kern="1200">
          <a:solidFill>
            <a:schemeClr val="tx1"/>
          </a:solidFill>
          <a:latin typeface="+mn-lt"/>
          <a:ea typeface="+mn-ea"/>
          <a:cs typeface="+mn-cs"/>
        </a:defRPr>
      </a:lvl6pPr>
      <a:lvl7pPr marL="3086614" algn="l" defTabSz="1028872" rtl="0" eaLnBrk="1" latinLnBrk="0" hangingPunct="1">
        <a:defRPr sz="2025" kern="1200">
          <a:solidFill>
            <a:schemeClr val="tx1"/>
          </a:solidFill>
          <a:latin typeface="+mn-lt"/>
          <a:ea typeface="+mn-ea"/>
          <a:cs typeface="+mn-cs"/>
        </a:defRPr>
      </a:lvl7pPr>
      <a:lvl8pPr marL="3601051" algn="l" defTabSz="1028872" rtl="0" eaLnBrk="1" latinLnBrk="0" hangingPunct="1">
        <a:defRPr sz="2025" kern="1200">
          <a:solidFill>
            <a:schemeClr val="tx1"/>
          </a:solidFill>
          <a:latin typeface="+mn-lt"/>
          <a:ea typeface="+mn-ea"/>
          <a:cs typeface="+mn-cs"/>
        </a:defRPr>
      </a:lvl8pPr>
      <a:lvl9pPr marL="4115486" algn="l" defTabSz="1028872"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0.sv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agenziaentrate.gov.it/portale/documents/20143/3844127/Provvedimento_28.10.2021.pdf/88a43f52-e21e-ac92-0e7a-be757428cf17" TargetMode="External"/><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24.svg"/><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hyperlink" Target="https://www.agenziaentrate.gov.it/portale/web/guest/-/provvedimento-27-ottobre-2021-credito" TargetMode="External"/><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hyperlink" Target="https://www.agenziaentrate.gov.it/portale/documents/20143/3930122/Circolare_13_02.11.2021.pdf/0e7e51e0-d04b-5352-494c-bc21aba0691c" TargetMode="External"/><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7.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hyperlink" Target="mailto:dc.acc.accordi@pec.agenziaentrate.it"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agenziaentrate.gov.it/portale/documents/20143/3930016/Provvedimento+proroga+consultazione_2.11.2021.pdf/8ba848e0-6823-9c06-5972-6f6facaf1530" TargetMode="External"/><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9.svg"/><Relationship Id="rId5" Type="http://schemas.openxmlformats.org/officeDocument/2006/relationships/image" Target="../media/image38.pn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1.svg"/><Relationship Id="rId5" Type="http://schemas.openxmlformats.org/officeDocument/2006/relationships/image" Target="../media/image40.png"/><Relationship Id="rId4" Type="http://schemas.openxmlformats.org/officeDocument/2006/relationships/hyperlink" Target="https://www.agenziaentrate.gov.it/portale/documents/20143/3844127/Provvedimento+del+28+ottobre+2021_Antifrode.pdf/33cec057-3e07-f618-969d-dce631777b56"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3.svg"/></Relationships>
</file>

<file path=ppt/slides/_rels/slide23.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3.svg"/></Relationships>
</file>

<file path=ppt/slides/_rels/slide24.xml.rels><?xml version="1.0" encoding="UTF-8" standalone="yes"?>
<Relationships xmlns="http://schemas.openxmlformats.org/package/2006/relationships"><Relationship Id="rId3" Type="http://schemas.openxmlformats.org/officeDocument/2006/relationships/hyperlink" Target="https://ec.europa.eu/competition/state_aid/cases1/202144/SA_62668_6079C17C-0000-C46C-93F4-71278570D3FC_173_1.pdf"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3.svg"/><Relationship Id="rId4" Type="http://schemas.openxmlformats.org/officeDocument/2006/relationships/image" Target="../media/image42.png"/></Relationships>
</file>

<file path=ppt/slides/_rels/slide25.xml.rels><?xml version="1.0" encoding="UTF-8" standalone="yes"?>
<Relationships xmlns="http://schemas.openxmlformats.org/package/2006/relationships"><Relationship Id="rId3" Type="http://schemas.openxmlformats.org/officeDocument/2006/relationships/hyperlink" Target="https://www.gazzettaufficiale.it/eli/gu/2021/11/06/265/sg/pdf"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5.svg"/><Relationship Id="rId4" Type="http://schemas.openxmlformats.org/officeDocument/2006/relationships/image" Target="../media/image44.png"/></Relationships>
</file>

<file path=ppt/slides/_rels/slide26.xml.rels><?xml version="1.0" encoding="UTF-8" standalone="yes"?>
<Relationships xmlns="http://schemas.openxmlformats.org/package/2006/relationships"><Relationship Id="rId3" Type="http://schemas.openxmlformats.org/officeDocument/2006/relationships/hyperlink" Target="https://forms.office.com/Pages/ResponsePage.aspx?id=G8NNekWpkUqG9H0f_CS9uSAmzbbB4hFLjjdYt5XV0MZUOEg3UE5LSkdaOElPWjc2OEJLS05DMThJSS4u&amp;fsw=0"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7.svg"/><Relationship Id="rId4" Type="http://schemas.openxmlformats.org/officeDocument/2006/relationships/image" Target="../media/image46.png"/></Relationships>
</file>

<file path=ppt/slides/_rels/slide27.xml.rels><?xml version="1.0" encoding="UTF-8" standalone="yes"?>
<Relationships xmlns="http://schemas.openxmlformats.org/package/2006/relationships"><Relationship Id="rId3" Type="http://schemas.openxmlformats.org/officeDocument/2006/relationships/image" Target="../media/image49.svg"/><Relationship Id="rId2" Type="http://schemas.openxmlformats.org/officeDocument/2006/relationships/image" Target="../media/image48.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3.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52.png"/><Relationship Id="rId5" Type="http://schemas.openxmlformats.org/officeDocument/2006/relationships/image" Target="../media/image51.svg"/><Relationship Id="rId4" Type="http://schemas.openxmlformats.org/officeDocument/2006/relationships/image" Target="../media/image50.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10" Type="http://schemas.openxmlformats.org/officeDocument/2006/relationships/image" Target="../media/image1.png"/><Relationship Id="rId4" Type="http://schemas.openxmlformats.org/officeDocument/2006/relationships/image" Target="../media/image4.png"/><Relationship Id="rId9" Type="http://schemas.openxmlformats.org/officeDocument/2006/relationships/image" Target="../media/image9.svg"/></Relationships>
</file>

<file path=ppt/slides/_rels/slide30.xml.rels><?xml version="1.0" encoding="UTF-8" standalone="yes"?>
<Relationships xmlns="http://schemas.openxmlformats.org/package/2006/relationships"><Relationship Id="rId8" Type="http://schemas.microsoft.com/office/2007/relationships/diagramDrawing" Target="../diagrams/drawing1.xml"/><Relationship Id="rId13" Type="http://schemas.openxmlformats.org/officeDocument/2006/relationships/image" Target="../media/image58.png"/><Relationship Id="rId3" Type="http://schemas.openxmlformats.org/officeDocument/2006/relationships/image" Target="../media/image1.png"/><Relationship Id="rId7" Type="http://schemas.openxmlformats.org/officeDocument/2006/relationships/diagramColors" Target="../diagrams/colors1.xml"/><Relationship Id="rId12" Type="http://schemas.openxmlformats.org/officeDocument/2006/relationships/image" Target="../media/image57.svg"/><Relationship Id="rId2" Type="http://schemas.openxmlformats.org/officeDocument/2006/relationships/image" Target="../media/image12.jpeg"/><Relationship Id="rId16" Type="http://schemas.openxmlformats.org/officeDocument/2006/relationships/image" Target="../media/image61.svg"/><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56.png"/><Relationship Id="rId5" Type="http://schemas.openxmlformats.org/officeDocument/2006/relationships/diagramLayout" Target="../diagrams/layout1.xml"/><Relationship Id="rId15" Type="http://schemas.openxmlformats.org/officeDocument/2006/relationships/image" Target="../media/image60.png"/><Relationship Id="rId10" Type="http://schemas.openxmlformats.org/officeDocument/2006/relationships/image" Target="../media/image55.svg"/><Relationship Id="rId4" Type="http://schemas.openxmlformats.org/officeDocument/2006/relationships/diagramData" Target="../diagrams/data1.xml"/><Relationship Id="rId9" Type="http://schemas.openxmlformats.org/officeDocument/2006/relationships/image" Target="../media/image54.png"/><Relationship Id="rId14" Type="http://schemas.openxmlformats.org/officeDocument/2006/relationships/image" Target="../media/image59.sv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5.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64.png"/><Relationship Id="rId5" Type="http://schemas.openxmlformats.org/officeDocument/2006/relationships/image" Target="../media/image63.svg"/><Relationship Id="rId4" Type="http://schemas.openxmlformats.org/officeDocument/2006/relationships/image" Target="../media/image6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63.svg"/><Relationship Id="rId4" Type="http://schemas.openxmlformats.org/officeDocument/2006/relationships/image" Target="../media/image6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65.svg"/><Relationship Id="rId4" Type="http://schemas.openxmlformats.org/officeDocument/2006/relationships/image" Target="../media/image64.png"/></Relationships>
</file>

<file path=ppt/slides/_rels/slide34.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3.sv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65.svg"/><Relationship Id="rId4" Type="http://schemas.openxmlformats.org/officeDocument/2006/relationships/image" Target="../media/image67.png"/></Relationships>
</file>

<file path=ppt/slides/_rels/slide36.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image" Target="../media/image1.png"/><Relationship Id="rId7" Type="http://schemas.openxmlformats.org/officeDocument/2006/relationships/image" Target="../media/image63.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62.png"/><Relationship Id="rId5" Type="http://schemas.openxmlformats.org/officeDocument/2006/relationships/image" Target="../media/image69.svg"/><Relationship Id="rId4" Type="http://schemas.openxmlformats.org/officeDocument/2006/relationships/image" Target="../media/image68.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67.png"/><Relationship Id="rId5" Type="http://schemas.openxmlformats.org/officeDocument/2006/relationships/image" Target="../media/image65.svg"/><Relationship Id="rId4" Type="http://schemas.openxmlformats.org/officeDocument/2006/relationships/image" Target="../media/image64.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3.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72.png"/><Relationship Id="rId5" Type="http://schemas.openxmlformats.org/officeDocument/2006/relationships/image" Target="../media/image71.svg"/><Relationship Id="rId4" Type="http://schemas.openxmlformats.org/officeDocument/2006/relationships/image" Target="../media/image70.pn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7.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76.png"/><Relationship Id="rId5" Type="http://schemas.openxmlformats.org/officeDocument/2006/relationships/image" Target="../media/image75.svg"/><Relationship Id="rId4" Type="http://schemas.openxmlformats.org/officeDocument/2006/relationships/image" Target="../media/image7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4.sv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6.sv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8.sv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8.sv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18000">
              <a:schemeClr val="accent5">
                <a:lumMod val="75000"/>
              </a:schemeClr>
            </a:gs>
            <a:gs pos="54000">
              <a:schemeClr val="accent1">
                <a:lumMod val="75000"/>
              </a:schemeClr>
            </a:gs>
            <a:gs pos="100000">
              <a:srgbClr val="10374B">
                <a:lumMod val="95000"/>
                <a:lumOff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81956FC-7CC2-1049-A501-BE69B77766B2}"/>
              </a:ext>
            </a:extLst>
          </p:cNvPr>
          <p:cNvPicPr>
            <a:picLocks noChangeAspect="1"/>
          </p:cNvPicPr>
          <p:nvPr/>
        </p:nvPicPr>
        <p:blipFill>
          <a:blip r:embed="rId2"/>
          <a:stretch>
            <a:fillRect/>
          </a:stretch>
        </p:blipFill>
        <p:spPr>
          <a:xfrm>
            <a:off x="7641599" y="2158589"/>
            <a:ext cx="3004802" cy="1488701"/>
          </a:xfrm>
          <a:prstGeom prst="rect">
            <a:avLst/>
          </a:prstGeom>
        </p:spPr>
      </p:pic>
      <p:sp>
        <p:nvSpPr>
          <p:cNvPr id="4" name="CasellaDiTesto 3">
            <a:extLst>
              <a:ext uri="{FF2B5EF4-FFF2-40B4-BE49-F238E27FC236}">
                <a16:creationId xmlns:a16="http://schemas.microsoft.com/office/drawing/2014/main" id="{C57712A7-B567-EE48-B870-29EFA68F4E1B}"/>
              </a:ext>
            </a:extLst>
          </p:cNvPr>
          <p:cNvSpPr txBox="1"/>
          <p:nvPr/>
        </p:nvSpPr>
        <p:spPr>
          <a:xfrm>
            <a:off x="4589025" y="5351912"/>
            <a:ext cx="9109951"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NEWSLETTER DI AGGIORNAMENTO DELL’AREA POLITICHE FISCALI</a:t>
            </a:r>
            <a:endParaRPr kumimoji="0" lang="it-IT" sz="6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5" name="CasellaDiTesto 4">
            <a:extLst>
              <a:ext uri="{FF2B5EF4-FFF2-40B4-BE49-F238E27FC236}">
                <a16:creationId xmlns:a16="http://schemas.microsoft.com/office/drawing/2014/main" id="{C7D5EF5D-27A8-4E6B-88F3-0432FA231D60}"/>
              </a:ext>
            </a:extLst>
          </p:cNvPr>
          <p:cNvSpPr txBox="1"/>
          <p:nvPr/>
        </p:nvSpPr>
        <p:spPr>
          <a:xfrm>
            <a:off x="11170920" y="9146226"/>
            <a:ext cx="6888480"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25 ottobre – 7 novembre 2021</a:t>
            </a:r>
          </a:p>
        </p:txBody>
      </p:sp>
    </p:spTree>
    <p:extLst>
      <p:ext uri="{BB962C8B-B14F-4D97-AF65-F5344CB8AC3E}">
        <p14:creationId xmlns:p14="http://schemas.microsoft.com/office/powerpoint/2010/main" val="3644987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Effect transition="in" filter="fade">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tangolo 8">
            <a:extLst>
              <a:ext uri="{FF2B5EF4-FFF2-40B4-BE49-F238E27FC236}">
                <a16:creationId xmlns:a16="http://schemas.microsoft.com/office/drawing/2014/main" id="{ACB88BCC-4F25-4937-B275-49BDC5C984C9}"/>
              </a:ext>
            </a:extLst>
          </p:cNvPr>
          <p:cNvSpPr/>
          <p:nvPr/>
        </p:nvSpPr>
        <p:spPr>
          <a:xfrm>
            <a:off x="4018470" y="7073055"/>
            <a:ext cx="12656985" cy="1629186"/>
          </a:xfrm>
          <a:prstGeom prst="rect">
            <a:avLst/>
          </a:prstGeom>
          <a:ln w="28575">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6" name="Oval 35">
            <a:extLst>
              <a:ext uri="{FF2B5EF4-FFF2-40B4-BE49-F238E27FC236}">
                <a16:creationId xmlns:a16="http://schemas.microsoft.com/office/drawing/2014/main" id="{305397E7-F399-4A7D-8551-4E96037836E1}"/>
              </a:ext>
            </a:extLst>
          </p:cNvPr>
          <p:cNvSpPr/>
          <p:nvPr/>
        </p:nvSpPr>
        <p:spPr>
          <a:xfrm>
            <a:off x="973871" y="1896473"/>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27" name="Group 34">
            <a:extLst>
              <a:ext uri="{FF2B5EF4-FFF2-40B4-BE49-F238E27FC236}">
                <a16:creationId xmlns:a16="http://schemas.microsoft.com/office/drawing/2014/main" id="{673B8A12-394C-4EEB-B0C9-F0BB0DDE95E3}"/>
              </a:ext>
            </a:extLst>
          </p:cNvPr>
          <p:cNvGrpSpPr/>
          <p:nvPr/>
        </p:nvGrpSpPr>
        <p:grpSpPr>
          <a:xfrm>
            <a:off x="-223452" y="2010553"/>
            <a:ext cx="10520994" cy="1783397"/>
            <a:chOff x="2266150" y="5831404"/>
            <a:chExt cx="10520994" cy="1783397"/>
          </a:xfrm>
        </p:grpSpPr>
        <p:sp>
          <p:nvSpPr>
            <p:cNvPr id="28" name="Rectangle 32">
              <a:extLst>
                <a:ext uri="{FF2B5EF4-FFF2-40B4-BE49-F238E27FC236}">
                  <a16:creationId xmlns:a16="http://schemas.microsoft.com/office/drawing/2014/main" id="{0B69E005-DC54-4A5E-9E32-687ECEC08B3A}"/>
                </a:ext>
              </a:extLst>
            </p:cNvPr>
            <p:cNvSpPr/>
            <p:nvPr/>
          </p:nvSpPr>
          <p:spPr>
            <a:xfrm rot="3855042">
              <a:off x="6319038" y="1778516"/>
              <a:ext cx="1313777" cy="9419554"/>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Rectangle 33">
              <a:extLst>
                <a:ext uri="{FF2B5EF4-FFF2-40B4-BE49-F238E27FC236}">
                  <a16:creationId xmlns:a16="http://schemas.microsoft.com/office/drawing/2014/main" id="{11714101-459C-415A-8D5B-29BF735666F8}"/>
                </a:ext>
              </a:extLst>
            </p:cNvPr>
            <p:cNvSpPr/>
            <p:nvPr/>
          </p:nvSpPr>
          <p:spPr>
            <a:xfrm rot="3855042">
              <a:off x="6731259" y="1558916"/>
              <a:ext cx="1731771" cy="1037999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162037" y="179075"/>
            <a:ext cx="478936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AGEVOLAZIONI</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0" name="Oval 9">
            <a:extLst>
              <a:ext uri="{FF2B5EF4-FFF2-40B4-BE49-F238E27FC236}">
                <a16:creationId xmlns:a16="http://schemas.microsoft.com/office/drawing/2014/main" id="{57282801-9532-4AD4-9D93-ED7D8B141199}"/>
              </a:ext>
            </a:extLst>
          </p:cNvPr>
          <p:cNvSpPr/>
          <p:nvPr/>
        </p:nvSpPr>
        <p:spPr>
          <a:xfrm>
            <a:off x="1162037" y="2108181"/>
            <a:ext cx="1881624" cy="1881624"/>
          </a:xfrm>
          <a:prstGeom prst="ellipse">
            <a:avLst/>
          </a:prstGeom>
          <a:solidFill>
            <a:srgbClr val="2388A6"/>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3" name="CasellaDiTesto 22">
            <a:extLst>
              <a:ext uri="{FF2B5EF4-FFF2-40B4-BE49-F238E27FC236}">
                <a16:creationId xmlns:a16="http://schemas.microsoft.com/office/drawing/2014/main" id="{4B2D43DD-7C13-BB46-85C9-4A5C76BA97C3}"/>
              </a:ext>
            </a:extLst>
          </p:cNvPr>
          <p:cNvSpPr txBox="1"/>
          <p:nvPr/>
        </p:nvSpPr>
        <p:spPr>
          <a:xfrm>
            <a:off x="16858767" y="8470080"/>
            <a:ext cx="863832"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1/2</a:t>
            </a:r>
          </a:p>
        </p:txBody>
      </p:sp>
      <p:grpSp>
        <p:nvGrpSpPr>
          <p:cNvPr id="25" name="Gruppo 24">
            <a:extLst>
              <a:ext uri="{FF2B5EF4-FFF2-40B4-BE49-F238E27FC236}">
                <a16:creationId xmlns:a16="http://schemas.microsoft.com/office/drawing/2014/main" id="{23D4961B-46CC-4546-9FE8-85140C033AAC}"/>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E23AFDB4-7107-5D45-8C8E-7017557917FD}"/>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3" name="Immagine 32">
              <a:extLst>
                <a:ext uri="{FF2B5EF4-FFF2-40B4-BE49-F238E27FC236}">
                  <a16:creationId xmlns:a16="http://schemas.microsoft.com/office/drawing/2014/main" id="{FC7FF10E-92BA-3A48-90E8-849BBA846556}"/>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34" name="CasellaDiTesto 33">
            <a:extLst>
              <a:ext uri="{FF2B5EF4-FFF2-40B4-BE49-F238E27FC236}">
                <a16:creationId xmlns:a16="http://schemas.microsoft.com/office/drawing/2014/main" id="{5F4208F2-0E2D-2A4C-8063-4BF2107AD1F8}"/>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4" name="CasellaDiTesto 23">
            <a:extLst>
              <a:ext uri="{FF2B5EF4-FFF2-40B4-BE49-F238E27FC236}">
                <a16:creationId xmlns:a16="http://schemas.microsoft.com/office/drawing/2014/main" id="{72AC6C47-09EF-4768-BA34-A9064DF7AE9B}"/>
              </a:ext>
            </a:extLst>
          </p:cNvPr>
          <p:cNvSpPr txBox="1"/>
          <p:nvPr/>
        </p:nvSpPr>
        <p:spPr>
          <a:xfrm>
            <a:off x="3852669" y="1523028"/>
            <a:ext cx="14033616" cy="2862322"/>
          </a:xfrm>
          <a:prstGeom prst="rect">
            <a:avLst/>
          </a:prstGeom>
          <a:noFill/>
        </p:spPr>
        <p:txBody>
          <a:bodyPr wrap="square">
            <a:spAutoFit/>
          </a:bodyPr>
          <a:lstStyle/>
          <a:p>
            <a:pPr algn="just" rtl="0" fontAlgn="base"/>
            <a:r>
              <a:rPr lang="it-IT" sz="2000" b="0" i="0" dirty="0">
                <a:solidFill>
                  <a:srgbClr val="000000"/>
                </a:solidFill>
                <a:effectLst/>
                <a:latin typeface="Arial" panose="020B0604020202020204" pitchFamily="34" charset="0"/>
              </a:rPr>
              <a:t>L’Agenzia delle Entrate fornisce ulteriori chiarimenti sul credito di imposta per investimenti in beni strumentali nuovi con riferimento agli </a:t>
            </a:r>
            <a:r>
              <a:rPr lang="it-IT" sz="2000" b="1" i="0" dirty="0">
                <a:solidFill>
                  <a:srgbClr val="000000"/>
                </a:solidFill>
                <a:effectLst/>
                <a:latin typeface="Arial" panose="020B0604020202020204" pitchFamily="34" charset="0"/>
              </a:rPr>
              <a:t>investimenti in magazzini automatizzati “autoportanti”.</a:t>
            </a:r>
            <a:r>
              <a:rPr lang="it-IT" sz="2000" b="0" i="0" dirty="0">
                <a:solidFill>
                  <a:srgbClr val="000000"/>
                </a:solidFill>
                <a:effectLst/>
                <a:latin typeface="Arial" panose="020B0604020202020204" pitchFamily="34" charset="0"/>
              </a:rPr>
              <a:t>  </a:t>
            </a:r>
            <a:endParaRPr lang="it-IT" sz="2000" b="0" i="0" dirty="0">
              <a:solidFill>
                <a:srgbClr val="000000"/>
              </a:solidFill>
              <a:effectLst/>
              <a:latin typeface="Segoe UI" panose="020B0502040204020203" pitchFamily="34" charset="0"/>
            </a:endParaRPr>
          </a:p>
          <a:p>
            <a:pPr algn="just" rtl="0" fontAlgn="base"/>
            <a:r>
              <a:rPr lang="it-IT" sz="2000" b="0" i="0" dirty="0">
                <a:solidFill>
                  <a:srgbClr val="000000"/>
                </a:solidFill>
                <a:effectLst/>
                <a:latin typeface="Arial" panose="020B0604020202020204" pitchFamily="34" charset="0"/>
              </a:rPr>
              <a:t>Nel caso di specie, una società immobiliare, facente parte di un gruppo che aderisce al </a:t>
            </a:r>
            <a:r>
              <a:rPr lang="it-IT" sz="2000" b="1" i="0" dirty="0">
                <a:solidFill>
                  <a:srgbClr val="000000"/>
                </a:solidFill>
                <a:effectLst/>
                <a:latin typeface="Arial" panose="020B0604020202020204" pitchFamily="34" charset="0"/>
              </a:rPr>
              <a:t>consolidato fiscale</a:t>
            </a:r>
            <a:r>
              <a:rPr lang="it-IT" sz="2000" b="0" i="0" dirty="0">
                <a:solidFill>
                  <a:srgbClr val="000000"/>
                </a:solidFill>
                <a:effectLst/>
                <a:latin typeface="Arial" panose="020B0604020202020204" pitchFamily="34" charset="0"/>
              </a:rPr>
              <a:t>, ha intenzione di costruire un polo logistico per attività di immagazzinamento, stoccaggio e gestione delle spedizioni presso cui verrà installato un </a:t>
            </a:r>
            <a:r>
              <a:rPr lang="it-IT" sz="2000" b="1" i="0" dirty="0">
                <a:solidFill>
                  <a:srgbClr val="000000"/>
                </a:solidFill>
                <a:effectLst/>
                <a:latin typeface="Arial" panose="020B0604020202020204" pitchFamily="34" charset="0"/>
              </a:rPr>
              <a:t>magazzino automatizzato autotrasportante refrigerato</a:t>
            </a:r>
            <a:r>
              <a:rPr lang="it-IT" sz="2000" b="0" i="0" dirty="0">
                <a:solidFill>
                  <a:srgbClr val="000000"/>
                </a:solidFill>
                <a:effectLst/>
                <a:latin typeface="Arial" panose="020B0604020202020204" pitchFamily="34" charset="0"/>
              </a:rPr>
              <a:t>. La società intende effettuare l’investimento in proprio e acquistare il magazzino attraverso contratti di </a:t>
            </a:r>
            <a:r>
              <a:rPr lang="it-IT" sz="2000" b="1" i="0" dirty="0">
                <a:solidFill>
                  <a:srgbClr val="000000"/>
                </a:solidFill>
                <a:effectLst/>
                <a:latin typeface="Arial" panose="020B0604020202020204" pitchFamily="34" charset="0"/>
              </a:rPr>
              <a:t>leasing</a:t>
            </a:r>
            <a:r>
              <a:rPr lang="it-IT" sz="2000" b="0" i="0" dirty="0">
                <a:solidFill>
                  <a:srgbClr val="000000"/>
                </a:solidFill>
                <a:effectLst/>
                <a:latin typeface="Arial" panose="020B0604020202020204" pitchFamily="34" charset="0"/>
              </a:rPr>
              <a:t>. Tale magazzino</a:t>
            </a:r>
            <a:r>
              <a:rPr lang="it-IT" sz="2000" b="1" i="0" dirty="0">
                <a:solidFill>
                  <a:srgbClr val="000000"/>
                </a:solidFill>
                <a:effectLst/>
                <a:latin typeface="Arial" panose="020B0604020202020204" pitchFamily="34" charset="0"/>
              </a:rPr>
              <a:t> </a:t>
            </a:r>
            <a:r>
              <a:rPr lang="it-IT" sz="2000" b="0" i="0" dirty="0">
                <a:solidFill>
                  <a:srgbClr val="000000"/>
                </a:solidFill>
                <a:effectLst/>
                <a:latin typeface="Arial" panose="020B0604020202020204" pitchFamily="34" charset="0"/>
              </a:rPr>
              <a:t>sarà, poi, concesso in</a:t>
            </a:r>
            <a:r>
              <a:rPr lang="it-IT" sz="2000" b="1" i="0" dirty="0">
                <a:solidFill>
                  <a:srgbClr val="000000"/>
                </a:solidFill>
                <a:effectLst/>
                <a:latin typeface="Arial" panose="020B0604020202020204" pitchFamily="34" charset="0"/>
              </a:rPr>
              <a:t> locazione operativa </a:t>
            </a:r>
            <a:r>
              <a:rPr lang="it-IT" sz="2000" b="0" i="0" dirty="0">
                <a:solidFill>
                  <a:srgbClr val="000000"/>
                </a:solidFill>
                <a:effectLst/>
                <a:latin typeface="Arial" panose="020B0604020202020204" pitchFamily="34" charset="0"/>
              </a:rPr>
              <a:t>ad una società del gruppo e sarà interconnesso ai sistemi gestionali di fabbrica di quest’ultima.  </a:t>
            </a:r>
            <a:endParaRPr lang="it-IT" sz="2000" b="0" i="0" dirty="0">
              <a:solidFill>
                <a:srgbClr val="000000"/>
              </a:solidFill>
              <a:effectLst/>
              <a:latin typeface="Segoe UI" panose="020B0502040204020203" pitchFamily="34" charset="0"/>
            </a:endParaRPr>
          </a:p>
          <a:p>
            <a:pPr algn="just" rtl="0" fontAlgn="base"/>
            <a:endParaRPr lang="it-IT" sz="2000" b="0" i="0" dirty="0">
              <a:solidFill>
                <a:srgbClr val="000000"/>
              </a:solidFill>
              <a:effectLst/>
              <a:latin typeface="Arial" panose="020B0604020202020204" pitchFamily="34" charset="0"/>
            </a:endParaRPr>
          </a:p>
          <a:p>
            <a:pPr algn="just" rtl="0" fontAlgn="base"/>
            <a:r>
              <a:rPr lang="it-IT" sz="2000" b="0" i="0" dirty="0">
                <a:solidFill>
                  <a:srgbClr val="000000"/>
                </a:solidFill>
                <a:effectLst/>
                <a:latin typeface="Arial" panose="020B0604020202020204" pitchFamily="34" charset="0"/>
              </a:rPr>
              <a:t>Di seguito i principali chiarimenti forniti dall’Agenzia su diversi temi emersi con riferimento al caso descritto. </a:t>
            </a:r>
            <a:endParaRPr lang="it-IT" sz="2000" b="0" i="0" dirty="0">
              <a:solidFill>
                <a:srgbClr val="000000"/>
              </a:solidFill>
              <a:effectLst/>
              <a:latin typeface="Segoe UI" panose="020B0502040204020203" pitchFamily="34" charset="0"/>
            </a:endParaRPr>
          </a:p>
        </p:txBody>
      </p:sp>
      <p:sp>
        <p:nvSpPr>
          <p:cNvPr id="31" name="CasellaDiTesto 30">
            <a:extLst>
              <a:ext uri="{FF2B5EF4-FFF2-40B4-BE49-F238E27FC236}">
                <a16:creationId xmlns:a16="http://schemas.microsoft.com/office/drawing/2014/main" id="{7882DB3C-298C-45D0-BD71-4352BF9AB780}"/>
              </a:ext>
            </a:extLst>
          </p:cNvPr>
          <p:cNvSpPr txBox="1"/>
          <p:nvPr/>
        </p:nvSpPr>
        <p:spPr>
          <a:xfrm>
            <a:off x="3852669" y="4582680"/>
            <a:ext cx="13772168" cy="2246769"/>
          </a:xfrm>
          <a:prstGeom prst="rect">
            <a:avLst/>
          </a:prstGeom>
          <a:noFill/>
        </p:spPr>
        <p:txBody>
          <a:bodyPr wrap="square">
            <a:spAutoFit/>
          </a:bodyPr>
          <a:lstStyle/>
          <a:p>
            <a:pPr marL="285750" indent="-285750" algn="just" rtl="0" fontAlgn="base">
              <a:buFont typeface="Wingdings" panose="05000000000000000000" pitchFamily="2" charset="2"/>
              <a:buChar char="q"/>
            </a:pPr>
            <a:r>
              <a:rPr lang="it-IT" sz="2000" b="1" i="0" dirty="0">
                <a:solidFill>
                  <a:srgbClr val="000000"/>
                </a:solidFill>
                <a:effectLst/>
                <a:latin typeface="Arial" panose="020B0604020202020204" pitchFamily="34" charset="0"/>
              </a:rPr>
              <a:t>I magazzini automatizzati “autoportanti” sono agevolabili anche con il credito d’imposta in beni strumentali nuovi</a:t>
            </a:r>
            <a:r>
              <a:rPr lang="it-IT" sz="2000" b="0" i="0" dirty="0">
                <a:solidFill>
                  <a:srgbClr val="000000"/>
                </a:solidFill>
                <a:effectLst/>
                <a:latin typeface="Arial" panose="020B0604020202020204" pitchFamily="34" charset="0"/>
              </a:rPr>
              <a:t>. </a:t>
            </a:r>
            <a:r>
              <a:rPr lang="it-IT" sz="2000" b="0" i="0" dirty="0">
                <a:solidFill>
                  <a:srgbClr val="000000"/>
                </a:solidFill>
                <a:effectLst/>
                <a:latin typeface="Calibri" panose="020F0502020204030204" pitchFamily="34" charset="0"/>
              </a:rPr>
              <a:t> </a:t>
            </a:r>
            <a:r>
              <a:rPr lang="it-IT" sz="2000" b="0" i="0" dirty="0">
                <a:solidFill>
                  <a:srgbClr val="000000"/>
                </a:solidFill>
                <a:effectLst/>
                <a:latin typeface="Arial" panose="020B0604020202020204" pitchFamily="34" charset="0"/>
              </a:rPr>
              <a:t>L’Agenzia, in sostanza, ha esteso alla nuova disciplina i chiarimenti legislativi già espressi in materia di iper-ammortamento. Con una norma di interpretazione autentica (art. 3-quater, comma 4 del DL 135/2018) è stato infatti stabilito che il costo agevolabile dei </a:t>
            </a:r>
            <a:r>
              <a:rPr lang="it-IT" sz="2000" b="0" i="1" dirty="0">
                <a:solidFill>
                  <a:srgbClr val="000000"/>
                </a:solidFill>
                <a:effectLst/>
                <a:latin typeface="Arial" panose="020B0604020202020204" pitchFamily="34" charset="0"/>
              </a:rPr>
              <a:t>magazzini </a:t>
            </a:r>
            <a:r>
              <a:rPr lang="it-IT" sz="2000" b="1" i="1" dirty="0">
                <a:solidFill>
                  <a:srgbClr val="000000"/>
                </a:solidFill>
                <a:effectLst/>
                <a:latin typeface="Arial" panose="020B0604020202020204" pitchFamily="34" charset="0"/>
              </a:rPr>
              <a:t>automatizzati</a:t>
            </a:r>
            <a:r>
              <a:rPr lang="it-IT" sz="2000" b="0" i="1" dirty="0">
                <a:solidFill>
                  <a:srgbClr val="000000"/>
                </a:solidFill>
                <a:effectLst/>
                <a:latin typeface="Arial" panose="020B0604020202020204" pitchFamily="34" charset="0"/>
              </a:rPr>
              <a:t> interconnessi ai sistemi gestionali di fabbrica</a:t>
            </a:r>
            <a:r>
              <a:rPr lang="it-IT" sz="2000" b="0" i="0" dirty="0">
                <a:solidFill>
                  <a:srgbClr val="000000"/>
                </a:solidFill>
                <a:effectLst/>
                <a:latin typeface="Arial" panose="020B0604020202020204" pitchFamily="34" charset="0"/>
              </a:rPr>
              <a:t> (di cui all’Allegato A della Legge n.232 del 2016) si intende comprensivo </a:t>
            </a:r>
            <a:r>
              <a:rPr lang="it-IT" sz="2000" b="1" i="0" dirty="0">
                <a:solidFill>
                  <a:srgbClr val="000000"/>
                </a:solidFill>
                <a:effectLst/>
                <a:latin typeface="Arial" panose="020B0604020202020204" pitchFamily="34" charset="0"/>
              </a:rPr>
              <a:t>anche</a:t>
            </a:r>
            <a:r>
              <a:rPr lang="it-IT" sz="2000" b="0" i="0" dirty="0">
                <a:solidFill>
                  <a:srgbClr val="000000"/>
                </a:solidFill>
                <a:effectLst/>
                <a:latin typeface="Arial" panose="020B0604020202020204" pitchFamily="34" charset="0"/>
              </a:rPr>
              <a:t> del costo attribuibile alla </a:t>
            </a:r>
            <a:r>
              <a:rPr lang="it-IT" sz="2000" b="1" i="0" dirty="0">
                <a:solidFill>
                  <a:srgbClr val="000000"/>
                </a:solidFill>
                <a:effectLst/>
                <a:latin typeface="Arial" panose="020B0604020202020204" pitchFamily="34" charset="0"/>
              </a:rPr>
              <a:t>scaffalature autoportanti</a:t>
            </a:r>
            <a:r>
              <a:rPr lang="it-IT" sz="2000" b="0" i="0" dirty="0">
                <a:solidFill>
                  <a:srgbClr val="000000"/>
                </a:solidFill>
                <a:effectLst/>
                <a:latin typeface="Arial" panose="020B0604020202020204" pitchFamily="34" charset="0"/>
              </a:rPr>
              <a:t>, nonostante la loro intrinseca natura “immobiliare” dovuta al fatto di essere, oltre che una componente “impiantistica” asservita agli impianti di movimentazione, anche parte del sistema costruttivo dell’intero fabbricato. </a:t>
            </a:r>
            <a:endParaRPr lang="it-IT" sz="2000" b="0" i="0" dirty="0">
              <a:solidFill>
                <a:srgbClr val="000000"/>
              </a:solidFill>
              <a:effectLst/>
              <a:latin typeface="Calibri" panose="020F0502020204030204" pitchFamily="34" charset="0"/>
            </a:endParaRPr>
          </a:p>
        </p:txBody>
      </p:sp>
      <p:sp>
        <p:nvSpPr>
          <p:cNvPr id="35" name="CasellaDiTesto 34">
            <a:extLst>
              <a:ext uri="{FF2B5EF4-FFF2-40B4-BE49-F238E27FC236}">
                <a16:creationId xmlns:a16="http://schemas.microsoft.com/office/drawing/2014/main" id="{7A2CBE96-54E0-4539-9A07-483F24B848DB}"/>
              </a:ext>
            </a:extLst>
          </p:cNvPr>
          <p:cNvSpPr txBox="1"/>
          <p:nvPr/>
        </p:nvSpPr>
        <p:spPr>
          <a:xfrm>
            <a:off x="4274175" y="7148984"/>
            <a:ext cx="12352020" cy="1477328"/>
          </a:xfrm>
          <a:prstGeom prst="rect">
            <a:avLst/>
          </a:prstGeom>
          <a:noFill/>
        </p:spPr>
        <p:txBody>
          <a:bodyPr wrap="square">
            <a:spAutoFit/>
          </a:bodyPr>
          <a:lstStyle/>
          <a:p>
            <a:pPr algn="ctr" rtl="0" fontAlgn="base"/>
            <a:r>
              <a:rPr lang="it-IT" b="0" i="0" dirty="0">
                <a:solidFill>
                  <a:srgbClr val="000000"/>
                </a:solidFill>
                <a:effectLst/>
                <a:latin typeface="Arial" panose="020B0604020202020204" pitchFamily="34" charset="0"/>
              </a:rPr>
              <a:t>Con questa norma il legislatore ha voluto, sostanzialmente, assicurare identità di trattamento, ai fini dell’agevolazione, agli investimenti in magazzini automatizzati “tradizionali” e “autoportanti”.  In questi ultimi, infatti, le scaffalature asservite agli impianti di movimentazione, costituendo elementi del fabbricato, rilevano ai fini della rendita catastale e ciò avrebbe potuto dare luogo ad una ingiustificata disparità di trattamento, agli effetti dell’agevolazione, rispetto agli analoghi investimenti in magazzini automatizzati non costituenti fabbricati.  </a:t>
            </a:r>
            <a:endParaRPr lang="it-IT" b="0" i="0" dirty="0">
              <a:solidFill>
                <a:srgbClr val="000000"/>
              </a:solidFill>
              <a:effectLst/>
              <a:latin typeface="Segoe UI" panose="020B0502040204020203" pitchFamily="34" charset="0"/>
            </a:endParaRPr>
          </a:p>
        </p:txBody>
      </p:sp>
      <p:sp>
        <p:nvSpPr>
          <p:cNvPr id="36" name="CasellaDiTesto 35">
            <a:extLst>
              <a:ext uri="{FF2B5EF4-FFF2-40B4-BE49-F238E27FC236}">
                <a16:creationId xmlns:a16="http://schemas.microsoft.com/office/drawing/2014/main" id="{F7BB4DF9-65D0-475C-BB6D-6AA8303A2AB5}"/>
              </a:ext>
            </a:extLst>
          </p:cNvPr>
          <p:cNvSpPr txBox="1"/>
          <p:nvPr/>
        </p:nvSpPr>
        <p:spPr>
          <a:xfrm>
            <a:off x="361305" y="4309693"/>
            <a:ext cx="3595119" cy="1938992"/>
          </a:xfrm>
          <a:prstGeom prst="rect">
            <a:avLst/>
          </a:prstGeom>
          <a:noFill/>
        </p:spPr>
        <p:txBody>
          <a:bodyPr wrap="square">
            <a:spAutoFit/>
          </a:bodyPr>
          <a:lstStyle/>
          <a:p>
            <a:pPr algn="ctr" rtl="0" fontAlgn="base"/>
            <a:r>
              <a:rPr lang="it-IT" sz="2000" b="1" i="0" dirty="0">
                <a:solidFill>
                  <a:schemeClr val="accent1">
                    <a:lumMod val="75000"/>
                  </a:schemeClr>
                </a:solidFill>
                <a:effectLst/>
                <a:latin typeface="Arial" panose="020B0604020202020204" pitchFamily="34" charset="0"/>
              </a:rPr>
              <a:t>CREDITO D’IMPOSTA BENI STRUMENTALI NUOVI </a:t>
            </a:r>
            <a:r>
              <a:rPr lang="it-IT" sz="2000" b="0" i="0" dirty="0">
                <a:solidFill>
                  <a:schemeClr val="accent1">
                    <a:lumMod val="75000"/>
                  </a:schemeClr>
                </a:solidFill>
                <a:effectLst/>
                <a:latin typeface="Arial" panose="020B0604020202020204" pitchFamily="34" charset="0"/>
              </a:rPr>
              <a:t> </a:t>
            </a:r>
          </a:p>
          <a:p>
            <a:pPr algn="ctr" rtl="0" fontAlgn="base"/>
            <a:r>
              <a:rPr lang="it-IT" sz="2000" b="0" i="0" dirty="0">
                <a:solidFill>
                  <a:schemeClr val="accent1">
                    <a:lumMod val="75000"/>
                  </a:schemeClr>
                </a:solidFill>
                <a:effectLst/>
                <a:latin typeface="Arial" panose="020B0604020202020204" pitchFamily="34" charset="0"/>
              </a:rPr>
              <a:t>(art.1, comma 1056 L. 178/2020) -</a:t>
            </a:r>
          </a:p>
          <a:p>
            <a:pPr algn="ctr" rtl="0" fontAlgn="base"/>
            <a:r>
              <a:rPr lang="it-IT" sz="2000" b="1" i="0" dirty="0">
                <a:solidFill>
                  <a:schemeClr val="accent1">
                    <a:lumMod val="75000"/>
                  </a:schemeClr>
                </a:solidFill>
                <a:effectLst/>
                <a:latin typeface="Arial" panose="020B0604020202020204" pitchFamily="34" charset="0"/>
              </a:rPr>
              <a:t>MAGAZZINI AUTOPORTANTI</a:t>
            </a:r>
            <a:endParaRPr lang="it-IT" sz="2000" b="1" i="0" dirty="0">
              <a:solidFill>
                <a:schemeClr val="accent1">
                  <a:lumMod val="75000"/>
                </a:schemeClr>
              </a:solidFill>
              <a:effectLst/>
              <a:latin typeface="Segoe UI" panose="020B0502040204020203" pitchFamily="34" charset="0"/>
            </a:endParaRPr>
          </a:p>
        </p:txBody>
      </p:sp>
      <p:pic>
        <p:nvPicPr>
          <p:cNvPr id="12" name="Elemento grafico 11" descr="Magazzino con riempimento a tinta unita">
            <a:extLst>
              <a:ext uri="{FF2B5EF4-FFF2-40B4-BE49-F238E27FC236}">
                <a16:creationId xmlns:a16="http://schemas.microsoft.com/office/drawing/2014/main" id="{E25AD4B9-7C6F-4F25-9E7B-5AA833C9744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61534" y="2360156"/>
            <a:ext cx="1299848" cy="1299848"/>
          </a:xfrm>
          <a:prstGeom prst="rect">
            <a:avLst/>
          </a:prstGeom>
        </p:spPr>
      </p:pic>
      <p:sp>
        <p:nvSpPr>
          <p:cNvPr id="37" name="Google Shape;577;p86">
            <a:extLst>
              <a:ext uri="{FF2B5EF4-FFF2-40B4-BE49-F238E27FC236}">
                <a16:creationId xmlns:a16="http://schemas.microsoft.com/office/drawing/2014/main" id="{5F35EA4B-3738-4879-9788-DDA65C1EB788}"/>
              </a:ext>
            </a:extLst>
          </p:cNvPr>
          <p:cNvSpPr txBox="1"/>
          <p:nvPr/>
        </p:nvSpPr>
        <p:spPr>
          <a:xfrm>
            <a:off x="390296" y="1138590"/>
            <a:ext cx="3330319" cy="1033938"/>
          </a:xfrm>
          <a:prstGeom prst="rect">
            <a:avLst/>
          </a:prstGeom>
          <a:noFill/>
          <a:ln>
            <a:noFill/>
          </a:ln>
        </p:spPr>
        <p:txBody>
          <a:bodyPr spcFirstLastPara="1" wrap="square" lIns="91425" tIns="45700" rIns="91425" bIns="45700" anchor="t" anchorCtr="0">
            <a:noAutofit/>
          </a:bodyPr>
          <a:lstStyle/>
          <a:p>
            <a:pPr lvl="0" algn="ctr">
              <a:lnSpc>
                <a:spcPct val="102777"/>
              </a:lnSpc>
              <a:buClr>
                <a:srgbClr val="000000"/>
              </a:buClr>
              <a:buSzPts val="5400"/>
              <a:defRPr/>
            </a:pPr>
            <a:r>
              <a:rPr lang="it-IT" sz="2000" b="1" dirty="0">
                <a:solidFill>
                  <a:srgbClr val="00A6AE">
                    <a:lumMod val="75000"/>
                  </a:srgbClr>
                </a:solidFill>
                <a:latin typeface="Arial" panose="020B0604020202020204" pitchFamily="34" charset="0"/>
                <a:ea typeface="Montserrat Black"/>
                <a:cs typeface="Arial" panose="020B0604020202020204" pitchFamily="34" charset="0"/>
                <a:sym typeface="Montserrat Black"/>
              </a:rPr>
              <a:t>Risp. </a:t>
            </a:r>
            <a:r>
              <a:rPr lang="it-IT" sz="2000" b="1" dirty="0" err="1">
                <a:solidFill>
                  <a:srgbClr val="00A6AE">
                    <a:lumMod val="75000"/>
                  </a:srgbClr>
                </a:solidFill>
                <a:latin typeface="Arial" panose="020B0604020202020204" pitchFamily="34" charset="0"/>
                <a:ea typeface="Montserrat Black"/>
                <a:cs typeface="Arial" panose="020B0604020202020204" pitchFamily="34" charset="0"/>
                <a:sym typeface="Montserrat Black"/>
              </a:rPr>
              <a:t>Interp</a:t>
            </a:r>
            <a:r>
              <a:rPr lang="it-IT" sz="2000" b="1" dirty="0">
                <a:solidFill>
                  <a:srgbClr val="00A6AE">
                    <a:lumMod val="75000"/>
                  </a:srgbClr>
                </a:solidFill>
                <a:latin typeface="Arial" panose="020B0604020202020204" pitchFamily="34" charset="0"/>
                <a:ea typeface="Montserrat Black"/>
                <a:cs typeface="Arial" panose="020B0604020202020204" pitchFamily="34" charset="0"/>
                <a:sym typeface="Montserrat Black"/>
              </a:rPr>
              <a:t>.</a:t>
            </a:r>
          </a:p>
          <a:p>
            <a:pPr lvl="0" algn="ctr">
              <a:lnSpc>
                <a:spcPct val="102777"/>
              </a:lnSpc>
              <a:buClr>
                <a:srgbClr val="000000"/>
              </a:buClr>
              <a:buSzPts val="5400"/>
              <a:defRPr/>
            </a:pPr>
            <a:r>
              <a:rPr lang="it-IT" sz="2000" b="1" dirty="0">
                <a:solidFill>
                  <a:srgbClr val="00A6AE">
                    <a:lumMod val="75000"/>
                  </a:srgbClr>
                </a:solidFill>
                <a:latin typeface="Arial" panose="020B0604020202020204" pitchFamily="34" charset="0"/>
                <a:ea typeface="Montserrat Black"/>
                <a:cs typeface="Arial" panose="020B0604020202020204" pitchFamily="34" charset="0"/>
                <a:sym typeface="Montserrat Black"/>
              </a:rPr>
              <a:t>n. 720 del 2021</a:t>
            </a:r>
          </a:p>
          <a:p>
            <a:pPr marL="0" marR="0" lvl="0" indent="0" algn="ctr" defTabSz="457200" rtl="0" eaLnBrk="1" fontAlgn="auto" latinLnBrk="0" hangingPunct="1">
              <a:lnSpc>
                <a:spcPct val="102777"/>
              </a:lnSpc>
              <a:spcBef>
                <a:spcPts val="0"/>
              </a:spcBef>
              <a:spcAft>
                <a:spcPts val="0"/>
              </a:spcAft>
              <a:buClr>
                <a:srgbClr val="000000"/>
              </a:buClr>
              <a:buSzPts val="5400"/>
              <a:buFontTx/>
              <a:buNone/>
              <a:tabLst/>
              <a:defRPr/>
            </a:pPr>
            <a:r>
              <a:rPr kumimoji="0" lang="it-IT" sz="2000" b="1" i="0" u="none" strike="noStrike" kern="1200" cap="none" spc="0" normalizeH="0" baseline="0" noProof="0" dirty="0">
                <a:ln>
                  <a:noFill/>
                </a:ln>
                <a:solidFill>
                  <a:srgbClr val="00A6AE">
                    <a:lumMod val="75000"/>
                  </a:srgbClr>
                </a:solidFill>
                <a:effectLst/>
                <a:uLnTx/>
                <a:uFillTx/>
                <a:latin typeface="Arial" panose="020B0604020202020204" pitchFamily="34" charset="0"/>
                <a:ea typeface="Montserrat Black"/>
                <a:cs typeface="Arial" panose="020B0604020202020204" pitchFamily="34" charset="0"/>
                <a:sym typeface="Montserrat Black"/>
              </a:rPr>
              <a:t>. </a:t>
            </a:r>
          </a:p>
        </p:txBody>
      </p:sp>
    </p:spTree>
    <p:extLst>
      <p:ext uri="{BB962C8B-B14F-4D97-AF65-F5344CB8AC3E}">
        <p14:creationId xmlns:p14="http://schemas.microsoft.com/office/powerpoint/2010/main" val="38205474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up)">
                                      <p:cBhvr>
                                        <p:cTn id="12" dur="500"/>
                                        <p:tgtEl>
                                          <p:spTgt spid="2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up)">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fade">
                                      <p:cBhvr>
                                        <p:cTn id="20" dur="750"/>
                                        <p:tgtEl>
                                          <p:spTgt spid="37"/>
                                        </p:tgtEl>
                                      </p:cBhvr>
                                    </p:animEffect>
                                    <p:anim calcmode="lin" valueType="num">
                                      <p:cBhvr>
                                        <p:cTn id="21" dur="750" fill="hold"/>
                                        <p:tgtEl>
                                          <p:spTgt spid="37"/>
                                        </p:tgtEl>
                                        <p:attrNameLst>
                                          <p:attrName>ppt_x</p:attrName>
                                        </p:attrNameLst>
                                      </p:cBhvr>
                                      <p:tavLst>
                                        <p:tav tm="0">
                                          <p:val>
                                            <p:strVal val="#ppt_x"/>
                                          </p:val>
                                        </p:tav>
                                        <p:tav tm="100000">
                                          <p:val>
                                            <p:strVal val="#ppt_x"/>
                                          </p:val>
                                        </p:tav>
                                      </p:tavLst>
                                    </p:anim>
                                    <p:anim calcmode="lin" valueType="num">
                                      <p:cBhvr>
                                        <p:cTn id="22" dur="75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7" grpId="0"/>
      <p:bldP spid="30" grpId="0" animBg="1"/>
      <p:bldP spid="3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162037" y="179075"/>
            <a:ext cx="478936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AGEVOLAZIONI</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3" name="CasellaDiTesto 22">
            <a:extLst>
              <a:ext uri="{FF2B5EF4-FFF2-40B4-BE49-F238E27FC236}">
                <a16:creationId xmlns:a16="http://schemas.microsoft.com/office/drawing/2014/main" id="{4B2D43DD-7C13-BB46-85C9-4A5C76BA97C3}"/>
              </a:ext>
            </a:extLst>
          </p:cNvPr>
          <p:cNvSpPr txBox="1"/>
          <p:nvPr/>
        </p:nvSpPr>
        <p:spPr>
          <a:xfrm>
            <a:off x="17136235" y="8337389"/>
            <a:ext cx="863832"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2800" b="1" dirty="0">
                <a:solidFill>
                  <a:schemeClr val="accent1"/>
                </a:solidFill>
                <a:latin typeface="Arial" panose="020B0604020202020204" pitchFamily="34" charset="0"/>
                <a:cs typeface="Arial" panose="020B0604020202020204" pitchFamily="34" charset="0"/>
              </a:rPr>
              <a:t>2</a:t>
            </a:r>
            <a:r>
              <a:rPr kumimoji="0" lang="it-IT" sz="28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/2</a:t>
            </a:r>
          </a:p>
        </p:txBody>
      </p:sp>
      <p:grpSp>
        <p:nvGrpSpPr>
          <p:cNvPr id="25" name="Gruppo 24">
            <a:extLst>
              <a:ext uri="{FF2B5EF4-FFF2-40B4-BE49-F238E27FC236}">
                <a16:creationId xmlns:a16="http://schemas.microsoft.com/office/drawing/2014/main" id="{23D4961B-46CC-4546-9FE8-85140C033AAC}"/>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E23AFDB4-7107-5D45-8C8E-7017557917FD}"/>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3" name="Immagine 32">
              <a:extLst>
                <a:ext uri="{FF2B5EF4-FFF2-40B4-BE49-F238E27FC236}">
                  <a16:creationId xmlns:a16="http://schemas.microsoft.com/office/drawing/2014/main" id="{FC7FF10E-92BA-3A48-90E8-849BBA846556}"/>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34" name="CasellaDiTesto 33">
            <a:extLst>
              <a:ext uri="{FF2B5EF4-FFF2-40B4-BE49-F238E27FC236}">
                <a16:creationId xmlns:a16="http://schemas.microsoft.com/office/drawing/2014/main" id="{5F4208F2-0E2D-2A4C-8063-4BF2107AD1F8}"/>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6" name="CasellaDiTesto 35">
            <a:extLst>
              <a:ext uri="{FF2B5EF4-FFF2-40B4-BE49-F238E27FC236}">
                <a16:creationId xmlns:a16="http://schemas.microsoft.com/office/drawing/2014/main" id="{44633DF3-8DDF-4FF7-AD6D-F0CDFB8BAEBF}"/>
              </a:ext>
            </a:extLst>
          </p:cNvPr>
          <p:cNvSpPr txBox="1"/>
          <p:nvPr/>
        </p:nvSpPr>
        <p:spPr>
          <a:xfrm>
            <a:off x="1926520" y="2377350"/>
            <a:ext cx="14974639" cy="5509200"/>
          </a:xfrm>
          <a:prstGeom prst="rect">
            <a:avLst/>
          </a:prstGeom>
          <a:noFill/>
        </p:spPr>
        <p:txBody>
          <a:bodyPr wrap="square">
            <a:spAutoFit/>
          </a:bodyPr>
          <a:lstStyle/>
          <a:p>
            <a:pPr marL="285750" indent="-285750" algn="just" rtl="0" fontAlgn="base">
              <a:buFont typeface="Wingdings" panose="05000000000000000000" pitchFamily="2" charset="2"/>
              <a:buChar char="q"/>
            </a:pPr>
            <a:r>
              <a:rPr lang="it-IT" sz="2200" b="1" i="0" dirty="0">
                <a:solidFill>
                  <a:srgbClr val="000000"/>
                </a:solidFill>
                <a:effectLst/>
                <a:latin typeface="Arial" panose="020B0604020202020204" pitchFamily="34" charset="0"/>
                <a:cs typeface="Arial" panose="020B0604020202020204" pitchFamily="34" charset="0"/>
              </a:rPr>
              <a:t>Concessione in locazione operativa a terzi dei beni oggetto dell’investimento</a:t>
            </a:r>
            <a:r>
              <a:rPr lang="it-IT" sz="2200" b="0" i="0" dirty="0">
                <a:solidFill>
                  <a:srgbClr val="000000"/>
                </a:solidFill>
                <a:effectLst/>
                <a:latin typeface="Arial" panose="020B0604020202020204" pitchFamily="34" charset="0"/>
                <a:cs typeface="Arial" panose="020B0604020202020204" pitchFamily="34" charset="0"/>
              </a:rPr>
              <a:t>. Come già chiarito dall’Agenzia in tema di iper-ammortamento, sono </a:t>
            </a:r>
            <a:r>
              <a:rPr lang="it-IT" sz="2200" b="0" i="0" u="sng" dirty="0">
                <a:solidFill>
                  <a:srgbClr val="000000"/>
                </a:solidFill>
                <a:effectLst/>
                <a:latin typeface="Arial" panose="020B0604020202020204" pitchFamily="34" charset="0"/>
                <a:cs typeface="Arial" panose="020B0604020202020204" pitchFamily="34" charset="0"/>
              </a:rPr>
              <a:t>esclusi</a:t>
            </a:r>
            <a:r>
              <a:rPr lang="it-IT" sz="2200" b="0" i="0" dirty="0">
                <a:solidFill>
                  <a:srgbClr val="000000"/>
                </a:solidFill>
                <a:effectLst/>
                <a:latin typeface="Arial" panose="020B0604020202020204" pitchFamily="34" charset="0"/>
                <a:cs typeface="Arial" panose="020B0604020202020204" pitchFamily="34" charset="0"/>
              </a:rPr>
              <a:t> dal beneficio i beni utilizzati in base a un contratto di locazione operativa o di noleggio</a:t>
            </a:r>
            <a:r>
              <a:rPr lang="it-IT" sz="2200" b="1" i="0" dirty="0">
                <a:solidFill>
                  <a:srgbClr val="000000"/>
                </a:solidFill>
                <a:effectLst/>
                <a:latin typeface="Arial" panose="020B0604020202020204" pitchFamily="34" charset="0"/>
                <a:cs typeface="Arial" panose="020B0604020202020204" pitchFamily="34" charset="0"/>
              </a:rPr>
              <a:t> </a:t>
            </a:r>
            <a:r>
              <a:rPr lang="it-IT" sz="2200" b="0" i="0" dirty="0">
                <a:solidFill>
                  <a:srgbClr val="000000"/>
                </a:solidFill>
                <a:effectLst/>
                <a:latin typeface="Arial" panose="020B0604020202020204" pitchFamily="34" charset="0"/>
                <a:cs typeface="Arial" panose="020B0604020202020204" pitchFamily="34" charset="0"/>
              </a:rPr>
              <a:t>(circolare n. 4/E del 2017). Tuttavia, anche tali beni possono fruire dell’agevolazione </a:t>
            </a:r>
            <a:r>
              <a:rPr lang="it-IT" sz="2200" b="1" i="0" dirty="0">
                <a:solidFill>
                  <a:srgbClr val="000000"/>
                </a:solidFill>
                <a:effectLst/>
                <a:latin typeface="Arial" panose="020B0604020202020204" pitchFamily="34" charset="0"/>
                <a:cs typeface="Arial" panose="020B0604020202020204" pitchFamily="34" charset="0"/>
              </a:rPr>
              <a:t>a condizione che</a:t>
            </a:r>
            <a:r>
              <a:rPr lang="it-IT" sz="2200" b="0" i="0" dirty="0">
                <a:solidFill>
                  <a:srgbClr val="000000"/>
                </a:solidFill>
                <a:effectLst/>
                <a:latin typeface="Arial" panose="020B0604020202020204" pitchFamily="34" charset="0"/>
                <a:cs typeface="Arial" panose="020B0604020202020204" pitchFamily="34" charset="0"/>
              </a:rPr>
              <a:t> il servizio di noleggio o di locazione operativa costituisca, sia sul piano tecnico che organizzativo, </a:t>
            </a:r>
            <a:r>
              <a:rPr lang="it-IT" sz="2200" b="1" i="0" dirty="0">
                <a:solidFill>
                  <a:srgbClr val="000000"/>
                </a:solidFill>
                <a:effectLst/>
                <a:latin typeface="Arial" panose="020B0604020202020204" pitchFamily="34" charset="0"/>
                <a:cs typeface="Arial" panose="020B0604020202020204" pitchFamily="34" charset="0"/>
              </a:rPr>
              <a:t>l’attività principale o una delle attività tipiche abitualmente svolte dell’impresa. </a:t>
            </a:r>
            <a:r>
              <a:rPr lang="it-IT" sz="2200" b="0" i="0" dirty="0">
                <a:solidFill>
                  <a:srgbClr val="000000"/>
                </a:solidFill>
                <a:effectLst/>
                <a:latin typeface="Arial" panose="020B0604020202020204" pitchFamily="34" charset="0"/>
                <a:cs typeface="Arial" panose="020B0604020202020204" pitchFamily="34" charset="0"/>
              </a:rPr>
              <a:t>In altri termini, i beni concessi in locazione saranno agevolabili purché l’impresa sopporti i rischi dell’investimento e fruisca dei benefici derivanti dalle attività industriali nei cui processi si inserisce il bene. (principio di diritto n. 2 del 2020). In considerazione delle numerose analogie esistenti con la disciplina dell’iper-ammortamento, l’Agenzia ritiene applicabili tali principi anche al credito d’imposta in beni strumentali nuovi. </a:t>
            </a:r>
            <a:endParaRPr lang="it-IT" sz="2200" dirty="0">
              <a:solidFill>
                <a:srgbClr val="000000"/>
              </a:solidFill>
              <a:latin typeface="Arial" panose="020B0604020202020204" pitchFamily="34" charset="0"/>
              <a:cs typeface="Arial" panose="020B0604020202020204" pitchFamily="34" charset="0"/>
            </a:endParaRPr>
          </a:p>
          <a:p>
            <a:pPr marL="285750" indent="-285750" algn="just" rtl="0" fontAlgn="base">
              <a:buFont typeface="Wingdings" panose="05000000000000000000" pitchFamily="2" charset="2"/>
              <a:buChar char="q"/>
            </a:pPr>
            <a:endParaRPr lang="it-IT" sz="2200" b="0" i="0" dirty="0">
              <a:solidFill>
                <a:srgbClr val="000000"/>
              </a:solidFill>
              <a:effectLst/>
              <a:latin typeface="Arial" panose="020B0604020202020204" pitchFamily="34" charset="0"/>
              <a:cs typeface="Arial" panose="020B0604020202020204" pitchFamily="34" charset="0"/>
            </a:endParaRPr>
          </a:p>
          <a:p>
            <a:pPr marL="285750" indent="-285750" algn="just" rtl="0" fontAlgn="base">
              <a:buFont typeface="Wingdings" panose="05000000000000000000" pitchFamily="2" charset="2"/>
              <a:buChar char="q"/>
            </a:pPr>
            <a:r>
              <a:rPr lang="it-IT" sz="2200" b="0" i="0" dirty="0">
                <a:solidFill>
                  <a:srgbClr val="000000"/>
                </a:solidFill>
                <a:effectLst/>
                <a:latin typeface="Arial" panose="020B0604020202020204" pitchFamily="34" charset="0"/>
                <a:cs typeface="Arial" panose="020B0604020202020204" pitchFamily="34" charset="0"/>
              </a:rPr>
              <a:t>L’Agenzia ribadisce che </a:t>
            </a:r>
            <a:r>
              <a:rPr lang="it-IT" sz="2200" b="1" i="0" dirty="0">
                <a:solidFill>
                  <a:srgbClr val="000000"/>
                </a:solidFill>
                <a:effectLst/>
                <a:latin typeface="Arial" panose="020B0604020202020204" pitchFamily="34" charset="0"/>
                <a:cs typeface="Arial" panose="020B0604020202020204" pitchFamily="34" charset="0"/>
              </a:rPr>
              <a:t>il credito d’imposta per investimenti in beni strumentali,</a:t>
            </a:r>
            <a:r>
              <a:rPr lang="it-IT" sz="2200" b="0" i="0" dirty="0">
                <a:solidFill>
                  <a:srgbClr val="000000"/>
                </a:solidFill>
                <a:effectLst/>
                <a:latin typeface="Arial" panose="020B0604020202020204" pitchFamily="34" charset="0"/>
                <a:cs typeface="Arial" panose="020B0604020202020204" pitchFamily="34" charset="0"/>
              </a:rPr>
              <a:t> introdotto dalla Legge di Bilancio 2021</a:t>
            </a:r>
            <a:r>
              <a:rPr lang="it-IT" sz="2200" b="1" i="0" dirty="0">
                <a:solidFill>
                  <a:srgbClr val="000000"/>
                </a:solidFill>
                <a:effectLst/>
                <a:latin typeface="Arial" panose="020B0604020202020204" pitchFamily="34" charset="0"/>
                <a:cs typeface="Arial" panose="020B0604020202020204" pitchFamily="34" charset="0"/>
              </a:rPr>
              <a:t>, può essere liberamente trasferito nell’ambito del consolidato fiscale, non sussistendo alcun espresso divieto sul punto</a:t>
            </a:r>
            <a:r>
              <a:rPr lang="it-IT" sz="2200" b="0" i="0" dirty="0">
                <a:solidFill>
                  <a:srgbClr val="000000"/>
                </a:solidFill>
                <a:effectLst/>
                <a:latin typeface="Arial" panose="020B0604020202020204" pitchFamily="34" charset="0"/>
                <a:cs typeface="Arial" panose="020B0604020202020204" pitchFamily="34" charset="0"/>
              </a:rPr>
              <a:t> (cfr. risposta n. 508 del 2021). Infatti, laddove il legislatore ha voluto escludere la possibilità di cedere o trasferire all’interno del consolidato un credito di imposta, lo ha fatto in maniera espressa così come è avvenuto, ad esempio, nel caso del credito di imposta per investimenti in beni strumentali previsto dalla Legge di Bilancio </a:t>
            </a:r>
            <a:r>
              <a:rPr lang="it-IT" sz="2200" dirty="0">
                <a:effectLst/>
                <a:latin typeface="Arial" panose="020B0604020202020204" pitchFamily="34" charset="0"/>
                <a:ea typeface="Arial" panose="020B0604020202020204" pitchFamily="34" charset="0"/>
              </a:rPr>
              <a:t>2020 (Legge n. 160/2019). </a:t>
            </a:r>
            <a:endParaRPr lang="it-IT" sz="22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86295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35">
            <a:extLst>
              <a:ext uri="{FF2B5EF4-FFF2-40B4-BE49-F238E27FC236}">
                <a16:creationId xmlns:a16="http://schemas.microsoft.com/office/drawing/2014/main" id="{305397E7-F399-4A7D-8551-4E96037836E1}"/>
              </a:ext>
            </a:extLst>
          </p:cNvPr>
          <p:cNvSpPr/>
          <p:nvPr/>
        </p:nvSpPr>
        <p:spPr>
          <a:xfrm>
            <a:off x="1386874" y="2211644"/>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27" name="Group 34">
            <a:extLst>
              <a:ext uri="{FF2B5EF4-FFF2-40B4-BE49-F238E27FC236}">
                <a16:creationId xmlns:a16="http://schemas.microsoft.com/office/drawing/2014/main" id="{673B8A12-394C-4EEB-B0C9-F0BB0DDE95E3}"/>
              </a:ext>
            </a:extLst>
          </p:cNvPr>
          <p:cNvGrpSpPr/>
          <p:nvPr/>
        </p:nvGrpSpPr>
        <p:grpSpPr>
          <a:xfrm>
            <a:off x="-223452" y="2010553"/>
            <a:ext cx="10520994" cy="1783397"/>
            <a:chOff x="2266150" y="5831404"/>
            <a:chExt cx="10520994" cy="1783397"/>
          </a:xfrm>
        </p:grpSpPr>
        <p:sp>
          <p:nvSpPr>
            <p:cNvPr id="28" name="Rectangle 32">
              <a:extLst>
                <a:ext uri="{FF2B5EF4-FFF2-40B4-BE49-F238E27FC236}">
                  <a16:creationId xmlns:a16="http://schemas.microsoft.com/office/drawing/2014/main" id="{0B69E005-DC54-4A5E-9E32-687ECEC08B3A}"/>
                </a:ext>
              </a:extLst>
            </p:cNvPr>
            <p:cNvSpPr/>
            <p:nvPr/>
          </p:nvSpPr>
          <p:spPr>
            <a:xfrm rot="3855042">
              <a:off x="6319038" y="1778516"/>
              <a:ext cx="1313777" cy="9419554"/>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Rectangle 33">
              <a:extLst>
                <a:ext uri="{FF2B5EF4-FFF2-40B4-BE49-F238E27FC236}">
                  <a16:creationId xmlns:a16="http://schemas.microsoft.com/office/drawing/2014/main" id="{11714101-459C-415A-8D5B-29BF735666F8}"/>
                </a:ext>
              </a:extLst>
            </p:cNvPr>
            <p:cNvSpPr/>
            <p:nvPr/>
          </p:nvSpPr>
          <p:spPr>
            <a:xfrm rot="3855042">
              <a:off x="6731259" y="1558916"/>
              <a:ext cx="1731771" cy="1037999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785315" y="4836825"/>
            <a:ext cx="3116125" cy="677108"/>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it-IT" sz="20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mn-cs"/>
              </a:rPr>
              <a:t> </a:t>
            </a:r>
            <a:endParaRPr kumimoji="0" lang="it-IT" sz="2400" b="0" i="0" u="none" strike="noStrike" kern="1200" cap="none" spc="0" normalizeH="0" baseline="0" noProof="0" dirty="0">
              <a:ln>
                <a:noFill/>
              </a:ln>
              <a:solidFill>
                <a:srgbClr val="F9FAFD">
                  <a:lumMod val="25000"/>
                </a:srgbClr>
              </a:solidFill>
              <a:effectLst/>
              <a:uLnTx/>
              <a:uFillTx/>
              <a:latin typeface="Segoe UI" panose="020B0502040204020203" pitchFamily="34" charset="0"/>
              <a:ea typeface="+mn-ea"/>
              <a:cs typeface="+mn-cs"/>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162037" y="179075"/>
            <a:ext cx="478936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AGEVOLAZIONI</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1" name="Google Shape;577;p86">
            <a:extLst>
              <a:ext uri="{FF2B5EF4-FFF2-40B4-BE49-F238E27FC236}">
                <a16:creationId xmlns:a16="http://schemas.microsoft.com/office/drawing/2014/main" id="{6EE432FB-8B19-43D9-A366-3F81ACBA66C6}"/>
              </a:ext>
            </a:extLst>
          </p:cNvPr>
          <p:cNvSpPr txBox="1"/>
          <p:nvPr/>
        </p:nvSpPr>
        <p:spPr>
          <a:xfrm>
            <a:off x="818833" y="1337199"/>
            <a:ext cx="3330319" cy="1033938"/>
          </a:xfrm>
          <a:prstGeom prst="rect">
            <a:avLst/>
          </a:prstGeom>
          <a:noFill/>
          <a:ln>
            <a:noFill/>
          </a:ln>
        </p:spPr>
        <p:txBody>
          <a:bodyPr spcFirstLastPara="1" wrap="square" lIns="91425" tIns="45700" rIns="91425" bIns="45700" anchor="t" anchorCtr="0">
            <a:noAutofit/>
          </a:bodyPr>
          <a:lstStyle/>
          <a:p>
            <a:pPr lvl="0" algn="ctr">
              <a:lnSpc>
                <a:spcPct val="102777"/>
              </a:lnSpc>
              <a:buClr>
                <a:srgbClr val="000000"/>
              </a:buClr>
              <a:buSzPts val="5400"/>
              <a:defRPr/>
            </a:pPr>
            <a:r>
              <a:rPr lang="it-IT" sz="2000" b="1" dirty="0">
                <a:solidFill>
                  <a:srgbClr val="00A6AE">
                    <a:lumMod val="75000"/>
                  </a:srgbClr>
                </a:solidFill>
                <a:latin typeface="Arial" panose="020B0604020202020204" pitchFamily="34" charset="0"/>
                <a:ea typeface="Montserrat Black"/>
                <a:cs typeface="Arial" panose="020B0604020202020204" pitchFamily="34" charset="0"/>
                <a:sym typeface="Montserrat Black"/>
              </a:rPr>
              <a:t>Provvedimento n. </a:t>
            </a:r>
          </a:p>
          <a:p>
            <a:pPr lvl="0" algn="ctr">
              <a:lnSpc>
                <a:spcPct val="102777"/>
              </a:lnSpc>
              <a:buClr>
                <a:srgbClr val="000000"/>
              </a:buClr>
              <a:buSzPts val="5400"/>
              <a:defRPr/>
            </a:pPr>
            <a:r>
              <a:rPr lang="it-IT" sz="2000" b="1" dirty="0">
                <a:solidFill>
                  <a:srgbClr val="00A6AE">
                    <a:lumMod val="75000"/>
                  </a:srgbClr>
                </a:solidFill>
                <a:latin typeface="Arial" panose="020B0604020202020204" pitchFamily="34" charset="0"/>
                <a:ea typeface="Montserrat Black"/>
                <a:cs typeface="Arial" panose="020B0604020202020204" pitchFamily="34" charset="0"/>
                <a:sym typeface="Montserrat Black"/>
              </a:rPr>
              <a:t> 293378 del 2021</a:t>
            </a:r>
          </a:p>
          <a:p>
            <a:pPr marL="0" marR="0" lvl="0" indent="0" algn="ctr" defTabSz="457200" rtl="0" eaLnBrk="1" fontAlgn="auto" latinLnBrk="0" hangingPunct="1">
              <a:lnSpc>
                <a:spcPct val="102777"/>
              </a:lnSpc>
              <a:spcBef>
                <a:spcPts val="0"/>
              </a:spcBef>
              <a:spcAft>
                <a:spcPts val="0"/>
              </a:spcAft>
              <a:buClr>
                <a:srgbClr val="000000"/>
              </a:buClr>
              <a:buSzPts val="5400"/>
              <a:buFontTx/>
              <a:buNone/>
              <a:tabLst/>
              <a:defRPr/>
            </a:pPr>
            <a:r>
              <a:rPr kumimoji="0" lang="it-IT" sz="2000" b="1" i="0" u="none" strike="noStrike" kern="1200" cap="none" spc="0" normalizeH="0" baseline="0" noProof="0" dirty="0">
                <a:ln>
                  <a:noFill/>
                </a:ln>
                <a:solidFill>
                  <a:srgbClr val="00A6AE">
                    <a:lumMod val="75000"/>
                  </a:srgbClr>
                </a:solidFill>
                <a:effectLst/>
                <a:uLnTx/>
                <a:uFillTx/>
                <a:latin typeface="Arial" panose="020B0604020202020204" pitchFamily="34" charset="0"/>
                <a:ea typeface="Montserrat Black"/>
                <a:cs typeface="Arial" panose="020B0604020202020204" pitchFamily="34" charset="0"/>
                <a:sym typeface="Montserrat Black"/>
              </a:rPr>
              <a:t>. </a:t>
            </a:r>
          </a:p>
        </p:txBody>
      </p:sp>
      <p:sp>
        <p:nvSpPr>
          <p:cNvPr id="24" name="CasellaDiTesto 23">
            <a:extLst>
              <a:ext uri="{FF2B5EF4-FFF2-40B4-BE49-F238E27FC236}">
                <a16:creationId xmlns:a16="http://schemas.microsoft.com/office/drawing/2014/main" id="{8AE80936-9284-484F-8236-8CEBEC76B855}"/>
              </a:ext>
            </a:extLst>
          </p:cNvPr>
          <p:cNvSpPr txBox="1"/>
          <p:nvPr/>
        </p:nvSpPr>
        <p:spPr>
          <a:xfrm>
            <a:off x="652842" y="4559447"/>
            <a:ext cx="3662299" cy="1938992"/>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00A6AE">
                    <a:lumMod val="75000"/>
                  </a:srgbClr>
                </a:solidFill>
                <a:effectLst/>
                <a:uLnTx/>
                <a:uFillTx/>
                <a:latin typeface="Arial" panose="020B0604020202020204" pitchFamily="34" charset="0"/>
                <a:ea typeface="+mn-ea"/>
                <a:cs typeface="+mn-cs"/>
              </a:rPr>
              <a:t>CREDITO IMPOSTA RIMANENZE MAGAZZINO - SETTORE TESSILE </a:t>
            </a: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00A6AE">
                    <a:lumMod val="75000"/>
                  </a:srgbClr>
                </a:solidFill>
                <a:effectLst/>
                <a:uLnTx/>
                <a:uFillTx/>
                <a:latin typeface="Arial" panose="020B0604020202020204" pitchFamily="34" charset="0"/>
                <a:ea typeface="+mn-ea"/>
                <a:cs typeface="+mn-cs"/>
              </a:rPr>
              <a:t>E MODA </a:t>
            </a:r>
            <a:endParaRPr kumimoji="0" lang="it-IT" sz="2400" b="0" i="0" u="none" strike="noStrike" kern="1200" cap="none" spc="0" normalizeH="0" baseline="0" noProof="0" dirty="0">
              <a:ln>
                <a:noFill/>
              </a:ln>
              <a:solidFill>
                <a:srgbClr val="00A6AE">
                  <a:lumMod val="75000"/>
                </a:srgbClr>
              </a:solidFill>
              <a:effectLst/>
              <a:uLnTx/>
              <a:uFillTx/>
              <a:latin typeface="Segoe UI" panose="020B0502040204020203" pitchFamily="34" charset="0"/>
              <a:ea typeface="+mn-ea"/>
              <a:cs typeface="+mn-cs"/>
            </a:endParaRPr>
          </a:p>
        </p:txBody>
      </p:sp>
      <p:sp>
        <p:nvSpPr>
          <p:cNvPr id="30" name="Oval 9">
            <a:extLst>
              <a:ext uri="{FF2B5EF4-FFF2-40B4-BE49-F238E27FC236}">
                <a16:creationId xmlns:a16="http://schemas.microsoft.com/office/drawing/2014/main" id="{57282801-9532-4AD4-9D93-ED7D8B141199}"/>
              </a:ext>
            </a:extLst>
          </p:cNvPr>
          <p:cNvSpPr/>
          <p:nvPr/>
        </p:nvSpPr>
        <p:spPr>
          <a:xfrm>
            <a:off x="1575040" y="2423352"/>
            <a:ext cx="1881624" cy="1881624"/>
          </a:xfrm>
          <a:prstGeom prst="ellipse">
            <a:avLst/>
          </a:prstGeom>
          <a:solidFill>
            <a:srgbClr val="2388A6"/>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33" name="CasellaDiTesto 32">
            <a:extLst>
              <a:ext uri="{FF2B5EF4-FFF2-40B4-BE49-F238E27FC236}">
                <a16:creationId xmlns:a16="http://schemas.microsoft.com/office/drawing/2014/main" id="{90101157-287C-4023-99DB-5C0AD3F80C6F}"/>
              </a:ext>
            </a:extLst>
          </p:cNvPr>
          <p:cNvSpPr txBox="1"/>
          <p:nvPr/>
        </p:nvSpPr>
        <p:spPr>
          <a:xfrm>
            <a:off x="4649587" y="2118351"/>
            <a:ext cx="12952613" cy="2123658"/>
          </a:xfrm>
          <a:prstGeom prst="rect">
            <a:avLst/>
          </a:prstGeom>
          <a:noFill/>
        </p:spPr>
        <p:txBody>
          <a:bodyPr wrap="square">
            <a:spAutoFit/>
          </a:bodyPr>
          <a:lstStyle/>
          <a:p>
            <a:pPr algn="just" rtl="0" fontAlgn="base"/>
            <a:r>
              <a:rPr lang="it-IT" sz="2200" b="0" i="0" dirty="0">
                <a:solidFill>
                  <a:srgbClr val="000000"/>
                </a:solidFill>
                <a:effectLst/>
                <a:latin typeface="Arial" panose="020B0604020202020204" pitchFamily="34" charset="0"/>
                <a:cs typeface="Arial" panose="020B0604020202020204" pitchFamily="34" charset="0"/>
              </a:rPr>
              <a:t>L’Agenzia ha definito </a:t>
            </a:r>
            <a:r>
              <a:rPr lang="it-IT" sz="2200" b="1" i="0" dirty="0">
                <a:solidFill>
                  <a:srgbClr val="000000"/>
                </a:solidFill>
                <a:effectLst/>
                <a:latin typeface="Arial" panose="020B0604020202020204" pitchFamily="34" charset="0"/>
                <a:cs typeface="Arial" panose="020B0604020202020204" pitchFamily="34" charset="0"/>
              </a:rPr>
              <a:t>i termini per la presentazione del­le comunicazioni </a:t>
            </a:r>
            <a:r>
              <a:rPr lang="it-IT" sz="2200" b="0" i="0" dirty="0">
                <a:solidFill>
                  <a:srgbClr val="000000"/>
                </a:solidFill>
                <a:effectLst/>
                <a:latin typeface="Arial" panose="020B0604020202020204" pitchFamily="34" charset="0"/>
                <a:cs typeface="Arial" panose="020B0604020202020204" pitchFamily="34" charset="0"/>
              </a:rPr>
              <a:t>per fruire del credito d’imposta sulle rimanenze finali di magazzino nel settore tes­si­le, della moda e degli accessori (art. 48-bis del DL 34/2020).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La comunicazione deve essere inviata esclusivamente con modalità telematiche, direttamente dal contribuente o tramite un intermediario abilitato:  </a:t>
            </a:r>
          </a:p>
        </p:txBody>
      </p:sp>
      <p:sp>
        <p:nvSpPr>
          <p:cNvPr id="35" name="Rettangolo con angoli arrotondati 34">
            <a:extLst>
              <a:ext uri="{FF2B5EF4-FFF2-40B4-BE49-F238E27FC236}">
                <a16:creationId xmlns:a16="http://schemas.microsoft.com/office/drawing/2014/main" id="{7A35F16E-C0A4-42A6-B914-170048AE8F12}"/>
              </a:ext>
            </a:extLst>
          </p:cNvPr>
          <p:cNvSpPr/>
          <p:nvPr/>
        </p:nvSpPr>
        <p:spPr>
          <a:xfrm>
            <a:off x="14142559" y="7113016"/>
            <a:ext cx="3942804" cy="1843011"/>
          </a:xfrm>
          <a:prstGeom prst="roundRect">
            <a:avLst/>
          </a:prstGeom>
          <a:solidFill>
            <a:srgbClr val="2388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14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VAI AL PROVVEDIMENTO</a:t>
            </a:r>
            <a:endParaRPr lang="it-IT" sz="14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lgn="ctr" fontAlgn="base"/>
            <a:r>
              <a:rPr lang="it-IT" sz="1600" b="0" i="0" u="sng" strike="noStrike" dirty="0">
                <a:solidFill>
                  <a:schemeClr val="bg1"/>
                </a:solidFill>
                <a:effectLst/>
                <a:latin typeface="Arial" panose="020B0604020202020204" pitchFamily="34" charset="0"/>
                <a:hlinkClick r:id="rId3">
                  <a:extLst>
                    <a:ext uri="{A12FA001-AC4F-418D-AE19-62706E023703}">
                      <ahyp:hlinkClr xmlns:ahyp="http://schemas.microsoft.com/office/drawing/2018/hyperlinkcolor" val="tx"/>
                    </a:ext>
                  </a:extLst>
                </a:hlinkClick>
              </a:rPr>
              <a:t>https://www.agenziaentrate.gov.it/portale/documents/20143/3844127/Provvedimento_28.10.2021.pdf/88a43f52-e21e-ac92-0e7a-be757428cf17</a:t>
            </a:r>
            <a:r>
              <a:rPr lang="it-IT" sz="1600" b="0" i="0" dirty="0">
                <a:solidFill>
                  <a:schemeClr val="bg1"/>
                </a:solidFill>
                <a:effectLst/>
                <a:latin typeface="Arial" panose="020B0604020202020204" pitchFamily="34" charset="0"/>
              </a:rPr>
              <a:t>  </a:t>
            </a:r>
            <a:endParaRPr lang="it-IT" sz="1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grpSp>
        <p:nvGrpSpPr>
          <p:cNvPr id="23" name="Gruppo 22">
            <a:extLst>
              <a:ext uri="{FF2B5EF4-FFF2-40B4-BE49-F238E27FC236}">
                <a16:creationId xmlns:a16="http://schemas.microsoft.com/office/drawing/2014/main" id="{24707E75-354C-0B4F-BDF4-63827DA0FD3F}"/>
              </a:ext>
            </a:extLst>
          </p:cNvPr>
          <p:cNvGrpSpPr/>
          <p:nvPr/>
        </p:nvGrpSpPr>
        <p:grpSpPr>
          <a:xfrm>
            <a:off x="1" y="9097706"/>
            <a:ext cx="18287999" cy="1177858"/>
            <a:chOff x="-121141" y="6091519"/>
            <a:chExt cx="12462637" cy="894504"/>
          </a:xfrm>
        </p:grpSpPr>
        <p:sp>
          <p:nvSpPr>
            <p:cNvPr id="25" name="Rettangolo 24">
              <a:extLst>
                <a:ext uri="{FF2B5EF4-FFF2-40B4-BE49-F238E27FC236}">
                  <a16:creationId xmlns:a16="http://schemas.microsoft.com/office/drawing/2014/main" id="{F8E03130-F3A7-AA41-8B7E-FF0527017A2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1" name="Immagine 30">
              <a:extLst>
                <a:ext uri="{FF2B5EF4-FFF2-40B4-BE49-F238E27FC236}">
                  <a16:creationId xmlns:a16="http://schemas.microsoft.com/office/drawing/2014/main" id="{DFC0E9CE-02DD-F947-9370-F5A282AEF107}"/>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32" name="CasellaDiTesto 31">
            <a:extLst>
              <a:ext uri="{FF2B5EF4-FFF2-40B4-BE49-F238E27FC236}">
                <a16:creationId xmlns:a16="http://schemas.microsoft.com/office/drawing/2014/main" id="{4BACEE56-AB29-2441-AC12-A7EE78CAE11F}"/>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aphicFrame>
        <p:nvGraphicFramePr>
          <p:cNvPr id="6" name="Tabella 5">
            <a:extLst>
              <a:ext uri="{FF2B5EF4-FFF2-40B4-BE49-F238E27FC236}">
                <a16:creationId xmlns:a16="http://schemas.microsoft.com/office/drawing/2014/main" id="{B37E844E-C96E-4E7C-A3DA-C3A37197AAC4}"/>
              </a:ext>
            </a:extLst>
          </p:cNvPr>
          <p:cNvGraphicFramePr>
            <a:graphicFrameLocks noGrp="1"/>
          </p:cNvGraphicFramePr>
          <p:nvPr>
            <p:extLst>
              <p:ext uri="{D42A27DB-BD31-4B8C-83A1-F6EECF244321}">
                <p14:modId xmlns:p14="http://schemas.microsoft.com/office/powerpoint/2010/main" val="262020061"/>
              </p:ext>
            </p:extLst>
          </p:nvPr>
        </p:nvGraphicFramePr>
        <p:xfrm>
          <a:off x="4732760" y="4422648"/>
          <a:ext cx="12509643" cy="2349845"/>
        </p:xfrm>
        <a:graphic>
          <a:graphicData uri="http://schemas.openxmlformats.org/drawingml/2006/table">
            <a:tbl>
              <a:tblPr>
                <a:tableStyleId>{3C2FFA5D-87B4-456A-9821-1D502468CF0F}</a:tableStyleId>
              </a:tblPr>
              <a:tblGrid>
                <a:gridCol w="3823913">
                  <a:extLst>
                    <a:ext uri="{9D8B030D-6E8A-4147-A177-3AD203B41FA5}">
                      <a16:colId xmlns:a16="http://schemas.microsoft.com/office/drawing/2014/main" val="2321370862"/>
                    </a:ext>
                  </a:extLst>
                </a:gridCol>
                <a:gridCol w="8685730">
                  <a:extLst>
                    <a:ext uri="{9D8B030D-6E8A-4147-A177-3AD203B41FA5}">
                      <a16:colId xmlns:a16="http://schemas.microsoft.com/office/drawing/2014/main" val="1243216081"/>
                    </a:ext>
                  </a:extLst>
                </a:gridCol>
              </a:tblGrid>
              <a:tr h="1414555">
                <a:tc>
                  <a:txBody>
                    <a:bodyPr/>
                    <a:lstStyle/>
                    <a:p>
                      <a:pPr algn="ctr" rtl="0" fontAlgn="base"/>
                      <a:r>
                        <a:rPr lang="it-IT" sz="2000" b="1" dirty="0">
                          <a:effectLst/>
                          <a:latin typeface="Arial" panose="020B0604020202020204" pitchFamily="34" charset="0"/>
                          <a:cs typeface="Arial" panose="020B0604020202020204" pitchFamily="34" charset="0"/>
                        </a:rPr>
                        <a:t>dal 29.10.2021 </a:t>
                      </a:r>
                    </a:p>
                    <a:p>
                      <a:pPr algn="ctr" rtl="0" fontAlgn="base"/>
                      <a:r>
                        <a:rPr lang="it-IT" sz="2000" b="1" dirty="0">
                          <a:effectLst/>
                          <a:latin typeface="Arial" panose="020B0604020202020204" pitchFamily="34" charset="0"/>
                          <a:cs typeface="Arial" panose="020B0604020202020204" pitchFamily="34" charset="0"/>
                        </a:rPr>
                        <a:t>al 22.11.2021  </a:t>
                      </a:r>
                      <a:endParaRPr lang="it-IT" sz="2000" b="1" i="0" dirty="0">
                        <a:effectLst/>
                        <a:latin typeface="Arial" panose="020B0604020202020204" pitchFamily="34" charset="0"/>
                        <a:cs typeface="Arial" panose="020B0604020202020204" pitchFamily="34" charset="0"/>
                      </a:endParaRPr>
                    </a:p>
                  </a:txBody>
                  <a:tcPr marL="137160" marR="137160" marT="137160" marB="137160" anchor="ctr"/>
                </a:tc>
                <a:tc>
                  <a:txBody>
                    <a:bodyPr/>
                    <a:lstStyle/>
                    <a:p>
                      <a:pPr algn="l" rtl="0" fontAlgn="base"/>
                      <a:r>
                        <a:rPr lang="it-IT" sz="2000" b="0" dirty="0">
                          <a:effectLst/>
                          <a:latin typeface="Arial" panose="020B0604020202020204" pitchFamily="34" charset="0"/>
                          <a:cs typeface="Arial" panose="020B0604020202020204" pitchFamily="34" charset="0"/>
                        </a:rPr>
                        <a:t>con riferimento al periodo d'imposta in corso al</a:t>
                      </a:r>
                      <a:r>
                        <a:rPr lang="it-IT" sz="2000" b="1" dirty="0">
                          <a:effectLst/>
                          <a:latin typeface="Arial" panose="020B0604020202020204" pitchFamily="34" charset="0"/>
                          <a:cs typeface="Arial" panose="020B0604020202020204" pitchFamily="34" charset="0"/>
                        </a:rPr>
                        <a:t> 10.03.2020 </a:t>
                      </a:r>
                      <a:r>
                        <a:rPr lang="it-IT" sz="2000" b="0" dirty="0">
                          <a:effectLst/>
                          <a:latin typeface="Arial" panose="020B0604020202020204" pitchFamily="34" charset="0"/>
                          <a:cs typeface="Arial" panose="020B0604020202020204" pitchFamily="34" charset="0"/>
                        </a:rPr>
                        <a:t>(2020 per i soggetti “solari”) </a:t>
                      </a:r>
                      <a:endParaRPr lang="it-IT" sz="2000" b="0" i="0" dirty="0">
                        <a:effectLst/>
                        <a:latin typeface="Arial" panose="020B0604020202020204" pitchFamily="34" charset="0"/>
                        <a:cs typeface="Arial" panose="020B0604020202020204" pitchFamily="34" charset="0"/>
                      </a:endParaRPr>
                    </a:p>
                  </a:txBody>
                  <a:tcPr marL="137160" marR="137160" marT="137160" marB="137160" anchor="ctr"/>
                </a:tc>
                <a:extLst>
                  <a:ext uri="{0D108BD9-81ED-4DB2-BD59-A6C34878D82A}">
                    <a16:rowId xmlns:a16="http://schemas.microsoft.com/office/drawing/2014/main" val="2183413513"/>
                  </a:ext>
                </a:extLst>
              </a:tr>
              <a:tr h="935290">
                <a:tc>
                  <a:txBody>
                    <a:bodyPr/>
                    <a:lstStyle/>
                    <a:p>
                      <a:pPr algn="ctr" rtl="0" fontAlgn="base"/>
                      <a:r>
                        <a:rPr lang="it-IT" sz="2000" b="1" dirty="0">
                          <a:effectLst/>
                          <a:latin typeface="Arial" panose="020B0604020202020204" pitchFamily="34" charset="0"/>
                          <a:cs typeface="Arial" panose="020B0604020202020204" pitchFamily="34" charset="0"/>
                        </a:rPr>
                        <a:t>dal 10.05.2022 </a:t>
                      </a:r>
                    </a:p>
                    <a:p>
                      <a:pPr algn="ctr" rtl="0" fontAlgn="base"/>
                      <a:r>
                        <a:rPr lang="it-IT" sz="2000" b="1" dirty="0">
                          <a:effectLst/>
                          <a:latin typeface="Arial" panose="020B0604020202020204" pitchFamily="34" charset="0"/>
                          <a:cs typeface="Arial" panose="020B0604020202020204" pitchFamily="34" charset="0"/>
                        </a:rPr>
                        <a:t>al 10.06.2022 </a:t>
                      </a:r>
                      <a:endParaRPr lang="it-IT" sz="2000" b="1" i="0" dirty="0">
                        <a:effectLst/>
                        <a:latin typeface="Arial" panose="020B0604020202020204" pitchFamily="34" charset="0"/>
                        <a:cs typeface="Arial" panose="020B0604020202020204" pitchFamily="34" charset="0"/>
                      </a:endParaRPr>
                    </a:p>
                  </a:txBody>
                  <a:tcPr marL="137160" marR="137160" marT="137160" marB="137160" anchor="ctr"/>
                </a:tc>
                <a:tc>
                  <a:txBody>
                    <a:bodyPr/>
                    <a:lstStyle/>
                    <a:p>
                      <a:pPr algn="l" rtl="0" fontAlgn="base"/>
                      <a:r>
                        <a:rPr lang="it-IT" sz="2000" b="0" dirty="0">
                          <a:effectLst/>
                          <a:latin typeface="Arial" panose="020B0604020202020204" pitchFamily="34" charset="0"/>
                          <a:cs typeface="Arial" panose="020B0604020202020204" pitchFamily="34" charset="0"/>
                        </a:rPr>
                        <a:t>con riferimento al periodo d'imposta in corso al </a:t>
                      </a:r>
                      <a:r>
                        <a:rPr lang="it-IT" sz="2000" b="1" dirty="0">
                          <a:effectLst/>
                          <a:latin typeface="Arial" panose="020B0604020202020204" pitchFamily="34" charset="0"/>
                          <a:cs typeface="Arial" panose="020B0604020202020204" pitchFamily="34" charset="0"/>
                        </a:rPr>
                        <a:t>31.12.2021 </a:t>
                      </a:r>
                      <a:endParaRPr lang="it-IT" sz="2000" b="1" i="0" dirty="0">
                        <a:effectLst/>
                        <a:latin typeface="Arial" panose="020B0604020202020204" pitchFamily="34" charset="0"/>
                        <a:cs typeface="Arial" panose="020B0604020202020204" pitchFamily="34" charset="0"/>
                      </a:endParaRPr>
                    </a:p>
                  </a:txBody>
                  <a:tcPr marL="137160" marR="137160" marT="137160" marB="137160" anchor="ctr"/>
                </a:tc>
                <a:extLst>
                  <a:ext uri="{0D108BD9-81ED-4DB2-BD59-A6C34878D82A}">
                    <a16:rowId xmlns:a16="http://schemas.microsoft.com/office/drawing/2014/main" val="4029305868"/>
                  </a:ext>
                </a:extLst>
              </a:tr>
            </a:tbl>
          </a:graphicData>
        </a:graphic>
      </p:graphicFrame>
      <p:sp>
        <p:nvSpPr>
          <p:cNvPr id="37" name="CasellaDiTesto 36">
            <a:extLst>
              <a:ext uri="{FF2B5EF4-FFF2-40B4-BE49-F238E27FC236}">
                <a16:creationId xmlns:a16="http://schemas.microsoft.com/office/drawing/2014/main" id="{F8A5AC05-FD6F-4502-BA18-A41A5DEC09D0}"/>
              </a:ext>
            </a:extLst>
          </p:cNvPr>
          <p:cNvSpPr txBox="1"/>
          <p:nvPr/>
        </p:nvSpPr>
        <p:spPr>
          <a:xfrm>
            <a:off x="4649587" y="7085533"/>
            <a:ext cx="9020693" cy="1446550"/>
          </a:xfrm>
          <a:prstGeom prst="rect">
            <a:avLst/>
          </a:prstGeom>
          <a:noFill/>
        </p:spPr>
        <p:txBody>
          <a:bodyPr wrap="square">
            <a:spAutoFit/>
          </a:bodyPr>
          <a:lstStyle/>
          <a:p>
            <a:pPr algn="just"/>
            <a:r>
              <a:rPr lang="it-IT" sz="2200" b="0" i="0" dirty="0">
                <a:solidFill>
                  <a:srgbClr val="000000"/>
                </a:solidFill>
                <a:effectLst/>
                <a:latin typeface="Arial" panose="020B0604020202020204" pitchFamily="34" charset="0"/>
              </a:rPr>
              <a:t>Si ricorda che la fruizione del beneficio sarà consentita solo in seguito all’autorizzazione da parte della Commissione europea a cui seguirà un provvedimento dell’Agenzia che renderà nota la percentuale per la determinazione dell'ammontare massimo del credito d'imposta fruibile. </a:t>
            </a:r>
            <a:endParaRPr lang="it-IT" sz="2200" dirty="0"/>
          </a:p>
        </p:txBody>
      </p:sp>
      <p:pic>
        <p:nvPicPr>
          <p:cNvPr id="10" name="Elemento grafico 9" descr="Vestito con riempimento a tinta unita">
            <a:extLst>
              <a:ext uri="{FF2B5EF4-FFF2-40B4-BE49-F238E27FC236}">
                <a16:creationId xmlns:a16="http://schemas.microsoft.com/office/drawing/2014/main" id="{0B6C95C3-0E84-4EDC-AA36-517F2712153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98567" y="2745206"/>
            <a:ext cx="1234569" cy="1234569"/>
          </a:xfrm>
          <a:prstGeom prst="rect">
            <a:avLst/>
          </a:prstGeom>
        </p:spPr>
      </p:pic>
    </p:spTree>
    <p:extLst>
      <p:ext uri="{BB962C8B-B14F-4D97-AF65-F5344CB8AC3E}">
        <p14:creationId xmlns:p14="http://schemas.microsoft.com/office/powerpoint/2010/main" val="874966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750"/>
                                        <p:tgtEl>
                                          <p:spTgt spid="21"/>
                                        </p:tgtEl>
                                      </p:cBhvr>
                                    </p:animEffect>
                                    <p:anim calcmode="lin" valueType="num">
                                      <p:cBhvr>
                                        <p:cTn id="13" dur="750" fill="hold"/>
                                        <p:tgtEl>
                                          <p:spTgt spid="21"/>
                                        </p:tgtEl>
                                        <p:attrNameLst>
                                          <p:attrName>ppt_x</p:attrName>
                                        </p:attrNameLst>
                                      </p:cBhvr>
                                      <p:tavLst>
                                        <p:tav tm="0">
                                          <p:val>
                                            <p:strVal val="#ppt_x"/>
                                          </p:val>
                                        </p:tav>
                                        <p:tav tm="100000">
                                          <p:val>
                                            <p:strVal val="#ppt_x"/>
                                          </p:val>
                                        </p:tav>
                                      </p:tavLst>
                                    </p:anim>
                                    <p:anim calcmode="lin" valueType="num">
                                      <p:cBhvr>
                                        <p:cTn id="14" dur="75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up)">
                                      <p:cBhvr>
                                        <p:cTn id="19" dur="500"/>
                                        <p:tgtEl>
                                          <p:spTgt spid="26"/>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wipe(up)">
                                      <p:cBhvr>
                                        <p:cTn id="2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7" grpId="0"/>
      <p:bldP spid="21" grpId="0"/>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35">
            <a:extLst>
              <a:ext uri="{FF2B5EF4-FFF2-40B4-BE49-F238E27FC236}">
                <a16:creationId xmlns:a16="http://schemas.microsoft.com/office/drawing/2014/main" id="{305397E7-F399-4A7D-8551-4E96037836E1}"/>
              </a:ext>
            </a:extLst>
          </p:cNvPr>
          <p:cNvSpPr/>
          <p:nvPr/>
        </p:nvSpPr>
        <p:spPr>
          <a:xfrm>
            <a:off x="1386874" y="2211644"/>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27" name="Group 34">
            <a:extLst>
              <a:ext uri="{FF2B5EF4-FFF2-40B4-BE49-F238E27FC236}">
                <a16:creationId xmlns:a16="http://schemas.microsoft.com/office/drawing/2014/main" id="{673B8A12-394C-4EEB-B0C9-F0BB0DDE95E3}"/>
              </a:ext>
            </a:extLst>
          </p:cNvPr>
          <p:cNvGrpSpPr/>
          <p:nvPr/>
        </p:nvGrpSpPr>
        <p:grpSpPr>
          <a:xfrm>
            <a:off x="-223452" y="2010553"/>
            <a:ext cx="10520994" cy="1783397"/>
            <a:chOff x="2266150" y="5831404"/>
            <a:chExt cx="10520994" cy="1783397"/>
          </a:xfrm>
        </p:grpSpPr>
        <p:sp>
          <p:nvSpPr>
            <p:cNvPr id="28" name="Rectangle 32">
              <a:extLst>
                <a:ext uri="{FF2B5EF4-FFF2-40B4-BE49-F238E27FC236}">
                  <a16:creationId xmlns:a16="http://schemas.microsoft.com/office/drawing/2014/main" id="{0B69E005-DC54-4A5E-9E32-687ECEC08B3A}"/>
                </a:ext>
              </a:extLst>
            </p:cNvPr>
            <p:cNvSpPr/>
            <p:nvPr/>
          </p:nvSpPr>
          <p:spPr>
            <a:xfrm rot="3855042">
              <a:off x="6319038" y="1778516"/>
              <a:ext cx="1313777" cy="9419554"/>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Rectangle 33">
              <a:extLst>
                <a:ext uri="{FF2B5EF4-FFF2-40B4-BE49-F238E27FC236}">
                  <a16:creationId xmlns:a16="http://schemas.microsoft.com/office/drawing/2014/main" id="{11714101-459C-415A-8D5B-29BF735666F8}"/>
                </a:ext>
              </a:extLst>
            </p:cNvPr>
            <p:cNvSpPr/>
            <p:nvPr/>
          </p:nvSpPr>
          <p:spPr>
            <a:xfrm rot="3855042">
              <a:off x="6731259" y="1558916"/>
              <a:ext cx="1731771" cy="1037999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785315" y="4836825"/>
            <a:ext cx="3116125" cy="677108"/>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it-IT" sz="20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mn-cs"/>
              </a:rPr>
              <a:t> </a:t>
            </a:r>
            <a:endParaRPr kumimoji="0" lang="it-IT" sz="2400" b="0" i="0" u="none" strike="noStrike" kern="1200" cap="none" spc="0" normalizeH="0" baseline="0" noProof="0" dirty="0">
              <a:ln>
                <a:noFill/>
              </a:ln>
              <a:solidFill>
                <a:srgbClr val="F9FAFD">
                  <a:lumMod val="25000"/>
                </a:srgbClr>
              </a:solidFill>
              <a:effectLst/>
              <a:uLnTx/>
              <a:uFillTx/>
              <a:latin typeface="Segoe UI" panose="020B0502040204020203" pitchFamily="34" charset="0"/>
              <a:ea typeface="+mn-ea"/>
              <a:cs typeface="+mn-cs"/>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162037" y="179075"/>
            <a:ext cx="478936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IRES</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1" name="Google Shape;577;p86">
            <a:extLst>
              <a:ext uri="{FF2B5EF4-FFF2-40B4-BE49-F238E27FC236}">
                <a16:creationId xmlns:a16="http://schemas.microsoft.com/office/drawing/2014/main" id="{6EE432FB-8B19-43D9-A366-3F81ACBA66C6}"/>
              </a:ext>
            </a:extLst>
          </p:cNvPr>
          <p:cNvSpPr txBox="1"/>
          <p:nvPr/>
        </p:nvSpPr>
        <p:spPr>
          <a:xfrm>
            <a:off x="818833" y="1337199"/>
            <a:ext cx="3330319" cy="1033938"/>
          </a:xfrm>
          <a:prstGeom prst="rect">
            <a:avLst/>
          </a:prstGeom>
          <a:noFill/>
          <a:ln>
            <a:noFill/>
          </a:ln>
        </p:spPr>
        <p:txBody>
          <a:bodyPr spcFirstLastPara="1" wrap="square" lIns="91425" tIns="45700" rIns="91425" bIns="45700" anchor="t" anchorCtr="0">
            <a:noAutofit/>
          </a:bodyPr>
          <a:lstStyle/>
          <a:p>
            <a:pPr lvl="0" algn="ctr">
              <a:lnSpc>
                <a:spcPct val="102777"/>
              </a:lnSpc>
              <a:buClr>
                <a:srgbClr val="000000"/>
              </a:buClr>
              <a:buSzPts val="5400"/>
              <a:defRPr/>
            </a:pPr>
            <a:r>
              <a:rPr lang="it-IT" sz="2000" b="1" dirty="0">
                <a:solidFill>
                  <a:srgbClr val="00B050"/>
                </a:solidFill>
                <a:latin typeface="Arial" panose="020B0604020202020204" pitchFamily="34" charset="0"/>
                <a:ea typeface="Montserrat Black"/>
                <a:cs typeface="Arial" panose="020B0604020202020204" pitchFamily="34" charset="0"/>
                <a:sym typeface="Montserrat Black"/>
              </a:rPr>
              <a:t>Risp. </a:t>
            </a:r>
            <a:r>
              <a:rPr lang="it-IT" sz="2000" b="1" dirty="0" err="1">
                <a:solidFill>
                  <a:srgbClr val="00B050"/>
                </a:solidFill>
                <a:latin typeface="Arial" panose="020B0604020202020204" pitchFamily="34" charset="0"/>
                <a:ea typeface="Montserrat Black"/>
                <a:cs typeface="Arial" panose="020B0604020202020204" pitchFamily="34" charset="0"/>
                <a:sym typeface="Montserrat Black"/>
              </a:rPr>
              <a:t>Interp</a:t>
            </a:r>
            <a:r>
              <a:rPr lang="it-IT" sz="2000" b="1" dirty="0">
                <a:solidFill>
                  <a:srgbClr val="00B050"/>
                </a:solidFill>
                <a:latin typeface="Arial" panose="020B0604020202020204" pitchFamily="34" charset="0"/>
                <a:ea typeface="Montserrat Black"/>
                <a:cs typeface="Arial" panose="020B0604020202020204" pitchFamily="34" charset="0"/>
                <a:sym typeface="Montserrat Black"/>
              </a:rPr>
              <a:t>. </a:t>
            </a:r>
          </a:p>
          <a:p>
            <a:pPr lvl="0" algn="ctr">
              <a:lnSpc>
                <a:spcPct val="102777"/>
              </a:lnSpc>
              <a:buClr>
                <a:srgbClr val="000000"/>
              </a:buClr>
              <a:buSzPts val="5400"/>
              <a:defRPr/>
            </a:pPr>
            <a:r>
              <a:rPr kumimoji="0" lang="it-IT" sz="2000" b="1" i="0" u="none" strike="noStrike" kern="1200" cap="none" spc="0" normalizeH="0" baseline="0" noProof="0" dirty="0">
                <a:ln>
                  <a:noFill/>
                </a:ln>
                <a:solidFill>
                  <a:srgbClr val="00B050"/>
                </a:solidFill>
                <a:effectLst/>
                <a:uLnTx/>
                <a:uFillTx/>
                <a:latin typeface="Arial" panose="020B0604020202020204" pitchFamily="34" charset="0"/>
                <a:ea typeface="Montserrat Black"/>
                <a:cs typeface="Arial" panose="020B0604020202020204" pitchFamily="34" charset="0"/>
                <a:sym typeface="Montserrat Black"/>
              </a:rPr>
              <a:t>n. 761 del 2021</a:t>
            </a:r>
          </a:p>
        </p:txBody>
      </p:sp>
      <p:sp>
        <p:nvSpPr>
          <p:cNvPr id="24" name="CasellaDiTesto 23">
            <a:extLst>
              <a:ext uri="{FF2B5EF4-FFF2-40B4-BE49-F238E27FC236}">
                <a16:creationId xmlns:a16="http://schemas.microsoft.com/office/drawing/2014/main" id="{8AE80936-9284-484F-8236-8CEBEC76B855}"/>
              </a:ext>
            </a:extLst>
          </p:cNvPr>
          <p:cNvSpPr txBox="1"/>
          <p:nvPr/>
        </p:nvSpPr>
        <p:spPr>
          <a:xfrm>
            <a:off x="676055" y="4485081"/>
            <a:ext cx="3615873" cy="1938992"/>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srgbClr val="00B050"/>
                </a:solidFill>
                <a:effectLst/>
                <a:uLnTx/>
                <a:uFillTx/>
                <a:latin typeface="Arial" panose="020B0604020202020204" pitchFamily="34" charset="0"/>
                <a:ea typeface="+mn-ea"/>
                <a:cs typeface="+mn-cs"/>
              </a:rPr>
              <a:t>DISALLINEAMENTO</a:t>
            </a:r>
          </a:p>
          <a:p>
            <a:pPr marL="0" marR="0" lvl="0" indent="0" algn="ctr" defTabSz="457200" rtl="0" eaLnBrk="1" fontAlgn="base" latinLnBrk="0" hangingPunct="1">
              <a:lnSpc>
                <a:spcPct val="100000"/>
              </a:lnSpc>
              <a:spcBef>
                <a:spcPts val="0"/>
              </a:spcBef>
              <a:spcAft>
                <a:spcPts val="0"/>
              </a:spcAft>
              <a:buClrTx/>
              <a:buSzTx/>
              <a:buFontTx/>
              <a:buNone/>
              <a:tabLst/>
              <a:defRPr/>
            </a:pPr>
            <a:r>
              <a:rPr lang="it-IT" sz="2000" b="1" dirty="0">
                <a:solidFill>
                  <a:srgbClr val="00B050"/>
                </a:solidFill>
                <a:latin typeface="Arial" panose="020B0604020202020204" pitchFamily="34" charset="0"/>
              </a:rPr>
              <a:t>TRA VALORI</a:t>
            </a: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srgbClr val="00B050"/>
                </a:solidFill>
                <a:effectLst/>
                <a:uLnTx/>
                <a:uFillTx/>
                <a:latin typeface="Arial" panose="020B0604020202020204" pitchFamily="34" charset="0"/>
                <a:ea typeface="+mn-ea"/>
                <a:cs typeface="+mn-cs"/>
              </a:rPr>
              <a:t>CIVILISTICI E FISCALI</a:t>
            </a:r>
          </a:p>
          <a:p>
            <a:pPr marL="0" marR="0" lvl="0" indent="0" algn="ctr" defTabSz="457200" rtl="0" eaLnBrk="1" fontAlgn="base" latinLnBrk="0" hangingPunct="1">
              <a:lnSpc>
                <a:spcPct val="100000"/>
              </a:lnSpc>
              <a:spcBef>
                <a:spcPts val="0"/>
              </a:spcBef>
              <a:spcAft>
                <a:spcPts val="0"/>
              </a:spcAft>
              <a:buClrTx/>
              <a:buSzTx/>
              <a:buFontTx/>
              <a:buNone/>
              <a:tabLst/>
              <a:defRPr/>
            </a:pPr>
            <a:r>
              <a:rPr lang="it-IT" dirty="0">
                <a:solidFill>
                  <a:srgbClr val="00B050"/>
                </a:solidFill>
                <a:latin typeface="Arial" panose="020B0604020202020204" pitchFamily="34" charset="0"/>
              </a:rPr>
              <a:t>(artt. 102, comma 2 </a:t>
            </a:r>
          </a:p>
          <a:p>
            <a:pPr marL="0" marR="0" lvl="0" indent="0" algn="ctr" defTabSz="457200" rtl="0" eaLnBrk="1" fontAlgn="base" latinLnBrk="0" hangingPunct="1">
              <a:lnSpc>
                <a:spcPct val="100000"/>
              </a:lnSpc>
              <a:spcBef>
                <a:spcPts val="0"/>
              </a:spcBef>
              <a:spcAft>
                <a:spcPts val="0"/>
              </a:spcAft>
              <a:buClrTx/>
              <a:buSzTx/>
              <a:buFontTx/>
              <a:buNone/>
              <a:tabLst/>
              <a:defRPr/>
            </a:pPr>
            <a:r>
              <a:rPr lang="it-IT" dirty="0">
                <a:solidFill>
                  <a:srgbClr val="00B050"/>
                </a:solidFill>
                <a:latin typeface="Arial" panose="020B0604020202020204" pitchFamily="34" charset="0"/>
              </a:rPr>
              <a:t>e 109 del TUIR)</a:t>
            </a:r>
            <a:endParaRPr kumimoji="0" lang="it-IT" i="0" u="none" strike="noStrike" kern="1200" cap="none" spc="0" normalizeH="0" baseline="0" noProof="0" dirty="0">
              <a:ln>
                <a:noFill/>
              </a:ln>
              <a:solidFill>
                <a:srgbClr val="00B050"/>
              </a:solidFill>
              <a:effectLst/>
              <a:uLnTx/>
              <a:uFillTx/>
              <a:latin typeface="Arial" panose="020B0604020202020204" pitchFamily="34" charset="0"/>
              <a:ea typeface="+mn-ea"/>
              <a:cs typeface="+mn-cs"/>
            </a:endParaRPr>
          </a:p>
          <a:p>
            <a:pPr marL="0" marR="0" lvl="0" indent="0" algn="ctr" defTabSz="457200" rtl="0" eaLnBrk="1" fontAlgn="base" latinLnBrk="0" hangingPunct="1">
              <a:lnSpc>
                <a:spcPct val="100000"/>
              </a:lnSpc>
              <a:spcBef>
                <a:spcPts val="0"/>
              </a:spcBef>
              <a:spcAft>
                <a:spcPts val="0"/>
              </a:spcAft>
              <a:buClrTx/>
              <a:buSzTx/>
              <a:buFontTx/>
              <a:buNone/>
              <a:tabLst/>
              <a:defRPr/>
            </a:pPr>
            <a:endParaRPr kumimoji="0" lang="it-IT" sz="2000" b="0" i="0" u="none" strike="noStrike" kern="1200" cap="none" spc="0" normalizeH="0" baseline="0" noProof="0" dirty="0">
              <a:ln>
                <a:noFill/>
              </a:ln>
              <a:solidFill>
                <a:srgbClr val="1F2F5E"/>
              </a:solidFill>
              <a:effectLst/>
              <a:uLnTx/>
              <a:uFillTx/>
              <a:latin typeface="Segoe UI" panose="020B0502040204020203" pitchFamily="34" charset="0"/>
              <a:ea typeface="+mn-ea"/>
              <a:cs typeface="+mn-cs"/>
            </a:endParaRPr>
          </a:p>
        </p:txBody>
      </p:sp>
      <p:sp>
        <p:nvSpPr>
          <p:cNvPr id="30" name="Oval 9">
            <a:extLst>
              <a:ext uri="{FF2B5EF4-FFF2-40B4-BE49-F238E27FC236}">
                <a16:creationId xmlns:a16="http://schemas.microsoft.com/office/drawing/2014/main" id="{57282801-9532-4AD4-9D93-ED7D8B141199}"/>
              </a:ext>
            </a:extLst>
          </p:cNvPr>
          <p:cNvSpPr/>
          <p:nvPr/>
        </p:nvSpPr>
        <p:spPr>
          <a:xfrm>
            <a:off x="1575040" y="2423352"/>
            <a:ext cx="1881624" cy="1881624"/>
          </a:xfrm>
          <a:prstGeom prst="ellipse">
            <a:avLst/>
          </a:prstGeom>
          <a:solidFill>
            <a:srgbClr val="00B050"/>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23" name="Gruppo 22">
            <a:extLst>
              <a:ext uri="{FF2B5EF4-FFF2-40B4-BE49-F238E27FC236}">
                <a16:creationId xmlns:a16="http://schemas.microsoft.com/office/drawing/2014/main" id="{24707E75-354C-0B4F-BDF4-63827DA0FD3F}"/>
              </a:ext>
            </a:extLst>
          </p:cNvPr>
          <p:cNvGrpSpPr/>
          <p:nvPr/>
        </p:nvGrpSpPr>
        <p:grpSpPr>
          <a:xfrm>
            <a:off x="1" y="9097706"/>
            <a:ext cx="18287999" cy="1177858"/>
            <a:chOff x="-121141" y="6091519"/>
            <a:chExt cx="12462637" cy="894504"/>
          </a:xfrm>
        </p:grpSpPr>
        <p:sp>
          <p:nvSpPr>
            <p:cNvPr id="25" name="Rettangolo 24">
              <a:extLst>
                <a:ext uri="{FF2B5EF4-FFF2-40B4-BE49-F238E27FC236}">
                  <a16:creationId xmlns:a16="http://schemas.microsoft.com/office/drawing/2014/main" id="{F8E03130-F3A7-AA41-8B7E-FF0527017A2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1" name="Immagine 30">
              <a:extLst>
                <a:ext uri="{FF2B5EF4-FFF2-40B4-BE49-F238E27FC236}">
                  <a16:creationId xmlns:a16="http://schemas.microsoft.com/office/drawing/2014/main" id="{DFC0E9CE-02DD-F947-9370-F5A282AEF107}"/>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32" name="CasellaDiTesto 31">
            <a:extLst>
              <a:ext uri="{FF2B5EF4-FFF2-40B4-BE49-F238E27FC236}">
                <a16:creationId xmlns:a16="http://schemas.microsoft.com/office/drawing/2014/main" id="{4BACEE56-AB29-2441-AC12-A7EE78CAE11F}"/>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8" name="CasellaDiTesto 37">
            <a:extLst>
              <a:ext uri="{FF2B5EF4-FFF2-40B4-BE49-F238E27FC236}">
                <a16:creationId xmlns:a16="http://schemas.microsoft.com/office/drawing/2014/main" id="{9550F1F7-2C03-4433-A2EA-E6A4DE27F062}"/>
              </a:ext>
            </a:extLst>
          </p:cNvPr>
          <p:cNvSpPr txBox="1"/>
          <p:nvPr/>
        </p:nvSpPr>
        <p:spPr>
          <a:xfrm>
            <a:off x="4149152" y="1625699"/>
            <a:ext cx="13601701" cy="7201972"/>
          </a:xfrm>
          <a:prstGeom prst="rect">
            <a:avLst/>
          </a:prstGeom>
          <a:noFill/>
        </p:spPr>
        <p:txBody>
          <a:bodyPr wrap="square">
            <a:spAutoFit/>
          </a:bodyPr>
          <a:lstStyle/>
          <a:p>
            <a:pPr algn="just" rtl="0" fontAlgn="base"/>
            <a:r>
              <a:rPr lang="it-IT" sz="2200" b="0" i="0" dirty="0">
                <a:solidFill>
                  <a:srgbClr val="000000"/>
                </a:solidFill>
                <a:effectLst/>
                <a:latin typeface="Arial" panose="020B0604020202020204" pitchFamily="34" charset="0"/>
                <a:cs typeface="Arial" panose="020B0604020202020204" pitchFamily="34" charset="0"/>
              </a:rPr>
              <a:t>L’Agenzia fornisce chiarimenti sulle modalità di recupero dei disallineamenti tra valori civilistici e valori fiscali dei beni ammortizzabili.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Nel caso di specie, una società (IAS </a:t>
            </a:r>
            <a:r>
              <a:rPr lang="it-IT" sz="2200" b="0" i="0" dirty="0" err="1">
                <a:solidFill>
                  <a:srgbClr val="000000"/>
                </a:solidFill>
                <a:effectLst/>
                <a:latin typeface="Arial" panose="020B0604020202020204" pitchFamily="34" charset="0"/>
                <a:cs typeface="Arial" panose="020B0604020202020204" pitchFamily="34" charset="0"/>
              </a:rPr>
              <a:t>Adopter</a:t>
            </a:r>
            <a:r>
              <a:rPr lang="it-IT" sz="2200" b="0" i="0" dirty="0">
                <a:solidFill>
                  <a:srgbClr val="000000"/>
                </a:solidFill>
                <a:effectLst/>
                <a:latin typeface="Arial" panose="020B0604020202020204" pitchFamily="34" charset="0"/>
                <a:cs typeface="Arial" panose="020B0604020202020204" pitchFamily="34" charset="0"/>
              </a:rPr>
              <a:t>), prima del 2019, ammortizzava contabilmente alcuni beni in base alla previsione di una loro certa vita utile, applicando i rispettivi (e diversi) coefficienti di ammortamento civilistici e fiscali nell’esercizio di entrata in funzione dei beni (2018), secondo il criterio del pro-rata temporis. Si creavano, quindi, dei disallineamenti - tra la quota fiscalmente deducibile e quella imputata a conto economico - riassorbiti con variazioni in aumento. Nel 2019 emergeva che la vita utile effettiva dei cespiti era maggiore rispetto a quella adottata </a:t>
            </a:r>
            <a:r>
              <a:rPr lang="it-IT" sz="2200" b="0" i="0" dirty="0" err="1">
                <a:solidFill>
                  <a:srgbClr val="000000"/>
                </a:solidFill>
                <a:effectLst/>
                <a:latin typeface="Arial" panose="020B0604020202020204" pitchFamily="34" charset="0"/>
                <a:cs typeface="Arial" panose="020B0604020202020204" pitchFamily="34" charset="0"/>
              </a:rPr>
              <a:t>civilisticamente</a:t>
            </a:r>
            <a:r>
              <a:rPr lang="it-IT" sz="2200" b="0" i="0" dirty="0">
                <a:solidFill>
                  <a:srgbClr val="000000"/>
                </a:solidFill>
                <a:effectLst/>
                <a:latin typeface="Arial" panose="020B0604020202020204" pitchFamily="34" charset="0"/>
                <a:cs typeface="Arial" panose="020B0604020202020204" pitchFamily="34" charset="0"/>
              </a:rPr>
              <a:t> e in applicazione dei principi IAS (16 e 8) veniva revisionata la vita utile delle classi merceologiche che comportava l’imputazione a conto economico di una quota di ammortamento inferiore rispetto a quella massima fiscalmente deducibile.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 </a:t>
            </a:r>
          </a:p>
          <a:p>
            <a:pPr algn="just" rtl="0" fontAlgn="base"/>
            <a:r>
              <a:rPr lang="it-IT" sz="2200" b="0" i="0" dirty="0">
                <a:solidFill>
                  <a:srgbClr val="000000"/>
                </a:solidFill>
                <a:effectLst/>
                <a:latin typeface="Arial" panose="020B0604020202020204" pitchFamily="34" charset="0"/>
                <a:cs typeface="Arial" panose="020B0604020202020204" pitchFamily="34" charset="0"/>
              </a:rPr>
              <a:t>Alla luce della variazione della vita utile dei beni, ci si chiede quale sia il periodo d’imposta in cui deve essere riassorbito il </a:t>
            </a:r>
            <a:r>
              <a:rPr lang="it-IT" sz="2200" b="1" i="0" dirty="0">
                <a:solidFill>
                  <a:srgbClr val="000000"/>
                </a:solidFill>
                <a:effectLst/>
                <a:latin typeface="Arial" panose="020B0604020202020204" pitchFamily="34" charset="0"/>
                <a:cs typeface="Arial" panose="020B0604020202020204" pitchFamily="34" charset="0"/>
              </a:rPr>
              <a:t>disallineamento </a:t>
            </a:r>
            <a:r>
              <a:rPr lang="it-IT" sz="2200" b="0" i="0" dirty="0">
                <a:solidFill>
                  <a:srgbClr val="000000"/>
                </a:solidFill>
                <a:effectLst/>
                <a:latin typeface="Arial" panose="020B0604020202020204" pitchFamily="34" charset="0"/>
                <a:cs typeface="Arial" panose="020B0604020202020204" pitchFamily="34" charset="0"/>
              </a:rPr>
              <a:t>che scaturisce dalla </a:t>
            </a:r>
            <a:r>
              <a:rPr lang="it-IT" sz="2200" b="1" i="0" dirty="0">
                <a:solidFill>
                  <a:srgbClr val="000000"/>
                </a:solidFill>
                <a:effectLst/>
                <a:latin typeface="Arial" panose="020B0604020202020204" pitchFamily="34" charset="0"/>
                <a:cs typeface="Arial" panose="020B0604020202020204" pitchFamily="34" charset="0"/>
              </a:rPr>
              <a:t>diversa dinamica temporale dell'ammortamento civilistico rispetto a quello fiscale, </a:t>
            </a:r>
            <a:r>
              <a:rPr lang="it-IT" sz="2200" b="0" i="0" dirty="0">
                <a:solidFill>
                  <a:srgbClr val="000000"/>
                </a:solidFill>
                <a:effectLst/>
                <a:latin typeface="Arial" panose="020B0604020202020204" pitchFamily="34" charset="0"/>
                <a:cs typeface="Arial" panose="020B0604020202020204" pitchFamily="34" charset="0"/>
              </a:rPr>
              <a:t>generatosi nei periodi d’imposta precedenti ed </a:t>
            </a:r>
            <a:r>
              <a:rPr lang="it-IT" sz="2200" b="0" i="0" u="sng" dirty="0">
                <a:solidFill>
                  <a:srgbClr val="000000"/>
                </a:solidFill>
                <a:effectLst/>
                <a:latin typeface="Arial" panose="020B0604020202020204" pitchFamily="34" charset="0"/>
                <a:cs typeface="Arial" panose="020B0604020202020204" pitchFamily="34" charset="0"/>
              </a:rPr>
              <a:t>emerso nell’anno di entrata in funzione del cespite</a:t>
            </a:r>
            <a:r>
              <a:rPr lang="it-IT" sz="2200" b="0" i="0" dirty="0">
                <a:solidFill>
                  <a:srgbClr val="000000"/>
                </a:solidFill>
                <a:effectLst/>
                <a:latin typeface="Arial" panose="020B0604020202020204" pitchFamily="34" charset="0"/>
                <a:cs typeface="Arial" panose="020B0604020202020204" pitchFamily="34" charset="0"/>
              </a:rPr>
              <a:t>.   L’Agenzia, estendendo i principi espressi nella Risoluzione n. 98/2013, chiarisce che tale disallineamento può essere riassorbito, ai fini </a:t>
            </a:r>
            <a:r>
              <a:rPr lang="it-IT" sz="2200" b="0" i="0" dirty="0" err="1">
                <a:solidFill>
                  <a:srgbClr val="000000"/>
                </a:solidFill>
                <a:effectLst/>
                <a:latin typeface="Arial" panose="020B0604020202020204" pitchFamily="34" charset="0"/>
                <a:cs typeface="Arial" panose="020B0604020202020204" pitchFamily="34" charset="0"/>
              </a:rPr>
              <a:t>Ires</a:t>
            </a:r>
            <a:r>
              <a:rPr lang="it-IT" sz="2200" b="0" i="0" dirty="0">
                <a:solidFill>
                  <a:srgbClr val="000000"/>
                </a:solidFill>
                <a:effectLst/>
                <a:latin typeface="Arial" panose="020B0604020202020204" pitchFamily="34" charset="0"/>
                <a:cs typeface="Arial" panose="020B0604020202020204" pitchFamily="34" charset="0"/>
              </a:rPr>
              <a:t>, attraverso un incremento delle quote annue di ammortamento fiscale fino al limite massimo costituito dal coefficiente tabellare (differenza tra quota di ammortamento calcolata in base ai coefficienti di cui al DM 31 dicembre 1988 e quota di ammortamento imputata a conto economico): la variazione in diminuzione così determinata, potrà essere recuperata</a:t>
            </a:r>
            <a:r>
              <a:rPr lang="it-IT" sz="2200" b="1" i="0" dirty="0">
                <a:solidFill>
                  <a:srgbClr val="000000"/>
                </a:solidFill>
                <a:effectLst/>
                <a:latin typeface="Arial" panose="020B0604020202020204" pitchFamily="34" charset="0"/>
                <a:cs typeface="Arial" panose="020B0604020202020204" pitchFamily="34" charset="0"/>
              </a:rPr>
              <a:t> nel primo periodo di imposta in cui vi è capienza per la deduzione di un'ulteriore quota di ammortamento fiscale.</a:t>
            </a:r>
            <a:endParaRPr lang="it-IT" sz="2200" b="0" i="0" dirty="0">
              <a:solidFill>
                <a:srgbClr val="000000"/>
              </a:solidFill>
              <a:effectLst/>
              <a:latin typeface="Arial" panose="020B0604020202020204" pitchFamily="34" charset="0"/>
              <a:cs typeface="Arial" panose="020B0604020202020204" pitchFamily="34" charset="0"/>
            </a:endParaRPr>
          </a:p>
        </p:txBody>
      </p:sp>
      <p:pic>
        <p:nvPicPr>
          <p:cNvPr id="3" name="Elemento grafico 2" descr="Altalena con riempimento a tinta unita">
            <a:extLst>
              <a:ext uri="{FF2B5EF4-FFF2-40B4-BE49-F238E27FC236}">
                <a16:creationId xmlns:a16="http://schemas.microsoft.com/office/drawing/2014/main" id="{4132EEB3-4766-4EDB-90E3-73A337C4ACF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72593" y="2557882"/>
            <a:ext cx="1488767" cy="1488767"/>
          </a:xfrm>
          <a:prstGeom prst="rect">
            <a:avLst/>
          </a:prstGeom>
        </p:spPr>
      </p:pic>
    </p:spTree>
    <p:extLst>
      <p:ext uri="{BB962C8B-B14F-4D97-AF65-F5344CB8AC3E}">
        <p14:creationId xmlns:p14="http://schemas.microsoft.com/office/powerpoint/2010/main" val="12043872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750"/>
                                        <p:tgtEl>
                                          <p:spTgt spid="21"/>
                                        </p:tgtEl>
                                      </p:cBhvr>
                                    </p:animEffect>
                                    <p:anim calcmode="lin" valueType="num">
                                      <p:cBhvr>
                                        <p:cTn id="13" dur="750" fill="hold"/>
                                        <p:tgtEl>
                                          <p:spTgt spid="21"/>
                                        </p:tgtEl>
                                        <p:attrNameLst>
                                          <p:attrName>ppt_x</p:attrName>
                                        </p:attrNameLst>
                                      </p:cBhvr>
                                      <p:tavLst>
                                        <p:tav tm="0">
                                          <p:val>
                                            <p:strVal val="#ppt_x"/>
                                          </p:val>
                                        </p:tav>
                                        <p:tav tm="100000">
                                          <p:val>
                                            <p:strVal val="#ppt_x"/>
                                          </p:val>
                                        </p:tav>
                                      </p:tavLst>
                                    </p:anim>
                                    <p:anim calcmode="lin" valueType="num">
                                      <p:cBhvr>
                                        <p:cTn id="14" dur="75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up)">
                                      <p:cBhvr>
                                        <p:cTn id="19" dur="500"/>
                                        <p:tgtEl>
                                          <p:spTgt spid="26"/>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wipe(up)">
                                      <p:cBhvr>
                                        <p:cTn id="2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7" grpId="0"/>
      <p:bldP spid="21" grpId="0"/>
      <p:bldP spid="3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Elemento grafico 7" descr="Aeroplanino di carta volante">
            <a:extLst>
              <a:ext uri="{FF2B5EF4-FFF2-40B4-BE49-F238E27FC236}">
                <a16:creationId xmlns:a16="http://schemas.microsoft.com/office/drawing/2014/main" id="{96DB7781-89D4-4B5C-97FD-F1469683F29F}"/>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1761" y="370500"/>
            <a:ext cx="12778942" cy="12778942"/>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CED9A4E5-0A7C-425D-AC49-0126C68D57C4}"/>
              </a:ext>
            </a:extLst>
          </p:cNvPr>
          <p:cNvSpPr/>
          <p:nvPr/>
        </p:nvSpPr>
        <p:spPr>
          <a:xfrm>
            <a:off x="10411679" y="2034524"/>
            <a:ext cx="5330360" cy="5330360"/>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0" scaled="1"/>
            <a:tileRect/>
          </a:gradFill>
          <a:ln w="57150">
            <a:noFill/>
            <a:miter lim="800000"/>
          </a:ln>
          <a:effectLst>
            <a:outerShdw blurRad="800100" dist="609600" dir="7800000" sx="96000" sy="96000" algn="t" rotWithShape="0">
              <a:schemeClr val="bg2">
                <a:lumMod val="7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 name="Oval 10">
            <a:extLst>
              <a:ext uri="{FF2B5EF4-FFF2-40B4-BE49-F238E27FC236}">
                <a16:creationId xmlns:a16="http://schemas.microsoft.com/office/drawing/2014/main" id="{5FE52D52-8F03-B94E-8E0D-AC058CDBD089}"/>
              </a:ext>
            </a:extLst>
          </p:cNvPr>
          <p:cNvSpPr/>
          <p:nvPr/>
        </p:nvSpPr>
        <p:spPr>
          <a:xfrm>
            <a:off x="10111562" y="2197809"/>
            <a:ext cx="5330360" cy="5330360"/>
          </a:xfrm>
          <a:prstGeom prst="ellipse">
            <a:avLst/>
          </a:prstGeom>
          <a:solidFill>
            <a:schemeClr val="accent3"/>
          </a:solidFill>
          <a:ln w="57150">
            <a:noFill/>
            <a:miter lim="800000"/>
          </a:ln>
          <a:effectLst>
            <a:outerShdw blurRad="800100" dist="609600" dir="7800000" sx="96000" sy="96000" algn="t" rotWithShape="0">
              <a:schemeClr val="bg2">
                <a:lumMod val="7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EVENTI, CONVEGNI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 DOCUMENTI DELL’AREA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CasellaDiTesto 14">
            <a:extLst>
              <a:ext uri="{FF2B5EF4-FFF2-40B4-BE49-F238E27FC236}">
                <a16:creationId xmlns:a16="http://schemas.microsoft.com/office/drawing/2014/main" id="{3E08C8C8-AAE5-418E-8B5C-7D91D449E266}"/>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14" name="Gruppo 13">
            <a:extLst>
              <a:ext uri="{FF2B5EF4-FFF2-40B4-BE49-F238E27FC236}">
                <a16:creationId xmlns:a16="http://schemas.microsoft.com/office/drawing/2014/main" id="{3B7084E7-5B92-F245-9743-E28028A734E2}"/>
              </a:ext>
            </a:extLst>
          </p:cNvPr>
          <p:cNvGrpSpPr/>
          <p:nvPr/>
        </p:nvGrpSpPr>
        <p:grpSpPr>
          <a:xfrm>
            <a:off x="1" y="9097706"/>
            <a:ext cx="18287999" cy="1177858"/>
            <a:chOff x="-121141" y="6091519"/>
            <a:chExt cx="12462637" cy="894504"/>
          </a:xfrm>
        </p:grpSpPr>
        <p:sp>
          <p:nvSpPr>
            <p:cNvPr id="16" name="Rettangolo 15">
              <a:extLst>
                <a:ext uri="{FF2B5EF4-FFF2-40B4-BE49-F238E27FC236}">
                  <a16:creationId xmlns:a16="http://schemas.microsoft.com/office/drawing/2014/main" id="{62586059-571D-154F-8D8B-EAEF43C19790}"/>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7" name="Immagine 16">
              <a:extLst>
                <a:ext uri="{FF2B5EF4-FFF2-40B4-BE49-F238E27FC236}">
                  <a16:creationId xmlns:a16="http://schemas.microsoft.com/office/drawing/2014/main" id="{15131558-D303-A647-91FE-889285459869}"/>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18" name="CasellaDiTesto 17">
            <a:extLst>
              <a:ext uri="{FF2B5EF4-FFF2-40B4-BE49-F238E27FC236}">
                <a16:creationId xmlns:a16="http://schemas.microsoft.com/office/drawing/2014/main" id="{51046596-1527-E444-B66E-74437C8BB69E}"/>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6644489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Isosceles Triangle 38">
            <a:extLst>
              <a:ext uri="{FF2B5EF4-FFF2-40B4-BE49-F238E27FC236}">
                <a16:creationId xmlns:a16="http://schemas.microsoft.com/office/drawing/2014/main" id="{26AEC1CE-4435-4041-9D02-7A81A12FA5BA}"/>
              </a:ext>
            </a:extLst>
          </p:cNvPr>
          <p:cNvSpPr/>
          <p:nvPr/>
        </p:nvSpPr>
        <p:spPr>
          <a:xfrm rot="5400000">
            <a:off x="6345704" y="4218415"/>
            <a:ext cx="300123" cy="702653"/>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43" name="Oval 18">
            <a:extLst>
              <a:ext uri="{FF2B5EF4-FFF2-40B4-BE49-F238E27FC236}">
                <a16:creationId xmlns:a16="http://schemas.microsoft.com/office/drawing/2014/main" id="{4FBCCDA9-67B5-4642-A9DB-BBA70E67DA15}"/>
              </a:ext>
            </a:extLst>
          </p:cNvPr>
          <p:cNvSpPr/>
          <p:nvPr/>
        </p:nvSpPr>
        <p:spPr>
          <a:xfrm>
            <a:off x="3687629" y="3469363"/>
            <a:ext cx="2130883" cy="2130883"/>
          </a:xfrm>
          <a:prstGeom prst="ellipse">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7" name="Rettangolo 26">
            <a:extLst>
              <a:ext uri="{FF2B5EF4-FFF2-40B4-BE49-F238E27FC236}">
                <a16:creationId xmlns:a16="http://schemas.microsoft.com/office/drawing/2014/main" id="{725089B4-D900-4FF3-A4D8-32E943991F57}"/>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8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5" name="CasellaDiTesto 34">
            <a:extLst>
              <a:ext uri="{FF2B5EF4-FFF2-40B4-BE49-F238E27FC236}">
                <a16:creationId xmlns:a16="http://schemas.microsoft.com/office/drawing/2014/main" id="{841163DF-3B41-4BB4-B015-A49C37D2F5D6}"/>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6" name="Oval 19">
            <a:extLst>
              <a:ext uri="{FF2B5EF4-FFF2-40B4-BE49-F238E27FC236}">
                <a16:creationId xmlns:a16="http://schemas.microsoft.com/office/drawing/2014/main" id="{CEC450B0-7B9B-44FB-9516-726BBC6AB34F}"/>
              </a:ext>
            </a:extLst>
          </p:cNvPr>
          <p:cNvSpPr/>
          <p:nvPr/>
        </p:nvSpPr>
        <p:spPr>
          <a:xfrm>
            <a:off x="4040103" y="3821837"/>
            <a:ext cx="1425934" cy="1425934"/>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1" name="CasellaDiTesto 40">
            <a:extLst>
              <a:ext uri="{FF2B5EF4-FFF2-40B4-BE49-F238E27FC236}">
                <a16:creationId xmlns:a16="http://schemas.microsoft.com/office/drawing/2014/main" id="{7593484E-AE06-4D26-B512-AD92865D1640}"/>
              </a:ext>
            </a:extLst>
          </p:cNvPr>
          <p:cNvSpPr txBox="1"/>
          <p:nvPr/>
        </p:nvSpPr>
        <p:spPr>
          <a:xfrm>
            <a:off x="7173019" y="3600245"/>
            <a:ext cx="10310496" cy="1938992"/>
          </a:xfrm>
          <a:prstGeom prst="rect">
            <a:avLst/>
          </a:prstGeom>
          <a:noFill/>
        </p:spPr>
        <p:txBody>
          <a:bodyPr wrap="square">
            <a:spAutoFit/>
          </a:bodyPr>
          <a:lstStyle/>
          <a:p>
            <a:pPr algn="just" rtl="0" fontAlgn="base"/>
            <a:r>
              <a:rPr lang="it-IT" sz="2400" i="0" dirty="0">
                <a:solidFill>
                  <a:srgbClr val="000000"/>
                </a:solidFill>
                <a:effectLst/>
                <a:latin typeface="Arial" panose="020B0604020202020204" pitchFamily="34" charset="0"/>
                <a:cs typeface="Arial" panose="020B0604020202020204" pitchFamily="34" charset="0"/>
              </a:rPr>
              <a:t>5 novembre 2021</a:t>
            </a:r>
          </a:p>
          <a:p>
            <a:pPr algn="just" rtl="0" fontAlgn="base"/>
            <a:r>
              <a:rPr lang="it-IT" sz="2400" i="0" dirty="0">
                <a:solidFill>
                  <a:srgbClr val="000000"/>
                </a:solidFill>
                <a:effectLst/>
                <a:latin typeface="Arial" panose="020B0604020202020204" pitchFamily="34" charset="0"/>
                <a:cs typeface="Arial" panose="020B0604020202020204" pitchFamily="34" charset="0"/>
              </a:rPr>
              <a:t>Webinar </a:t>
            </a:r>
            <a:r>
              <a:rPr lang="it-IT" sz="2400" i="1" dirty="0">
                <a:solidFill>
                  <a:srgbClr val="000000"/>
                </a:solidFill>
                <a:effectLst/>
                <a:latin typeface="Arial" panose="020B0604020202020204" pitchFamily="34" charset="0"/>
                <a:cs typeface="Arial" panose="020B0604020202020204" pitchFamily="34" charset="0"/>
              </a:rPr>
              <a:t>Confindustria Sardegna meridionale </a:t>
            </a:r>
          </a:p>
          <a:p>
            <a:pPr algn="just" rtl="0" fontAlgn="base"/>
            <a:r>
              <a:rPr lang="it-IT" sz="2400" b="1" i="1" dirty="0">
                <a:solidFill>
                  <a:srgbClr val="000000"/>
                </a:solidFill>
                <a:effectLst/>
                <a:latin typeface="Arial" panose="020B0604020202020204" pitchFamily="34" charset="0"/>
              </a:rPr>
              <a:t>Welfare aziendale: opportunità e benefici per imprese e lavoratori </a:t>
            </a:r>
            <a:r>
              <a:rPr lang="it-IT" sz="2400" b="1" i="0" dirty="0">
                <a:solidFill>
                  <a:srgbClr val="000000"/>
                </a:solidFill>
                <a:effectLst/>
                <a:latin typeface="Arial" panose="020B0604020202020204" pitchFamily="34" charset="0"/>
              </a:rPr>
              <a:t>-</a:t>
            </a:r>
            <a:r>
              <a:rPr lang="it-IT" sz="2400" b="0" i="0" dirty="0">
                <a:solidFill>
                  <a:srgbClr val="000000"/>
                </a:solidFill>
                <a:effectLst/>
                <a:latin typeface="Arial" panose="020B0604020202020204" pitchFamily="34" charset="0"/>
              </a:rPr>
              <a:t>Intervento sul tema degli strumenti a disposizione delle aziende per migliorare la produttività e ridurre i costi.  </a:t>
            </a:r>
            <a:endParaRPr lang="it-IT" sz="2400" b="1" i="1" dirty="0">
              <a:solidFill>
                <a:srgbClr val="000000"/>
              </a:solidFill>
              <a:effectLst/>
              <a:latin typeface="Arial" panose="020B0604020202020204" pitchFamily="34" charset="0"/>
              <a:cs typeface="Arial" panose="020B0604020202020204" pitchFamily="34" charset="0"/>
            </a:endParaRPr>
          </a:p>
        </p:txBody>
      </p:sp>
      <p:sp>
        <p:nvSpPr>
          <p:cNvPr id="3" name="CasellaDiTesto 2">
            <a:extLst>
              <a:ext uri="{FF2B5EF4-FFF2-40B4-BE49-F238E27FC236}">
                <a16:creationId xmlns:a16="http://schemas.microsoft.com/office/drawing/2014/main" id="{9A7ACE64-5152-4FD4-BC4D-6B6731DE61FC}"/>
              </a:ext>
            </a:extLst>
          </p:cNvPr>
          <p:cNvSpPr txBox="1"/>
          <p:nvPr/>
        </p:nvSpPr>
        <p:spPr>
          <a:xfrm>
            <a:off x="804485" y="4175819"/>
            <a:ext cx="2336482" cy="523220"/>
          </a:xfrm>
          <a:prstGeom prst="rect">
            <a:avLst/>
          </a:prstGeom>
          <a:noFill/>
        </p:spPr>
        <p:txBody>
          <a:bodyPr wrap="square" rtlCol="0">
            <a:spAutoFit/>
          </a:bodyPr>
          <a:lstStyle/>
          <a:p>
            <a:pPr algn="ctr"/>
            <a:r>
              <a:rPr lang="it-IT" sz="2800" b="1" dirty="0">
                <a:solidFill>
                  <a:srgbClr val="D70A0B"/>
                </a:solidFill>
                <a:latin typeface="Arial" panose="020B0604020202020204" pitchFamily="34" charset="0"/>
                <a:cs typeface="Arial" panose="020B0604020202020204" pitchFamily="34" charset="0"/>
              </a:rPr>
              <a:t>EVENTI</a:t>
            </a:r>
          </a:p>
        </p:txBody>
      </p:sp>
      <p:pic>
        <p:nvPicPr>
          <p:cNvPr id="4" name="Elemento grafico 3" descr="Connessioni con riempimento a tinta unita">
            <a:extLst>
              <a:ext uri="{FF2B5EF4-FFF2-40B4-BE49-F238E27FC236}">
                <a16:creationId xmlns:a16="http://schemas.microsoft.com/office/drawing/2014/main" id="{B4A3C277-5BF1-4AA6-883F-A3B842C912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54222" y="3927323"/>
            <a:ext cx="1284836" cy="1284836"/>
          </a:xfrm>
          <a:prstGeom prst="rect">
            <a:avLst/>
          </a:prstGeom>
        </p:spPr>
      </p:pic>
      <p:grpSp>
        <p:nvGrpSpPr>
          <p:cNvPr id="21" name="Gruppo 20">
            <a:extLst>
              <a:ext uri="{FF2B5EF4-FFF2-40B4-BE49-F238E27FC236}">
                <a16:creationId xmlns:a16="http://schemas.microsoft.com/office/drawing/2014/main" id="{0741D2C2-501D-9241-8475-78F5F8DCD2C9}"/>
              </a:ext>
            </a:extLst>
          </p:cNvPr>
          <p:cNvGrpSpPr/>
          <p:nvPr/>
        </p:nvGrpSpPr>
        <p:grpSpPr>
          <a:xfrm>
            <a:off x="1" y="9097706"/>
            <a:ext cx="18287999" cy="1177858"/>
            <a:chOff x="-121141" y="6091519"/>
            <a:chExt cx="12462637" cy="894504"/>
          </a:xfrm>
        </p:grpSpPr>
        <p:sp>
          <p:nvSpPr>
            <p:cNvPr id="22" name="Rettangolo 21">
              <a:extLst>
                <a:ext uri="{FF2B5EF4-FFF2-40B4-BE49-F238E27FC236}">
                  <a16:creationId xmlns:a16="http://schemas.microsoft.com/office/drawing/2014/main" id="{6264DBC6-420E-734B-8600-D6A780A7C0E5}"/>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3" name="Immagine 22">
              <a:extLst>
                <a:ext uri="{FF2B5EF4-FFF2-40B4-BE49-F238E27FC236}">
                  <a16:creationId xmlns:a16="http://schemas.microsoft.com/office/drawing/2014/main" id="{E8B84E6A-4EC2-654D-B95E-1956D84BF078}"/>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24" name="CasellaDiTesto 23">
            <a:extLst>
              <a:ext uri="{FF2B5EF4-FFF2-40B4-BE49-F238E27FC236}">
                <a16:creationId xmlns:a16="http://schemas.microsoft.com/office/drawing/2014/main" id="{FFE81AFB-94E1-104F-809A-47B4B9733C89}"/>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9247593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anim calcmode="lin" valueType="num">
                                      <p:cBhvr>
                                        <p:cTn id="8" dur="750" fill="hold"/>
                                        <p:tgtEl>
                                          <p:spTgt spid="39"/>
                                        </p:tgtEl>
                                        <p:attrNameLst>
                                          <p:attrName>ppt_x</p:attrName>
                                        </p:attrNameLst>
                                      </p:cBhvr>
                                      <p:tavLst>
                                        <p:tav tm="0">
                                          <p:val>
                                            <p:strVal val="#ppt_x"/>
                                          </p:val>
                                        </p:tav>
                                        <p:tav tm="100000">
                                          <p:val>
                                            <p:strVal val="#ppt_x"/>
                                          </p:val>
                                        </p:tav>
                                      </p:tavLst>
                                    </p:anim>
                                    <p:anim calcmode="lin" valueType="num">
                                      <p:cBhvr>
                                        <p:cTn id="9" dur="75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750"/>
                                        <p:tgtEl>
                                          <p:spTgt spid="43"/>
                                        </p:tgtEl>
                                      </p:cBhvr>
                                    </p:animEffect>
                                    <p:anim calcmode="lin" valueType="num">
                                      <p:cBhvr>
                                        <p:cTn id="15" dur="750" fill="hold"/>
                                        <p:tgtEl>
                                          <p:spTgt spid="43"/>
                                        </p:tgtEl>
                                        <p:attrNameLst>
                                          <p:attrName>ppt_x</p:attrName>
                                        </p:attrNameLst>
                                      </p:cBhvr>
                                      <p:tavLst>
                                        <p:tav tm="0">
                                          <p:val>
                                            <p:strVal val="#ppt_x"/>
                                          </p:val>
                                        </p:tav>
                                        <p:tav tm="100000">
                                          <p:val>
                                            <p:strVal val="#ppt_x"/>
                                          </p:val>
                                        </p:tav>
                                      </p:tavLst>
                                    </p:anim>
                                    <p:anim calcmode="lin" valueType="num">
                                      <p:cBhvr>
                                        <p:cTn id="16" dur="750" fill="hold"/>
                                        <p:tgtEl>
                                          <p:spTgt spid="4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750"/>
                                        <p:tgtEl>
                                          <p:spTgt spid="36"/>
                                        </p:tgtEl>
                                      </p:cBhvr>
                                    </p:animEffect>
                                    <p:anim calcmode="lin" valueType="num">
                                      <p:cBhvr>
                                        <p:cTn id="20" dur="750" fill="hold"/>
                                        <p:tgtEl>
                                          <p:spTgt spid="36"/>
                                        </p:tgtEl>
                                        <p:attrNameLst>
                                          <p:attrName>ppt_x</p:attrName>
                                        </p:attrNameLst>
                                      </p:cBhvr>
                                      <p:tavLst>
                                        <p:tav tm="0">
                                          <p:val>
                                            <p:strVal val="#ppt_x"/>
                                          </p:val>
                                        </p:tav>
                                        <p:tav tm="100000">
                                          <p:val>
                                            <p:strVal val="#ppt_x"/>
                                          </p:val>
                                        </p:tav>
                                      </p:tavLst>
                                    </p:anim>
                                    <p:anim calcmode="lin" valueType="num">
                                      <p:cBhvr>
                                        <p:cTn id="21" dur="75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151496" y="-972386"/>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5" name="Elemento grafico 14" descr="Post-it con riempimento a tinta unita">
            <a:extLst>
              <a:ext uri="{FF2B5EF4-FFF2-40B4-BE49-F238E27FC236}">
                <a16:creationId xmlns:a16="http://schemas.microsoft.com/office/drawing/2014/main" id="{A4BA3EC9-F1E2-4BE5-8E54-BE97B7A7BF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02567" y="1335348"/>
            <a:ext cx="7299004" cy="7299004"/>
          </a:xfrm>
          <a:prstGeom prst="rect">
            <a:avLst/>
          </a:prstGeom>
          <a:effectLst>
            <a:outerShdw blurRad="63500" sx="1000" sy="1000" algn="ctr" rotWithShape="0">
              <a:prstClr val="black">
                <a:alpha val="0"/>
              </a:prstClr>
            </a:outerShdw>
          </a:effectLst>
        </p:spPr>
      </p:pic>
      <p:sp>
        <p:nvSpPr>
          <p:cNvPr id="16" name="Oval 16">
            <a:extLst>
              <a:ext uri="{FF2B5EF4-FFF2-40B4-BE49-F238E27FC236}">
                <a16:creationId xmlns:a16="http://schemas.microsoft.com/office/drawing/2014/main" id="{89D9F083-5E5C-451C-B7D0-D699C55D04DD}"/>
              </a:ext>
            </a:extLst>
          </p:cNvPr>
          <p:cNvSpPr/>
          <p:nvPr/>
        </p:nvSpPr>
        <p:spPr>
          <a:xfrm>
            <a:off x="8659031" y="2217511"/>
            <a:ext cx="5400267" cy="5396755"/>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7" name="Oval 16">
            <a:extLst>
              <a:ext uri="{FF2B5EF4-FFF2-40B4-BE49-F238E27FC236}">
                <a16:creationId xmlns:a16="http://schemas.microsoft.com/office/drawing/2014/main" id="{C88FFD58-DF8D-442A-A4A6-809CBF3D192A}"/>
              </a:ext>
            </a:extLst>
          </p:cNvPr>
          <p:cNvSpPr/>
          <p:nvPr/>
        </p:nvSpPr>
        <p:spPr>
          <a:xfrm>
            <a:off x="8573051" y="2474293"/>
            <a:ext cx="5024382" cy="5021114"/>
          </a:xfrm>
          <a:prstGeom prst="ellipse">
            <a:avLst/>
          </a:prstGeom>
          <a:solidFill>
            <a:schemeClr val="accent5"/>
          </a:solidFill>
          <a:ln w="57150">
            <a:noFill/>
            <a:miter lim="800000"/>
          </a:ln>
          <a:effectLst>
            <a:outerShdw blurRad="800100" dist="609600" dir="7800000" sx="96000" sy="96000" algn="t" rotWithShape="0">
              <a:schemeClr val="bg2">
                <a:lumMod val="7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NEWS </a:t>
            </a:r>
          </a:p>
        </p:txBody>
      </p:sp>
      <p:sp>
        <p:nvSpPr>
          <p:cNvPr id="18" name="CasellaDiTesto 17">
            <a:extLst>
              <a:ext uri="{FF2B5EF4-FFF2-40B4-BE49-F238E27FC236}">
                <a16:creationId xmlns:a16="http://schemas.microsoft.com/office/drawing/2014/main" id="{A7F382C6-3A1A-4E64-9CEA-A0057D39F602}"/>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14" name="Gruppo 13">
            <a:extLst>
              <a:ext uri="{FF2B5EF4-FFF2-40B4-BE49-F238E27FC236}">
                <a16:creationId xmlns:a16="http://schemas.microsoft.com/office/drawing/2014/main" id="{13905EC2-3F22-B747-928E-B257CC62CBCB}"/>
              </a:ext>
            </a:extLst>
          </p:cNvPr>
          <p:cNvGrpSpPr/>
          <p:nvPr/>
        </p:nvGrpSpPr>
        <p:grpSpPr>
          <a:xfrm>
            <a:off x="1" y="9097706"/>
            <a:ext cx="18287999" cy="1177858"/>
            <a:chOff x="-121141" y="6091519"/>
            <a:chExt cx="12462637" cy="894504"/>
          </a:xfrm>
        </p:grpSpPr>
        <p:sp>
          <p:nvSpPr>
            <p:cNvPr id="19" name="Rettangolo 18">
              <a:extLst>
                <a:ext uri="{FF2B5EF4-FFF2-40B4-BE49-F238E27FC236}">
                  <a16:creationId xmlns:a16="http://schemas.microsoft.com/office/drawing/2014/main" id="{04A2A84D-5F7F-FF4A-BA78-17477BC65646}"/>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0" name="Immagine 19">
              <a:extLst>
                <a:ext uri="{FF2B5EF4-FFF2-40B4-BE49-F238E27FC236}">
                  <a16:creationId xmlns:a16="http://schemas.microsoft.com/office/drawing/2014/main" id="{C9240B95-7894-2141-A00E-3DCCC550821B}"/>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21" name="CasellaDiTesto 20">
            <a:extLst>
              <a:ext uri="{FF2B5EF4-FFF2-40B4-BE49-F238E27FC236}">
                <a16:creationId xmlns:a16="http://schemas.microsoft.com/office/drawing/2014/main" id="{2CB3D35A-55E3-DC4A-80B4-335D5F2813AF}"/>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2722168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5080888" y="6218681"/>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35" name="Group 34">
            <a:extLst>
              <a:ext uri="{FF2B5EF4-FFF2-40B4-BE49-F238E27FC236}">
                <a16:creationId xmlns:a16="http://schemas.microsoft.com/office/drawing/2014/main" id="{01462CBD-66A4-48E5-A3C4-CF85DEA19325}"/>
              </a:ext>
            </a:extLst>
          </p:cNvPr>
          <p:cNvGrpSpPr/>
          <p:nvPr/>
        </p:nvGrpSpPr>
        <p:grpSpPr>
          <a:xfrm rot="6947749">
            <a:off x="12118325" y="4055895"/>
            <a:ext cx="10408149" cy="2005129"/>
            <a:chOff x="1974128" y="4553767"/>
            <a:chExt cx="15432735" cy="2005129"/>
          </a:xfrm>
          <a:effectLst>
            <a:outerShdw blurRad="1079500" dist="50800" dir="5400000" sx="82000" sy="82000" algn="ctr" rotWithShape="0">
              <a:srgbClr val="000000">
                <a:alpha val="46000"/>
              </a:srgbClr>
            </a:outerShdw>
          </a:effectLst>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sp>
        <p:nvSpPr>
          <p:cNvPr id="10" name="Oval 9">
            <a:extLst>
              <a:ext uri="{FF2B5EF4-FFF2-40B4-BE49-F238E27FC236}">
                <a16:creationId xmlns:a16="http://schemas.microsoft.com/office/drawing/2014/main" id="{7416D99C-6EA2-4903-9964-F96929784E55}"/>
              </a:ext>
            </a:extLst>
          </p:cNvPr>
          <p:cNvSpPr/>
          <p:nvPr/>
        </p:nvSpPr>
        <p:spPr>
          <a:xfrm>
            <a:off x="15307365" y="6403329"/>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Lato Black"/>
                <a:ea typeface="Montserrat Black"/>
                <a:cs typeface="Montserrat Black"/>
                <a:sym typeface="Montserrat Black"/>
              </a:rPr>
              <a:t>02</a:t>
            </a:r>
            <a:endParaRPr kumimoji="0" sz="1800" b="0" i="0" u="none" strike="noStrike" kern="1200" cap="none" spc="0" normalizeH="0" baseline="0" noProof="0" dirty="0">
              <a:ln>
                <a:noFill/>
              </a:ln>
              <a:solidFill>
                <a:srgbClr val="FFFFFF"/>
              </a:solidFill>
              <a:effectLst/>
              <a:uLnTx/>
              <a:uFillTx/>
              <a:latin typeface="Lato Black"/>
              <a:ea typeface="+mn-ea"/>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630666" y="207863"/>
            <a:ext cx="1104317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srgbClr val="F9FAFD"/>
                </a:solidFill>
                <a:effectLst/>
                <a:uLnTx/>
                <a:uFillTx/>
                <a:latin typeface="Arial" panose="020B0604020202020204" pitchFamily="34" charset="0"/>
                <a:ea typeface="+mn-ea"/>
                <a:cs typeface="Arial" panose="020B0604020202020204" pitchFamily="34" charset="0"/>
              </a:rPr>
              <a:t>CREDITO </a:t>
            </a:r>
            <a:r>
              <a:rPr kumimoji="0" lang="it-IT" sz="3200" b="1" i="0" u="none" strike="noStrike" kern="1200" cap="none" spc="0" normalizeH="0" baseline="0" noProof="0">
                <a:ln>
                  <a:noFill/>
                </a:ln>
                <a:solidFill>
                  <a:srgbClr val="F9FAFD"/>
                </a:solidFill>
                <a:effectLst/>
                <a:uLnTx/>
                <a:uFillTx/>
                <a:latin typeface="Arial" panose="020B0604020202020204" pitchFamily="34" charset="0"/>
                <a:ea typeface="+mn-ea"/>
                <a:cs typeface="Arial" panose="020B0604020202020204" pitchFamily="34" charset="0"/>
              </a:rPr>
              <a:t>D’IMPOSTA SUD E ZES</a:t>
            </a:r>
            <a:endParaRPr kumimoji="0" lang="it-IT" sz="3200" b="1" i="0" u="none" strike="noStrike" kern="1200" cap="none" spc="0" normalizeH="0" baseline="0" noProof="0" dirty="0">
              <a:ln>
                <a:noFill/>
              </a:ln>
              <a:solidFill>
                <a:srgbClr val="F9FAFD"/>
              </a:solidFill>
              <a:effectLst/>
              <a:uLnTx/>
              <a:uFillTx/>
              <a:latin typeface="Arial" panose="020B0604020202020204" pitchFamily="34" charset="0"/>
              <a:ea typeface="Montserrat Black"/>
              <a:cs typeface="Arial" panose="020B0604020202020204" pitchFamily="34" charset="0"/>
              <a:sym typeface="Montserrat Black"/>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41" name="Rettangolo con angoli arrotondati 40">
            <a:extLst>
              <a:ext uri="{FF2B5EF4-FFF2-40B4-BE49-F238E27FC236}">
                <a16:creationId xmlns:a16="http://schemas.microsoft.com/office/drawing/2014/main" id="{39E2043C-22B4-4C71-95D8-6C51332A8C07}"/>
              </a:ext>
            </a:extLst>
          </p:cNvPr>
          <p:cNvSpPr/>
          <p:nvPr/>
        </p:nvSpPr>
        <p:spPr>
          <a:xfrm>
            <a:off x="14216343" y="1406509"/>
            <a:ext cx="3745209" cy="182143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VAI AL PROVVEDIMENTO, AL MODELLO E ALLE ISTRUZIONI</a:t>
            </a: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600" b="0" i="0" u="sng"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https://www.agenziaentrate.gov.it/portale/web/guest/-/provvedimento-27-ottobre-2021-credito</a:t>
            </a:r>
            <a:r>
              <a:rPr kumimoji="0" lang="it-IT" sz="16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 </a:t>
            </a:r>
          </a:p>
        </p:txBody>
      </p:sp>
      <p:grpSp>
        <p:nvGrpSpPr>
          <p:cNvPr id="18" name="Gruppo 17">
            <a:extLst>
              <a:ext uri="{FF2B5EF4-FFF2-40B4-BE49-F238E27FC236}">
                <a16:creationId xmlns:a16="http://schemas.microsoft.com/office/drawing/2014/main" id="{0BFBC232-C1DA-2947-9E88-42386D6690A6}"/>
              </a:ext>
            </a:extLst>
          </p:cNvPr>
          <p:cNvGrpSpPr/>
          <p:nvPr/>
        </p:nvGrpSpPr>
        <p:grpSpPr>
          <a:xfrm>
            <a:off x="1" y="9097706"/>
            <a:ext cx="18287999" cy="1177858"/>
            <a:chOff x="-121141" y="6091519"/>
            <a:chExt cx="12462637" cy="894504"/>
          </a:xfrm>
        </p:grpSpPr>
        <p:sp>
          <p:nvSpPr>
            <p:cNvPr id="19" name="Rettangolo 18">
              <a:extLst>
                <a:ext uri="{FF2B5EF4-FFF2-40B4-BE49-F238E27FC236}">
                  <a16:creationId xmlns:a16="http://schemas.microsoft.com/office/drawing/2014/main" id="{C2AA690C-C9A6-3249-8773-BFE6C404DE6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1" name="Immagine 20">
              <a:extLst>
                <a:ext uri="{FF2B5EF4-FFF2-40B4-BE49-F238E27FC236}">
                  <a16:creationId xmlns:a16="http://schemas.microsoft.com/office/drawing/2014/main" id="{B8063FA0-1640-9646-9739-972AF59962CA}"/>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23" name="CasellaDiTesto 22">
            <a:extLst>
              <a:ext uri="{FF2B5EF4-FFF2-40B4-BE49-F238E27FC236}">
                <a16:creationId xmlns:a16="http://schemas.microsoft.com/office/drawing/2014/main" id="{ACBF82B2-E3F7-314F-8453-842D540B3F79}"/>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4" name="CasellaDiTesto 23">
            <a:extLst>
              <a:ext uri="{FF2B5EF4-FFF2-40B4-BE49-F238E27FC236}">
                <a16:creationId xmlns:a16="http://schemas.microsoft.com/office/drawing/2014/main" id="{5C5936FC-4AA2-4C8B-A7B4-94ABA63878B4}"/>
              </a:ext>
            </a:extLst>
          </p:cNvPr>
          <p:cNvSpPr txBox="1"/>
          <p:nvPr/>
        </p:nvSpPr>
        <p:spPr>
          <a:xfrm>
            <a:off x="1579279" y="1229812"/>
            <a:ext cx="12291729" cy="1446550"/>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200" b="1" i="0" u="none" strike="noStrike" kern="1200" cap="none" spc="0" normalizeH="0" baseline="0" noProof="0" dirty="0">
                <a:ln>
                  <a:noFill/>
                </a:ln>
                <a:solidFill>
                  <a:srgbClr val="FE8200">
                    <a:lumMod val="75000"/>
                  </a:srgbClr>
                </a:solidFill>
                <a:effectLst/>
                <a:uLnTx/>
                <a:uFillTx/>
                <a:latin typeface="Arial" panose="020B0604020202020204" pitchFamily="34" charset="0"/>
                <a:ea typeface="+mn-ea"/>
                <a:cs typeface="Arial" panose="020B0604020202020204" pitchFamily="34" charset="0"/>
              </a:rPr>
              <a:t>Provvedimento n.  </a:t>
            </a:r>
            <a:r>
              <a:rPr kumimoji="0" lang="it-IT" sz="2200" b="1" i="0" u="none" strike="noStrike" kern="1200" cap="none" spc="0" normalizeH="0" baseline="0" noProof="0">
                <a:ln>
                  <a:noFill/>
                </a:ln>
                <a:solidFill>
                  <a:srgbClr val="FE8200">
                    <a:lumMod val="75000"/>
                  </a:srgbClr>
                </a:solidFill>
                <a:effectLst/>
                <a:uLnTx/>
                <a:uFillTx/>
                <a:latin typeface="Arial" panose="020B0604020202020204" pitchFamily="34" charset="0"/>
                <a:ea typeface="+mn-ea"/>
                <a:cs typeface="Arial" panose="020B0604020202020204" pitchFamily="34" charset="0"/>
              </a:rPr>
              <a:t>291090 del 2021</a:t>
            </a:r>
            <a:endParaRPr kumimoji="0" lang="it-IT" sz="2200" b="1" i="0" u="none" strike="noStrike" kern="1200" cap="none" spc="0" normalizeH="0" baseline="0" noProof="0" dirty="0">
              <a:ln>
                <a:noFill/>
              </a:ln>
              <a:solidFill>
                <a:srgbClr val="FE8200">
                  <a:lumMod val="75000"/>
                </a:srgbClr>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Si segnala che è disponibile il </a:t>
            </a:r>
            <a:r>
              <a:rPr kumimoji="0" lang="it-IT" sz="2200" b="1"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nuovo modello di comunicazione</a:t>
            </a:r>
            <a:r>
              <a:rPr kumimoji="0" lang="it-IT" sz="22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 per la fruizione del credito d’imposta per gli investimenti nel Mezzogiorno, nei comuni del sisma del Centro-Italia e nelle zone economiche speciali (ZES).</a:t>
            </a:r>
          </a:p>
        </p:txBody>
      </p:sp>
      <p:sp>
        <p:nvSpPr>
          <p:cNvPr id="20" name="CasellaDiTesto 19">
            <a:extLst>
              <a:ext uri="{FF2B5EF4-FFF2-40B4-BE49-F238E27FC236}">
                <a16:creationId xmlns:a16="http://schemas.microsoft.com/office/drawing/2014/main" id="{7C55A4CB-E274-4EBC-8D28-A57C74A2A011}"/>
              </a:ext>
            </a:extLst>
          </p:cNvPr>
          <p:cNvSpPr txBox="1"/>
          <p:nvPr/>
        </p:nvSpPr>
        <p:spPr>
          <a:xfrm>
            <a:off x="1312016" y="2741553"/>
            <a:ext cx="12826254" cy="2800767"/>
          </a:xfrm>
          <a:prstGeom prst="rect">
            <a:avLst/>
          </a:prstGeom>
          <a:noFill/>
        </p:spPr>
        <p:txBody>
          <a:bodyPr wrap="square">
            <a:spAutoFit/>
          </a:bodyPr>
          <a:lstStyle/>
          <a:p>
            <a:pPr marL="0" marR="0" lvl="0" indent="0" algn="just" defTabSz="457200" rtl="0" eaLnBrk="1" fontAlgn="base"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Tale aggiornamento si è reso necessario per dare attuazione alle novità introdotte dal “decreto semplificazioni” (DL 77/2021) che, si ricorda, ha modificato la disciplina riguardante il credito di imposta per gli investimenti nelle ZES </a:t>
            </a:r>
            <a:r>
              <a:rPr kumimoji="0" lang="it-IT" sz="2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elevando il limite massimo del costo complessivo agevolabile </a:t>
            </a:r>
            <a:r>
              <a:rPr kumimoji="0" lang="it-IT"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 ciascun progetto da 50 milioni di euro a 100 milioni di euro ed estendendo la misura agevolativa all’acquisto dei beni immobili strumentali.  È stato così introdotto </a:t>
            </a:r>
            <a:r>
              <a:rPr kumimoji="0" lang="it-IT" sz="2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nel quadro B </a:t>
            </a:r>
            <a:r>
              <a:rPr kumimoji="0" lang="it-IT"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della nuova versione del modello, </a:t>
            </a:r>
            <a:r>
              <a:rPr kumimoji="0" lang="it-IT" sz="2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un nuovo riquadro per l’indicazione degli investimenti nelle ZES realizzati dal 1° giugno 2021 </a:t>
            </a:r>
            <a:r>
              <a:rPr kumimoji="0" lang="it-IT"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(data di entrata in vigore del decreto).  </a:t>
            </a: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p:txBody>
      </p:sp>
      <p:sp>
        <p:nvSpPr>
          <p:cNvPr id="25" name="CasellaDiTesto 24">
            <a:extLst>
              <a:ext uri="{FF2B5EF4-FFF2-40B4-BE49-F238E27FC236}">
                <a16:creationId xmlns:a16="http://schemas.microsoft.com/office/drawing/2014/main" id="{2C1B7C7E-C6D0-4D77-81E9-879673A1E8AE}"/>
              </a:ext>
            </a:extLst>
          </p:cNvPr>
          <p:cNvSpPr txBox="1"/>
          <p:nvPr/>
        </p:nvSpPr>
        <p:spPr>
          <a:xfrm>
            <a:off x="1286524" y="5207538"/>
            <a:ext cx="13794364" cy="1107996"/>
          </a:xfrm>
          <a:prstGeom prst="rect">
            <a:avLst/>
          </a:prstGeom>
          <a:noFill/>
        </p:spPr>
        <p:txBody>
          <a:bodyPr wrap="square">
            <a:spAutoFit/>
          </a:bodyPr>
          <a:lstStyle/>
          <a:p>
            <a:pPr marL="0" marR="0" lvl="0" indent="0" algn="just" defTabSz="457200" rtl="0" eaLnBrk="1" fontAlgn="base"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nuova versione aggiornata </a:t>
            </a:r>
            <a:r>
              <a:rPr kumimoji="0" lang="it-IT" sz="2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sostituisce il precedente modello a decorrere dal 28 ottobre 2021 </a:t>
            </a:r>
            <a:r>
              <a:rPr kumimoji="0" lang="it-IT"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 dovrà essere utilizzata sia per l’invio di nuove richieste, sia per la presentazione di comunicazioni di rettifica e di rinuncia al credito d’imposta richiesto con precedenti versioni del modello.  </a:t>
            </a:r>
          </a:p>
        </p:txBody>
      </p:sp>
      <p:pic>
        <p:nvPicPr>
          <p:cNvPr id="6" name="Elemento grafico 5">
            <a:extLst>
              <a:ext uri="{FF2B5EF4-FFF2-40B4-BE49-F238E27FC236}">
                <a16:creationId xmlns:a16="http://schemas.microsoft.com/office/drawing/2014/main" id="{3AC9BC37-6E0B-2F46-B228-20827BA00DF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498850" y="6061294"/>
            <a:ext cx="1860960" cy="2154796"/>
          </a:xfrm>
          <a:prstGeom prst="rect">
            <a:avLst/>
          </a:prstGeom>
        </p:spPr>
      </p:pic>
      <p:sp>
        <p:nvSpPr>
          <p:cNvPr id="26" name="CasellaDiTesto 25">
            <a:extLst>
              <a:ext uri="{FF2B5EF4-FFF2-40B4-BE49-F238E27FC236}">
                <a16:creationId xmlns:a16="http://schemas.microsoft.com/office/drawing/2014/main" id="{B419FBCB-DEE9-4090-8532-11E616EC0925}"/>
              </a:ext>
            </a:extLst>
          </p:cNvPr>
          <p:cNvSpPr txBox="1"/>
          <p:nvPr/>
        </p:nvSpPr>
        <p:spPr>
          <a:xfrm>
            <a:off x="954474" y="6421291"/>
            <a:ext cx="14008585" cy="280076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200" b="1" i="1"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rPr>
              <a:t>Il modello permette la compilazione dei soli investimenti effettuati entro il 31 dicembre 2021 anche se il credito d’imposta Mezzogiorno e il credito d’imposta ZES sono prorogati fino al 31 dicembre 2022.</a:t>
            </a:r>
            <a:endParaRPr kumimoji="0" lang="it-IT" sz="2200" b="0" i="1"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200" b="1" i="1"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rPr>
              <a:t>I modelli saranno nuovamente aggiornati appena sarà adottata la nuova Carta degli aiuti a finalità regionale 2022-2027.</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200" b="1" i="1"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rPr>
              <a:t>Per quanto riguarda il credito d’imposta nei comuni del sisma del Centro-Italia, invece, la sua proroga al 31 dicembre, operata dall’articolo 9, comma 1-bis, del DL 73/2021, deve ancora essere autorizzata dalla Commissione europea, per questo motivo il modello non permette ancora la compilazione.</a:t>
            </a:r>
            <a:endParaRPr kumimoji="0" lang="it-IT" sz="2200" b="0" i="1"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24175966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173D97BF-6468-429B-8E03-5E491BC7C95A}"/>
              </a:ext>
            </a:extLst>
          </p:cNvPr>
          <p:cNvSpPr/>
          <p:nvPr/>
        </p:nvSpPr>
        <p:spPr>
          <a:xfrm>
            <a:off x="4934402" y="2900378"/>
            <a:ext cx="10195560" cy="1658139"/>
          </a:xfrm>
          <a:prstGeom prst="rect">
            <a:avLst/>
          </a:prstGeom>
          <a:ln w="38100">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497619" y="6295864"/>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35" name="Group 34">
            <a:extLst>
              <a:ext uri="{FF2B5EF4-FFF2-40B4-BE49-F238E27FC236}">
                <a16:creationId xmlns:a16="http://schemas.microsoft.com/office/drawing/2014/main" id="{01462CBD-66A4-48E5-A3C4-CF85DEA19325}"/>
              </a:ext>
            </a:extLst>
          </p:cNvPr>
          <p:cNvGrpSpPr/>
          <p:nvPr/>
        </p:nvGrpSpPr>
        <p:grpSpPr>
          <a:xfrm rot="6995501">
            <a:off x="-6656135" y="2961119"/>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sp>
        <p:nvSpPr>
          <p:cNvPr id="10" name="Oval 9">
            <a:extLst>
              <a:ext uri="{FF2B5EF4-FFF2-40B4-BE49-F238E27FC236}">
                <a16:creationId xmlns:a16="http://schemas.microsoft.com/office/drawing/2014/main" id="{7416D99C-6EA2-4903-9964-F96929784E55}"/>
              </a:ext>
            </a:extLst>
          </p:cNvPr>
          <p:cNvSpPr/>
          <p:nvPr/>
        </p:nvSpPr>
        <p:spPr>
          <a:xfrm>
            <a:off x="524087" y="6455436"/>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15" name="TextBox 6">
            <a:extLst>
              <a:ext uri="{FF2B5EF4-FFF2-40B4-BE49-F238E27FC236}">
                <a16:creationId xmlns:a16="http://schemas.microsoft.com/office/drawing/2014/main" id="{77DD5FFE-761D-4405-A672-9366BAC29E54}"/>
              </a:ext>
            </a:extLst>
          </p:cNvPr>
          <p:cNvSpPr txBox="1"/>
          <p:nvPr/>
        </p:nvSpPr>
        <p:spPr>
          <a:xfrm>
            <a:off x="630666" y="207863"/>
            <a:ext cx="1003733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srgbClr val="FFFFFF"/>
                </a:solidFill>
                <a:effectLst/>
                <a:uLnTx/>
                <a:uFillTx/>
                <a:latin typeface="Arial" panose="020B0604020202020204" pitchFamily="34" charset="0"/>
                <a:ea typeface="Montserrat Black"/>
                <a:cs typeface="Arial" panose="020B0604020202020204" pitchFamily="34" charset="0"/>
                <a:sym typeface="Montserrat Black"/>
              </a:rPr>
              <a:t>CREDITO D’IMPOSTA SANIFICAZIONE</a:t>
            </a:r>
          </a:p>
        </p:txBody>
      </p:sp>
      <p:sp>
        <p:nvSpPr>
          <p:cNvPr id="21" name="Rettangolo con angoli arrotondati 20">
            <a:extLst>
              <a:ext uri="{FF2B5EF4-FFF2-40B4-BE49-F238E27FC236}">
                <a16:creationId xmlns:a16="http://schemas.microsoft.com/office/drawing/2014/main" id="{189BD1CC-CC76-4BE5-BFD1-6A407B08AA6C}"/>
              </a:ext>
            </a:extLst>
          </p:cNvPr>
          <p:cNvSpPr/>
          <p:nvPr/>
        </p:nvSpPr>
        <p:spPr>
          <a:xfrm>
            <a:off x="620313" y="1349742"/>
            <a:ext cx="3293313" cy="2062836"/>
          </a:xfrm>
          <a:prstGeom prst="round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it-IT" b="1" i="0" dirty="0">
                <a:solidFill>
                  <a:schemeClr val="bg1"/>
                </a:solidFill>
                <a:effectLst/>
                <a:latin typeface="Arial" panose="020B0604020202020204" pitchFamily="34" charset="0"/>
                <a:cs typeface="Arial" panose="020B0604020202020204" pitchFamily="34" charset="0"/>
              </a:rPr>
              <a:t>VAI ALLA CIRCOLARE</a:t>
            </a:r>
          </a:p>
          <a:p>
            <a:pPr algn="ctr" rtl="0" fontAlgn="base"/>
            <a:r>
              <a:rPr lang="it-IT" sz="1600" b="0" i="0" u="sng" strike="noStrike" dirty="0">
                <a:solidFill>
                  <a:schemeClr val="bg1"/>
                </a:solidFill>
                <a:effectLst/>
                <a:latin typeface="Arial" panose="020B0604020202020204" pitchFamily="34" charset="0"/>
                <a:hlinkClick r:id="rId3">
                  <a:extLst>
                    <a:ext uri="{A12FA001-AC4F-418D-AE19-62706E023703}">
                      <ahyp:hlinkClr xmlns:ahyp="http://schemas.microsoft.com/office/drawing/2018/hyperlinkcolor" val="tx"/>
                    </a:ext>
                  </a:extLst>
                </a:hlinkClick>
              </a:rPr>
              <a:t>https://www.agenziaentrate.gov.it/portale/documents/20143/3930122/Circolare_13_02.11.2021.pdf/0e7e51e0-d04b-5352-494c-bc21aba0691c</a:t>
            </a:r>
            <a:r>
              <a:rPr lang="it-IT" sz="1600" b="0" i="0" dirty="0">
                <a:solidFill>
                  <a:schemeClr val="bg1"/>
                </a:solidFill>
                <a:effectLst/>
                <a:latin typeface="Arial" panose="020B0604020202020204" pitchFamily="34" charset="0"/>
              </a:rPr>
              <a:t> </a:t>
            </a:r>
            <a:r>
              <a:rPr lang="it-IT" sz="1600" b="1" dirty="0">
                <a:solidFill>
                  <a:schemeClr val="bg1"/>
                </a:solidFill>
                <a:latin typeface="Arial" panose="020B0604020202020204" pitchFamily="34" charset="0"/>
                <a:cs typeface="Arial" panose="020B0604020202020204" pitchFamily="34" charset="0"/>
              </a:rPr>
              <a:t> </a:t>
            </a:r>
            <a:endParaRPr lang="it-IT" sz="1600" b="1" i="0" dirty="0">
              <a:solidFill>
                <a:schemeClr val="bg1"/>
              </a:solidFill>
              <a:effectLst/>
              <a:latin typeface="Arial" panose="020B0604020202020204" pitchFamily="34" charset="0"/>
              <a:cs typeface="Arial" panose="020B0604020202020204" pitchFamily="34" charset="0"/>
            </a:endParaRPr>
          </a:p>
        </p:txBody>
      </p:sp>
      <p:grpSp>
        <p:nvGrpSpPr>
          <p:cNvPr id="20" name="Gruppo 19">
            <a:extLst>
              <a:ext uri="{FF2B5EF4-FFF2-40B4-BE49-F238E27FC236}">
                <a16:creationId xmlns:a16="http://schemas.microsoft.com/office/drawing/2014/main" id="{43EBD304-6B88-7948-8619-0E5B0D897253}"/>
              </a:ext>
            </a:extLst>
          </p:cNvPr>
          <p:cNvGrpSpPr/>
          <p:nvPr/>
        </p:nvGrpSpPr>
        <p:grpSpPr>
          <a:xfrm>
            <a:off x="1" y="9097706"/>
            <a:ext cx="18287999" cy="1177858"/>
            <a:chOff x="-121141" y="6091519"/>
            <a:chExt cx="12462637" cy="894504"/>
          </a:xfrm>
        </p:grpSpPr>
        <p:sp>
          <p:nvSpPr>
            <p:cNvPr id="23" name="Rettangolo 22">
              <a:extLst>
                <a:ext uri="{FF2B5EF4-FFF2-40B4-BE49-F238E27FC236}">
                  <a16:creationId xmlns:a16="http://schemas.microsoft.com/office/drawing/2014/main" id="{D687868F-12F2-C843-A7F6-9CD0D26C734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4" name="Immagine 23">
              <a:extLst>
                <a:ext uri="{FF2B5EF4-FFF2-40B4-BE49-F238E27FC236}">
                  <a16:creationId xmlns:a16="http://schemas.microsoft.com/office/drawing/2014/main" id="{8C25C50C-E452-134E-B8E5-382FFF2F0731}"/>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25" name="CasellaDiTesto 24">
            <a:extLst>
              <a:ext uri="{FF2B5EF4-FFF2-40B4-BE49-F238E27FC236}">
                <a16:creationId xmlns:a16="http://schemas.microsoft.com/office/drawing/2014/main" id="{F83A2E13-6B29-7644-9274-A427E4C4B409}"/>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7" name="CasellaDiTesto 26">
            <a:extLst>
              <a:ext uri="{FF2B5EF4-FFF2-40B4-BE49-F238E27FC236}">
                <a16:creationId xmlns:a16="http://schemas.microsoft.com/office/drawing/2014/main" id="{E0520132-445C-4231-AAD4-4CE927CF52C8}"/>
              </a:ext>
            </a:extLst>
          </p:cNvPr>
          <p:cNvSpPr txBox="1"/>
          <p:nvPr/>
        </p:nvSpPr>
        <p:spPr>
          <a:xfrm>
            <a:off x="3922753" y="1831349"/>
            <a:ext cx="13193684" cy="769441"/>
          </a:xfrm>
          <a:prstGeom prst="rect">
            <a:avLst/>
          </a:prstGeom>
          <a:noFill/>
        </p:spPr>
        <p:txBody>
          <a:bodyPr wrap="square">
            <a:spAutoFit/>
          </a:bodyPr>
          <a:lstStyle/>
          <a:p>
            <a:pPr algn="ctr" rtl="0" fontAlgn="base"/>
            <a:r>
              <a:rPr lang="it-IT" sz="2200" b="0" i="0" dirty="0">
                <a:solidFill>
                  <a:srgbClr val="000000"/>
                </a:solidFill>
                <a:effectLst/>
                <a:latin typeface="Arial" panose="020B0604020202020204" pitchFamily="34" charset="0"/>
                <a:cs typeface="Arial" panose="020B0604020202020204" pitchFamily="34" charset="0"/>
              </a:rPr>
              <a:t>L’Agenzia fornisce chiarimenti relativi alla disciplina del </a:t>
            </a:r>
            <a:r>
              <a:rPr lang="it-IT" sz="2200" b="1" i="0" dirty="0">
                <a:solidFill>
                  <a:srgbClr val="000000"/>
                </a:solidFill>
                <a:effectLst/>
                <a:latin typeface="Arial" panose="020B0604020202020204" pitchFamily="34" charset="0"/>
                <a:cs typeface="Arial" panose="020B0604020202020204" pitchFamily="34" charset="0"/>
              </a:rPr>
              <a:t>credito d'imposta sanificazione </a:t>
            </a:r>
            <a:r>
              <a:rPr lang="it-IT" sz="2200" b="0" i="0" dirty="0">
                <a:solidFill>
                  <a:srgbClr val="000000"/>
                </a:solidFill>
                <a:effectLst/>
                <a:latin typeface="Arial" panose="020B0604020202020204" pitchFamily="34" charset="0"/>
                <a:cs typeface="Arial" panose="020B0604020202020204" pitchFamily="34" charset="0"/>
              </a:rPr>
              <a:t>(art. 32 DL 73/2021 - cd. decreto “Sostegni-bis”).  </a:t>
            </a:r>
          </a:p>
        </p:txBody>
      </p:sp>
      <p:sp>
        <p:nvSpPr>
          <p:cNvPr id="28" name="CasellaDiTesto 27">
            <a:extLst>
              <a:ext uri="{FF2B5EF4-FFF2-40B4-BE49-F238E27FC236}">
                <a16:creationId xmlns:a16="http://schemas.microsoft.com/office/drawing/2014/main" id="{25F8F859-F5D2-4CFB-B2F9-50DEAC90BCA5}"/>
              </a:ext>
            </a:extLst>
          </p:cNvPr>
          <p:cNvSpPr txBox="1"/>
          <p:nvPr/>
        </p:nvSpPr>
        <p:spPr>
          <a:xfrm>
            <a:off x="5137426" y="3092146"/>
            <a:ext cx="9789511" cy="1200329"/>
          </a:xfrm>
          <a:prstGeom prst="rect">
            <a:avLst/>
          </a:prstGeom>
          <a:noFill/>
        </p:spPr>
        <p:txBody>
          <a:bodyPr wrap="square">
            <a:spAutoFit/>
          </a:bodyPr>
          <a:lstStyle/>
          <a:p>
            <a:pPr algn="ctr" rtl="0" fontAlgn="base"/>
            <a:r>
              <a:rPr lang="it-IT" b="0" i="0" dirty="0">
                <a:solidFill>
                  <a:srgbClr val="000000"/>
                </a:solidFill>
                <a:effectLst/>
                <a:latin typeface="Arial" panose="020B0604020202020204" pitchFamily="34" charset="0"/>
                <a:cs typeface="Arial" panose="020B0604020202020204" pitchFamily="34" charset="0"/>
              </a:rPr>
              <a:t>Si ricorda che il credito di imposta è pari al 30% delle spese sostenute nei mesi di giugno, luglio e agosto 2021 per la sanificazione degli ambienti e degli strumenti utilizzati e per l’acquisto di dispositivi di protezione individuale e di altri dispositivi atti a garantire la salute dei lavoratori e degli utenti, comprese le spese per la somministrazione di tamponi per Covid-19. </a:t>
            </a:r>
          </a:p>
        </p:txBody>
      </p:sp>
      <p:sp>
        <p:nvSpPr>
          <p:cNvPr id="29" name="CasellaDiTesto 28">
            <a:extLst>
              <a:ext uri="{FF2B5EF4-FFF2-40B4-BE49-F238E27FC236}">
                <a16:creationId xmlns:a16="http://schemas.microsoft.com/office/drawing/2014/main" id="{7C27AA87-5B8F-48F8-A04E-C0C0E2735060}"/>
              </a:ext>
            </a:extLst>
          </p:cNvPr>
          <p:cNvSpPr txBox="1"/>
          <p:nvPr/>
        </p:nvSpPr>
        <p:spPr>
          <a:xfrm>
            <a:off x="3052658" y="4785089"/>
            <a:ext cx="14088499" cy="4154984"/>
          </a:xfrm>
          <a:prstGeom prst="rect">
            <a:avLst/>
          </a:prstGeom>
          <a:noFill/>
        </p:spPr>
        <p:txBody>
          <a:bodyPr wrap="square">
            <a:spAutoFit/>
          </a:bodyPr>
          <a:lstStyle/>
          <a:p>
            <a:pPr algn="ctr" rtl="0" fontAlgn="base"/>
            <a:r>
              <a:rPr lang="it-IT" sz="2200" b="0" i="0" dirty="0">
                <a:solidFill>
                  <a:srgbClr val="000000"/>
                </a:solidFill>
                <a:effectLst/>
                <a:latin typeface="Arial" panose="020B0604020202020204" pitchFamily="34" charset="0"/>
                <a:cs typeface="Arial" panose="020B0604020202020204" pitchFamily="34" charset="0"/>
              </a:rPr>
              <a:t>In particolare, con riferimento all'ambito oggettivo e alle nuove spese ammesse per la "</a:t>
            </a:r>
            <a:r>
              <a:rPr lang="it-IT" sz="2200" b="1" i="0" dirty="0">
                <a:solidFill>
                  <a:srgbClr val="000000"/>
                </a:solidFill>
                <a:effectLst/>
                <a:latin typeface="Arial" panose="020B0604020202020204" pitchFamily="34" charset="0"/>
                <a:cs typeface="Arial" panose="020B0604020202020204" pitchFamily="34" charset="0"/>
              </a:rPr>
              <a:t>somministrazione di tamponi</a:t>
            </a:r>
            <a:r>
              <a:rPr lang="it-IT" sz="2200" b="0" i="0" dirty="0">
                <a:solidFill>
                  <a:srgbClr val="000000"/>
                </a:solidFill>
                <a:effectLst/>
                <a:latin typeface="Arial" panose="020B0604020202020204" pitchFamily="34" charset="0"/>
                <a:cs typeface="Arial" panose="020B0604020202020204" pitchFamily="34" charset="0"/>
              </a:rPr>
              <a:t>", l'Agenzia ha chiarito che vadano </a:t>
            </a:r>
            <a:r>
              <a:rPr lang="it-IT" sz="2200" b="1" i="0" dirty="0">
                <a:solidFill>
                  <a:srgbClr val="000000"/>
                </a:solidFill>
                <a:effectLst/>
                <a:latin typeface="Arial" panose="020B0604020202020204" pitchFamily="34" charset="0"/>
                <a:cs typeface="Arial" panose="020B0604020202020204" pitchFamily="34" charset="0"/>
              </a:rPr>
              <a:t>ricomprese tutte le spese connesse, propedeutiche e necessarie alla somministrazione stessa</a:t>
            </a:r>
            <a:r>
              <a:rPr lang="it-IT" sz="2200" b="0" i="0" dirty="0">
                <a:solidFill>
                  <a:srgbClr val="000000"/>
                </a:solidFill>
                <a:effectLst/>
                <a:latin typeface="Arial" panose="020B0604020202020204" pitchFamily="34" charset="0"/>
                <a:cs typeface="Arial" panose="020B0604020202020204" pitchFamily="34" charset="0"/>
              </a:rPr>
              <a:t> (ad esempio, acquisto di tamponi, spese del personale sanitario, ecc.) purché sostenute </a:t>
            </a:r>
            <a:r>
              <a:rPr lang="it-IT" sz="2200" b="1" i="0" dirty="0">
                <a:solidFill>
                  <a:srgbClr val="000000"/>
                </a:solidFill>
                <a:effectLst/>
                <a:latin typeface="Arial" panose="020B0604020202020204" pitchFamily="34" charset="0"/>
                <a:cs typeface="Arial" panose="020B0604020202020204" pitchFamily="34" charset="0"/>
              </a:rPr>
              <a:t>a favore di coloro che prestano attività lavorativa</a:t>
            </a:r>
            <a:r>
              <a:rPr lang="it-IT" sz="2200" b="0" i="0" dirty="0">
                <a:solidFill>
                  <a:srgbClr val="000000"/>
                </a:solidFill>
                <a:effectLst/>
                <a:latin typeface="Arial" panose="020B0604020202020204" pitchFamily="34" charset="0"/>
                <a:cs typeface="Arial" panose="020B0604020202020204" pitchFamily="34" charset="0"/>
              </a:rPr>
              <a:t> presso i soggetti beneficiari. </a:t>
            </a:r>
          </a:p>
          <a:p>
            <a:pPr algn="ctr" rtl="0" fontAlgn="base"/>
            <a:r>
              <a:rPr lang="it-IT" sz="2200" b="0" i="0" dirty="0">
                <a:solidFill>
                  <a:srgbClr val="000000"/>
                </a:solidFill>
                <a:effectLst/>
                <a:latin typeface="Arial" panose="020B0604020202020204" pitchFamily="34" charset="0"/>
                <a:cs typeface="Arial" panose="020B0604020202020204" pitchFamily="34" charset="0"/>
              </a:rPr>
              <a:t> </a:t>
            </a:r>
          </a:p>
          <a:p>
            <a:pPr algn="ctr" rtl="0" fontAlgn="base"/>
            <a:r>
              <a:rPr lang="it-IT" sz="2200" b="0" i="0" dirty="0">
                <a:solidFill>
                  <a:srgbClr val="000000"/>
                </a:solidFill>
                <a:effectLst/>
                <a:latin typeface="Arial" panose="020B0604020202020204" pitchFamily="34" charset="0"/>
                <a:cs typeface="Arial" panose="020B0604020202020204" pitchFamily="34" charset="0"/>
              </a:rPr>
              <a:t>L’Agenzia ribadisce che sono, invece, </a:t>
            </a:r>
            <a:r>
              <a:rPr lang="it-IT" sz="2200" b="0" i="0" u="sng" dirty="0">
                <a:solidFill>
                  <a:srgbClr val="000000"/>
                </a:solidFill>
                <a:effectLst/>
                <a:latin typeface="Arial" panose="020B0604020202020204" pitchFamily="34" charset="0"/>
                <a:cs typeface="Arial" panose="020B0604020202020204" pitchFamily="34" charset="0"/>
              </a:rPr>
              <a:t>escluse</a:t>
            </a:r>
            <a:r>
              <a:rPr lang="it-IT" sz="2200" b="0" i="0" dirty="0">
                <a:solidFill>
                  <a:srgbClr val="000000"/>
                </a:solidFill>
                <a:effectLst/>
                <a:latin typeface="Arial" panose="020B0604020202020204" pitchFamily="34" charset="0"/>
                <a:cs typeface="Arial" panose="020B0604020202020204" pitchFamily="34" charset="0"/>
              </a:rPr>
              <a:t> dall’ambito di applicazione le spese sostenute per la consulenza in materia di prevenzione e salute sui luoghi di lavoro, per la progettazione degli ambienti di lavoro, l’addestramento e la stesura di protocolli di sicurezza.</a:t>
            </a:r>
          </a:p>
          <a:p>
            <a:pPr algn="just" rtl="0" fontAlgn="base"/>
            <a:r>
              <a:rPr lang="it-IT" sz="2200" b="0" i="0" dirty="0">
                <a:solidFill>
                  <a:srgbClr val="000000"/>
                </a:solidFill>
                <a:effectLst/>
                <a:latin typeface="Arial" panose="020B0604020202020204" pitchFamily="34" charset="0"/>
                <a:cs typeface="Arial" panose="020B0604020202020204" pitchFamily="34" charset="0"/>
              </a:rPr>
              <a:t> </a:t>
            </a:r>
          </a:p>
          <a:p>
            <a:pPr algn="ctr" rtl="0" fontAlgn="base"/>
            <a:r>
              <a:rPr lang="it-IT" sz="2200" b="0" i="0" dirty="0">
                <a:solidFill>
                  <a:srgbClr val="000000"/>
                </a:solidFill>
                <a:effectLst/>
                <a:latin typeface="Arial" panose="020B0604020202020204" pitchFamily="34" charset="0"/>
                <a:cs typeface="Arial" panose="020B0604020202020204" pitchFamily="34" charset="0"/>
              </a:rPr>
              <a:t>Il termine per l’inoltro delle richieste </a:t>
            </a:r>
            <a:r>
              <a:rPr lang="it-IT" sz="2200" b="0" i="0" u="sng" dirty="0">
                <a:solidFill>
                  <a:srgbClr val="000000"/>
                </a:solidFill>
                <a:effectLst/>
                <a:latin typeface="Arial" panose="020B0604020202020204" pitchFamily="34" charset="0"/>
                <a:cs typeface="Arial" panose="020B0604020202020204" pitchFamily="34" charset="0"/>
              </a:rPr>
              <a:t>è scaduto in data 4 novembre 2021</a:t>
            </a:r>
            <a:r>
              <a:rPr lang="it-IT" sz="2200" b="0" i="0" dirty="0">
                <a:solidFill>
                  <a:srgbClr val="000000"/>
                </a:solidFill>
                <a:effectLst/>
                <a:latin typeface="Arial" panose="020B0604020202020204" pitchFamily="34" charset="0"/>
                <a:cs typeface="Arial" panose="020B0604020202020204" pitchFamily="34" charset="0"/>
              </a:rPr>
              <a:t>.  </a:t>
            </a:r>
          </a:p>
          <a:p>
            <a:pPr algn="ctr" rtl="0" fontAlgn="base"/>
            <a:r>
              <a:rPr lang="it-IT" sz="2200" b="0" i="0" dirty="0">
                <a:solidFill>
                  <a:srgbClr val="000000"/>
                </a:solidFill>
                <a:effectLst/>
                <a:latin typeface="Arial" panose="020B0604020202020204" pitchFamily="34" charset="0"/>
                <a:cs typeface="Arial" panose="020B0604020202020204" pitchFamily="34" charset="0"/>
              </a:rPr>
              <a:t>L’Agenzia determinerà e renderà nota sulla base delle comunicazioni ricevute, la percentuale di credito fruibile in base alle risorse disponibili. </a:t>
            </a:r>
          </a:p>
        </p:txBody>
      </p:sp>
      <p:sp>
        <p:nvSpPr>
          <p:cNvPr id="26" name="CasellaDiTesto 25">
            <a:extLst>
              <a:ext uri="{FF2B5EF4-FFF2-40B4-BE49-F238E27FC236}">
                <a16:creationId xmlns:a16="http://schemas.microsoft.com/office/drawing/2014/main" id="{AD78E2E7-1EAC-45E6-9BF7-0FD934841764}"/>
              </a:ext>
            </a:extLst>
          </p:cNvPr>
          <p:cNvSpPr txBox="1"/>
          <p:nvPr/>
        </p:nvSpPr>
        <p:spPr>
          <a:xfrm>
            <a:off x="6572250" y="1373944"/>
            <a:ext cx="9243060" cy="461665"/>
          </a:xfrm>
          <a:prstGeom prst="rect">
            <a:avLst/>
          </a:prstGeom>
          <a:noFill/>
        </p:spPr>
        <p:txBody>
          <a:bodyPr wrap="square">
            <a:spAutoFit/>
          </a:bodyPr>
          <a:lstStyle/>
          <a:p>
            <a:r>
              <a:rPr lang="it-IT" sz="2400" b="1" i="0" dirty="0">
                <a:solidFill>
                  <a:schemeClr val="accent5">
                    <a:lumMod val="75000"/>
                  </a:schemeClr>
                </a:solidFill>
                <a:effectLst/>
                <a:latin typeface="Arial" panose="020B0604020202020204" pitchFamily="34" charset="0"/>
              </a:rPr>
              <a:t>Circolare n. 13/E del 2 novembre 2021</a:t>
            </a:r>
            <a:r>
              <a:rPr lang="it-IT" sz="2400" dirty="0">
                <a:solidFill>
                  <a:schemeClr val="accent5">
                    <a:lumMod val="75000"/>
                  </a:schemeClr>
                </a:solidFill>
                <a:latin typeface="Arial" panose="020B0604020202020204" pitchFamily="34" charset="0"/>
              </a:rPr>
              <a:t> </a:t>
            </a:r>
            <a:endParaRPr lang="it-IT" sz="2400" dirty="0">
              <a:solidFill>
                <a:schemeClr val="accent5">
                  <a:lumMod val="75000"/>
                </a:schemeClr>
              </a:solidFill>
            </a:endParaRPr>
          </a:p>
        </p:txBody>
      </p:sp>
      <p:pic>
        <p:nvPicPr>
          <p:cNvPr id="3" name="Elemento grafico 2">
            <a:extLst>
              <a:ext uri="{FF2B5EF4-FFF2-40B4-BE49-F238E27FC236}">
                <a16:creationId xmlns:a16="http://schemas.microsoft.com/office/drawing/2014/main" id="{310E91D3-40CE-D541-9389-549ED09ACA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34089" y="7059221"/>
            <a:ext cx="1443175" cy="1189644"/>
          </a:xfrm>
          <a:prstGeom prst="rect">
            <a:avLst/>
          </a:prstGeom>
        </p:spPr>
      </p:pic>
    </p:spTree>
    <p:extLst>
      <p:ext uri="{BB962C8B-B14F-4D97-AF65-F5344CB8AC3E}">
        <p14:creationId xmlns:p14="http://schemas.microsoft.com/office/powerpoint/2010/main" val="1930939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4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497619" y="6295864"/>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35" name="Group 34">
            <a:extLst>
              <a:ext uri="{FF2B5EF4-FFF2-40B4-BE49-F238E27FC236}">
                <a16:creationId xmlns:a16="http://schemas.microsoft.com/office/drawing/2014/main" id="{01462CBD-66A4-48E5-A3C4-CF85DEA19325}"/>
              </a:ext>
            </a:extLst>
          </p:cNvPr>
          <p:cNvGrpSpPr/>
          <p:nvPr/>
        </p:nvGrpSpPr>
        <p:grpSpPr>
          <a:xfrm rot="6995501">
            <a:off x="-6656135" y="2961119"/>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sp>
        <p:nvSpPr>
          <p:cNvPr id="10" name="Oval 9">
            <a:extLst>
              <a:ext uri="{FF2B5EF4-FFF2-40B4-BE49-F238E27FC236}">
                <a16:creationId xmlns:a16="http://schemas.microsoft.com/office/drawing/2014/main" id="{7416D99C-6EA2-4903-9964-F96929784E55}"/>
              </a:ext>
            </a:extLst>
          </p:cNvPr>
          <p:cNvSpPr/>
          <p:nvPr/>
        </p:nvSpPr>
        <p:spPr>
          <a:xfrm>
            <a:off x="524087" y="6471822"/>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20" name="Gruppo 19">
            <a:extLst>
              <a:ext uri="{FF2B5EF4-FFF2-40B4-BE49-F238E27FC236}">
                <a16:creationId xmlns:a16="http://schemas.microsoft.com/office/drawing/2014/main" id="{43EBD304-6B88-7948-8619-0E5B0D897253}"/>
              </a:ext>
            </a:extLst>
          </p:cNvPr>
          <p:cNvGrpSpPr/>
          <p:nvPr/>
        </p:nvGrpSpPr>
        <p:grpSpPr>
          <a:xfrm>
            <a:off x="1" y="9097706"/>
            <a:ext cx="18287999" cy="1177858"/>
            <a:chOff x="-121141" y="6091519"/>
            <a:chExt cx="12462637" cy="894504"/>
          </a:xfrm>
        </p:grpSpPr>
        <p:sp>
          <p:nvSpPr>
            <p:cNvPr id="23" name="Rettangolo 22">
              <a:extLst>
                <a:ext uri="{FF2B5EF4-FFF2-40B4-BE49-F238E27FC236}">
                  <a16:creationId xmlns:a16="http://schemas.microsoft.com/office/drawing/2014/main" id="{D687868F-12F2-C843-A7F6-9CD0D26C734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4" name="Immagine 23">
              <a:extLst>
                <a:ext uri="{FF2B5EF4-FFF2-40B4-BE49-F238E27FC236}">
                  <a16:creationId xmlns:a16="http://schemas.microsoft.com/office/drawing/2014/main" id="{8C25C50C-E452-134E-B8E5-382FFF2F0731}"/>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25" name="CasellaDiTesto 24">
            <a:extLst>
              <a:ext uri="{FF2B5EF4-FFF2-40B4-BE49-F238E27FC236}">
                <a16:creationId xmlns:a16="http://schemas.microsoft.com/office/drawing/2014/main" id="{F83A2E13-6B29-7644-9274-A427E4C4B409}"/>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6" name="CasellaDiTesto 25">
            <a:extLst>
              <a:ext uri="{FF2B5EF4-FFF2-40B4-BE49-F238E27FC236}">
                <a16:creationId xmlns:a16="http://schemas.microsoft.com/office/drawing/2014/main" id="{AD78E2E7-1EAC-45E6-9BF7-0FD934841764}"/>
              </a:ext>
            </a:extLst>
          </p:cNvPr>
          <p:cNvSpPr txBox="1"/>
          <p:nvPr/>
        </p:nvSpPr>
        <p:spPr>
          <a:xfrm>
            <a:off x="5002530" y="1172301"/>
            <a:ext cx="9243060" cy="461665"/>
          </a:xfrm>
          <a:prstGeom prst="rect">
            <a:avLst/>
          </a:prstGeom>
          <a:noFill/>
        </p:spPr>
        <p:txBody>
          <a:bodyPr wrap="square">
            <a:spAutoFit/>
          </a:bodyPr>
          <a:lstStyle/>
          <a:p>
            <a:pPr algn="ctr" fontAlgn="base"/>
            <a:r>
              <a:rPr lang="it-IT" sz="2400" b="1" dirty="0">
                <a:solidFill>
                  <a:schemeClr val="accent5">
                    <a:lumMod val="75000"/>
                  </a:schemeClr>
                </a:solidFill>
                <a:effectLst/>
                <a:latin typeface="Arial" panose="020B0604020202020204" pitchFamily="34" charset="0"/>
                <a:ea typeface="Times New Roman" panose="02020603050405020304" pitchFamily="18" charset="0"/>
              </a:rPr>
              <a:t>Provvedimento n. 297428 del 2021</a:t>
            </a:r>
            <a:endParaRPr lang="it-IT" sz="36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sp>
        <p:nvSpPr>
          <p:cNvPr id="31" name="CasellaDiTesto 30">
            <a:extLst>
              <a:ext uri="{FF2B5EF4-FFF2-40B4-BE49-F238E27FC236}">
                <a16:creationId xmlns:a16="http://schemas.microsoft.com/office/drawing/2014/main" id="{2EB517BE-1E5C-4653-A621-6EADFCA3FF13}"/>
              </a:ext>
            </a:extLst>
          </p:cNvPr>
          <p:cNvSpPr txBox="1"/>
          <p:nvPr/>
        </p:nvSpPr>
        <p:spPr>
          <a:xfrm>
            <a:off x="2706613" y="1680787"/>
            <a:ext cx="15042809" cy="2308324"/>
          </a:xfrm>
          <a:prstGeom prst="rect">
            <a:avLst/>
          </a:prstGeom>
          <a:noFill/>
        </p:spPr>
        <p:txBody>
          <a:bodyPr wrap="square">
            <a:spAutoFit/>
          </a:bodyPr>
          <a:lstStyle/>
          <a:p>
            <a:pPr algn="just" fontAlgn="base"/>
            <a:r>
              <a:rPr lang="it-IT" dirty="0">
                <a:effectLst/>
                <a:latin typeface="Arial" panose="020B0604020202020204" pitchFamily="34" charset="0"/>
                <a:ea typeface="Times New Roman" panose="02020603050405020304" pitchFamily="18" charset="0"/>
                <a:cs typeface="Arial" panose="020B0604020202020204" pitchFamily="34" charset="0"/>
              </a:rPr>
              <a:t> Si segnala che in data 2 novembre 2021 è stato pubblicato il provvedimento del Direttore dell'Agenzia delle Entrate relativo alle </a:t>
            </a:r>
            <a:r>
              <a:rPr lang="it-IT" b="1" dirty="0">
                <a:effectLst/>
                <a:latin typeface="Arial" panose="020B0604020202020204" pitchFamily="34" charset="0"/>
                <a:ea typeface="Times New Roman" panose="02020603050405020304" pitchFamily="18" charset="0"/>
                <a:cs typeface="Arial" panose="020B0604020202020204" pitchFamily="34" charset="0"/>
              </a:rPr>
              <a:t>modalità di determinazione e di pagamento della commissione per l’accesso o il rinnovo degli accordi preventivi bilaterali e multilaterali</a:t>
            </a:r>
            <a:r>
              <a:rPr lang="it-IT" dirty="0">
                <a:effectLst/>
                <a:latin typeface="Arial" panose="020B0604020202020204" pitchFamily="34" charset="0"/>
                <a:ea typeface="Times New Roman" panose="02020603050405020304" pitchFamily="18" charset="0"/>
                <a:cs typeface="Arial" panose="020B0604020202020204" pitchFamily="34" charset="0"/>
              </a:rPr>
              <a:t> (attuazione dei commi 3-bis e 3-ter dell’art. 31-ter DPR 600/73).</a:t>
            </a:r>
          </a:p>
          <a:p>
            <a:pPr algn="just" fontAlgn="base"/>
            <a:r>
              <a:rPr lang="it-IT" dirty="0">
                <a:effectLst/>
                <a:latin typeface="Arial" panose="020B0604020202020204" pitchFamily="34" charset="0"/>
                <a:ea typeface="Times New Roman" panose="02020603050405020304" pitchFamily="18" charset="0"/>
                <a:cs typeface="Arial" panose="020B0604020202020204" pitchFamily="34" charset="0"/>
              </a:rPr>
              <a:t> </a:t>
            </a:r>
          </a:p>
          <a:p>
            <a:pPr marL="342900" lvl="0" indent="-342900" algn="just" fontAlgn="base">
              <a:buFont typeface="Wingdings" panose="05000000000000000000" pitchFamily="2" charset="2"/>
              <a:buChar char=""/>
            </a:pPr>
            <a:r>
              <a:rPr lang="it-IT" u="sng" dirty="0">
                <a:effectLst/>
                <a:latin typeface="Arial" panose="020B0604020202020204" pitchFamily="34" charset="0"/>
                <a:ea typeface="Times New Roman" panose="02020603050405020304" pitchFamily="18" charset="0"/>
                <a:cs typeface="Arial" panose="020B0604020202020204" pitchFamily="34" charset="0"/>
              </a:rPr>
              <a:t>Modalità di accesso alla procedura.</a:t>
            </a:r>
            <a:r>
              <a:rPr lang="it-IT" dirty="0">
                <a:effectLst/>
                <a:latin typeface="Arial" panose="020B0604020202020204" pitchFamily="34" charset="0"/>
                <a:ea typeface="Times New Roman" panose="02020603050405020304" pitchFamily="18" charset="0"/>
                <a:cs typeface="Arial" panose="020B0604020202020204" pitchFamily="34" charset="0"/>
              </a:rPr>
              <a:t> L'istanza va redatta in carta libera e inviata all’Ufficio a mezzo PEC (</a:t>
            </a:r>
            <a:r>
              <a:rPr lang="it-IT" u="sng"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4"/>
              </a:rPr>
              <a:t>dc.acc.accordi@pec.agenziaentrate.it</a:t>
            </a:r>
            <a:r>
              <a:rPr lang="it-IT" dirty="0">
                <a:effectLst/>
                <a:latin typeface="Arial" panose="020B0604020202020204" pitchFamily="34" charset="0"/>
                <a:ea typeface="Times New Roman" panose="02020603050405020304" pitchFamily="18" charset="0"/>
                <a:cs typeface="Arial" panose="020B0604020202020204" pitchFamily="34" charset="0"/>
              </a:rPr>
              <a:t>) o in alternativa a mezzo raccomandata con ricevuta di ritorno o tramite consegna diretta all’Ufficio. </a:t>
            </a:r>
          </a:p>
          <a:p>
            <a:pPr marL="457200" algn="just" fontAlgn="base"/>
            <a:r>
              <a:rPr lang="it-IT" dirty="0">
                <a:effectLst/>
                <a:latin typeface="Arial" panose="020B0604020202020204" pitchFamily="34" charset="0"/>
                <a:ea typeface="Times New Roman" panose="02020603050405020304" pitchFamily="18" charset="0"/>
                <a:cs typeface="Arial" panose="020B0604020202020204" pitchFamily="34" charset="0"/>
              </a:rPr>
              <a:t> </a:t>
            </a:r>
          </a:p>
          <a:p>
            <a:pPr marL="342900" lvl="0" indent="-342900" algn="just" fontAlgn="base">
              <a:buFont typeface="Wingdings" panose="05000000000000000000" pitchFamily="2" charset="2"/>
              <a:buChar char=""/>
            </a:pPr>
            <a:r>
              <a:rPr lang="it-IT" u="sng" dirty="0">
                <a:effectLst/>
                <a:latin typeface="Arial" panose="020B0604020202020204" pitchFamily="34" charset="0"/>
                <a:ea typeface="Times New Roman" panose="02020603050405020304" pitchFamily="18" charset="0"/>
                <a:cs typeface="Arial" panose="020B0604020202020204" pitchFamily="34" charset="0"/>
              </a:rPr>
              <a:t>Condizioni</a:t>
            </a:r>
            <a:r>
              <a:rPr lang="it-IT" dirty="0">
                <a:effectLst/>
                <a:latin typeface="Arial" panose="020B0604020202020204" pitchFamily="34" charset="0"/>
                <a:ea typeface="Times New Roman" panose="02020603050405020304" pitchFamily="18" charset="0"/>
                <a:cs typeface="Arial" panose="020B0604020202020204" pitchFamily="34" charset="0"/>
              </a:rPr>
              <a:t>. L’ammissibilità dell’istanza è subordinata al pagamento di una commissione determinata come segue:</a:t>
            </a:r>
          </a:p>
        </p:txBody>
      </p:sp>
      <p:graphicFrame>
        <p:nvGraphicFramePr>
          <p:cNvPr id="2" name="Tabella 1">
            <a:extLst>
              <a:ext uri="{FF2B5EF4-FFF2-40B4-BE49-F238E27FC236}">
                <a16:creationId xmlns:a16="http://schemas.microsoft.com/office/drawing/2014/main" id="{6A20E336-E97F-CB44-B5AA-9C1ADEAF6D14}"/>
              </a:ext>
            </a:extLst>
          </p:cNvPr>
          <p:cNvGraphicFramePr>
            <a:graphicFrameLocks noGrp="1"/>
          </p:cNvGraphicFramePr>
          <p:nvPr>
            <p:extLst>
              <p:ext uri="{D42A27DB-BD31-4B8C-83A1-F6EECF244321}">
                <p14:modId xmlns:p14="http://schemas.microsoft.com/office/powerpoint/2010/main" val="2709599445"/>
              </p:ext>
            </p:extLst>
          </p:nvPr>
        </p:nvGraphicFramePr>
        <p:xfrm>
          <a:off x="3611880" y="4297033"/>
          <a:ext cx="12649200" cy="2212304"/>
        </p:xfrm>
        <a:graphic>
          <a:graphicData uri="http://schemas.openxmlformats.org/drawingml/2006/table">
            <a:tbl>
              <a:tblPr/>
              <a:tblGrid>
                <a:gridCol w="7564176">
                  <a:extLst>
                    <a:ext uri="{9D8B030D-6E8A-4147-A177-3AD203B41FA5}">
                      <a16:colId xmlns:a16="http://schemas.microsoft.com/office/drawing/2014/main" val="1896413958"/>
                    </a:ext>
                  </a:extLst>
                </a:gridCol>
                <a:gridCol w="2529840">
                  <a:extLst>
                    <a:ext uri="{9D8B030D-6E8A-4147-A177-3AD203B41FA5}">
                      <a16:colId xmlns:a16="http://schemas.microsoft.com/office/drawing/2014/main" val="1533188538"/>
                    </a:ext>
                  </a:extLst>
                </a:gridCol>
                <a:gridCol w="2555184">
                  <a:extLst>
                    <a:ext uri="{9D8B030D-6E8A-4147-A177-3AD203B41FA5}">
                      <a16:colId xmlns:a16="http://schemas.microsoft.com/office/drawing/2014/main" val="1135490411"/>
                    </a:ext>
                  </a:extLst>
                </a:gridCol>
              </a:tblGrid>
              <a:tr h="972784">
                <a:tc>
                  <a:txBody>
                    <a:bodyPr/>
                    <a:lstStyle/>
                    <a:p>
                      <a:pPr algn="ctr"/>
                      <a:r>
                        <a:rPr lang="it-IT" sz="1800" b="1" dirty="0">
                          <a:solidFill>
                            <a:srgbClr val="000000"/>
                          </a:solidFill>
                          <a:effectLst/>
                          <a:latin typeface="Arial" panose="020B0604020202020204" pitchFamily="34" charset="0"/>
                          <a:cs typeface="Arial" panose="020B0604020202020204" pitchFamily="34" charset="0"/>
                        </a:rPr>
                        <a:t>Fatturato</a:t>
                      </a:r>
                      <a:r>
                        <a:rPr lang="it-IT" sz="1800" dirty="0">
                          <a:solidFill>
                            <a:srgbClr val="000000"/>
                          </a:solidFill>
                          <a:effectLst/>
                          <a:latin typeface="Arial" panose="020B0604020202020204" pitchFamily="34" charset="0"/>
                          <a:cs typeface="Arial" panose="020B0604020202020204" pitchFamily="34" charset="0"/>
                        </a:rPr>
                        <a:t> complessivo del gruppo</a:t>
                      </a:r>
                      <a:endParaRPr lang="it-IT" sz="1800" dirty="0">
                        <a:effectLst/>
                        <a:latin typeface="Arial" panose="020B0604020202020204" pitchFamily="34" charset="0"/>
                        <a:cs typeface="Arial" panose="020B0604020202020204" pitchFamily="34" charset="0"/>
                      </a:endParaRPr>
                    </a:p>
                    <a:p>
                      <a:pPr algn="ctr"/>
                      <a:r>
                        <a:rPr lang="it-IT" sz="1800" dirty="0">
                          <a:solidFill>
                            <a:srgbClr val="000000"/>
                          </a:solidFill>
                          <a:effectLst/>
                          <a:latin typeface="Arial" panose="020B0604020202020204" pitchFamily="34" charset="0"/>
                          <a:cs typeface="Arial" panose="020B0604020202020204" pitchFamily="34" charset="0"/>
                        </a:rPr>
                        <a:t>(al quale appartiene l’impresa istante con attività internazionale)</a:t>
                      </a:r>
                      <a:endParaRPr lang="it-IT" sz="1800" dirty="0">
                        <a:effectLst/>
                        <a:latin typeface="Arial" panose="020B0604020202020204" pitchFamily="34" charset="0"/>
                        <a:cs typeface="Arial" panose="020B0604020202020204" pitchFamily="34" charset="0"/>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it-IT" sz="1800" b="1" dirty="0">
                          <a:solidFill>
                            <a:srgbClr val="000000"/>
                          </a:solidFill>
                          <a:effectLst/>
                          <a:latin typeface="Arial" panose="020B0604020202020204" pitchFamily="34" charset="0"/>
                          <a:cs typeface="Arial" panose="020B0604020202020204" pitchFamily="34" charset="0"/>
                        </a:rPr>
                        <a:t>Commissione</a:t>
                      </a:r>
                      <a:r>
                        <a:rPr lang="it-IT" sz="1800" dirty="0">
                          <a:solidFill>
                            <a:srgbClr val="000000"/>
                          </a:solidFill>
                          <a:effectLst/>
                          <a:latin typeface="Arial" panose="020B0604020202020204" pitchFamily="34" charset="0"/>
                          <a:cs typeface="Arial" panose="020B0604020202020204" pitchFamily="34" charset="0"/>
                        </a:rPr>
                        <a:t> </a:t>
                      </a:r>
                      <a:endParaRPr lang="it-IT" sz="1800" dirty="0">
                        <a:effectLst/>
                        <a:latin typeface="Arial" panose="020B0604020202020204" pitchFamily="34" charset="0"/>
                        <a:cs typeface="Arial" panose="020B0604020202020204" pitchFamily="34" charset="0"/>
                      </a:endParaRPr>
                    </a:p>
                    <a:p>
                      <a:pPr algn="ctr"/>
                      <a:r>
                        <a:rPr lang="it-IT" sz="1800" dirty="0">
                          <a:solidFill>
                            <a:srgbClr val="000000"/>
                          </a:solidFill>
                          <a:effectLst/>
                          <a:latin typeface="Arial" panose="020B0604020202020204" pitchFamily="34" charset="0"/>
                          <a:cs typeface="Arial" panose="020B0604020202020204" pitchFamily="34" charset="0"/>
                        </a:rPr>
                        <a:t>da pagare</a:t>
                      </a:r>
                      <a:endParaRPr lang="it-IT" sz="1800" dirty="0">
                        <a:effectLst/>
                        <a:latin typeface="Arial" panose="020B0604020202020204" pitchFamily="34" charset="0"/>
                        <a:cs typeface="Arial" panose="020B0604020202020204" pitchFamily="34" charset="0"/>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rowSpan="4">
                  <a:txBody>
                    <a:bodyPr/>
                    <a:lstStyle/>
                    <a:p>
                      <a:pPr algn="ctr"/>
                      <a:r>
                        <a:rPr lang="it-IT" sz="1800" dirty="0">
                          <a:solidFill>
                            <a:srgbClr val="000000"/>
                          </a:solidFill>
                          <a:effectLst/>
                          <a:latin typeface="Arial" panose="020B0604020202020204" pitchFamily="34" charset="0"/>
                          <a:cs typeface="Arial" panose="020B0604020202020204" pitchFamily="34" charset="0"/>
                        </a:rPr>
                        <a:t>In caso di </a:t>
                      </a:r>
                      <a:r>
                        <a:rPr lang="it-IT" sz="1800" b="1" dirty="0">
                          <a:solidFill>
                            <a:srgbClr val="000000"/>
                          </a:solidFill>
                          <a:effectLst/>
                          <a:latin typeface="Arial" panose="020B0604020202020204" pitchFamily="34" charset="0"/>
                          <a:cs typeface="Arial" panose="020B0604020202020204" pitchFamily="34" charset="0"/>
                        </a:rPr>
                        <a:t>rinnovo</a:t>
                      </a:r>
                      <a:r>
                        <a:rPr lang="it-IT" sz="1800" dirty="0">
                          <a:solidFill>
                            <a:srgbClr val="000000"/>
                          </a:solidFill>
                          <a:effectLst/>
                          <a:latin typeface="Arial" panose="020B0604020202020204" pitchFamily="34" charset="0"/>
                          <a:cs typeface="Arial" panose="020B0604020202020204" pitchFamily="34" charset="0"/>
                        </a:rPr>
                        <a:t> dell’istanza la commissione è ridotta </a:t>
                      </a:r>
                      <a:endParaRPr lang="it-IT" sz="1800" dirty="0">
                        <a:effectLst/>
                        <a:latin typeface="Arial" panose="020B0604020202020204" pitchFamily="34" charset="0"/>
                        <a:cs typeface="Arial" panose="020B0604020202020204" pitchFamily="34" charset="0"/>
                      </a:endParaRPr>
                    </a:p>
                    <a:p>
                      <a:pPr algn="ctr"/>
                      <a:r>
                        <a:rPr lang="it-IT" sz="1800" dirty="0">
                          <a:solidFill>
                            <a:srgbClr val="000000"/>
                          </a:solidFill>
                          <a:effectLst/>
                          <a:latin typeface="Arial" panose="020B0604020202020204" pitchFamily="34" charset="0"/>
                          <a:cs typeface="Arial" panose="020B0604020202020204" pitchFamily="34" charset="0"/>
                        </a:rPr>
                        <a:t>della </a:t>
                      </a:r>
                      <a:r>
                        <a:rPr lang="it-IT" sz="1800" b="1" dirty="0">
                          <a:solidFill>
                            <a:srgbClr val="000000"/>
                          </a:solidFill>
                          <a:effectLst/>
                          <a:latin typeface="Arial" panose="020B0604020202020204" pitchFamily="34" charset="0"/>
                          <a:cs typeface="Arial" panose="020B0604020202020204" pitchFamily="34" charset="0"/>
                        </a:rPr>
                        <a:t>metà</a:t>
                      </a:r>
                      <a:endParaRPr lang="it-IT" sz="1800" dirty="0">
                        <a:effectLst/>
                        <a:latin typeface="Arial" panose="020B0604020202020204" pitchFamily="34" charset="0"/>
                        <a:cs typeface="Arial" panose="020B0604020202020204" pitchFamily="34" charset="0"/>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5492659"/>
                  </a:ext>
                </a:extLst>
              </a:tr>
              <a:tr h="436880">
                <a:tc>
                  <a:txBody>
                    <a:bodyPr/>
                    <a:lstStyle/>
                    <a:p>
                      <a:pPr algn="ctr"/>
                      <a:r>
                        <a:rPr lang="it-IT" sz="1800" dirty="0">
                          <a:solidFill>
                            <a:srgbClr val="000000"/>
                          </a:solidFill>
                          <a:effectLst/>
                          <a:latin typeface="Arial" panose="020B0604020202020204" pitchFamily="34" charset="0"/>
                          <a:cs typeface="Arial" panose="020B0604020202020204" pitchFamily="34" charset="0"/>
                        </a:rPr>
                        <a:t>&lt; 100 mln di euro </a:t>
                      </a: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tcPr>
                </a:tc>
                <a:tc>
                  <a:txBody>
                    <a:bodyPr/>
                    <a:lstStyle/>
                    <a:p>
                      <a:pPr algn="ctr"/>
                      <a:r>
                        <a:rPr lang="it-IT" sz="1800" dirty="0">
                          <a:solidFill>
                            <a:srgbClr val="000000"/>
                          </a:solidFill>
                          <a:effectLst/>
                          <a:latin typeface="Arial" panose="020B0604020202020204" pitchFamily="34" charset="0"/>
                          <a:cs typeface="Arial" panose="020B0604020202020204" pitchFamily="34" charset="0"/>
                        </a:rPr>
                        <a:t>10.000 euro</a:t>
                      </a:r>
                      <a:endParaRPr lang="it-IT" sz="1800" dirty="0">
                        <a:effectLst/>
                        <a:latin typeface="Arial" panose="020B0604020202020204" pitchFamily="34" charset="0"/>
                        <a:cs typeface="Arial" panose="020B0604020202020204" pitchFamily="34" charset="0"/>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vMerge="1">
                  <a:txBody>
                    <a:bodyPr/>
                    <a:lstStyle/>
                    <a:p>
                      <a:endParaRPr lang="it-IT"/>
                    </a:p>
                  </a:txBody>
                  <a:tcPr/>
                </a:tc>
                <a:extLst>
                  <a:ext uri="{0D108BD9-81ED-4DB2-BD59-A6C34878D82A}">
                    <a16:rowId xmlns:a16="http://schemas.microsoft.com/office/drawing/2014/main" val="1876449825"/>
                  </a:ext>
                </a:extLst>
              </a:tr>
              <a:tr h="436880">
                <a:tc>
                  <a:txBody>
                    <a:bodyPr/>
                    <a:lstStyle/>
                    <a:p>
                      <a:pPr marL="0" marR="0" lvl="0" indent="0" algn="ctr" defTabSz="1371645" rtl="0" eaLnBrk="1" fontAlgn="auto" latinLnBrk="0" hangingPunct="1">
                        <a:lnSpc>
                          <a:spcPct val="100000"/>
                        </a:lnSpc>
                        <a:spcBef>
                          <a:spcPts val="0"/>
                        </a:spcBef>
                        <a:spcAft>
                          <a:spcPts val="0"/>
                        </a:spcAft>
                        <a:buClrTx/>
                        <a:buSzTx/>
                        <a:buFontTx/>
                        <a:buNone/>
                        <a:tabLst/>
                        <a:defRPr/>
                      </a:pPr>
                      <a:r>
                        <a:rPr lang="it-IT" sz="1800" dirty="0">
                          <a:solidFill>
                            <a:srgbClr val="000000"/>
                          </a:solidFill>
                          <a:effectLst/>
                          <a:latin typeface="Arial" panose="020B0604020202020204" pitchFamily="34" charset="0"/>
                          <a:cs typeface="Arial" panose="020B0604020202020204" pitchFamily="34" charset="0"/>
                        </a:rPr>
                        <a:t>Compreso tra 100 mln e 750 mln di euro </a:t>
                      </a: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tcPr>
                </a:tc>
                <a:tc>
                  <a:txBody>
                    <a:bodyPr/>
                    <a:lstStyle/>
                    <a:p>
                      <a:pPr algn="ctr"/>
                      <a:r>
                        <a:rPr lang="it-IT" sz="1800" dirty="0">
                          <a:solidFill>
                            <a:srgbClr val="000000"/>
                          </a:solidFill>
                          <a:effectLst/>
                          <a:latin typeface="Arial" panose="020B0604020202020204" pitchFamily="34" charset="0"/>
                          <a:cs typeface="Arial" panose="020B0604020202020204" pitchFamily="34" charset="0"/>
                        </a:rPr>
                        <a:t>30.000 euro</a:t>
                      </a:r>
                      <a:endParaRPr lang="it-IT" dirty="0"/>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vMerge="1">
                  <a:txBody>
                    <a:bodyPr/>
                    <a:lstStyle/>
                    <a:p>
                      <a:endParaRPr lang="it-IT"/>
                    </a:p>
                  </a:txBody>
                  <a:tcPr>
                    <a:lnL w="9525" cap="flat" cmpd="sng" algn="ctr">
                      <a:solidFill>
                        <a:srgbClr val="000000"/>
                      </a:solidFill>
                      <a:prstDash val="solid"/>
                      <a:round/>
                      <a:headEnd type="none" w="med" len="med"/>
                      <a:tailEnd type="none" w="med" len="med"/>
                    </a:lnL>
                    <a:lnT w="9525"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46740997"/>
                  </a:ext>
                </a:extLst>
              </a:tr>
              <a:tr h="154246">
                <a:tc>
                  <a:txBody>
                    <a:bodyPr/>
                    <a:lstStyle/>
                    <a:p>
                      <a:pPr marL="0" marR="0" lvl="0" indent="0" algn="ctr" defTabSz="1371645" rtl="0" eaLnBrk="1" fontAlgn="auto" latinLnBrk="0" hangingPunct="1">
                        <a:lnSpc>
                          <a:spcPct val="100000"/>
                        </a:lnSpc>
                        <a:spcBef>
                          <a:spcPts val="0"/>
                        </a:spcBef>
                        <a:spcAft>
                          <a:spcPts val="0"/>
                        </a:spcAft>
                        <a:buClrTx/>
                        <a:buSzTx/>
                        <a:buFontTx/>
                        <a:buNone/>
                        <a:tabLst/>
                        <a:defRPr/>
                      </a:pPr>
                      <a:r>
                        <a:rPr lang="it-IT" sz="1800" dirty="0">
                          <a:solidFill>
                            <a:srgbClr val="000000"/>
                          </a:solidFill>
                          <a:effectLst/>
                          <a:latin typeface="Arial" panose="020B0604020202020204" pitchFamily="34" charset="0"/>
                          <a:cs typeface="Arial" panose="020B0604020202020204" pitchFamily="34" charset="0"/>
                        </a:rPr>
                        <a:t>&gt; 750 mln di euro</a:t>
                      </a:r>
                      <a:endParaRPr lang="it-IT" sz="1800" dirty="0">
                        <a:effectLst/>
                        <a:latin typeface="Arial" panose="020B0604020202020204" pitchFamily="34" charset="0"/>
                        <a:cs typeface="Arial" panose="020B0604020202020204" pitchFamily="34" charset="0"/>
                      </a:endParaRPr>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tcPr>
                </a:tc>
                <a:tc>
                  <a:txBody>
                    <a:bodyPr/>
                    <a:lstStyle/>
                    <a:p>
                      <a:pPr algn="ctr"/>
                      <a:r>
                        <a:rPr lang="it-IT" sz="1800" dirty="0">
                          <a:solidFill>
                            <a:srgbClr val="000000"/>
                          </a:solidFill>
                          <a:effectLst/>
                          <a:latin typeface="Arial" panose="020B0604020202020204" pitchFamily="34" charset="0"/>
                          <a:cs typeface="Arial" panose="020B0604020202020204" pitchFamily="34" charset="0"/>
                        </a:rPr>
                        <a:t>50.000 euro</a:t>
                      </a:r>
                      <a:endParaRPr lang="it-IT" dirty="0"/>
                    </a:p>
                  </a:txBody>
                  <a:tcP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vMerge="1">
                  <a:txBody>
                    <a:bodyPr/>
                    <a:lstStyle/>
                    <a:p>
                      <a:endParaRPr lang="it-IT"/>
                    </a:p>
                  </a:txBody>
                  <a:tcPr>
                    <a:lnL w="9525" cap="flat" cmpd="sng" algn="ctr">
                      <a:solidFill>
                        <a:srgbClr val="000000"/>
                      </a:solidFill>
                      <a:prstDash val="solid"/>
                      <a:round/>
                      <a:headEnd type="none" w="med" len="med"/>
                      <a:tailEnd type="none" w="med" len="med"/>
                    </a:lnL>
                    <a:lnT w="9525"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23423197"/>
                  </a:ext>
                </a:extLst>
              </a:tr>
            </a:tbl>
          </a:graphicData>
        </a:graphic>
      </p:graphicFrame>
      <p:sp>
        <p:nvSpPr>
          <p:cNvPr id="3" name="Rettangolo 2">
            <a:extLst>
              <a:ext uri="{FF2B5EF4-FFF2-40B4-BE49-F238E27FC236}">
                <a16:creationId xmlns:a16="http://schemas.microsoft.com/office/drawing/2014/main" id="{1A9C2D60-4A2E-2D40-8EF8-8428720E4441}"/>
              </a:ext>
            </a:extLst>
          </p:cNvPr>
          <p:cNvSpPr/>
          <p:nvPr/>
        </p:nvSpPr>
        <p:spPr>
          <a:xfrm>
            <a:off x="1178141" y="4510154"/>
            <a:ext cx="2670766" cy="1323439"/>
          </a:xfrm>
          <a:prstGeom prst="rect">
            <a:avLst/>
          </a:prstGeom>
          <a:solidFill>
            <a:schemeClr val="bg1"/>
          </a:solidFill>
          <a:ln w="38100">
            <a:solidFill>
              <a:srgbClr val="FF0000"/>
            </a:solidFill>
          </a:ln>
        </p:spPr>
        <p:txBody>
          <a:bodyPr wrap="square">
            <a:spAutoFit/>
          </a:bodyPr>
          <a:lstStyle/>
          <a:p>
            <a:pPr algn="ctr"/>
            <a:r>
              <a:rPr lang="it-IT" sz="1600" dirty="0">
                <a:latin typeface="Arial" panose="020B0604020202020204" pitchFamily="34" charset="0"/>
                <a:cs typeface="Arial" panose="020B0604020202020204" pitchFamily="34" charset="0"/>
              </a:rPr>
              <a:t>Occorre fare riferimento all’ultimo bilancio consolidato disponibile alla data di presentazione dell’istanza</a:t>
            </a:r>
          </a:p>
        </p:txBody>
      </p:sp>
      <p:sp>
        <p:nvSpPr>
          <p:cNvPr id="5" name="Rettangolo 4">
            <a:extLst>
              <a:ext uri="{FF2B5EF4-FFF2-40B4-BE49-F238E27FC236}">
                <a16:creationId xmlns:a16="http://schemas.microsoft.com/office/drawing/2014/main" id="{70D80A04-0AE4-1D4C-8155-9F1CE4D7CDBA}"/>
              </a:ext>
            </a:extLst>
          </p:cNvPr>
          <p:cNvSpPr/>
          <p:nvPr/>
        </p:nvSpPr>
        <p:spPr>
          <a:xfrm>
            <a:off x="12854353" y="6851335"/>
            <a:ext cx="4936027" cy="1754326"/>
          </a:xfrm>
          <a:prstGeom prst="rect">
            <a:avLst/>
          </a:prstGeom>
          <a:solidFill>
            <a:schemeClr val="bg1"/>
          </a:solidFill>
          <a:ln w="38100">
            <a:solidFill>
              <a:srgbClr val="FF0000"/>
            </a:solidFill>
          </a:ln>
        </p:spPr>
        <p:txBody>
          <a:bodyPr wrap="square">
            <a:spAutoFit/>
          </a:bodyPr>
          <a:lstStyle/>
          <a:p>
            <a:pPr algn="just"/>
            <a:r>
              <a:rPr lang="it-IT" dirty="0">
                <a:solidFill>
                  <a:srgbClr val="000000"/>
                </a:solidFill>
                <a:latin typeface="Arial" panose="020B0604020202020204" pitchFamily="34" charset="0"/>
              </a:rPr>
              <a:t>Deve essere </a:t>
            </a:r>
            <a:r>
              <a:rPr lang="it-IT" b="1" dirty="0">
                <a:solidFill>
                  <a:srgbClr val="000000"/>
                </a:solidFill>
                <a:latin typeface="Arial" panose="020B0604020202020204" pitchFamily="34" charset="0"/>
              </a:rPr>
              <a:t>versata</a:t>
            </a:r>
            <a:r>
              <a:rPr lang="it-IT" dirty="0">
                <a:solidFill>
                  <a:srgbClr val="000000"/>
                </a:solidFill>
                <a:latin typeface="Arial" panose="020B0604020202020204" pitchFamily="34" charset="0"/>
              </a:rPr>
              <a:t>, tramite modello F23 indicando il codice tributo, </a:t>
            </a:r>
            <a:r>
              <a:rPr lang="it-IT" b="1" dirty="0">
                <a:solidFill>
                  <a:srgbClr val="000000"/>
                </a:solidFill>
                <a:latin typeface="Arial" panose="020B0604020202020204" pitchFamily="34" charset="0"/>
              </a:rPr>
              <a:t>prima</a:t>
            </a:r>
            <a:r>
              <a:rPr lang="it-IT" dirty="0">
                <a:solidFill>
                  <a:srgbClr val="000000"/>
                </a:solidFill>
                <a:latin typeface="Arial" panose="020B0604020202020204" pitchFamily="34" charset="0"/>
              </a:rPr>
              <a:t> della presentazione dell’istanza (a cui dovrà essere allegata la copia del versamento). </a:t>
            </a:r>
          </a:p>
          <a:p>
            <a:pPr algn="just"/>
            <a:r>
              <a:rPr lang="it-IT" dirty="0">
                <a:solidFill>
                  <a:srgbClr val="000000"/>
                </a:solidFill>
                <a:latin typeface="Arial" panose="020B0604020202020204" pitchFamily="34" charset="0"/>
              </a:rPr>
              <a:t>Nb. In caso di inammissibilità dell’istanza la commissione viene restituita.</a:t>
            </a:r>
            <a:endParaRPr lang="it-IT" dirty="0">
              <a:solidFill>
                <a:srgbClr val="000000"/>
              </a:solidFill>
              <a:effectLst/>
              <a:latin typeface="Arial" panose="020B0604020202020204" pitchFamily="34" charset="0"/>
            </a:endParaRPr>
          </a:p>
        </p:txBody>
      </p:sp>
      <p:sp>
        <p:nvSpPr>
          <p:cNvPr id="6" name="Rettangolo 5">
            <a:extLst>
              <a:ext uri="{FF2B5EF4-FFF2-40B4-BE49-F238E27FC236}">
                <a16:creationId xmlns:a16="http://schemas.microsoft.com/office/drawing/2014/main" id="{CF83E6EB-C036-E449-8109-CCFCD20EE446}"/>
              </a:ext>
            </a:extLst>
          </p:cNvPr>
          <p:cNvSpPr/>
          <p:nvPr/>
        </p:nvSpPr>
        <p:spPr>
          <a:xfrm>
            <a:off x="3390130" y="7041672"/>
            <a:ext cx="9060950" cy="1200329"/>
          </a:xfrm>
          <a:prstGeom prst="rect">
            <a:avLst/>
          </a:prstGeom>
        </p:spPr>
        <p:txBody>
          <a:bodyPr wrap="square">
            <a:spAutoFit/>
          </a:bodyPr>
          <a:lstStyle/>
          <a:p>
            <a:pPr marL="285750" indent="-285750" algn="just">
              <a:buFont typeface="Wingdings" pitchFamily="2" charset="2"/>
              <a:buChar char="Ø"/>
            </a:pPr>
            <a:r>
              <a:rPr lang="it-IT" dirty="0">
                <a:solidFill>
                  <a:srgbClr val="000000"/>
                </a:solidFill>
                <a:latin typeface="Arial" panose="020B0604020202020204" pitchFamily="34" charset="0"/>
                <a:cs typeface="Arial" panose="020B0604020202020204" pitchFamily="34" charset="0"/>
              </a:rPr>
              <a:t>Presentazione di </a:t>
            </a:r>
            <a:r>
              <a:rPr lang="it-IT" u="sng" dirty="0">
                <a:solidFill>
                  <a:srgbClr val="000000"/>
                </a:solidFill>
                <a:latin typeface="Arial" panose="020B0604020202020204" pitchFamily="34" charset="0"/>
                <a:cs typeface="Arial" panose="020B0604020202020204" pitchFamily="34" charset="0"/>
              </a:rPr>
              <a:t>più istanze di accordo preventivo bilaterale</a:t>
            </a:r>
            <a:r>
              <a:rPr lang="it-IT" dirty="0">
                <a:solidFill>
                  <a:srgbClr val="000000"/>
                </a:solidFill>
                <a:latin typeface="Arial" panose="020B0604020202020204" pitchFamily="34" charset="0"/>
                <a:cs typeface="Arial" panose="020B0604020202020204" pitchFamily="34" charset="0"/>
              </a:rPr>
              <a:t> o di </a:t>
            </a:r>
            <a:r>
              <a:rPr lang="it-IT" u="sng" dirty="0">
                <a:solidFill>
                  <a:srgbClr val="000000"/>
                </a:solidFill>
                <a:latin typeface="Arial" panose="020B0604020202020204" pitchFamily="34" charset="0"/>
                <a:cs typeface="Arial" panose="020B0604020202020204" pitchFamily="34" charset="0"/>
              </a:rPr>
              <a:t>un’istanza di accordo preventivo multilaterale aventi ad oggetto le medesime operazioni con Stati diversi</a:t>
            </a:r>
            <a:r>
              <a:rPr lang="it-IT" dirty="0">
                <a:solidFill>
                  <a:srgbClr val="000000"/>
                </a:solidFill>
                <a:latin typeface="Arial" panose="020B0604020202020204" pitchFamily="34" charset="0"/>
                <a:cs typeface="Arial" panose="020B0604020202020204" pitchFamily="34" charset="0"/>
              </a:rPr>
              <a:t>. L’istante deve versare la commissione per ciascuna istanza bilaterale o per ciascuno Stato estero controparte dell’istanza multilaterale.</a:t>
            </a:r>
            <a:endParaRPr lang="it-IT" dirty="0">
              <a:solidFill>
                <a:srgbClr val="000000"/>
              </a:solidFill>
              <a:effectLst/>
              <a:latin typeface="Arial" panose="020B0604020202020204" pitchFamily="34" charset="0"/>
              <a:cs typeface="Arial" panose="020B0604020202020204" pitchFamily="34" charset="0"/>
            </a:endParaRPr>
          </a:p>
        </p:txBody>
      </p:sp>
      <p:pic>
        <p:nvPicPr>
          <p:cNvPr id="7" name="Immagine 6">
            <a:extLst>
              <a:ext uri="{FF2B5EF4-FFF2-40B4-BE49-F238E27FC236}">
                <a16:creationId xmlns:a16="http://schemas.microsoft.com/office/drawing/2014/main" id="{A9F4368E-9A7E-DE47-ABD7-0B4C01D051DB}"/>
              </a:ext>
            </a:extLst>
          </p:cNvPr>
          <p:cNvPicPr>
            <a:picLocks noChangeAspect="1"/>
          </p:cNvPicPr>
          <p:nvPr/>
        </p:nvPicPr>
        <p:blipFill>
          <a:blip r:embed="rId5"/>
          <a:stretch>
            <a:fillRect/>
          </a:stretch>
        </p:blipFill>
        <p:spPr>
          <a:xfrm>
            <a:off x="14769784" y="6113605"/>
            <a:ext cx="811819" cy="701116"/>
          </a:xfrm>
          <a:prstGeom prst="rect">
            <a:avLst/>
          </a:prstGeom>
        </p:spPr>
      </p:pic>
      <p:sp>
        <p:nvSpPr>
          <p:cNvPr id="21" name="TextBox 6">
            <a:extLst>
              <a:ext uri="{FF2B5EF4-FFF2-40B4-BE49-F238E27FC236}">
                <a16:creationId xmlns:a16="http://schemas.microsoft.com/office/drawing/2014/main" id="{A035E0FB-59CD-475F-BC84-3BE6F5F67141}"/>
              </a:ext>
            </a:extLst>
          </p:cNvPr>
          <p:cNvSpPr txBox="1"/>
          <p:nvPr/>
        </p:nvSpPr>
        <p:spPr>
          <a:xfrm>
            <a:off x="630666" y="207863"/>
            <a:ext cx="10951734"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srgbClr val="FFFFFF"/>
                </a:solidFill>
                <a:effectLst/>
                <a:uLnTx/>
                <a:uFillTx/>
                <a:latin typeface="Arial" panose="020B0604020202020204" pitchFamily="34" charset="0"/>
                <a:ea typeface="Montserrat Black"/>
                <a:cs typeface="Arial" panose="020B0604020202020204" pitchFamily="34" charset="0"/>
                <a:sym typeface="Montserrat Black"/>
              </a:rPr>
              <a:t>ACCORDI PREVENTIVI BILATERALI E MULTILATERALI</a:t>
            </a:r>
          </a:p>
        </p:txBody>
      </p:sp>
      <p:pic>
        <p:nvPicPr>
          <p:cNvPr id="8" name="Elemento grafico 7" descr="Stretta di mano con riempimento a tinta unita">
            <a:extLst>
              <a:ext uri="{FF2B5EF4-FFF2-40B4-BE49-F238E27FC236}">
                <a16:creationId xmlns:a16="http://schemas.microsoft.com/office/drawing/2014/main" id="{B3824D29-BE04-4481-A54D-80CE6855DE4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0749" y="6897626"/>
            <a:ext cx="1661744" cy="1661744"/>
          </a:xfrm>
          <a:prstGeom prst="rect">
            <a:avLst/>
          </a:prstGeom>
        </p:spPr>
      </p:pic>
    </p:spTree>
    <p:extLst>
      <p:ext uri="{BB962C8B-B14F-4D97-AF65-F5344CB8AC3E}">
        <p14:creationId xmlns:p14="http://schemas.microsoft.com/office/powerpoint/2010/main" val="25568613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up)">
                                      <p:cBhvr>
                                        <p:cTn id="15" dur="4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3" name="Straight Connector 15">
            <a:extLst>
              <a:ext uri="{FF2B5EF4-FFF2-40B4-BE49-F238E27FC236}">
                <a16:creationId xmlns:a16="http://schemas.microsoft.com/office/drawing/2014/main" id="{B099909F-4E5C-4553-81C0-095AC3850AEF}"/>
              </a:ext>
            </a:extLst>
          </p:cNvPr>
          <p:cNvCxnSpPr>
            <a:cxnSpLocks/>
          </p:cNvCxnSpPr>
          <p:nvPr/>
        </p:nvCxnSpPr>
        <p:spPr>
          <a:xfrm flipH="1">
            <a:off x="11108153" y="749625"/>
            <a:ext cx="3034588" cy="458300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5">
            <a:extLst>
              <a:ext uri="{FF2B5EF4-FFF2-40B4-BE49-F238E27FC236}">
                <a16:creationId xmlns:a16="http://schemas.microsoft.com/office/drawing/2014/main" id="{A8A12E8E-4BB9-4E02-8854-FC0DB200C900}"/>
              </a:ext>
            </a:extLst>
          </p:cNvPr>
          <p:cNvCxnSpPr>
            <a:cxnSpLocks/>
          </p:cNvCxnSpPr>
          <p:nvPr/>
        </p:nvCxnSpPr>
        <p:spPr>
          <a:xfrm>
            <a:off x="15630132" y="-296397"/>
            <a:ext cx="0" cy="5036037"/>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664305" y="-14728"/>
            <a:ext cx="3067349" cy="3702747"/>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869370" y="2127354"/>
            <a:ext cx="4193951" cy="419395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57150">
            <a:noFill/>
            <a:miter lim="800000"/>
          </a:ln>
          <a:effectLst>
            <a:outerShdw blurRad="800100" dist="609600" dir="7800000" sx="96000" sy="96000" algn="t" rotWithShape="0">
              <a:schemeClr val="bg2">
                <a:lumMod val="7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9" name="Oval 10">
            <a:extLst>
              <a:ext uri="{FF2B5EF4-FFF2-40B4-BE49-F238E27FC236}">
                <a16:creationId xmlns:a16="http://schemas.microsoft.com/office/drawing/2014/main" id="{5A2C1047-766B-4E8D-9909-623C3C9C2D90}"/>
              </a:ext>
            </a:extLst>
          </p:cNvPr>
          <p:cNvSpPr/>
          <p:nvPr/>
        </p:nvSpPr>
        <p:spPr>
          <a:xfrm>
            <a:off x="6318201" y="5063039"/>
            <a:ext cx="3423841" cy="3423841"/>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cxnSp>
        <p:nvCxnSpPr>
          <p:cNvPr id="22" name="Straight Connector 15">
            <a:extLst>
              <a:ext uri="{FF2B5EF4-FFF2-40B4-BE49-F238E27FC236}">
                <a16:creationId xmlns:a16="http://schemas.microsoft.com/office/drawing/2014/main" id="{BCDEAEEF-8EE1-4282-9A2B-89B93644504A}"/>
              </a:ext>
            </a:extLst>
          </p:cNvPr>
          <p:cNvCxnSpPr>
            <a:cxnSpLocks/>
          </p:cNvCxnSpPr>
          <p:nvPr/>
        </p:nvCxnSpPr>
        <p:spPr>
          <a:xfrm flipH="1">
            <a:off x="7857632" y="1019210"/>
            <a:ext cx="21236" cy="501278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 name="Oval 4">
            <a:extLst>
              <a:ext uri="{FF2B5EF4-FFF2-40B4-BE49-F238E27FC236}">
                <a16:creationId xmlns:a16="http://schemas.microsoft.com/office/drawing/2014/main" id="{18B0E644-2EB3-A14A-B036-16A9F5B825C3}"/>
              </a:ext>
            </a:extLst>
          </p:cNvPr>
          <p:cNvSpPr/>
          <p:nvPr/>
        </p:nvSpPr>
        <p:spPr>
          <a:xfrm>
            <a:off x="1121014" y="2306092"/>
            <a:ext cx="4193951" cy="4193951"/>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AGGIORNAMENTO PRASSI</a:t>
            </a:r>
          </a:p>
        </p:txBody>
      </p:sp>
      <p:sp>
        <p:nvSpPr>
          <p:cNvPr id="13" name="Oval 10">
            <a:extLst>
              <a:ext uri="{FF2B5EF4-FFF2-40B4-BE49-F238E27FC236}">
                <a16:creationId xmlns:a16="http://schemas.microsoft.com/office/drawing/2014/main" id="{3B4D63AF-4D89-B348-A423-3F7F9FB33180}"/>
              </a:ext>
            </a:extLst>
          </p:cNvPr>
          <p:cNvSpPr/>
          <p:nvPr/>
        </p:nvSpPr>
        <p:spPr>
          <a:xfrm>
            <a:off x="6066557" y="5141480"/>
            <a:ext cx="3438632" cy="3438632"/>
          </a:xfrm>
          <a:prstGeom prst="ellipse">
            <a:avLst/>
          </a:prstGeom>
          <a:solidFill>
            <a:schemeClr val="accent3"/>
          </a:solidFill>
          <a:ln w="57150">
            <a:noFill/>
            <a:miter lim="800000"/>
          </a:ln>
          <a:effectLst>
            <a:outerShdw blurRad="800100" dist="609600" dir="7800000" sx="96000" sy="96000" algn="t" rotWithShape="0">
              <a:schemeClr val="bg2">
                <a:lumMod val="7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EVENTI, CONVEGNI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 DOCUMENTI DELL’AREA  </a:t>
            </a: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8" name="Rettangolo 27">
            <a:extLst>
              <a:ext uri="{FF2B5EF4-FFF2-40B4-BE49-F238E27FC236}">
                <a16:creationId xmlns:a16="http://schemas.microsoft.com/office/drawing/2014/main" id="{84B763BC-59F7-4717-B681-6BB741FE49BA}"/>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grpSp>
        <p:nvGrpSpPr>
          <p:cNvPr id="29" name="Gruppo 28">
            <a:extLst>
              <a:ext uri="{FF2B5EF4-FFF2-40B4-BE49-F238E27FC236}">
                <a16:creationId xmlns:a16="http://schemas.microsoft.com/office/drawing/2014/main" id="{8798090F-A200-4F2B-AA03-CF3F9915477E}"/>
              </a:ext>
            </a:extLst>
          </p:cNvPr>
          <p:cNvGrpSpPr/>
          <p:nvPr/>
        </p:nvGrpSpPr>
        <p:grpSpPr>
          <a:xfrm>
            <a:off x="1" y="9097706"/>
            <a:ext cx="18287999" cy="1177858"/>
            <a:chOff x="-121141" y="6091519"/>
            <a:chExt cx="12462637" cy="894504"/>
          </a:xfrm>
        </p:grpSpPr>
        <p:sp>
          <p:nvSpPr>
            <p:cNvPr id="30" name="Rettangolo 29">
              <a:extLst>
                <a:ext uri="{FF2B5EF4-FFF2-40B4-BE49-F238E27FC236}">
                  <a16:creationId xmlns:a16="http://schemas.microsoft.com/office/drawing/2014/main" id="{C614F9BD-DE4C-452D-9496-325D4363FEF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1" name="Immagine 30">
              <a:extLst>
                <a:ext uri="{FF2B5EF4-FFF2-40B4-BE49-F238E27FC236}">
                  <a16:creationId xmlns:a16="http://schemas.microsoft.com/office/drawing/2014/main" id="{8D291C9F-9554-4994-BF7D-CB0F4903EEB7}"/>
                </a:ext>
              </a:extLst>
            </p:cNvPr>
            <p:cNvPicPr>
              <a:picLocks noChangeAspect="1"/>
            </p:cNvPicPr>
            <p:nvPr/>
          </p:nvPicPr>
          <p:blipFill>
            <a:blip r:embed="rId2"/>
            <a:stretch>
              <a:fillRect/>
            </a:stretch>
          </p:blipFill>
          <p:spPr>
            <a:xfrm>
              <a:off x="11120312" y="6270466"/>
              <a:ext cx="1083094" cy="536609"/>
            </a:xfrm>
            <a:prstGeom prst="rect">
              <a:avLst/>
            </a:prstGeom>
          </p:spPr>
        </p:pic>
      </p:grpSp>
      <p:sp>
        <p:nvSpPr>
          <p:cNvPr id="17" name="Oval 16">
            <a:extLst>
              <a:ext uri="{FF2B5EF4-FFF2-40B4-BE49-F238E27FC236}">
                <a16:creationId xmlns:a16="http://schemas.microsoft.com/office/drawing/2014/main" id="{54D7C5ED-8F7A-4A39-89DB-FFA92603FDBC}"/>
              </a:ext>
            </a:extLst>
          </p:cNvPr>
          <p:cNvSpPr/>
          <p:nvPr/>
        </p:nvSpPr>
        <p:spPr>
          <a:xfrm>
            <a:off x="10517909" y="3616873"/>
            <a:ext cx="2484097" cy="2482481"/>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5" name="Oval 16">
            <a:extLst>
              <a:ext uri="{FF2B5EF4-FFF2-40B4-BE49-F238E27FC236}">
                <a16:creationId xmlns:a16="http://schemas.microsoft.com/office/drawing/2014/main" id="{F4626377-3331-4F51-9D73-F7FAE37C7284}"/>
              </a:ext>
            </a:extLst>
          </p:cNvPr>
          <p:cNvSpPr/>
          <p:nvPr/>
        </p:nvSpPr>
        <p:spPr>
          <a:xfrm>
            <a:off x="10383799" y="3468750"/>
            <a:ext cx="2484097" cy="2482481"/>
          </a:xfrm>
          <a:prstGeom prst="ellipse">
            <a:avLst/>
          </a:prstGeom>
          <a:solidFill>
            <a:schemeClr val="accent5"/>
          </a:solidFill>
          <a:ln w="57150">
            <a:noFill/>
            <a:miter lim="800000"/>
          </a:ln>
          <a:effectLst>
            <a:outerShdw blurRad="800100" dist="609600" dir="7800000" sx="96000" sy="96000" algn="t" rotWithShape="0">
              <a:schemeClr val="bg2">
                <a:lumMod val="75000"/>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NEWS</a:t>
            </a: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1" name="CasellaDiTesto 20">
            <a:extLst>
              <a:ext uri="{FF2B5EF4-FFF2-40B4-BE49-F238E27FC236}">
                <a16:creationId xmlns:a16="http://schemas.microsoft.com/office/drawing/2014/main" id="{F6315EB5-8723-4AC3-B61B-89472F9A064E}"/>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16" name="Oval 10">
            <a:extLst>
              <a:ext uri="{FF2B5EF4-FFF2-40B4-BE49-F238E27FC236}">
                <a16:creationId xmlns:a16="http://schemas.microsoft.com/office/drawing/2014/main" id="{1DDDEE4E-4CCE-406A-872F-45A57E7871EB}"/>
              </a:ext>
            </a:extLst>
          </p:cNvPr>
          <p:cNvSpPr/>
          <p:nvPr/>
        </p:nvSpPr>
        <p:spPr>
          <a:xfrm>
            <a:off x="13692389" y="4552926"/>
            <a:ext cx="4169283" cy="4169283"/>
          </a:xfrm>
          <a:prstGeom prst="ellipse">
            <a:avLst/>
          </a:prstGeom>
          <a:solidFill>
            <a:schemeClr val="tx2">
              <a:lumMod val="90000"/>
            </a:schemeClr>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latin typeface="Arial" panose="020B0604020202020204" pitchFamily="34" charset="0"/>
                <a:cs typeface="Arial" panose="020B0604020202020204" pitchFamily="34" charset="0"/>
              </a:rPr>
              <a:t> </a:t>
            </a:r>
          </a:p>
          <a:p>
            <a:pPr algn="ctr"/>
            <a:endParaRPr lang="ru-RU" sz="2400" b="1" dirty="0">
              <a:latin typeface="Arial" panose="020B0604020202020204" pitchFamily="34" charset="0"/>
              <a:cs typeface="Arial" panose="020B0604020202020204" pitchFamily="34" charset="0"/>
            </a:endParaRPr>
          </a:p>
        </p:txBody>
      </p:sp>
      <p:sp>
        <p:nvSpPr>
          <p:cNvPr id="18" name="Oval 10">
            <a:extLst>
              <a:ext uri="{FF2B5EF4-FFF2-40B4-BE49-F238E27FC236}">
                <a16:creationId xmlns:a16="http://schemas.microsoft.com/office/drawing/2014/main" id="{AB88318D-F65F-4051-B825-4BF7347F6788}"/>
              </a:ext>
            </a:extLst>
          </p:cNvPr>
          <p:cNvSpPr/>
          <p:nvPr/>
        </p:nvSpPr>
        <p:spPr>
          <a:xfrm>
            <a:off x="13623421" y="4552926"/>
            <a:ext cx="4027186" cy="4027186"/>
          </a:xfrm>
          <a:prstGeom prst="ellipse">
            <a:avLst/>
          </a:prstGeom>
          <a:solidFill>
            <a:schemeClr val="tx2">
              <a:lumMod val="25000"/>
            </a:schemeClr>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00" b="1" dirty="0">
              <a:latin typeface="Arial" panose="020B0604020202020204" pitchFamily="34" charset="0"/>
              <a:cs typeface="Arial" panose="020B0604020202020204" pitchFamily="34" charset="0"/>
            </a:endParaRPr>
          </a:p>
          <a:p>
            <a:pPr algn="ctr"/>
            <a:r>
              <a:rPr lang="it-IT" sz="2000" b="1" dirty="0">
                <a:latin typeface="Arial" panose="020B0604020202020204" pitchFamily="34" charset="0"/>
                <a:cs typeface="Arial" panose="020B0604020202020204" pitchFamily="34" charset="0"/>
              </a:rPr>
              <a:t>APPROFONDIMENTO</a:t>
            </a:r>
            <a:endParaRPr lang="ru-RU" sz="2000" b="1" dirty="0">
              <a:latin typeface="Arial" panose="020B0604020202020204" pitchFamily="34" charset="0"/>
              <a:cs typeface="Arial" panose="020B0604020202020204" pitchFamily="34" charset="0"/>
            </a:endParaRPr>
          </a:p>
          <a:p>
            <a:pPr algn="ctr"/>
            <a:endParaRPr lang="ru-RU"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87088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down)">
                                      <p:cBhvr>
                                        <p:cTn id="13" dur="500"/>
                                        <p:tgtEl>
                                          <p:spTgt spid="1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up)">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down)">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anim calcmode="lin" valueType="num">
                                      <p:cBhvr>
                                        <p:cTn id="40" dur="1000" fill="hold"/>
                                        <p:tgtEl>
                                          <p:spTgt spid="17"/>
                                        </p:tgtEl>
                                        <p:attrNameLst>
                                          <p:attrName>ppt_x</p:attrName>
                                        </p:attrNameLst>
                                      </p:cBhvr>
                                      <p:tavLst>
                                        <p:tav tm="0">
                                          <p:val>
                                            <p:strVal val="#ppt_x"/>
                                          </p:val>
                                        </p:tav>
                                        <p:tav tm="100000">
                                          <p:val>
                                            <p:strVal val="#ppt_x"/>
                                          </p:val>
                                        </p:tav>
                                      </p:tavLst>
                                    </p:anim>
                                    <p:anim calcmode="lin" valueType="num">
                                      <p:cBhvr>
                                        <p:cTn id="4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2" presetClass="entr" presetSubtype="1" fill="hold" nodeType="click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wipe(up)">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wipe(down)">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ipe(down)">
                                      <p:cBhvr>
                                        <p:cTn id="63" dur="500"/>
                                        <p:tgtEl>
                                          <p:spTgt spid="18"/>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nodeType="click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up)">
                                      <p:cBhvr>
                                        <p:cTn id="68"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animBg="1"/>
      <p:bldP spid="12" grpId="0" animBg="1"/>
      <p:bldP spid="13" grpId="0" animBg="1"/>
      <p:bldP spid="17" grpId="0" animBg="1"/>
      <p:bldP spid="25" grpId="0" animBg="1"/>
      <p:bldP spid="16" grpId="0" animBg="1"/>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ttangolo 24">
            <a:extLst>
              <a:ext uri="{FF2B5EF4-FFF2-40B4-BE49-F238E27FC236}">
                <a16:creationId xmlns:a16="http://schemas.microsoft.com/office/drawing/2014/main" id="{45CF17DD-A1C6-4107-BA0D-32C47594787C}"/>
              </a:ext>
            </a:extLst>
          </p:cNvPr>
          <p:cNvSpPr/>
          <p:nvPr/>
        </p:nvSpPr>
        <p:spPr>
          <a:xfrm>
            <a:off x="1456954" y="3719731"/>
            <a:ext cx="12696579" cy="2859589"/>
          </a:xfrm>
          <a:prstGeom prst="rect">
            <a:avLst/>
          </a:prstGeom>
          <a:ln w="38100">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15080888" y="6218681"/>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35" name="Group 34">
            <a:extLst>
              <a:ext uri="{FF2B5EF4-FFF2-40B4-BE49-F238E27FC236}">
                <a16:creationId xmlns:a16="http://schemas.microsoft.com/office/drawing/2014/main" id="{01462CBD-66A4-48E5-A3C4-CF85DEA19325}"/>
              </a:ext>
            </a:extLst>
          </p:cNvPr>
          <p:cNvGrpSpPr/>
          <p:nvPr/>
        </p:nvGrpSpPr>
        <p:grpSpPr>
          <a:xfrm rot="6947749">
            <a:off x="12118325" y="4055895"/>
            <a:ext cx="10408149" cy="2005129"/>
            <a:chOff x="1974128" y="4553767"/>
            <a:chExt cx="15432735" cy="2005129"/>
          </a:xfrm>
          <a:effectLst>
            <a:outerShdw blurRad="1079500" dist="50800" dir="5400000" sx="82000" sy="82000" algn="ctr" rotWithShape="0">
              <a:srgbClr val="000000">
                <a:alpha val="46000"/>
              </a:srgbClr>
            </a:outerShdw>
          </a:effectLst>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sp>
        <p:nvSpPr>
          <p:cNvPr id="10" name="Oval 9">
            <a:extLst>
              <a:ext uri="{FF2B5EF4-FFF2-40B4-BE49-F238E27FC236}">
                <a16:creationId xmlns:a16="http://schemas.microsoft.com/office/drawing/2014/main" id="{7416D99C-6EA2-4903-9964-F96929784E55}"/>
              </a:ext>
            </a:extLst>
          </p:cNvPr>
          <p:cNvSpPr/>
          <p:nvPr/>
        </p:nvSpPr>
        <p:spPr>
          <a:xfrm>
            <a:off x="15307365" y="6403329"/>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Lato Black"/>
                <a:ea typeface="Montserrat Black"/>
                <a:cs typeface="Montserrat Black"/>
                <a:sym typeface="Montserrat Black"/>
              </a:rPr>
              <a:t>02</a:t>
            </a:r>
            <a:endParaRPr kumimoji="0" sz="1800" b="0" i="0" u="none" strike="noStrike" kern="1200" cap="none" spc="0" normalizeH="0" baseline="0" noProof="0" dirty="0">
              <a:ln>
                <a:noFill/>
              </a:ln>
              <a:solidFill>
                <a:srgbClr val="FFFFFF"/>
              </a:solidFill>
              <a:effectLst/>
              <a:uLnTx/>
              <a:uFillTx/>
              <a:latin typeface="Lato Black"/>
              <a:ea typeface="+mn-ea"/>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630666" y="207863"/>
            <a:ext cx="11043174" cy="584775"/>
          </a:xfrm>
          <a:prstGeom prst="rect">
            <a:avLst/>
          </a:prstGeom>
          <a:noFill/>
        </p:spPr>
        <p:txBody>
          <a:bodyPr wrap="square" rtlCol="0">
            <a:spAutoFit/>
          </a:bodyPr>
          <a:lstStyle/>
          <a:p>
            <a:pPr lvl="0">
              <a:defRPr/>
            </a:pPr>
            <a:r>
              <a:rPr lang="it-IT" sz="3200" b="1" dirty="0">
                <a:solidFill>
                  <a:schemeClr val="tx2"/>
                </a:solidFill>
                <a:latin typeface="Arial" panose="020B0604020202020204" pitchFamily="34" charset="0"/>
                <a:cs typeface="Arial" panose="020B0604020202020204" pitchFamily="34" charset="0"/>
              </a:rPr>
              <a:t>CONSULTAZIONE FATTURE ELETTRONICHE</a:t>
            </a:r>
            <a:endParaRPr kumimoji="0" lang="it-IT" sz="3200" b="1" i="0" u="none" strike="noStrike" kern="1200" cap="none" spc="0" normalizeH="0" baseline="0" noProof="0" dirty="0">
              <a:ln>
                <a:noFill/>
              </a:ln>
              <a:solidFill>
                <a:schemeClr val="tx2"/>
              </a:solidFill>
              <a:effectLst/>
              <a:uLnTx/>
              <a:uFillTx/>
              <a:latin typeface="Arial" panose="020B0604020202020204" pitchFamily="34" charset="0"/>
              <a:ea typeface="Montserrat Black"/>
              <a:cs typeface="Arial" panose="020B0604020202020204" pitchFamily="34" charset="0"/>
              <a:sym typeface="Montserrat Black"/>
            </a:endParaRPr>
          </a:p>
        </p:txBody>
      </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41" name="Rettangolo con angoli arrotondati 40">
            <a:extLst>
              <a:ext uri="{FF2B5EF4-FFF2-40B4-BE49-F238E27FC236}">
                <a16:creationId xmlns:a16="http://schemas.microsoft.com/office/drawing/2014/main" id="{39E2043C-22B4-4C71-95D8-6C51332A8C07}"/>
              </a:ext>
            </a:extLst>
          </p:cNvPr>
          <p:cNvSpPr/>
          <p:nvPr/>
        </p:nvSpPr>
        <p:spPr>
          <a:xfrm>
            <a:off x="14216343" y="1406509"/>
            <a:ext cx="3745209" cy="182143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it-IT" sz="1600" b="1" i="0" dirty="0">
                <a:solidFill>
                  <a:schemeClr val="bg1"/>
                </a:solidFill>
                <a:effectLst/>
                <a:latin typeface="Arial" panose="020B0604020202020204" pitchFamily="34" charset="0"/>
                <a:cs typeface="Arial" panose="020B0604020202020204" pitchFamily="34" charset="0"/>
              </a:rPr>
              <a:t>VAI AL PROVVEDIMENTO</a:t>
            </a:r>
          </a:p>
          <a:p>
            <a:pPr algn="ctr" rtl="0" fontAlgn="base"/>
            <a:r>
              <a:rPr lang="it-IT" sz="1600" b="0" i="0" dirty="0">
                <a:solidFill>
                  <a:schemeClr val="bg1"/>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https://www.agenziaentrate.gov.it/portale/documents/20143/3930016/Provvedimento+proroga+consultazione_2.11.2021.pdf/8ba848e0-6823-9c06-5972-6f6facaf1530</a:t>
            </a:r>
            <a:r>
              <a:rPr lang="it-IT" sz="1600" b="1" dirty="0">
                <a:solidFill>
                  <a:schemeClr val="bg1"/>
                </a:solidFill>
                <a:latin typeface="Arial" panose="020B0604020202020204" pitchFamily="34" charset="0"/>
                <a:cs typeface="Arial" panose="020B0604020202020204" pitchFamily="34" charset="0"/>
              </a:rPr>
              <a:t> </a:t>
            </a:r>
            <a:endParaRPr lang="it-IT" sz="1600" b="0" i="0" dirty="0">
              <a:solidFill>
                <a:schemeClr val="bg1"/>
              </a:solidFill>
              <a:effectLst/>
              <a:latin typeface="Arial" panose="020B0604020202020204" pitchFamily="34" charset="0"/>
              <a:cs typeface="Arial" panose="020B0604020202020204" pitchFamily="34" charset="0"/>
            </a:endParaRPr>
          </a:p>
        </p:txBody>
      </p:sp>
      <p:grpSp>
        <p:nvGrpSpPr>
          <p:cNvPr id="18" name="Gruppo 17">
            <a:extLst>
              <a:ext uri="{FF2B5EF4-FFF2-40B4-BE49-F238E27FC236}">
                <a16:creationId xmlns:a16="http://schemas.microsoft.com/office/drawing/2014/main" id="{0BFBC232-C1DA-2947-9E88-42386D6690A6}"/>
              </a:ext>
            </a:extLst>
          </p:cNvPr>
          <p:cNvGrpSpPr/>
          <p:nvPr/>
        </p:nvGrpSpPr>
        <p:grpSpPr>
          <a:xfrm>
            <a:off x="1" y="9097706"/>
            <a:ext cx="18287999" cy="1177858"/>
            <a:chOff x="-121141" y="6091519"/>
            <a:chExt cx="12462637" cy="894504"/>
          </a:xfrm>
        </p:grpSpPr>
        <p:sp>
          <p:nvSpPr>
            <p:cNvPr id="19" name="Rettangolo 18">
              <a:extLst>
                <a:ext uri="{FF2B5EF4-FFF2-40B4-BE49-F238E27FC236}">
                  <a16:creationId xmlns:a16="http://schemas.microsoft.com/office/drawing/2014/main" id="{C2AA690C-C9A6-3249-8773-BFE6C404DE6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1" name="Immagine 20">
              <a:extLst>
                <a:ext uri="{FF2B5EF4-FFF2-40B4-BE49-F238E27FC236}">
                  <a16:creationId xmlns:a16="http://schemas.microsoft.com/office/drawing/2014/main" id="{B8063FA0-1640-9646-9739-972AF59962CA}"/>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23" name="CasellaDiTesto 22">
            <a:extLst>
              <a:ext uri="{FF2B5EF4-FFF2-40B4-BE49-F238E27FC236}">
                <a16:creationId xmlns:a16="http://schemas.microsoft.com/office/drawing/2014/main" id="{ACBF82B2-E3F7-314F-8453-842D540B3F79}"/>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4" name="CasellaDiTesto 23">
            <a:extLst>
              <a:ext uri="{FF2B5EF4-FFF2-40B4-BE49-F238E27FC236}">
                <a16:creationId xmlns:a16="http://schemas.microsoft.com/office/drawing/2014/main" id="{5C5936FC-4AA2-4C8B-A7B4-94ABA63878B4}"/>
              </a:ext>
            </a:extLst>
          </p:cNvPr>
          <p:cNvSpPr txBox="1"/>
          <p:nvPr/>
        </p:nvSpPr>
        <p:spPr>
          <a:xfrm>
            <a:off x="1502433" y="2158719"/>
            <a:ext cx="12412685" cy="1200329"/>
          </a:xfrm>
          <a:prstGeom prst="rect">
            <a:avLst/>
          </a:prstGeom>
          <a:noFill/>
        </p:spPr>
        <p:txBody>
          <a:bodyPr wrap="square">
            <a:spAutoFit/>
          </a:bodyPr>
          <a:lstStyle/>
          <a:p>
            <a:pPr algn="ctr" rtl="0" fontAlgn="base"/>
            <a:r>
              <a:rPr lang="it-IT" sz="2400" b="0" i="0" dirty="0">
                <a:solidFill>
                  <a:srgbClr val="000000"/>
                </a:solidFill>
                <a:effectLst/>
                <a:latin typeface="Arial" panose="020B0604020202020204" pitchFamily="34" charset="0"/>
                <a:cs typeface="Arial" panose="020B0604020202020204" pitchFamily="34" charset="0"/>
              </a:rPr>
              <a:t>L'Agenzia delle Entrate ha </a:t>
            </a:r>
            <a:r>
              <a:rPr lang="it-IT" sz="2400" b="1" i="0" dirty="0">
                <a:solidFill>
                  <a:srgbClr val="000000"/>
                </a:solidFill>
                <a:effectLst/>
                <a:latin typeface="Arial" panose="020B0604020202020204" pitchFamily="34" charset="0"/>
                <a:cs typeface="Arial" panose="020B0604020202020204" pitchFamily="34" charset="0"/>
              </a:rPr>
              <a:t>prorogato </a:t>
            </a:r>
            <a:r>
              <a:rPr lang="it-IT" sz="2400" b="0" i="0" dirty="0">
                <a:solidFill>
                  <a:srgbClr val="000000"/>
                </a:solidFill>
                <a:effectLst/>
                <a:latin typeface="Arial" panose="020B0604020202020204" pitchFamily="34" charset="0"/>
                <a:cs typeface="Arial" panose="020B0604020202020204" pitchFamily="34" charset="0"/>
              </a:rPr>
              <a:t>dal 30 settembre </a:t>
            </a:r>
            <a:r>
              <a:rPr lang="it-IT" sz="2400" b="1" i="0" dirty="0">
                <a:solidFill>
                  <a:srgbClr val="000000"/>
                </a:solidFill>
                <a:effectLst/>
                <a:latin typeface="Arial" panose="020B0604020202020204" pitchFamily="34" charset="0"/>
                <a:cs typeface="Arial" panose="020B0604020202020204" pitchFamily="34" charset="0"/>
              </a:rPr>
              <a:t>al 31 dicembre 2021</a:t>
            </a:r>
            <a:r>
              <a:rPr lang="it-IT" sz="2400" b="0" i="0" dirty="0">
                <a:solidFill>
                  <a:srgbClr val="000000"/>
                </a:solidFill>
                <a:effectLst/>
                <a:latin typeface="Arial" panose="020B0604020202020204" pitchFamily="34" charset="0"/>
                <a:cs typeface="Arial" panose="020B0604020202020204" pitchFamily="34" charset="0"/>
              </a:rPr>
              <a:t> il termine per aderire al servizio di consultazione e acquisizione delle fatture elettroniche e dei loro duplicati informatici. </a:t>
            </a:r>
          </a:p>
        </p:txBody>
      </p:sp>
      <p:sp>
        <p:nvSpPr>
          <p:cNvPr id="26" name="CasellaDiTesto 25">
            <a:extLst>
              <a:ext uri="{FF2B5EF4-FFF2-40B4-BE49-F238E27FC236}">
                <a16:creationId xmlns:a16="http://schemas.microsoft.com/office/drawing/2014/main" id="{D3430434-F6D8-4840-8EF7-CBA76ACED6E2}"/>
              </a:ext>
            </a:extLst>
          </p:cNvPr>
          <p:cNvSpPr txBox="1"/>
          <p:nvPr/>
        </p:nvSpPr>
        <p:spPr>
          <a:xfrm>
            <a:off x="1994052" y="3527753"/>
            <a:ext cx="11178540" cy="3046988"/>
          </a:xfrm>
          <a:prstGeom prst="rect">
            <a:avLst/>
          </a:prstGeom>
          <a:noFill/>
        </p:spPr>
        <p:txBody>
          <a:bodyPr wrap="square">
            <a:spAutoFit/>
          </a:bodyPr>
          <a:lstStyle/>
          <a:p>
            <a:pPr algn="just" rtl="0" fontAlgn="base"/>
            <a:r>
              <a:rPr lang="it-IT" sz="2400" b="0" i="0" dirty="0">
                <a:solidFill>
                  <a:srgbClr val="000000"/>
                </a:solidFill>
                <a:effectLst/>
                <a:latin typeface="Arial" panose="020B0604020202020204" pitchFamily="34" charset="0"/>
                <a:cs typeface="Arial" panose="020B0604020202020204" pitchFamily="34" charset="0"/>
              </a:rPr>
              <a:t> </a:t>
            </a:r>
          </a:p>
          <a:p>
            <a:pPr algn="ctr" rtl="0" fontAlgn="base"/>
            <a:r>
              <a:rPr lang="it-IT" sz="2400" b="0" i="0" dirty="0">
                <a:solidFill>
                  <a:srgbClr val="000000"/>
                </a:solidFill>
                <a:effectLst/>
                <a:latin typeface="Arial" panose="020B0604020202020204" pitchFamily="34" charset="0"/>
                <a:cs typeface="Arial" panose="020B0604020202020204" pitchFamily="34" charset="0"/>
              </a:rPr>
              <a:t>Il provvedimento prevede la possibilità per chi ha effettuato o effettuerà l’adesione entro il nuovo termine, di </a:t>
            </a:r>
            <a:r>
              <a:rPr lang="it-IT" sz="2400" b="1" i="0" dirty="0">
                <a:solidFill>
                  <a:srgbClr val="000000"/>
                </a:solidFill>
                <a:effectLst/>
                <a:latin typeface="Arial" panose="020B0604020202020204" pitchFamily="34" charset="0"/>
                <a:cs typeface="Arial" panose="020B0604020202020204" pitchFamily="34" charset="0"/>
              </a:rPr>
              <a:t>accedere a tutte le fatture emesse e ricevute tramite Sistema di interscambio (</a:t>
            </a:r>
            <a:r>
              <a:rPr lang="it-IT" sz="2400" b="1" i="0" dirty="0" err="1">
                <a:solidFill>
                  <a:srgbClr val="000000"/>
                </a:solidFill>
                <a:effectLst/>
                <a:latin typeface="Arial" panose="020B0604020202020204" pitchFamily="34" charset="0"/>
                <a:cs typeface="Arial" panose="020B0604020202020204" pitchFamily="34" charset="0"/>
              </a:rPr>
              <a:t>SdI</a:t>
            </a:r>
            <a:r>
              <a:rPr lang="it-IT" sz="2400" b="1" i="0" dirty="0">
                <a:solidFill>
                  <a:srgbClr val="000000"/>
                </a:solidFill>
                <a:effectLst/>
                <a:latin typeface="Arial" panose="020B0604020202020204" pitchFamily="34" charset="0"/>
                <a:cs typeface="Arial" panose="020B0604020202020204" pitchFamily="34" charset="0"/>
              </a:rPr>
              <a:t>) a partire dal 1° gennaio 2019 </a:t>
            </a:r>
            <a:r>
              <a:rPr lang="it-IT" sz="2400" b="0" i="0" dirty="0">
                <a:solidFill>
                  <a:srgbClr val="000000"/>
                </a:solidFill>
                <a:effectLst/>
                <a:latin typeface="Arial" panose="020B0604020202020204" pitchFamily="34" charset="0"/>
                <a:cs typeface="Arial" panose="020B0604020202020204" pitchFamily="34" charset="0"/>
              </a:rPr>
              <a:t>(data di avvio dell’obbligo generalizzato di fatturazione elettronica).   </a:t>
            </a:r>
          </a:p>
          <a:p>
            <a:pPr algn="ctr" rtl="0" fontAlgn="base"/>
            <a:r>
              <a:rPr lang="it-IT" sz="2400" b="0" i="0" dirty="0">
                <a:solidFill>
                  <a:srgbClr val="000000"/>
                </a:solidFill>
                <a:effectLst/>
                <a:latin typeface="Arial" panose="020B0604020202020204" pitchFamily="34" charset="0"/>
                <a:cs typeface="Arial" panose="020B0604020202020204" pitchFamily="34" charset="0"/>
              </a:rPr>
              <a:t>L'adesione al servizio consentirà di consultare e scaricare le fatture fino al 31 dicembre del secondo anno successivo a quello di ricezione da parte di </a:t>
            </a:r>
            <a:r>
              <a:rPr lang="it-IT" sz="2400" b="0" i="0" dirty="0" err="1">
                <a:solidFill>
                  <a:srgbClr val="000000"/>
                </a:solidFill>
                <a:effectLst/>
                <a:latin typeface="Arial" panose="020B0604020202020204" pitchFamily="34" charset="0"/>
                <a:cs typeface="Arial" panose="020B0604020202020204" pitchFamily="34" charset="0"/>
              </a:rPr>
              <a:t>SdI</a:t>
            </a:r>
            <a:r>
              <a:rPr lang="it-IT" sz="2400" b="0" i="0" dirty="0">
                <a:solidFill>
                  <a:srgbClr val="000000"/>
                </a:solidFill>
                <a:effectLst/>
                <a:latin typeface="Arial" panose="020B0604020202020204" pitchFamily="34" charset="0"/>
                <a:cs typeface="Arial" panose="020B0604020202020204" pitchFamily="34" charset="0"/>
              </a:rPr>
              <a:t>.   </a:t>
            </a:r>
            <a:br>
              <a:rPr lang="it-IT" sz="2400" b="0" i="0" dirty="0">
                <a:solidFill>
                  <a:srgbClr val="000000"/>
                </a:solidFill>
                <a:effectLst/>
                <a:latin typeface="Arial" panose="020B0604020202020204" pitchFamily="34" charset="0"/>
                <a:cs typeface="Arial" panose="020B0604020202020204" pitchFamily="34" charset="0"/>
              </a:rPr>
            </a:br>
            <a:r>
              <a:rPr lang="it-IT" sz="2400" b="0" i="0" dirty="0">
                <a:solidFill>
                  <a:srgbClr val="000000"/>
                </a:solidFill>
                <a:effectLst/>
                <a:latin typeface="Arial" panose="020B0604020202020204" pitchFamily="34" charset="0"/>
                <a:cs typeface="Arial" panose="020B0604020202020204" pitchFamily="34" charset="0"/>
              </a:rPr>
              <a:t> </a:t>
            </a:r>
          </a:p>
        </p:txBody>
      </p:sp>
      <p:sp>
        <p:nvSpPr>
          <p:cNvPr id="27" name="CasellaDiTesto 26">
            <a:extLst>
              <a:ext uri="{FF2B5EF4-FFF2-40B4-BE49-F238E27FC236}">
                <a16:creationId xmlns:a16="http://schemas.microsoft.com/office/drawing/2014/main" id="{441D6B8D-CC11-4C2E-8668-16719A64E7A9}"/>
              </a:ext>
            </a:extLst>
          </p:cNvPr>
          <p:cNvSpPr txBox="1"/>
          <p:nvPr/>
        </p:nvSpPr>
        <p:spPr>
          <a:xfrm>
            <a:off x="1346464" y="6760835"/>
            <a:ext cx="12568654" cy="1200329"/>
          </a:xfrm>
          <a:prstGeom prst="rect">
            <a:avLst/>
          </a:prstGeom>
          <a:noFill/>
        </p:spPr>
        <p:txBody>
          <a:bodyPr wrap="square">
            <a:spAutoFit/>
          </a:bodyPr>
          <a:lstStyle/>
          <a:p>
            <a:pPr algn="ctr" rtl="0" fontAlgn="base"/>
            <a:r>
              <a:rPr lang="it-IT" sz="2400" b="0" i="0" dirty="0">
                <a:solidFill>
                  <a:srgbClr val="000000"/>
                </a:solidFill>
                <a:effectLst/>
                <a:latin typeface="Arial" panose="020B0604020202020204" pitchFamily="34" charset="0"/>
                <a:cs typeface="Arial" panose="020B0604020202020204" pitchFamily="34" charset="0"/>
              </a:rPr>
              <a:t>Infine, l’Agenzia rammenta che l’adesione ai servizi di acquisizione </a:t>
            </a:r>
            <a:r>
              <a:rPr lang="it-IT" sz="2400" b="1" i="0" dirty="0">
                <a:solidFill>
                  <a:srgbClr val="000000"/>
                </a:solidFill>
                <a:effectLst/>
                <a:latin typeface="Arial" panose="020B0604020202020204" pitchFamily="34" charset="0"/>
                <a:cs typeface="Arial" panose="020B0604020202020204" pitchFamily="34" charset="0"/>
              </a:rPr>
              <a:t>consultazione non comporta l’automatica adesione al servizio di conservazione. </a:t>
            </a:r>
          </a:p>
          <a:p>
            <a:pPr algn="ctr" rtl="0" fontAlgn="base"/>
            <a:r>
              <a:rPr lang="it-IT" sz="2400" i="0" dirty="0">
                <a:solidFill>
                  <a:srgbClr val="000000"/>
                </a:solidFill>
                <a:effectLst/>
                <a:latin typeface="Arial" panose="020B0604020202020204" pitchFamily="34" charset="0"/>
                <a:cs typeface="Arial" panose="020B0604020202020204" pitchFamily="34" charset="0"/>
              </a:rPr>
              <a:t>I due servizi </a:t>
            </a:r>
            <a:r>
              <a:rPr lang="it-IT" sz="2400" b="0" i="0" dirty="0">
                <a:solidFill>
                  <a:srgbClr val="000000"/>
                </a:solidFill>
                <a:effectLst/>
                <a:latin typeface="Arial" panose="020B0604020202020204" pitchFamily="34" charset="0"/>
                <a:cs typeface="Arial" panose="020B0604020202020204" pitchFamily="34" charset="0"/>
              </a:rPr>
              <a:t>hanno finalità differenti e </a:t>
            </a:r>
            <a:r>
              <a:rPr lang="it-IT" sz="2400" b="0" i="0" u="sng" dirty="0">
                <a:solidFill>
                  <a:srgbClr val="000000"/>
                </a:solidFill>
                <a:effectLst/>
                <a:latin typeface="Arial" panose="020B0604020202020204" pitchFamily="34" charset="0"/>
                <a:cs typeface="Arial" panose="020B0604020202020204" pitchFamily="34" charset="0"/>
              </a:rPr>
              <a:t>richiedono, ognuno, una specifica adesione.</a:t>
            </a:r>
          </a:p>
        </p:txBody>
      </p:sp>
      <p:sp>
        <p:nvSpPr>
          <p:cNvPr id="28" name="CasellaDiTesto 27">
            <a:extLst>
              <a:ext uri="{FF2B5EF4-FFF2-40B4-BE49-F238E27FC236}">
                <a16:creationId xmlns:a16="http://schemas.microsoft.com/office/drawing/2014/main" id="{83638229-EBD4-42DE-98FB-2A460DC1FD47}"/>
              </a:ext>
            </a:extLst>
          </p:cNvPr>
          <p:cNvSpPr txBox="1"/>
          <p:nvPr/>
        </p:nvSpPr>
        <p:spPr>
          <a:xfrm>
            <a:off x="2896745" y="1528349"/>
            <a:ext cx="9624060" cy="461665"/>
          </a:xfrm>
          <a:prstGeom prst="rect">
            <a:avLst/>
          </a:prstGeom>
          <a:noFill/>
        </p:spPr>
        <p:txBody>
          <a:bodyPr wrap="square">
            <a:spAutoFit/>
          </a:bodyPr>
          <a:lstStyle/>
          <a:p>
            <a:pPr algn="ctr"/>
            <a:r>
              <a:rPr lang="it-IT" sz="2400" b="1" i="0" dirty="0">
                <a:solidFill>
                  <a:schemeClr val="accent5">
                    <a:lumMod val="75000"/>
                  </a:schemeClr>
                </a:solidFill>
                <a:effectLst/>
                <a:latin typeface="Arial" panose="020B0604020202020204" pitchFamily="34" charset="0"/>
              </a:rPr>
              <a:t>Provvedimento n. 298662 del 2021</a:t>
            </a:r>
            <a:r>
              <a:rPr lang="it-IT" sz="2400" b="0" i="0" dirty="0">
                <a:solidFill>
                  <a:schemeClr val="accent5">
                    <a:lumMod val="75000"/>
                  </a:schemeClr>
                </a:solidFill>
                <a:effectLst/>
                <a:latin typeface="Arial" panose="020B0604020202020204" pitchFamily="34" charset="0"/>
              </a:rPr>
              <a:t> </a:t>
            </a:r>
            <a:endParaRPr lang="it-IT" sz="2400" dirty="0">
              <a:solidFill>
                <a:schemeClr val="accent5">
                  <a:lumMod val="75000"/>
                </a:schemeClr>
              </a:solidFill>
            </a:endParaRPr>
          </a:p>
        </p:txBody>
      </p:sp>
      <p:pic>
        <p:nvPicPr>
          <p:cNvPr id="3" name="Elemento grafico 2" descr="Programmatore (maschile) con riempimento a tinta unita">
            <a:extLst>
              <a:ext uri="{FF2B5EF4-FFF2-40B4-BE49-F238E27FC236}">
                <a16:creationId xmlns:a16="http://schemas.microsoft.com/office/drawing/2014/main" id="{E3D9C76D-6873-4A87-9E2C-19D1DF5107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802791" y="6760835"/>
            <a:ext cx="1386423" cy="1386423"/>
          </a:xfrm>
          <a:prstGeom prst="rect">
            <a:avLst/>
          </a:prstGeom>
        </p:spPr>
      </p:pic>
    </p:spTree>
    <p:extLst>
      <p:ext uri="{BB962C8B-B14F-4D97-AF65-F5344CB8AC3E}">
        <p14:creationId xmlns:p14="http://schemas.microsoft.com/office/powerpoint/2010/main" val="22157164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40"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tangolo 18">
            <a:extLst>
              <a:ext uri="{FF2B5EF4-FFF2-40B4-BE49-F238E27FC236}">
                <a16:creationId xmlns:a16="http://schemas.microsoft.com/office/drawing/2014/main" id="{3B7B2E58-DB2C-4569-A614-85812D00B687}"/>
              </a:ext>
            </a:extLst>
          </p:cNvPr>
          <p:cNvSpPr/>
          <p:nvPr/>
        </p:nvSpPr>
        <p:spPr>
          <a:xfrm>
            <a:off x="968954" y="2165304"/>
            <a:ext cx="15039951" cy="1177859"/>
          </a:xfrm>
          <a:prstGeom prst="rect">
            <a:avLst/>
          </a:prstGeom>
          <a:ln w="38100">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15054456" y="6140257"/>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35" name="Group 34">
            <a:extLst>
              <a:ext uri="{FF2B5EF4-FFF2-40B4-BE49-F238E27FC236}">
                <a16:creationId xmlns:a16="http://schemas.microsoft.com/office/drawing/2014/main" id="{01462CBD-66A4-48E5-A3C4-CF85DEA19325}"/>
              </a:ext>
            </a:extLst>
          </p:cNvPr>
          <p:cNvGrpSpPr/>
          <p:nvPr/>
        </p:nvGrpSpPr>
        <p:grpSpPr>
          <a:xfrm rot="6899388">
            <a:off x="9553521" y="3712069"/>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10" name="Oval 9">
            <a:extLst>
              <a:ext uri="{FF2B5EF4-FFF2-40B4-BE49-F238E27FC236}">
                <a16:creationId xmlns:a16="http://schemas.microsoft.com/office/drawing/2014/main" id="{7416D99C-6EA2-4903-9964-F96929784E55}"/>
              </a:ext>
            </a:extLst>
          </p:cNvPr>
          <p:cNvSpPr/>
          <p:nvPr/>
        </p:nvSpPr>
        <p:spPr>
          <a:xfrm>
            <a:off x="15379040" y="6324905"/>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39" name="CasellaDiTesto 38">
            <a:extLst>
              <a:ext uri="{FF2B5EF4-FFF2-40B4-BE49-F238E27FC236}">
                <a16:creationId xmlns:a16="http://schemas.microsoft.com/office/drawing/2014/main" id="{4742C12F-1948-4F39-BCCE-6F5646E4ECE3}"/>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1" name="CasellaDiTesto 20">
            <a:extLst>
              <a:ext uri="{FF2B5EF4-FFF2-40B4-BE49-F238E27FC236}">
                <a16:creationId xmlns:a16="http://schemas.microsoft.com/office/drawing/2014/main" id="{0D93A525-9F6E-40AF-88E6-C425FB84DCCE}"/>
              </a:ext>
            </a:extLst>
          </p:cNvPr>
          <p:cNvSpPr txBox="1"/>
          <p:nvPr/>
        </p:nvSpPr>
        <p:spPr>
          <a:xfrm>
            <a:off x="619795" y="1167780"/>
            <a:ext cx="16096922" cy="1231106"/>
          </a:xfrm>
          <a:prstGeom prst="rect">
            <a:avLst/>
          </a:prstGeom>
          <a:noFill/>
        </p:spPr>
        <p:txBody>
          <a:bodyPr wrap="square">
            <a:spAutoFit/>
          </a:bodyPr>
          <a:lstStyle/>
          <a:p>
            <a:pPr algn="ctr" rtl="0" fontAlgn="base"/>
            <a:r>
              <a:rPr lang="it-IT" sz="2000" b="1" i="0" dirty="0">
                <a:solidFill>
                  <a:schemeClr val="accent5">
                    <a:lumMod val="75000"/>
                  </a:schemeClr>
                </a:solidFill>
                <a:effectLst/>
                <a:latin typeface="Arial" panose="020B0604020202020204" pitchFamily="34" charset="0"/>
              </a:rPr>
              <a:t>Provvedimento n. 293390 del 2021 </a:t>
            </a:r>
            <a:r>
              <a:rPr lang="it-IT" sz="2000" b="0" i="0" dirty="0">
                <a:solidFill>
                  <a:schemeClr val="accent5">
                    <a:lumMod val="75000"/>
                  </a:schemeClr>
                </a:solidFill>
                <a:effectLst/>
                <a:latin typeface="Arial" panose="020B0604020202020204" pitchFamily="34" charset="0"/>
              </a:rPr>
              <a:t> </a:t>
            </a:r>
            <a:endParaRPr lang="it-IT" sz="2000" b="0" i="0" dirty="0">
              <a:solidFill>
                <a:schemeClr val="accent5">
                  <a:lumMod val="75000"/>
                </a:schemeClr>
              </a:solidFill>
              <a:effectLst/>
              <a:latin typeface="Arial" panose="020B0604020202020204" pitchFamily="34" charset="0"/>
              <a:cs typeface="Arial" panose="020B0604020202020204" pitchFamily="34" charset="0"/>
            </a:endParaRPr>
          </a:p>
          <a:p>
            <a:pPr algn="just" rtl="0" fontAlgn="base"/>
            <a:r>
              <a:rPr lang="it-IT" b="0" i="0" dirty="0">
                <a:solidFill>
                  <a:srgbClr val="000000"/>
                </a:solidFill>
                <a:effectLst/>
                <a:latin typeface="Arial" panose="020B0604020202020204" pitchFamily="34" charset="0"/>
                <a:cs typeface="Arial" panose="020B0604020202020204" pitchFamily="34" charset="0"/>
              </a:rPr>
              <a:t>Il provvedimento dà attuazione alle misure introdotte dalla Legge di Bilancio 2021 (art. 1, commi 1079-1083 L. 173/2020) che consentono all’Agenzia delle Entrate di eseguire specifici </a:t>
            </a:r>
            <a:r>
              <a:rPr lang="it-IT" b="1" i="0" dirty="0">
                <a:solidFill>
                  <a:srgbClr val="000000"/>
                </a:solidFill>
                <a:effectLst/>
                <a:latin typeface="Arial" panose="020B0604020202020204" pitchFamily="34" charset="0"/>
                <a:cs typeface="Arial" panose="020B0604020202020204" pitchFamily="34" charset="0"/>
              </a:rPr>
              <a:t>controlli </a:t>
            </a:r>
            <a:r>
              <a:rPr lang="it-IT" b="0" i="0" dirty="0">
                <a:solidFill>
                  <a:srgbClr val="000000"/>
                </a:solidFill>
                <a:effectLst/>
                <a:latin typeface="Arial" panose="020B0604020202020204" pitchFamily="34" charset="0"/>
                <a:cs typeface="Arial" panose="020B0604020202020204" pitchFamily="34" charset="0"/>
              </a:rPr>
              <a:t>sui soggetti che acquisiscono lo status di </a:t>
            </a:r>
            <a:r>
              <a:rPr lang="it-IT" b="1" i="0" dirty="0">
                <a:solidFill>
                  <a:srgbClr val="000000"/>
                </a:solidFill>
                <a:effectLst/>
                <a:latin typeface="Arial" panose="020B0604020202020204" pitchFamily="34" charset="0"/>
                <a:cs typeface="Arial" panose="020B0604020202020204" pitchFamily="34" charset="0"/>
              </a:rPr>
              <a:t>esportatore abituale.</a:t>
            </a:r>
            <a:r>
              <a:rPr lang="it-IT" b="0" i="0" dirty="0">
                <a:solidFill>
                  <a:srgbClr val="000000"/>
                </a:solidFill>
                <a:effectLst/>
                <a:latin typeface="Arial" panose="020B0604020202020204" pitchFamily="34" charset="0"/>
                <a:cs typeface="Arial" panose="020B0604020202020204" pitchFamily="34" charset="0"/>
              </a:rPr>
              <a:t> </a:t>
            </a:r>
          </a:p>
          <a:p>
            <a:pPr algn="just" rtl="0" fontAlgn="base"/>
            <a:r>
              <a:rPr lang="it-IT" b="0" i="0" dirty="0">
                <a:solidFill>
                  <a:srgbClr val="000000"/>
                </a:solidFill>
                <a:effectLst/>
                <a:latin typeface="Arial" panose="020B0604020202020204" pitchFamily="34" charset="0"/>
                <a:cs typeface="Arial" panose="020B0604020202020204" pitchFamily="34" charset="0"/>
              </a:rPr>
              <a:t> </a:t>
            </a:r>
          </a:p>
        </p:txBody>
      </p:sp>
      <p:sp>
        <p:nvSpPr>
          <p:cNvPr id="38" name="CasellaDiTesto 37">
            <a:extLst>
              <a:ext uri="{FF2B5EF4-FFF2-40B4-BE49-F238E27FC236}">
                <a16:creationId xmlns:a16="http://schemas.microsoft.com/office/drawing/2014/main" id="{F9C0622F-D942-4062-B091-01162B7265C1}"/>
              </a:ext>
            </a:extLst>
          </p:cNvPr>
          <p:cNvSpPr txBox="1"/>
          <p:nvPr/>
        </p:nvSpPr>
        <p:spPr>
          <a:xfrm>
            <a:off x="968954" y="2351703"/>
            <a:ext cx="15039951" cy="923330"/>
          </a:xfrm>
          <a:prstGeom prst="rect">
            <a:avLst/>
          </a:prstGeom>
          <a:noFill/>
        </p:spPr>
        <p:txBody>
          <a:bodyPr wrap="square">
            <a:spAutoFit/>
          </a:bodyPr>
          <a:lstStyle/>
          <a:p>
            <a:pPr algn="ctr"/>
            <a:r>
              <a:rPr lang="it-IT" b="0" i="0" dirty="0">
                <a:solidFill>
                  <a:srgbClr val="000000"/>
                </a:solidFill>
                <a:effectLst/>
                <a:latin typeface="Arial" panose="020B0604020202020204" pitchFamily="34" charset="0"/>
              </a:rPr>
              <a:t>Laddove i controlli preventivi facciano emergere irregolarità, l’esportatore abituale non potrà utilizzare la procedura telematica per la presentazione delle lettere d’intento. Inoltre, è stato introdotto un sistema automatizzato che blocca la procedura di emissione della fattura elettronica nella quale il fornitore indichi il protocollo di ricezione di una lettera d’intento che è stata invalidata a seguito dei suddetti controlli. </a:t>
            </a:r>
            <a:endParaRPr lang="it-IT" dirty="0"/>
          </a:p>
        </p:txBody>
      </p:sp>
      <p:sp>
        <p:nvSpPr>
          <p:cNvPr id="16" name="CasellaDiTesto 15">
            <a:extLst>
              <a:ext uri="{FF2B5EF4-FFF2-40B4-BE49-F238E27FC236}">
                <a16:creationId xmlns:a16="http://schemas.microsoft.com/office/drawing/2014/main" id="{C1B5A3D1-5D95-4E9B-9971-6289A98723C4}"/>
              </a:ext>
            </a:extLst>
          </p:cNvPr>
          <p:cNvSpPr txBox="1"/>
          <p:nvPr/>
        </p:nvSpPr>
        <p:spPr>
          <a:xfrm>
            <a:off x="1556876" y="3444901"/>
            <a:ext cx="13497580" cy="646331"/>
          </a:xfrm>
          <a:prstGeom prst="rect">
            <a:avLst/>
          </a:prstGeom>
          <a:noFill/>
        </p:spPr>
        <p:txBody>
          <a:bodyPr wrap="square">
            <a:spAutoFit/>
          </a:bodyPr>
          <a:lstStyle/>
          <a:p>
            <a:pPr algn="ctr"/>
            <a:r>
              <a:rPr lang="it-IT" b="0" i="0" dirty="0">
                <a:solidFill>
                  <a:srgbClr val="000000"/>
                </a:solidFill>
                <a:effectLst/>
                <a:latin typeface="Arial" panose="020B0604020202020204" pitchFamily="34" charset="0"/>
              </a:rPr>
              <a:t>Per attuare le procedure automatizzate di controllo e analisi del rischio, il provvedimento prevede </a:t>
            </a:r>
            <a:r>
              <a:rPr lang="it-IT" b="1" i="0" dirty="0">
                <a:solidFill>
                  <a:srgbClr val="000000"/>
                </a:solidFill>
                <a:effectLst/>
                <a:latin typeface="Arial" panose="020B0604020202020204" pitchFamily="34" charset="0"/>
              </a:rPr>
              <a:t>dal 1° gennaio 2022 </a:t>
            </a:r>
          </a:p>
          <a:p>
            <a:pPr algn="ctr"/>
            <a:r>
              <a:rPr lang="it-IT" b="1" i="0" dirty="0">
                <a:solidFill>
                  <a:srgbClr val="000000"/>
                </a:solidFill>
                <a:effectLst/>
                <a:latin typeface="Arial" panose="020B0604020202020204" pitchFamily="34" charset="0"/>
              </a:rPr>
              <a:t>una serie di adempimenti </a:t>
            </a:r>
            <a:r>
              <a:rPr lang="it-IT" b="0" i="0" dirty="0">
                <a:solidFill>
                  <a:srgbClr val="000000"/>
                </a:solidFill>
                <a:effectLst/>
                <a:latin typeface="Arial" panose="020B0604020202020204" pitchFamily="34" charset="0"/>
              </a:rPr>
              <a:t>a carico degli operatori.  </a:t>
            </a:r>
            <a:endParaRPr lang="it-IT" dirty="0"/>
          </a:p>
        </p:txBody>
      </p:sp>
      <p:graphicFrame>
        <p:nvGraphicFramePr>
          <p:cNvPr id="17" name="Tabella 16">
            <a:extLst>
              <a:ext uri="{FF2B5EF4-FFF2-40B4-BE49-F238E27FC236}">
                <a16:creationId xmlns:a16="http://schemas.microsoft.com/office/drawing/2014/main" id="{CA92E2C8-CDA1-4C8C-BE24-95626434A573}"/>
              </a:ext>
            </a:extLst>
          </p:cNvPr>
          <p:cNvGraphicFramePr>
            <a:graphicFrameLocks noGrp="1"/>
          </p:cNvGraphicFramePr>
          <p:nvPr>
            <p:extLst>
              <p:ext uri="{D42A27DB-BD31-4B8C-83A1-F6EECF244321}">
                <p14:modId xmlns:p14="http://schemas.microsoft.com/office/powerpoint/2010/main" val="2968457728"/>
              </p:ext>
            </p:extLst>
          </p:nvPr>
        </p:nvGraphicFramePr>
        <p:xfrm>
          <a:off x="630666" y="4195390"/>
          <a:ext cx="13951714" cy="4003933"/>
        </p:xfrm>
        <a:graphic>
          <a:graphicData uri="http://schemas.openxmlformats.org/drawingml/2006/table">
            <a:tbl>
              <a:tblPr>
                <a:tableStyleId>{7DF18680-E054-41AD-8BC1-D1AEF772440D}</a:tableStyleId>
              </a:tblPr>
              <a:tblGrid>
                <a:gridCol w="2219214">
                  <a:extLst>
                    <a:ext uri="{9D8B030D-6E8A-4147-A177-3AD203B41FA5}">
                      <a16:colId xmlns:a16="http://schemas.microsoft.com/office/drawing/2014/main" val="1987942023"/>
                    </a:ext>
                  </a:extLst>
                </a:gridCol>
                <a:gridCol w="2352208">
                  <a:extLst>
                    <a:ext uri="{9D8B030D-6E8A-4147-A177-3AD203B41FA5}">
                      <a16:colId xmlns:a16="http://schemas.microsoft.com/office/drawing/2014/main" val="1043179807"/>
                    </a:ext>
                  </a:extLst>
                </a:gridCol>
                <a:gridCol w="9380292">
                  <a:extLst>
                    <a:ext uri="{9D8B030D-6E8A-4147-A177-3AD203B41FA5}">
                      <a16:colId xmlns:a16="http://schemas.microsoft.com/office/drawing/2014/main" val="1784563518"/>
                    </a:ext>
                  </a:extLst>
                </a:gridCol>
              </a:tblGrid>
              <a:tr h="0">
                <a:tc>
                  <a:txBody>
                    <a:bodyPr/>
                    <a:lstStyle/>
                    <a:p>
                      <a:pPr algn="just" rtl="0" fontAlgn="base"/>
                      <a:r>
                        <a:rPr lang="it-IT" sz="1600" b="1" dirty="0">
                          <a:effectLst/>
                          <a:latin typeface="Arial" panose="020B0604020202020204" pitchFamily="34" charset="0"/>
                          <a:cs typeface="Arial" panose="020B0604020202020204" pitchFamily="34" charset="0"/>
                        </a:rPr>
                        <a:t> </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ase"/>
                      <a:r>
                        <a:rPr lang="it-IT" sz="1600" b="1" dirty="0">
                          <a:effectLst/>
                          <a:latin typeface="Arial" panose="020B0604020202020204" pitchFamily="34" charset="0"/>
                          <a:cs typeface="Arial" panose="020B0604020202020204" pitchFamily="34" charset="0"/>
                        </a:rPr>
                        <a:t>Campi fattura </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it-IT" sz="1600" b="1" dirty="0">
                          <a:effectLst/>
                          <a:latin typeface="Arial" panose="020B0604020202020204" pitchFamily="34" charset="0"/>
                          <a:cs typeface="Arial" panose="020B0604020202020204" pitchFamily="34" charset="0"/>
                        </a:rPr>
                        <a:t>Cosa inserire </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3224022"/>
                  </a:ext>
                </a:extLst>
              </a:tr>
              <a:tr h="524901">
                <a:tc>
                  <a:txBody>
                    <a:bodyPr/>
                    <a:lstStyle/>
                    <a:p>
                      <a:pPr algn="just" rtl="0" fontAlgn="base"/>
                      <a:r>
                        <a:rPr lang="it-IT" sz="1600" b="1" dirty="0">
                          <a:effectLst/>
                          <a:latin typeface="Arial" panose="020B0604020202020204" pitchFamily="34" charset="0"/>
                          <a:cs typeface="Arial" panose="020B0604020202020204" pitchFamily="34" charset="0"/>
                        </a:rPr>
                        <a:t>  </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base"/>
                      <a:r>
                        <a:rPr lang="it-IT" sz="1600" b="1" dirty="0">
                          <a:effectLst/>
                          <a:latin typeface="Arial" panose="020B0604020202020204" pitchFamily="34" charset="0"/>
                          <a:cs typeface="Arial" panose="020B0604020202020204" pitchFamily="34" charset="0"/>
                        </a:rPr>
                        <a:t>campo 2.2.1.14 (“Natura”) </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base"/>
                      <a:r>
                        <a:rPr lang="it-IT" sz="1600" b="1" dirty="0">
                          <a:effectLst/>
                          <a:latin typeface="Arial" panose="020B0604020202020204" pitchFamily="34" charset="0"/>
                          <a:cs typeface="Arial" panose="020B0604020202020204" pitchFamily="34" charset="0"/>
                        </a:rPr>
                        <a:t>codice specifico N3.5 “Non imponibili - a seguito di dichiarazioni d'intento”  </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641467"/>
                  </a:ext>
                </a:extLst>
              </a:tr>
              <a:tr h="587503">
                <a:tc rowSpan="3">
                  <a:txBody>
                    <a:bodyPr/>
                    <a:lstStyle/>
                    <a:p>
                      <a:pPr algn="ctr" rtl="0" fontAlgn="base"/>
                      <a:r>
                        <a:rPr lang="it-IT" sz="1600" b="1" dirty="0">
                          <a:effectLst/>
                          <a:latin typeface="Arial" panose="020B0604020202020204" pitchFamily="34" charset="0"/>
                          <a:cs typeface="Arial" panose="020B0604020202020204" pitchFamily="34" charset="0"/>
                        </a:rPr>
                        <a:t> </a:t>
                      </a:r>
                    </a:p>
                    <a:p>
                      <a:pPr algn="ctr" rtl="0" fontAlgn="base"/>
                      <a:r>
                        <a:rPr lang="it-IT" sz="1600" b="1" dirty="0">
                          <a:effectLst/>
                          <a:latin typeface="Arial" panose="020B0604020202020204" pitchFamily="34" charset="0"/>
                          <a:cs typeface="Arial" panose="020B0604020202020204" pitchFamily="34" charset="0"/>
                        </a:rPr>
                        <a:t>Per ogni dichiarazione d’intento deve essere compilato il blocco 2.2.1.16 (</a:t>
                      </a:r>
                      <a:r>
                        <a:rPr lang="it-IT" sz="1600" b="1" dirty="0" err="1">
                          <a:effectLst/>
                          <a:latin typeface="Arial" panose="020B0604020202020204" pitchFamily="34" charset="0"/>
                          <a:cs typeface="Arial" panose="020B0604020202020204" pitchFamily="34" charset="0"/>
                        </a:rPr>
                        <a:t>AltriDatiGestionali</a:t>
                      </a:r>
                      <a:r>
                        <a:rPr lang="it-IT" sz="1600" b="1" dirty="0">
                          <a:effectLst/>
                          <a:latin typeface="Arial" panose="020B0604020202020204" pitchFamily="34" charset="0"/>
                          <a:cs typeface="Arial" panose="020B0604020202020204" pitchFamily="34" charset="0"/>
                        </a:rPr>
                        <a:t>)</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base"/>
                      <a:r>
                        <a:rPr lang="it-IT" sz="1600" b="1" dirty="0">
                          <a:effectLst/>
                          <a:latin typeface="Arial" panose="020B0604020202020204" pitchFamily="34" charset="0"/>
                          <a:cs typeface="Arial" panose="020B0604020202020204" pitchFamily="34" charset="0"/>
                        </a:rPr>
                        <a:t>campo 2.2.1.16.1 (“</a:t>
                      </a:r>
                      <a:r>
                        <a:rPr lang="it-IT" sz="1600" b="1" dirty="0" err="1">
                          <a:effectLst/>
                          <a:latin typeface="Arial" panose="020B0604020202020204" pitchFamily="34" charset="0"/>
                          <a:cs typeface="Arial" panose="020B0604020202020204" pitchFamily="34" charset="0"/>
                        </a:rPr>
                        <a:t>TipoDato</a:t>
                      </a:r>
                      <a:r>
                        <a:rPr lang="it-IT" sz="1600" b="1" dirty="0">
                          <a:effectLst/>
                          <a:latin typeface="Arial" panose="020B0604020202020204" pitchFamily="34" charset="0"/>
                          <a:cs typeface="Arial" panose="020B0604020202020204" pitchFamily="34" charset="0"/>
                        </a:rPr>
                        <a:t>”) </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base"/>
                      <a:r>
                        <a:rPr lang="it-IT" sz="1600" b="1" dirty="0">
                          <a:effectLst/>
                          <a:latin typeface="Arial" panose="020B0604020202020204" pitchFamily="34" charset="0"/>
                          <a:cs typeface="Arial" panose="020B0604020202020204" pitchFamily="34" charset="0"/>
                        </a:rPr>
                        <a:t>“Intento” </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8548881"/>
                  </a:ext>
                </a:extLst>
              </a:tr>
              <a:tr h="1199773">
                <a:tc vMerge="1">
                  <a:txBody>
                    <a:bodyPr/>
                    <a:lstStyle/>
                    <a:p>
                      <a:endParaRPr lang="it-IT"/>
                    </a:p>
                  </a:txBody>
                  <a:tcPr/>
                </a:tc>
                <a:tc>
                  <a:txBody>
                    <a:bodyPr/>
                    <a:lstStyle/>
                    <a:p>
                      <a:pPr algn="ctr" rtl="0" fontAlgn="base"/>
                      <a:r>
                        <a:rPr lang="it-IT" sz="1600" b="1" dirty="0">
                          <a:effectLst/>
                          <a:latin typeface="Arial" panose="020B0604020202020204" pitchFamily="34" charset="0"/>
                          <a:cs typeface="Arial" panose="020B0604020202020204" pitchFamily="34" charset="0"/>
                        </a:rPr>
                        <a:t>campo 2.2.1.16.2 </a:t>
                      </a:r>
                    </a:p>
                    <a:p>
                      <a:pPr algn="ctr" rtl="0" fontAlgn="base"/>
                      <a:r>
                        <a:rPr lang="it-IT" sz="1600" b="1" dirty="0">
                          <a:effectLst/>
                          <a:latin typeface="Arial" panose="020B0604020202020204" pitchFamily="34" charset="0"/>
                          <a:cs typeface="Arial" panose="020B0604020202020204" pitchFamily="34" charset="0"/>
                        </a:rPr>
                        <a:t>(“Riferimento testo”) </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base"/>
                      <a:r>
                        <a:rPr lang="it-IT" sz="1600" b="1" dirty="0">
                          <a:effectLst/>
                          <a:latin typeface="Arial" panose="020B0604020202020204" pitchFamily="34" charset="0"/>
                          <a:cs typeface="Arial" panose="020B0604020202020204" pitchFamily="34" charset="0"/>
                        </a:rPr>
                        <a:t>Protocollo di ricezione della dichiarazione d’intento (è composto da due parti: la prima, formata da 17 cifre; la seconda, di 6 cifre, che rappresenta il progressivo e che deve essere separata dalla prima dal segno “-“ oppure dal segno "/" – es. 08060120341234567-000001) </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6191203"/>
                  </a:ext>
                </a:extLst>
              </a:tr>
              <a:tr h="524901">
                <a:tc vMerge="1">
                  <a:txBody>
                    <a:bodyPr/>
                    <a:lstStyle/>
                    <a:p>
                      <a:endParaRPr lang="it-IT"/>
                    </a:p>
                  </a:txBody>
                  <a:tcPr/>
                </a:tc>
                <a:tc>
                  <a:txBody>
                    <a:bodyPr/>
                    <a:lstStyle/>
                    <a:p>
                      <a:pPr algn="ctr" rtl="0" fontAlgn="base"/>
                      <a:r>
                        <a:rPr lang="it-IT" sz="1600" b="1">
                          <a:effectLst/>
                          <a:latin typeface="Arial" panose="020B0604020202020204" pitchFamily="34" charset="0"/>
                          <a:cs typeface="Arial" panose="020B0604020202020204" pitchFamily="34" charset="0"/>
                        </a:rPr>
                        <a:t>campo 2.2.1.16.4 </a:t>
                      </a:r>
                    </a:p>
                    <a:p>
                      <a:pPr algn="ctr" rtl="0" fontAlgn="base"/>
                      <a:r>
                        <a:rPr lang="it-IT" sz="1600" b="1">
                          <a:effectLst/>
                          <a:latin typeface="Arial" panose="020B0604020202020204" pitchFamily="34" charset="0"/>
                          <a:cs typeface="Arial" panose="020B0604020202020204" pitchFamily="34" charset="0"/>
                        </a:rPr>
                        <a:t>(“Riferimento data”) </a:t>
                      </a:r>
                      <a:endParaRPr lang="it-IT" sz="1600" b="1" i="0">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0" fontAlgn="base"/>
                      <a:r>
                        <a:rPr lang="it-IT" sz="1600" b="1" dirty="0">
                          <a:effectLst/>
                          <a:latin typeface="Arial" panose="020B0604020202020204" pitchFamily="34" charset="0"/>
                          <a:cs typeface="Arial" panose="020B0604020202020204" pitchFamily="34" charset="0"/>
                        </a:rPr>
                        <a:t>data della ricevuta telematica rilasciata dall’Agenzia e contenente il protocollo della dichiarazione d’intento </a:t>
                      </a:r>
                      <a:endParaRPr lang="it-IT" sz="1600" b="1" i="0" dirty="0">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444298"/>
                  </a:ext>
                </a:extLst>
              </a:tr>
            </a:tbl>
          </a:graphicData>
        </a:graphic>
      </p:graphicFrame>
      <p:sp>
        <p:nvSpPr>
          <p:cNvPr id="18" name="CasellaDiTesto 17">
            <a:extLst>
              <a:ext uri="{FF2B5EF4-FFF2-40B4-BE49-F238E27FC236}">
                <a16:creationId xmlns:a16="http://schemas.microsoft.com/office/drawing/2014/main" id="{695C170B-DA67-4FAC-BC40-FB37DABC6010}"/>
              </a:ext>
            </a:extLst>
          </p:cNvPr>
          <p:cNvSpPr txBox="1"/>
          <p:nvPr/>
        </p:nvSpPr>
        <p:spPr>
          <a:xfrm>
            <a:off x="999989" y="8295840"/>
            <a:ext cx="13713040" cy="646331"/>
          </a:xfrm>
          <a:prstGeom prst="rect">
            <a:avLst/>
          </a:prstGeom>
          <a:noFill/>
        </p:spPr>
        <p:txBody>
          <a:bodyPr wrap="square">
            <a:spAutoFit/>
          </a:bodyPr>
          <a:lstStyle/>
          <a:p>
            <a:pPr algn="just" rtl="0" fontAlgn="base"/>
            <a:r>
              <a:rPr lang="it-IT" b="0" i="0" dirty="0">
                <a:solidFill>
                  <a:srgbClr val="000000"/>
                </a:solidFill>
                <a:effectLst/>
                <a:latin typeface="Arial" panose="020B0604020202020204" pitchFamily="34" charset="0"/>
                <a:cs typeface="Arial" panose="020B0604020202020204" pitchFamily="34" charset="0"/>
              </a:rPr>
              <a:t>Al termine delle procedure di controllo, l’eventuale invalidazione della dichiarazione d’intento ritenuta illegittima è comunicata via </a:t>
            </a:r>
            <a:r>
              <a:rPr lang="it-IT" b="0" i="0" dirty="0" err="1">
                <a:solidFill>
                  <a:srgbClr val="000000"/>
                </a:solidFill>
                <a:effectLst/>
                <a:latin typeface="Arial" panose="020B0604020202020204" pitchFamily="34" charset="0"/>
                <a:cs typeface="Arial" panose="020B0604020202020204" pitchFamily="34" charset="0"/>
              </a:rPr>
              <a:t>pec</a:t>
            </a:r>
            <a:r>
              <a:rPr lang="it-IT" b="0" i="0" dirty="0">
                <a:solidFill>
                  <a:srgbClr val="000000"/>
                </a:solidFill>
                <a:effectLst/>
                <a:latin typeface="Arial" panose="020B0604020202020204" pitchFamily="34" charset="0"/>
                <a:cs typeface="Arial" panose="020B0604020202020204" pitchFamily="34" charset="0"/>
              </a:rPr>
              <a:t> e comporta lo scarto della fattura elettronica del fornitore che riporti l’indicazione della dichiarazione di intento legittima. </a:t>
            </a:r>
          </a:p>
        </p:txBody>
      </p:sp>
      <p:sp>
        <p:nvSpPr>
          <p:cNvPr id="25" name="Rettangolo con angoli arrotondati 24">
            <a:extLst>
              <a:ext uri="{FF2B5EF4-FFF2-40B4-BE49-F238E27FC236}">
                <a16:creationId xmlns:a16="http://schemas.microsoft.com/office/drawing/2014/main" id="{BABF2FD7-B05D-4B6C-B377-8E1B9F21050A}"/>
              </a:ext>
            </a:extLst>
          </p:cNvPr>
          <p:cNvSpPr/>
          <p:nvPr/>
        </p:nvSpPr>
        <p:spPr>
          <a:xfrm>
            <a:off x="14798040" y="3857380"/>
            <a:ext cx="3209035" cy="1651313"/>
          </a:xfrm>
          <a:prstGeom prst="round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it-IT" sz="1400" b="1" i="0" dirty="0">
              <a:solidFill>
                <a:schemeClr val="bg1"/>
              </a:solidFill>
              <a:effectLst/>
              <a:latin typeface="Arial" panose="020B0604020202020204" pitchFamily="34" charset="0"/>
              <a:cs typeface="Arial" panose="020B0604020202020204" pitchFamily="34" charset="0"/>
            </a:endParaRPr>
          </a:p>
          <a:p>
            <a:pPr algn="ctr" fontAlgn="base"/>
            <a:r>
              <a:rPr lang="it-IT" sz="1400" b="1" i="0" dirty="0">
                <a:solidFill>
                  <a:schemeClr val="bg1"/>
                </a:solidFill>
                <a:effectLst/>
                <a:latin typeface="Arial" panose="020B0604020202020204" pitchFamily="34" charset="0"/>
                <a:cs typeface="Arial" panose="020B0604020202020204" pitchFamily="34" charset="0"/>
              </a:rPr>
              <a:t>VAI AL PROVVEDIMENTO </a:t>
            </a:r>
            <a:r>
              <a:rPr lang="it-IT" sz="1400" dirty="0">
                <a:solidFill>
                  <a:schemeClr val="bg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https://www.agenziaentrate.gov.it/portale/documents/20143/3844127/Provvedimento+del+28+ottobre+2021_Antifrode.pdf/33cec057-3e07-f618-969d-dce631777b56</a:t>
            </a:r>
            <a:r>
              <a:rPr lang="it-IT" sz="1400" dirty="0">
                <a:solidFill>
                  <a:schemeClr val="bg1"/>
                </a:solidFill>
                <a:latin typeface="Arial" panose="020B0604020202020204" pitchFamily="34" charset="0"/>
                <a:cs typeface="Arial" panose="020B0604020202020204" pitchFamily="34" charset="0"/>
              </a:rPr>
              <a:t> </a:t>
            </a:r>
          </a:p>
          <a:p>
            <a:pPr algn="ctr" rtl="0" fontAlgn="base"/>
            <a:endParaRPr lang="it-IT" sz="1400" b="1" i="0" dirty="0">
              <a:solidFill>
                <a:schemeClr val="bg1"/>
              </a:solidFill>
              <a:effectLst/>
              <a:latin typeface="Arial" panose="020B0604020202020204" pitchFamily="34" charset="0"/>
              <a:cs typeface="Arial" panose="020B0604020202020204" pitchFamily="34" charset="0"/>
            </a:endParaRPr>
          </a:p>
        </p:txBody>
      </p:sp>
      <p:sp>
        <p:nvSpPr>
          <p:cNvPr id="20" name="TextBox 6">
            <a:extLst>
              <a:ext uri="{FF2B5EF4-FFF2-40B4-BE49-F238E27FC236}">
                <a16:creationId xmlns:a16="http://schemas.microsoft.com/office/drawing/2014/main" id="{9B577A7F-B1B5-4292-BDE8-E47D8574ADF0}"/>
              </a:ext>
            </a:extLst>
          </p:cNvPr>
          <p:cNvSpPr txBox="1"/>
          <p:nvPr/>
        </p:nvSpPr>
        <p:spPr>
          <a:xfrm>
            <a:off x="630666" y="207863"/>
            <a:ext cx="11043174" cy="584775"/>
          </a:xfrm>
          <a:prstGeom prst="rect">
            <a:avLst/>
          </a:prstGeom>
          <a:noFill/>
        </p:spPr>
        <p:txBody>
          <a:bodyPr wrap="square" rtlCol="0">
            <a:spAutoFit/>
          </a:bodyPr>
          <a:lstStyle/>
          <a:p>
            <a:pPr lvl="0">
              <a:defRPr/>
            </a:pPr>
            <a:r>
              <a:rPr lang="it-IT" sz="3200" b="1" dirty="0">
                <a:solidFill>
                  <a:schemeClr val="tx2"/>
                </a:solidFill>
                <a:latin typeface="Arial" panose="020B0604020202020204" pitchFamily="34" charset="0"/>
                <a:cs typeface="Arial" panose="020B0604020202020204" pitchFamily="34" charset="0"/>
              </a:rPr>
              <a:t>ESPORTATORE ABITUALE</a:t>
            </a:r>
            <a:endParaRPr kumimoji="0" lang="it-IT" sz="3200" b="1" i="0" u="none" strike="noStrike" kern="1200" cap="none" spc="0" normalizeH="0" baseline="0" noProof="0" dirty="0">
              <a:ln>
                <a:noFill/>
              </a:ln>
              <a:solidFill>
                <a:schemeClr val="tx2"/>
              </a:solidFill>
              <a:effectLst/>
              <a:uLnTx/>
              <a:uFillTx/>
              <a:latin typeface="Arial" panose="020B0604020202020204" pitchFamily="34" charset="0"/>
              <a:ea typeface="Montserrat Black"/>
              <a:cs typeface="Arial" panose="020B0604020202020204" pitchFamily="34" charset="0"/>
              <a:sym typeface="Montserrat Black"/>
            </a:endParaRPr>
          </a:p>
        </p:txBody>
      </p:sp>
      <p:pic>
        <p:nvPicPr>
          <p:cNvPr id="3" name="Elemento grafico 2" descr="Polizia">
            <a:extLst>
              <a:ext uri="{FF2B5EF4-FFF2-40B4-BE49-F238E27FC236}">
                <a16:creationId xmlns:a16="http://schemas.microsoft.com/office/drawing/2014/main" id="{13BAAC4A-6C9D-A24C-8193-191717A62E3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923035" y="6864046"/>
            <a:ext cx="1246104" cy="1246104"/>
          </a:xfrm>
          <a:prstGeom prst="rect">
            <a:avLst/>
          </a:prstGeom>
        </p:spPr>
      </p:pic>
    </p:spTree>
    <p:extLst>
      <p:ext uri="{BB962C8B-B14F-4D97-AF65-F5344CB8AC3E}">
        <p14:creationId xmlns:p14="http://schemas.microsoft.com/office/powerpoint/2010/main" val="17969766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up)">
                                      <p:cBhvr>
                                        <p:cTn id="15" dur="4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35">
            <a:extLst>
              <a:ext uri="{FF2B5EF4-FFF2-40B4-BE49-F238E27FC236}">
                <a16:creationId xmlns:a16="http://schemas.microsoft.com/office/drawing/2014/main" id="{415BD7F6-950C-D248-8242-C5D160C11FDA}"/>
              </a:ext>
            </a:extLst>
          </p:cNvPr>
          <p:cNvSpPr/>
          <p:nvPr/>
        </p:nvSpPr>
        <p:spPr>
          <a:xfrm>
            <a:off x="15179908" y="207310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4" name="Group 34">
            <a:extLst>
              <a:ext uri="{FF2B5EF4-FFF2-40B4-BE49-F238E27FC236}">
                <a16:creationId xmlns:a16="http://schemas.microsoft.com/office/drawing/2014/main" id="{8EC45225-8321-3843-873C-A7438B0E8E5B}"/>
              </a:ext>
            </a:extLst>
          </p:cNvPr>
          <p:cNvGrpSpPr/>
          <p:nvPr/>
        </p:nvGrpSpPr>
        <p:grpSpPr>
          <a:xfrm rot="6899388">
            <a:off x="9553521" y="3712069"/>
            <a:ext cx="15432735" cy="2005129"/>
            <a:chOff x="1974128" y="4553767"/>
            <a:chExt cx="15432735" cy="2005129"/>
          </a:xfrm>
        </p:grpSpPr>
        <p:sp>
          <p:nvSpPr>
            <p:cNvPr id="5" name="Rectangle 32">
              <a:extLst>
                <a:ext uri="{FF2B5EF4-FFF2-40B4-BE49-F238E27FC236}">
                  <a16:creationId xmlns:a16="http://schemas.microsoft.com/office/drawing/2014/main" id="{F8577EAC-CB5D-0D47-A81A-53EAC2DDF28B}"/>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6" name="Rectangle 33">
              <a:extLst>
                <a:ext uri="{FF2B5EF4-FFF2-40B4-BE49-F238E27FC236}">
                  <a16:creationId xmlns:a16="http://schemas.microsoft.com/office/drawing/2014/main" id="{C5170427-754C-7D45-AEE5-D031CEE09920}"/>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7" name="Oval 9">
            <a:extLst>
              <a:ext uri="{FF2B5EF4-FFF2-40B4-BE49-F238E27FC236}">
                <a16:creationId xmlns:a16="http://schemas.microsoft.com/office/drawing/2014/main" id="{22CF0F7E-7FD1-584B-BFC3-D1F419FD1C36}"/>
              </a:ext>
            </a:extLst>
          </p:cNvPr>
          <p:cNvSpPr/>
          <p:nvPr/>
        </p:nvSpPr>
        <p:spPr>
          <a:xfrm>
            <a:off x="15459615" y="2257748"/>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Rettangolo 7">
            <a:extLst>
              <a:ext uri="{FF2B5EF4-FFF2-40B4-BE49-F238E27FC236}">
                <a16:creationId xmlns:a16="http://schemas.microsoft.com/office/drawing/2014/main" id="{55E34A77-8938-5846-A6C0-DE13538E2233}"/>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9" name="Gruppo 8">
            <a:extLst>
              <a:ext uri="{FF2B5EF4-FFF2-40B4-BE49-F238E27FC236}">
                <a16:creationId xmlns:a16="http://schemas.microsoft.com/office/drawing/2014/main" id="{19DC0B92-B4EE-7141-B98F-936F32F80691}"/>
              </a:ext>
            </a:extLst>
          </p:cNvPr>
          <p:cNvGrpSpPr/>
          <p:nvPr/>
        </p:nvGrpSpPr>
        <p:grpSpPr>
          <a:xfrm>
            <a:off x="1" y="9097706"/>
            <a:ext cx="18287999" cy="1177858"/>
            <a:chOff x="-121141" y="6091519"/>
            <a:chExt cx="12462637" cy="894504"/>
          </a:xfrm>
        </p:grpSpPr>
        <p:sp>
          <p:nvSpPr>
            <p:cNvPr id="10" name="Rettangolo 9">
              <a:extLst>
                <a:ext uri="{FF2B5EF4-FFF2-40B4-BE49-F238E27FC236}">
                  <a16:creationId xmlns:a16="http://schemas.microsoft.com/office/drawing/2014/main" id="{5FDAD465-B9AE-634D-AC23-3DBA8BBD8EC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1" name="Immagine 10">
              <a:extLst>
                <a:ext uri="{FF2B5EF4-FFF2-40B4-BE49-F238E27FC236}">
                  <a16:creationId xmlns:a16="http://schemas.microsoft.com/office/drawing/2014/main" id="{6A4CE678-CB27-B341-A5BC-43271532B36C}"/>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2" name="CasellaDiTesto 11">
            <a:extLst>
              <a:ext uri="{FF2B5EF4-FFF2-40B4-BE49-F238E27FC236}">
                <a16:creationId xmlns:a16="http://schemas.microsoft.com/office/drawing/2014/main" id="{475A0D86-5041-BC49-AEEB-9A4C67C56ED1}"/>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3" name="TextBox 6">
            <a:extLst>
              <a:ext uri="{FF2B5EF4-FFF2-40B4-BE49-F238E27FC236}">
                <a16:creationId xmlns:a16="http://schemas.microsoft.com/office/drawing/2014/main" id="{5F9F7A59-73C5-354E-AADD-09CE3ED36660}"/>
              </a:ext>
            </a:extLst>
          </p:cNvPr>
          <p:cNvSpPr txBox="1"/>
          <p:nvPr/>
        </p:nvSpPr>
        <p:spPr>
          <a:xfrm>
            <a:off x="630666" y="207863"/>
            <a:ext cx="11043174" cy="584775"/>
          </a:xfrm>
          <a:prstGeom prst="rect">
            <a:avLst/>
          </a:prstGeom>
          <a:noFill/>
        </p:spPr>
        <p:txBody>
          <a:bodyPr wrap="square" rtlCol="0">
            <a:spAutoFit/>
          </a:bodyPr>
          <a:lstStyle/>
          <a:p>
            <a:pPr lvl="0">
              <a:defRPr/>
            </a:pPr>
            <a:r>
              <a:rPr lang="it-IT" sz="3200" b="1" dirty="0">
                <a:solidFill>
                  <a:schemeClr val="tx2"/>
                </a:solidFill>
                <a:latin typeface="Arial" panose="020B0604020202020204" pitchFamily="34" charset="0"/>
                <a:cs typeface="Arial" panose="020B0604020202020204" pitchFamily="34" charset="0"/>
              </a:rPr>
              <a:t>AIUTI DI STATO</a:t>
            </a:r>
            <a:endParaRPr kumimoji="0" lang="it-IT" sz="3200" b="1" i="0" u="none" strike="noStrike" kern="1200" cap="none" spc="0" normalizeH="0" baseline="0" noProof="0" dirty="0">
              <a:ln>
                <a:noFill/>
              </a:ln>
              <a:solidFill>
                <a:schemeClr val="tx2"/>
              </a:solidFill>
              <a:effectLst/>
              <a:uLnTx/>
              <a:uFillTx/>
              <a:latin typeface="Arial" panose="020B0604020202020204" pitchFamily="34" charset="0"/>
              <a:ea typeface="Montserrat Black"/>
              <a:cs typeface="Arial" panose="020B0604020202020204" pitchFamily="34" charset="0"/>
              <a:sym typeface="Montserrat Black"/>
            </a:endParaRPr>
          </a:p>
        </p:txBody>
      </p:sp>
      <p:sp>
        <p:nvSpPr>
          <p:cNvPr id="14" name="Rettangolo 13">
            <a:extLst>
              <a:ext uri="{FF2B5EF4-FFF2-40B4-BE49-F238E27FC236}">
                <a16:creationId xmlns:a16="http://schemas.microsoft.com/office/drawing/2014/main" id="{11F73863-3445-AA48-96CE-23EC8DDB3725}"/>
              </a:ext>
            </a:extLst>
          </p:cNvPr>
          <p:cNvSpPr/>
          <p:nvPr/>
        </p:nvSpPr>
        <p:spPr>
          <a:xfrm>
            <a:off x="215660" y="1178603"/>
            <a:ext cx="16758433" cy="769441"/>
          </a:xfrm>
          <a:prstGeom prst="rect">
            <a:avLst/>
          </a:prstGeom>
        </p:spPr>
        <p:txBody>
          <a:bodyPr wrap="square">
            <a:spAutoFit/>
          </a:bodyPr>
          <a:lstStyle/>
          <a:p>
            <a:pPr algn="ctr"/>
            <a:r>
              <a:rPr lang="it-IT" sz="2200" b="1" dirty="0">
                <a:solidFill>
                  <a:schemeClr val="accent5">
                    <a:lumMod val="75000"/>
                  </a:schemeClr>
                </a:solidFill>
                <a:latin typeface="Arial" panose="020B0604020202020204" pitchFamily="34" charset="0"/>
                <a:cs typeface="Arial" panose="020B0604020202020204" pitchFamily="34" charset="0"/>
              </a:rPr>
              <a:t>Autorizzato il “regime quadro” per gli aiuti fiscali ai sensi delle sezioni 3.1 e 3.12 del Quadro temporaneo </a:t>
            </a:r>
          </a:p>
          <a:p>
            <a:pPr algn="ctr"/>
            <a:r>
              <a:rPr lang="it-IT" sz="2200" b="1" dirty="0">
                <a:solidFill>
                  <a:schemeClr val="accent5">
                    <a:lumMod val="75000"/>
                  </a:schemeClr>
                </a:solidFill>
                <a:latin typeface="Arial" panose="020B0604020202020204" pitchFamily="34" charset="0"/>
                <a:cs typeface="Arial" panose="020B0604020202020204" pitchFamily="34" charset="0"/>
              </a:rPr>
              <a:t>(art. 1, comma 13, DL 41/2021)</a:t>
            </a:r>
            <a:endParaRPr lang="it-IT" sz="2200" dirty="0">
              <a:solidFill>
                <a:schemeClr val="accent5">
                  <a:lumMod val="75000"/>
                </a:schemeClr>
              </a:solidFill>
              <a:effectLst/>
              <a:latin typeface="Arial" panose="020B0604020202020204" pitchFamily="34" charset="0"/>
              <a:cs typeface="Arial" panose="020B0604020202020204" pitchFamily="34" charset="0"/>
            </a:endParaRPr>
          </a:p>
        </p:txBody>
      </p:sp>
      <p:sp>
        <p:nvSpPr>
          <p:cNvPr id="15" name="Rettangolo 14">
            <a:extLst>
              <a:ext uri="{FF2B5EF4-FFF2-40B4-BE49-F238E27FC236}">
                <a16:creationId xmlns:a16="http://schemas.microsoft.com/office/drawing/2014/main" id="{63D545BF-5480-0648-9E87-1AD904DFB78F}"/>
              </a:ext>
            </a:extLst>
          </p:cNvPr>
          <p:cNvSpPr/>
          <p:nvPr/>
        </p:nvSpPr>
        <p:spPr>
          <a:xfrm>
            <a:off x="585482" y="2073100"/>
            <a:ext cx="14504671" cy="2616101"/>
          </a:xfrm>
          <a:prstGeom prst="rect">
            <a:avLst/>
          </a:prstGeom>
        </p:spPr>
        <p:txBody>
          <a:bodyPr wrap="square">
            <a:spAutoFit/>
          </a:bodyPr>
          <a:lstStyle/>
          <a:p>
            <a:pPr algn="just">
              <a:spcBef>
                <a:spcPts val="600"/>
              </a:spcBef>
            </a:pPr>
            <a:r>
              <a:rPr lang="it-IT" sz="2200" dirty="0">
                <a:solidFill>
                  <a:srgbClr val="000000"/>
                </a:solidFill>
                <a:latin typeface="Arial" panose="020B0604020202020204" pitchFamily="34" charset="0"/>
                <a:cs typeface="Arial" panose="020B0604020202020204" pitchFamily="34" charset="0"/>
              </a:rPr>
              <a:t>Il 28 ottobre 2020 la Commissione europea ha pubblicato la decisione di approvazione di una serie di misure di aiuto di Stato notificate dall'Italia nel contesto della crisi Covid-19.</a:t>
            </a:r>
          </a:p>
          <a:p>
            <a:pPr algn="just">
              <a:spcBef>
                <a:spcPts val="600"/>
              </a:spcBef>
            </a:pPr>
            <a:r>
              <a:rPr lang="it-IT" sz="2200" dirty="0">
                <a:solidFill>
                  <a:srgbClr val="000000"/>
                </a:solidFill>
                <a:latin typeface="Arial" panose="020B0604020202020204" pitchFamily="34" charset="0"/>
                <a:cs typeface="Arial" panose="020B0604020202020204" pitchFamily="34" charset="0"/>
              </a:rPr>
              <a:t>La decisione autorizza il regime quadro, previsto dall'art. 1, commi da 13 a 17 del DL n. 41/2020, che riguarda le misure elencate al comma 13 per le quali possono essere utilizzate le sezioni 3.1 e 3.12 del Quadro. </a:t>
            </a:r>
          </a:p>
          <a:p>
            <a:pPr algn="just">
              <a:spcBef>
                <a:spcPts val="600"/>
              </a:spcBef>
            </a:pPr>
            <a:r>
              <a:rPr lang="it-IT" sz="2200" dirty="0">
                <a:solidFill>
                  <a:srgbClr val="000000"/>
                </a:solidFill>
                <a:latin typeface="Arial" panose="020B0604020202020204" pitchFamily="34" charset="0"/>
                <a:cs typeface="Arial" panose="020B0604020202020204" pitchFamily="34" charset="0"/>
              </a:rPr>
              <a:t>Le condizioni e le modalità attuative per il calcolo dei massimali applicabili caso per caso saranno contenute all’interno del Decreto attuativo del Ministero dell'economia e delle finanze, e di un Provvedimento dell'Agenzia delle entrate (ancora non pubblicati).</a:t>
            </a:r>
            <a:endParaRPr lang="it-IT" sz="2200" dirty="0">
              <a:solidFill>
                <a:srgbClr val="000000"/>
              </a:solidFill>
              <a:effectLst/>
              <a:latin typeface="Arial" panose="020B0604020202020204" pitchFamily="34" charset="0"/>
              <a:cs typeface="Arial" panose="020B0604020202020204" pitchFamily="34" charset="0"/>
            </a:endParaRPr>
          </a:p>
        </p:txBody>
      </p:sp>
      <p:sp>
        <p:nvSpPr>
          <p:cNvPr id="16" name="Rettangolo 15">
            <a:extLst>
              <a:ext uri="{FF2B5EF4-FFF2-40B4-BE49-F238E27FC236}">
                <a16:creationId xmlns:a16="http://schemas.microsoft.com/office/drawing/2014/main" id="{166F9FF7-0521-8244-9169-3B60218E8839}"/>
              </a:ext>
            </a:extLst>
          </p:cNvPr>
          <p:cNvSpPr/>
          <p:nvPr/>
        </p:nvSpPr>
        <p:spPr>
          <a:xfrm>
            <a:off x="605277" y="4729258"/>
            <a:ext cx="15317758" cy="4124206"/>
          </a:xfrm>
          <a:prstGeom prst="rect">
            <a:avLst/>
          </a:prstGeom>
          <a:noFill/>
          <a:ln>
            <a:noFill/>
          </a:ln>
        </p:spPr>
        <p:txBody>
          <a:bodyPr wrap="square">
            <a:spAutoFit/>
          </a:bodyPr>
          <a:lstStyle/>
          <a:p>
            <a:pPr algn="just">
              <a:spcBef>
                <a:spcPts val="600"/>
              </a:spcBef>
            </a:pPr>
            <a:r>
              <a:rPr lang="it-IT" sz="2200" dirty="0">
                <a:solidFill>
                  <a:srgbClr val="000000"/>
                </a:solidFill>
                <a:latin typeface="Arial" panose="020B0604020202020204" pitchFamily="34" charset="0"/>
                <a:cs typeface="Arial" panose="020B0604020202020204" pitchFamily="34" charset="0"/>
              </a:rPr>
              <a:t>In attesa della pubblicazione del decreto ministeriale e del provvedimento citati, segnaliamo di seguito alcuni profili rilevanti presenti all’interno della decisione:</a:t>
            </a:r>
          </a:p>
          <a:p>
            <a:pPr marL="342900" indent="-342900" algn="just">
              <a:spcBef>
                <a:spcPts val="600"/>
              </a:spcBef>
              <a:buFont typeface="Wingdings" panose="05000000000000000000" pitchFamily="2" charset="2"/>
              <a:buChar char="§"/>
            </a:pPr>
            <a:r>
              <a:rPr lang="it-IT" sz="2200" dirty="0">
                <a:solidFill>
                  <a:srgbClr val="000000"/>
                </a:solidFill>
                <a:latin typeface="Arial" panose="020B0604020202020204" pitchFamily="34" charset="0"/>
                <a:cs typeface="Arial" panose="020B0604020202020204" pitchFamily="34" charset="0"/>
              </a:rPr>
              <a:t>Ogni impresa dovrà presentare un’autodichiarazione nella quale indicare l'importo totale degli aiuti ricevuti;</a:t>
            </a:r>
          </a:p>
          <a:p>
            <a:pPr marL="342900" indent="-342900" algn="just">
              <a:spcBef>
                <a:spcPts val="600"/>
              </a:spcBef>
              <a:buFont typeface="Wingdings" panose="05000000000000000000" pitchFamily="2" charset="2"/>
              <a:buChar char="§"/>
            </a:pPr>
            <a:r>
              <a:rPr lang="it-IT" sz="2200" dirty="0">
                <a:solidFill>
                  <a:srgbClr val="000000"/>
                </a:solidFill>
                <a:latin typeface="Arial" panose="020B0604020202020204" pitchFamily="34" charset="0"/>
                <a:cs typeface="Arial" panose="020B0604020202020204" pitchFamily="34" charset="0"/>
              </a:rPr>
              <a:t>L'ammontare degli aiuti va calcolato in relazione alla singola unità economica (“impresa unica” ai sensi del Regolamento </a:t>
            </a:r>
            <a:r>
              <a:rPr lang="it-IT" sz="2200" i="1" dirty="0">
                <a:solidFill>
                  <a:srgbClr val="000000"/>
                </a:solidFill>
                <a:latin typeface="Arial" panose="020B0604020202020204" pitchFamily="34" charset="0"/>
                <a:cs typeface="Arial" panose="020B0604020202020204" pitchFamily="34" charset="0"/>
              </a:rPr>
              <a:t>de </a:t>
            </a:r>
            <a:r>
              <a:rPr lang="it-IT" sz="2200" i="1" dirty="0" err="1">
                <a:solidFill>
                  <a:srgbClr val="000000"/>
                </a:solidFill>
                <a:latin typeface="Arial" panose="020B0604020202020204" pitchFamily="34" charset="0"/>
                <a:cs typeface="Arial" panose="020B0604020202020204" pitchFamily="34" charset="0"/>
              </a:rPr>
              <a:t>minimis</a:t>
            </a:r>
            <a:r>
              <a:rPr lang="it-IT" sz="2200" dirty="0">
                <a:solidFill>
                  <a:srgbClr val="000000"/>
                </a:solidFill>
                <a:latin typeface="Arial" panose="020B0604020202020204" pitchFamily="34" charset="0"/>
                <a:cs typeface="Arial" panose="020B0604020202020204" pitchFamily="34" charset="0"/>
              </a:rPr>
              <a:t> n. 1407/2013), e non alla singola persona giuridica;</a:t>
            </a:r>
          </a:p>
          <a:p>
            <a:pPr marL="342900" indent="-342900" algn="just">
              <a:spcBef>
                <a:spcPts val="600"/>
              </a:spcBef>
              <a:buFont typeface="Wingdings" panose="05000000000000000000" pitchFamily="2" charset="2"/>
              <a:buChar char="§"/>
            </a:pPr>
            <a:r>
              <a:rPr lang="it-IT" sz="2200" dirty="0">
                <a:solidFill>
                  <a:srgbClr val="000000"/>
                </a:solidFill>
                <a:latin typeface="Arial" panose="020B0604020202020204" pitchFamily="34" charset="0"/>
                <a:cs typeface="Arial" panose="020B0604020202020204" pitchFamily="34" charset="0"/>
              </a:rPr>
              <a:t>Nell'autodichiarazione l'impresa deve indicare che l'aiuto non supera il massimale della sezione 3.1 o 3.12 (a seconda dei casi) previsto dalla versione del Quadro temporaneo vigente al momento della concessione dell'aiuto. </a:t>
            </a:r>
          </a:p>
          <a:p>
            <a:pPr lvl="1" algn="just">
              <a:spcBef>
                <a:spcPts val="600"/>
              </a:spcBef>
            </a:pPr>
            <a:r>
              <a:rPr lang="it-IT" sz="2200" dirty="0">
                <a:solidFill>
                  <a:srgbClr val="000000"/>
                </a:solidFill>
                <a:latin typeface="Arial" panose="020B0604020202020204" pitchFamily="34" charset="0"/>
                <a:cs typeface="Arial" panose="020B0604020202020204" pitchFamily="34" charset="0"/>
              </a:rPr>
              <a:t>La Commissione precisa che, a seconda che l'aiuto sia stato concesso prima o dopo il 28 gennaio 2021, il valore nominale complessivo delle misure concedibili ai </a:t>
            </a:r>
            <a:r>
              <a:rPr lang="it-IT" sz="2200" b="1" dirty="0">
                <a:solidFill>
                  <a:srgbClr val="000000"/>
                </a:solidFill>
                <a:latin typeface="Arial" panose="020B0604020202020204" pitchFamily="34" charset="0"/>
                <a:cs typeface="Arial" panose="020B0604020202020204" pitchFamily="34" charset="0"/>
              </a:rPr>
              <a:t>sensi della sezione 3.1 </a:t>
            </a:r>
            <a:r>
              <a:rPr lang="it-IT" sz="2200" dirty="0">
                <a:solidFill>
                  <a:srgbClr val="000000"/>
                </a:solidFill>
                <a:latin typeface="Arial" panose="020B0604020202020204" pitchFamily="34" charset="0"/>
                <a:cs typeface="Arial" panose="020B0604020202020204" pitchFamily="34" charset="0"/>
              </a:rPr>
              <a:t>del Quadro temporaneo non deve superare, per impresa unica, 800 000 euro, per gli aiuti concessi prima del 28 gennaio 2021, o 1,8 milioni di euro, per gli aiuti concessi a partire dal 28 gennaio 2021. </a:t>
            </a:r>
            <a:endParaRPr lang="it-IT" sz="2200" dirty="0">
              <a:solidFill>
                <a:srgbClr val="000000"/>
              </a:solidFill>
              <a:effectLst/>
              <a:latin typeface="Arial" panose="020B0604020202020204" pitchFamily="34" charset="0"/>
              <a:cs typeface="Arial" panose="020B0604020202020204" pitchFamily="34" charset="0"/>
            </a:endParaRPr>
          </a:p>
        </p:txBody>
      </p:sp>
      <p:sp>
        <p:nvSpPr>
          <p:cNvPr id="18" name="CasellaDiTesto 17">
            <a:extLst>
              <a:ext uri="{FF2B5EF4-FFF2-40B4-BE49-F238E27FC236}">
                <a16:creationId xmlns:a16="http://schemas.microsoft.com/office/drawing/2014/main" id="{ADEF02E4-95CF-4F93-A15B-B53C824E1410}"/>
              </a:ext>
            </a:extLst>
          </p:cNvPr>
          <p:cNvSpPr txBox="1"/>
          <p:nvPr/>
        </p:nvSpPr>
        <p:spPr>
          <a:xfrm>
            <a:off x="16984864" y="8210442"/>
            <a:ext cx="77904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Arial" panose="020B0604020202020204" pitchFamily="34" charset="0"/>
              </a:rPr>
              <a:t>1/3</a:t>
            </a:r>
          </a:p>
        </p:txBody>
      </p:sp>
      <p:pic>
        <p:nvPicPr>
          <p:cNvPr id="17" name="Elemento grafico 16">
            <a:extLst>
              <a:ext uri="{FF2B5EF4-FFF2-40B4-BE49-F238E27FC236}">
                <a16:creationId xmlns:a16="http://schemas.microsoft.com/office/drawing/2014/main" id="{23A90632-EEDF-514A-BA70-96329F213B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835039" y="2589605"/>
            <a:ext cx="1645902" cy="1645902"/>
          </a:xfrm>
          <a:prstGeom prst="rect">
            <a:avLst/>
          </a:prstGeom>
        </p:spPr>
      </p:pic>
    </p:spTree>
    <p:extLst>
      <p:ext uri="{BB962C8B-B14F-4D97-AF65-F5344CB8AC3E}">
        <p14:creationId xmlns:p14="http://schemas.microsoft.com/office/powerpoint/2010/main" val="30958673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4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35">
            <a:extLst>
              <a:ext uri="{FF2B5EF4-FFF2-40B4-BE49-F238E27FC236}">
                <a16:creationId xmlns:a16="http://schemas.microsoft.com/office/drawing/2014/main" id="{A6D59C7C-C7BB-454A-9F93-C5A5436549F1}"/>
              </a:ext>
            </a:extLst>
          </p:cNvPr>
          <p:cNvSpPr/>
          <p:nvPr/>
        </p:nvSpPr>
        <p:spPr>
          <a:xfrm>
            <a:off x="15395883" y="4973984"/>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20" name="Group 34">
            <a:extLst>
              <a:ext uri="{FF2B5EF4-FFF2-40B4-BE49-F238E27FC236}">
                <a16:creationId xmlns:a16="http://schemas.microsoft.com/office/drawing/2014/main" id="{BF275062-36B7-4482-8DE2-AC522E170ECE}"/>
              </a:ext>
            </a:extLst>
          </p:cNvPr>
          <p:cNvGrpSpPr/>
          <p:nvPr/>
        </p:nvGrpSpPr>
        <p:grpSpPr>
          <a:xfrm rot="6899388">
            <a:off x="9553521" y="3712069"/>
            <a:ext cx="15432735" cy="2005129"/>
            <a:chOff x="1974128" y="4553767"/>
            <a:chExt cx="15432735" cy="2005129"/>
          </a:xfrm>
        </p:grpSpPr>
        <p:sp>
          <p:nvSpPr>
            <p:cNvPr id="21" name="Rectangle 32">
              <a:extLst>
                <a:ext uri="{FF2B5EF4-FFF2-40B4-BE49-F238E27FC236}">
                  <a16:creationId xmlns:a16="http://schemas.microsoft.com/office/drawing/2014/main" id="{256D518D-0796-4AF1-95E6-9B69F178F227}"/>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22" name="Rectangle 33">
              <a:extLst>
                <a:ext uri="{FF2B5EF4-FFF2-40B4-BE49-F238E27FC236}">
                  <a16:creationId xmlns:a16="http://schemas.microsoft.com/office/drawing/2014/main" id="{55600D37-0303-4EE5-AF8E-1EEEE7584BCB}"/>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8" name="Rettangolo 7">
            <a:extLst>
              <a:ext uri="{FF2B5EF4-FFF2-40B4-BE49-F238E27FC236}">
                <a16:creationId xmlns:a16="http://schemas.microsoft.com/office/drawing/2014/main" id="{B34C1A6B-C0AF-E241-899A-9F411A0332D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9" name="Gruppo 8">
            <a:extLst>
              <a:ext uri="{FF2B5EF4-FFF2-40B4-BE49-F238E27FC236}">
                <a16:creationId xmlns:a16="http://schemas.microsoft.com/office/drawing/2014/main" id="{2A243C02-96F7-2E4C-B03C-294EE2E741E5}"/>
              </a:ext>
            </a:extLst>
          </p:cNvPr>
          <p:cNvGrpSpPr/>
          <p:nvPr/>
        </p:nvGrpSpPr>
        <p:grpSpPr>
          <a:xfrm>
            <a:off x="1" y="9097706"/>
            <a:ext cx="18287999" cy="1177858"/>
            <a:chOff x="-121141" y="6091519"/>
            <a:chExt cx="12462637" cy="894504"/>
          </a:xfrm>
        </p:grpSpPr>
        <p:sp>
          <p:nvSpPr>
            <p:cNvPr id="10" name="Rettangolo 9">
              <a:extLst>
                <a:ext uri="{FF2B5EF4-FFF2-40B4-BE49-F238E27FC236}">
                  <a16:creationId xmlns:a16="http://schemas.microsoft.com/office/drawing/2014/main" id="{7A1057EA-2E0E-C642-A05D-2A2FC37B0BD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1" name="Immagine 10">
              <a:extLst>
                <a:ext uri="{FF2B5EF4-FFF2-40B4-BE49-F238E27FC236}">
                  <a16:creationId xmlns:a16="http://schemas.microsoft.com/office/drawing/2014/main" id="{07E6EEC8-BDB0-7F43-B819-FDBC3CC2052D}"/>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2" name="CasellaDiTesto 11">
            <a:extLst>
              <a:ext uri="{FF2B5EF4-FFF2-40B4-BE49-F238E27FC236}">
                <a16:creationId xmlns:a16="http://schemas.microsoft.com/office/drawing/2014/main" id="{AD741AF8-BA8C-EC4F-8675-8563A5D86B8C}"/>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3" name="TextBox 6">
            <a:extLst>
              <a:ext uri="{FF2B5EF4-FFF2-40B4-BE49-F238E27FC236}">
                <a16:creationId xmlns:a16="http://schemas.microsoft.com/office/drawing/2014/main" id="{CE25AD59-DD3E-714F-9F0C-FA06F98CB602}"/>
              </a:ext>
            </a:extLst>
          </p:cNvPr>
          <p:cNvSpPr txBox="1"/>
          <p:nvPr/>
        </p:nvSpPr>
        <p:spPr>
          <a:xfrm>
            <a:off x="630666" y="207863"/>
            <a:ext cx="11043174" cy="584775"/>
          </a:xfrm>
          <a:prstGeom prst="rect">
            <a:avLst/>
          </a:prstGeom>
          <a:noFill/>
        </p:spPr>
        <p:txBody>
          <a:bodyPr wrap="square" rtlCol="0">
            <a:spAutoFit/>
          </a:bodyPr>
          <a:lstStyle/>
          <a:p>
            <a:pPr lvl="0">
              <a:defRPr/>
            </a:pPr>
            <a:r>
              <a:rPr lang="it-IT" sz="3200" b="1" dirty="0">
                <a:solidFill>
                  <a:schemeClr val="tx2"/>
                </a:solidFill>
                <a:latin typeface="Arial" panose="020B0604020202020204" pitchFamily="34" charset="0"/>
                <a:cs typeface="Arial" panose="020B0604020202020204" pitchFamily="34" charset="0"/>
              </a:rPr>
              <a:t>AIUTI DI STATO</a:t>
            </a:r>
            <a:endParaRPr kumimoji="0" lang="it-IT" sz="3200" b="1" i="0" u="none" strike="noStrike" kern="1200" cap="none" spc="0" normalizeH="0" baseline="0" noProof="0" dirty="0">
              <a:ln>
                <a:noFill/>
              </a:ln>
              <a:solidFill>
                <a:schemeClr val="tx2"/>
              </a:solidFill>
              <a:effectLst/>
              <a:uLnTx/>
              <a:uFillTx/>
              <a:latin typeface="Arial" panose="020B0604020202020204" pitchFamily="34" charset="0"/>
              <a:ea typeface="Montserrat Black"/>
              <a:cs typeface="Arial" panose="020B0604020202020204" pitchFamily="34" charset="0"/>
              <a:sym typeface="Montserrat Black"/>
            </a:endParaRPr>
          </a:p>
        </p:txBody>
      </p:sp>
      <p:sp>
        <p:nvSpPr>
          <p:cNvPr id="17" name="CasellaDiTesto 16">
            <a:extLst>
              <a:ext uri="{FF2B5EF4-FFF2-40B4-BE49-F238E27FC236}">
                <a16:creationId xmlns:a16="http://schemas.microsoft.com/office/drawing/2014/main" id="{201E32E6-388E-4434-BB38-ADC4A838AEF5}"/>
              </a:ext>
            </a:extLst>
          </p:cNvPr>
          <p:cNvSpPr txBox="1"/>
          <p:nvPr/>
        </p:nvSpPr>
        <p:spPr>
          <a:xfrm>
            <a:off x="338564" y="1353545"/>
            <a:ext cx="15719499" cy="2123658"/>
          </a:xfrm>
          <a:prstGeom prst="rect">
            <a:avLst/>
          </a:prstGeom>
          <a:noFill/>
        </p:spPr>
        <p:txBody>
          <a:bodyPr wrap="square">
            <a:spAutoFit/>
          </a:bodyPr>
          <a:lstStyle/>
          <a:p>
            <a:pPr lvl="1" algn="just"/>
            <a:r>
              <a:rPr lang="it-IT" sz="2200" dirty="0">
                <a:solidFill>
                  <a:srgbClr val="000000"/>
                </a:solidFill>
                <a:latin typeface="Arial" panose="020B0604020202020204" pitchFamily="34" charset="0"/>
                <a:cs typeface="Arial" panose="020B0604020202020204" pitchFamily="34" charset="0"/>
              </a:rPr>
              <a:t>Per gli aiuti concessi ai sensi della </a:t>
            </a:r>
            <a:r>
              <a:rPr lang="it-IT" sz="2200" b="1" dirty="0">
                <a:solidFill>
                  <a:srgbClr val="000000"/>
                </a:solidFill>
                <a:latin typeface="Arial" panose="020B0604020202020204" pitchFamily="34" charset="0"/>
                <a:cs typeface="Arial" panose="020B0604020202020204" pitchFamily="34" charset="0"/>
              </a:rPr>
              <a:t>sezione 3.12 </a:t>
            </a:r>
            <a:r>
              <a:rPr lang="it-IT" sz="2200" dirty="0">
                <a:solidFill>
                  <a:srgbClr val="000000"/>
                </a:solidFill>
                <a:latin typeface="Arial" panose="020B0604020202020204" pitchFamily="34" charset="0"/>
                <a:cs typeface="Arial" panose="020B0604020202020204" pitchFamily="34" charset="0"/>
              </a:rPr>
              <a:t>le corrispondenti soglie sono pari, rispettivamente, a 3 milioni, per gli aiuti concessi dal 13 ottobre al 27 gennaio 2021, e 10 milioni per gli aiuti concessi dal 28 gennaio al 31 dicembre 2021. </a:t>
            </a:r>
          </a:p>
          <a:p>
            <a:pPr lvl="1" algn="just"/>
            <a:r>
              <a:rPr lang="it-IT" sz="2200" dirty="0">
                <a:solidFill>
                  <a:srgbClr val="000000"/>
                </a:solidFill>
                <a:latin typeface="Arial" panose="020B0604020202020204" pitchFamily="34" charset="0"/>
                <a:cs typeface="Arial" panose="020B0604020202020204" pitchFamily="34" charset="0"/>
              </a:rPr>
              <a:t>La data di concessione corrisponde alla:</a:t>
            </a:r>
          </a:p>
          <a:p>
            <a:pPr marL="742950" lvl="1" indent="-285750" algn="just">
              <a:buFont typeface="+mj-lt"/>
              <a:buAutoNum type="arabicPeriod"/>
            </a:pPr>
            <a:r>
              <a:rPr lang="it-IT" sz="2200" dirty="0">
                <a:solidFill>
                  <a:srgbClr val="000000"/>
                </a:solidFill>
                <a:latin typeface="Arial" panose="020B0604020202020204" pitchFamily="34" charset="0"/>
                <a:cs typeface="Arial" panose="020B0604020202020204" pitchFamily="34" charset="0"/>
              </a:rPr>
              <a:t>data di approvazione della domanda di aiuto se la concessione dell'aiuto è subordinata a domanda e approvazione; </a:t>
            </a:r>
          </a:p>
          <a:p>
            <a:pPr marL="742950" lvl="1" indent="-285750" algn="just">
              <a:buFont typeface="+mj-lt"/>
              <a:buAutoNum type="arabicPeriod"/>
            </a:pPr>
            <a:r>
              <a:rPr lang="it-IT" sz="2200" dirty="0">
                <a:solidFill>
                  <a:srgbClr val="000000"/>
                </a:solidFill>
                <a:latin typeface="Arial" panose="020B0604020202020204" pitchFamily="34" charset="0"/>
                <a:cs typeface="Arial" panose="020B0604020202020204" pitchFamily="34" charset="0"/>
              </a:rPr>
              <a:t>data di deposito della dichiarazione dei redditi o data di approvazione della compensazione in caso di crediti d'imposta; </a:t>
            </a:r>
          </a:p>
          <a:p>
            <a:pPr marL="742950" lvl="1" indent="-285750" algn="just">
              <a:buFont typeface="+mj-lt"/>
              <a:buAutoNum type="arabicPeriod"/>
            </a:pPr>
            <a:r>
              <a:rPr lang="it-IT" sz="2200" dirty="0">
                <a:solidFill>
                  <a:srgbClr val="000000"/>
                </a:solidFill>
                <a:latin typeface="Arial" panose="020B0604020202020204" pitchFamily="34" charset="0"/>
                <a:cs typeface="Arial" panose="020B0604020202020204" pitchFamily="34" charset="0"/>
              </a:rPr>
              <a:t>data di entrata in vigore della legislazione pertinente in altri casi;</a:t>
            </a:r>
            <a:endParaRPr lang="it-IT" sz="2200" dirty="0">
              <a:solidFill>
                <a:srgbClr val="000000"/>
              </a:solidFill>
              <a:effectLst/>
              <a:latin typeface="Arial" panose="020B0604020202020204" pitchFamily="34" charset="0"/>
              <a:cs typeface="Arial" panose="020B0604020202020204" pitchFamily="34" charset="0"/>
            </a:endParaRPr>
          </a:p>
        </p:txBody>
      </p:sp>
      <p:sp>
        <p:nvSpPr>
          <p:cNvPr id="16" name="CasellaDiTesto 15">
            <a:extLst>
              <a:ext uri="{FF2B5EF4-FFF2-40B4-BE49-F238E27FC236}">
                <a16:creationId xmlns:a16="http://schemas.microsoft.com/office/drawing/2014/main" id="{77A715B4-D8EA-4ED5-BE8C-E5E2605FBFCC}"/>
              </a:ext>
            </a:extLst>
          </p:cNvPr>
          <p:cNvSpPr txBox="1"/>
          <p:nvPr/>
        </p:nvSpPr>
        <p:spPr>
          <a:xfrm>
            <a:off x="310426" y="3658604"/>
            <a:ext cx="14788608" cy="5240474"/>
          </a:xfrm>
          <a:prstGeom prst="rect">
            <a:avLst/>
          </a:prstGeom>
          <a:noFill/>
        </p:spPr>
        <p:txBody>
          <a:bodyPr wrap="square">
            <a:spAutoFit/>
          </a:bodyPr>
          <a:lstStyle/>
          <a:p>
            <a:pPr marL="449580" algn="just">
              <a:lnSpc>
                <a:spcPct val="107000"/>
              </a:lnSpc>
              <a:spcAft>
                <a:spcPts val="800"/>
              </a:spcAft>
            </a:pPr>
            <a:r>
              <a:rPr lang="it-IT" sz="2200" dirty="0">
                <a:solidFill>
                  <a:schemeClr val="bg2">
                    <a:lumMod val="50000"/>
                  </a:schemeClr>
                </a:solidFill>
                <a:latin typeface="Arial" panose="020B0604020202020204" pitchFamily="34" charset="0"/>
                <a:ea typeface="Calibri" panose="020F0502020204030204" pitchFamily="34" charset="0"/>
                <a:cs typeface="Arial" panose="020B0604020202020204" pitchFamily="34" charset="0"/>
              </a:rPr>
              <a:t>N</a:t>
            </a:r>
            <a:r>
              <a:rPr lang="it-IT" sz="2200"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el caso di </a:t>
            </a:r>
            <a:r>
              <a:rPr lang="it-IT" sz="2200" b="1"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superamento dei limiti</a:t>
            </a:r>
            <a:r>
              <a:rPr lang="it-IT" sz="2200"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 considerati ratione temporis, in assenza di restituzione volontaria da parte dell'impresa entro il 31 dicembre 2021, lo Stato italiano si impegna a recuperare l'aiuto;</a:t>
            </a:r>
          </a:p>
          <a:p>
            <a:pPr marL="800100" lvl="1" indent="-342900" algn="just">
              <a:lnSpc>
                <a:spcPct val="107000"/>
              </a:lnSpc>
              <a:buFont typeface="Wingdings" panose="05000000000000000000" pitchFamily="2" charset="2"/>
              <a:buChar char="§"/>
            </a:pPr>
            <a:r>
              <a:rPr lang="it-IT" sz="2200"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per gli aiuti concessi sulla base della </a:t>
            </a:r>
            <a:r>
              <a:rPr lang="it-IT" sz="2200" u="sng"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sezione 3.12</a:t>
            </a:r>
            <a:r>
              <a:rPr lang="it-IT" sz="2200"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 l'impresa deve dichiarare che:</a:t>
            </a:r>
          </a:p>
          <a:p>
            <a:pPr marL="742950" lvl="1" indent="-285750" algn="just">
              <a:lnSpc>
                <a:spcPct val="107000"/>
              </a:lnSpc>
              <a:buFont typeface="+mj-lt"/>
              <a:buAutoNum type="romanLcPeriod"/>
            </a:pPr>
            <a:r>
              <a:rPr lang="it-IT" sz="2200"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nel periodo ammissibile, determinato come il periodo dal 1° marzo 2020 al 31 dicembre 2021, o parti di tale periodo, ha subito un calo del fatturato di almeno il 30% rispetto allo stesso periodo del 2019. Se il calo del fatturato si riferisce solo a parti del periodo ammissibile, nell'autodichiarazione l'impresa deve identificare tale periodo;</a:t>
            </a:r>
          </a:p>
          <a:p>
            <a:pPr marL="742950" lvl="1" indent="-285750" algn="just">
              <a:lnSpc>
                <a:spcPct val="107000"/>
              </a:lnSpc>
              <a:buFont typeface="+mj-lt"/>
              <a:buAutoNum type="romanLcPeriod"/>
            </a:pPr>
            <a:r>
              <a:rPr lang="it-IT" sz="2200"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l'intensità dell'aiuto non supera il 70% dei costi fissi non coperti nel periodo ammissibile o il 90% nel caso di microimprese e piccole imprese. Per costi fissi non coperti si intendono i costi fissi sostenuti dalle imprese durante il periodo ammissibile che non sono coperti durante lo stesso periodo né dagli utili (cioè le entrate meno i costi variabili) né da altre fonti, quali assicurazioni o altre misure di aiuto.</a:t>
            </a:r>
          </a:p>
          <a:p>
            <a:pPr marL="742950" lvl="1" indent="-285750" algn="just">
              <a:lnSpc>
                <a:spcPct val="107000"/>
              </a:lnSpc>
              <a:spcAft>
                <a:spcPts val="800"/>
              </a:spcAft>
              <a:buFont typeface="+mj-lt"/>
              <a:buAutoNum type="romanLcPeriod"/>
            </a:pPr>
            <a:r>
              <a:rPr lang="it-IT" sz="2200" dirty="0">
                <a:solidFill>
                  <a:schemeClr val="bg2">
                    <a:lumMod val="50000"/>
                  </a:schemeClr>
                </a:solidFill>
                <a:effectLst/>
                <a:latin typeface="Arial" panose="020B0604020202020204" pitchFamily="34" charset="0"/>
                <a:ea typeface="Calibri" panose="020F0502020204030204" pitchFamily="34" charset="0"/>
                <a:cs typeface="Arial" panose="020B0604020202020204" pitchFamily="34" charset="0"/>
              </a:rPr>
              <a:t>Se l'aiuto è concesso sulla base delle perdite previste, l'importo definitivo dello stesso è determinato dopo il realizzo delle perdite sulla base di conti certificati o sulla base dei conti fiscali. Gli aiuti della sezione 3.12 non sono cumulabili con altri aiuti per gli stessi costi ammissibili.</a:t>
            </a:r>
          </a:p>
        </p:txBody>
      </p:sp>
      <p:sp>
        <p:nvSpPr>
          <p:cNvPr id="18" name="CasellaDiTesto 17">
            <a:extLst>
              <a:ext uri="{FF2B5EF4-FFF2-40B4-BE49-F238E27FC236}">
                <a16:creationId xmlns:a16="http://schemas.microsoft.com/office/drawing/2014/main" id="{C035BADB-AFC7-4609-AFC5-AB6E97A312D5}"/>
              </a:ext>
            </a:extLst>
          </p:cNvPr>
          <p:cNvSpPr txBox="1"/>
          <p:nvPr/>
        </p:nvSpPr>
        <p:spPr>
          <a:xfrm>
            <a:off x="16463218" y="8346547"/>
            <a:ext cx="77904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2800" b="1" dirty="0">
                <a:solidFill>
                  <a:srgbClr val="F9FAFD">
                    <a:lumMod val="25000"/>
                  </a:srgbClr>
                </a:solidFill>
                <a:latin typeface="Arial" panose="020B0604020202020204" pitchFamily="34" charset="0"/>
                <a:cs typeface="Arial" panose="020B0604020202020204" pitchFamily="34" charset="0"/>
              </a:rPr>
              <a:t>2</a:t>
            </a:r>
            <a:r>
              <a:rPr kumimoji="0" lang="it-IT" sz="2800" b="1"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Arial" panose="020B0604020202020204" pitchFamily="34" charset="0"/>
              </a:rPr>
              <a:t>/3</a:t>
            </a:r>
          </a:p>
        </p:txBody>
      </p:sp>
      <p:sp>
        <p:nvSpPr>
          <p:cNvPr id="23" name="Oval 9">
            <a:extLst>
              <a:ext uri="{FF2B5EF4-FFF2-40B4-BE49-F238E27FC236}">
                <a16:creationId xmlns:a16="http://schemas.microsoft.com/office/drawing/2014/main" id="{29C40C83-8C70-47D4-A7EC-B1D7B472AC05}"/>
              </a:ext>
            </a:extLst>
          </p:cNvPr>
          <p:cNvSpPr/>
          <p:nvPr/>
        </p:nvSpPr>
        <p:spPr>
          <a:xfrm>
            <a:off x="15645110" y="5145683"/>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24" name="Elemento grafico 23">
            <a:extLst>
              <a:ext uri="{FF2B5EF4-FFF2-40B4-BE49-F238E27FC236}">
                <a16:creationId xmlns:a16="http://schemas.microsoft.com/office/drawing/2014/main" id="{6CDE6ABC-FDB0-824E-8501-EF24AB4D9D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020534" y="5464503"/>
            <a:ext cx="1645902" cy="1645902"/>
          </a:xfrm>
          <a:prstGeom prst="rect">
            <a:avLst/>
          </a:prstGeom>
        </p:spPr>
      </p:pic>
    </p:spTree>
    <p:extLst>
      <p:ext uri="{BB962C8B-B14F-4D97-AF65-F5344CB8AC3E}">
        <p14:creationId xmlns:p14="http://schemas.microsoft.com/office/powerpoint/2010/main" val="6145328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4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up)">
                                      <p:cBhvr>
                                        <p:cTn id="1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3" grpId="0"/>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35">
            <a:extLst>
              <a:ext uri="{FF2B5EF4-FFF2-40B4-BE49-F238E27FC236}">
                <a16:creationId xmlns:a16="http://schemas.microsoft.com/office/drawing/2014/main" id="{C9409B15-CDDF-3F42-B285-D5999B531AC5}"/>
              </a:ext>
            </a:extLst>
          </p:cNvPr>
          <p:cNvSpPr/>
          <p:nvPr/>
        </p:nvSpPr>
        <p:spPr>
          <a:xfrm>
            <a:off x="14955261" y="1383322"/>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4" name="Group 34">
            <a:extLst>
              <a:ext uri="{FF2B5EF4-FFF2-40B4-BE49-F238E27FC236}">
                <a16:creationId xmlns:a16="http://schemas.microsoft.com/office/drawing/2014/main" id="{A2188059-C452-4C4B-8E0A-A57F4B879B24}"/>
              </a:ext>
            </a:extLst>
          </p:cNvPr>
          <p:cNvGrpSpPr/>
          <p:nvPr/>
        </p:nvGrpSpPr>
        <p:grpSpPr>
          <a:xfrm rot="6899388">
            <a:off x="9553521" y="3712069"/>
            <a:ext cx="15432735" cy="2005129"/>
            <a:chOff x="1974128" y="4553767"/>
            <a:chExt cx="15432735" cy="2005129"/>
          </a:xfrm>
        </p:grpSpPr>
        <p:sp>
          <p:nvSpPr>
            <p:cNvPr id="5" name="Rectangle 32">
              <a:extLst>
                <a:ext uri="{FF2B5EF4-FFF2-40B4-BE49-F238E27FC236}">
                  <a16:creationId xmlns:a16="http://schemas.microsoft.com/office/drawing/2014/main" id="{62C28D91-AC4B-D542-B612-48FCBB37363A}"/>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6" name="Rectangle 33">
              <a:extLst>
                <a:ext uri="{FF2B5EF4-FFF2-40B4-BE49-F238E27FC236}">
                  <a16:creationId xmlns:a16="http://schemas.microsoft.com/office/drawing/2014/main" id="{08598859-24CF-B543-BF9E-2CE5F82CE1D9}"/>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7" name="Oval 9">
            <a:extLst>
              <a:ext uri="{FF2B5EF4-FFF2-40B4-BE49-F238E27FC236}">
                <a16:creationId xmlns:a16="http://schemas.microsoft.com/office/drawing/2014/main" id="{C99AA93C-F157-6D48-9B1D-9553E76F0B01}"/>
              </a:ext>
            </a:extLst>
          </p:cNvPr>
          <p:cNvSpPr/>
          <p:nvPr/>
        </p:nvSpPr>
        <p:spPr>
          <a:xfrm>
            <a:off x="15234968" y="1567970"/>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Rettangolo 7">
            <a:extLst>
              <a:ext uri="{FF2B5EF4-FFF2-40B4-BE49-F238E27FC236}">
                <a16:creationId xmlns:a16="http://schemas.microsoft.com/office/drawing/2014/main" id="{B34C1A6B-C0AF-E241-899A-9F411A0332D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9" name="Gruppo 8">
            <a:extLst>
              <a:ext uri="{FF2B5EF4-FFF2-40B4-BE49-F238E27FC236}">
                <a16:creationId xmlns:a16="http://schemas.microsoft.com/office/drawing/2014/main" id="{2A243C02-96F7-2E4C-B03C-294EE2E741E5}"/>
              </a:ext>
            </a:extLst>
          </p:cNvPr>
          <p:cNvGrpSpPr/>
          <p:nvPr/>
        </p:nvGrpSpPr>
        <p:grpSpPr>
          <a:xfrm>
            <a:off x="1" y="9097706"/>
            <a:ext cx="18287999" cy="1177858"/>
            <a:chOff x="-121141" y="6091519"/>
            <a:chExt cx="12462637" cy="894504"/>
          </a:xfrm>
        </p:grpSpPr>
        <p:sp>
          <p:nvSpPr>
            <p:cNvPr id="10" name="Rettangolo 9">
              <a:extLst>
                <a:ext uri="{FF2B5EF4-FFF2-40B4-BE49-F238E27FC236}">
                  <a16:creationId xmlns:a16="http://schemas.microsoft.com/office/drawing/2014/main" id="{7A1057EA-2E0E-C642-A05D-2A2FC37B0BD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1" name="Immagine 10">
              <a:extLst>
                <a:ext uri="{FF2B5EF4-FFF2-40B4-BE49-F238E27FC236}">
                  <a16:creationId xmlns:a16="http://schemas.microsoft.com/office/drawing/2014/main" id="{07E6EEC8-BDB0-7F43-B819-FDBC3CC2052D}"/>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2" name="CasellaDiTesto 11">
            <a:extLst>
              <a:ext uri="{FF2B5EF4-FFF2-40B4-BE49-F238E27FC236}">
                <a16:creationId xmlns:a16="http://schemas.microsoft.com/office/drawing/2014/main" id="{AD741AF8-BA8C-EC4F-8675-8563A5D86B8C}"/>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3" name="TextBox 6">
            <a:extLst>
              <a:ext uri="{FF2B5EF4-FFF2-40B4-BE49-F238E27FC236}">
                <a16:creationId xmlns:a16="http://schemas.microsoft.com/office/drawing/2014/main" id="{CE25AD59-DD3E-714F-9F0C-FA06F98CB602}"/>
              </a:ext>
            </a:extLst>
          </p:cNvPr>
          <p:cNvSpPr txBox="1"/>
          <p:nvPr/>
        </p:nvSpPr>
        <p:spPr>
          <a:xfrm>
            <a:off x="630666" y="207863"/>
            <a:ext cx="11043174" cy="584775"/>
          </a:xfrm>
          <a:prstGeom prst="rect">
            <a:avLst/>
          </a:prstGeom>
          <a:noFill/>
        </p:spPr>
        <p:txBody>
          <a:bodyPr wrap="square" rtlCol="0">
            <a:spAutoFit/>
          </a:bodyPr>
          <a:lstStyle/>
          <a:p>
            <a:pPr lvl="0">
              <a:defRPr/>
            </a:pPr>
            <a:r>
              <a:rPr lang="it-IT" sz="3200" b="1" dirty="0">
                <a:solidFill>
                  <a:schemeClr val="tx2"/>
                </a:solidFill>
                <a:latin typeface="Arial" panose="020B0604020202020204" pitchFamily="34" charset="0"/>
                <a:cs typeface="Arial" panose="020B0604020202020204" pitchFamily="34" charset="0"/>
              </a:rPr>
              <a:t>AIUTI DI STATO</a:t>
            </a:r>
            <a:endParaRPr kumimoji="0" lang="it-IT" sz="3200" b="1" i="0" u="none" strike="noStrike" kern="1200" cap="none" spc="0" normalizeH="0" baseline="0" noProof="0" dirty="0">
              <a:ln>
                <a:noFill/>
              </a:ln>
              <a:solidFill>
                <a:schemeClr val="tx2"/>
              </a:solidFill>
              <a:effectLst/>
              <a:uLnTx/>
              <a:uFillTx/>
              <a:latin typeface="Arial" panose="020B0604020202020204" pitchFamily="34" charset="0"/>
              <a:ea typeface="Montserrat Black"/>
              <a:cs typeface="Arial" panose="020B0604020202020204" pitchFamily="34" charset="0"/>
              <a:sym typeface="Montserrat Black"/>
            </a:endParaRPr>
          </a:p>
        </p:txBody>
      </p:sp>
      <p:sp>
        <p:nvSpPr>
          <p:cNvPr id="14" name="Rettangolo con angoli arrotondati 13">
            <a:extLst>
              <a:ext uri="{FF2B5EF4-FFF2-40B4-BE49-F238E27FC236}">
                <a16:creationId xmlns:a16="http://schemas.microsoft.com/office/drawing/2014/main" id="{4B4F9CA5-3278-7F41-A86C-8E0329A79687}"/>
              </a:ext>
            </a:extLst>
          </p:cNvPr>
          <p:cNvSpPr/>
          <p:nvPr/>
        </p:nvSpPr>
        <p:spPr>
          <a:xfrm>
            <a:off x="10683241" y="6172516"/>
            <a:ext cx="3968934" cy="2194244"/>
          </a:xfrm>
          <a:prstGeom prst="round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r>
              <a:rPr lang="it-IT" sz="1600" b="1" i="0" dirty="0">
                <a:solidFill>
                  <a:schemeClr val="bg1"/>
                </a:solidFill>
                <a:effectLst/>
                <a:latin typeface="Arial" panose="020B0604020202020204" pitchFamily="34" charset="0"/>
                <a:cs typeface="Arial" panose="020B0604020202020204" pitchFamily="34" charset="0"/>
              </a:rPr>
              <a:t>LINK ALLA DECISIONE</a:t>
            </a:r>
          </a:p>
          <a:p>
            <a:pPr algn="ctr"/>
            <a:r>
              <a:rPr lang="it-IT" sz="1600" u="sng" dirty="0">
                <a:solidFill>
                  <a:schemeClr val="bg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https://ec.europa.eu/competition/state_aid/cases1/202144/SA_62668_6079C17C-0000-C46C-93F4-71278570D3FC_173_1.pdf</a:t>
            </a:r>
            <a:endParaRPr lang="it-IT" sz="1600" dirty="0">
              <a:solidFill>
                <a:schemeClr val="bg1"/>
              </a:solidFill>
              <a:latin typeface="Arial" panose="020B0604020202020204" pitchFamily="34" charset="0"/>
              <a:cs typeface="Arial" panose="020B0604020202020204" pitchFamily="34" charset="0"/>
            </a:endParaRPr>
          </a:p>
          <a:p>
            <a:pPr algn="ctr" rtl="0" fontAlgn="base"/>
            <a:endParaRPr lang="it-IT" sz="1600" b="1" i="0" dirty="0">
              <a:solidFill>
                <a:schemeClr val="bg1"/>
              </a:solidFill>
              <a:effectLst/>
              <a:latin typeface="Arial" panose="020B0604020202020204" pitchFamily="34" charset="0"/>
              <a:cs typeface="Arial" panose="020B0604020202020204" pitchFamily="34" charset="0"/>
            </a:endParaRPr>
          </a:p>
        </p:txBody>
      </p:sp>
      <p:sp>
        <p:nvSpPr>
          <p:cNvPr id="19" name="CasellaDiTesto 18">
            <a:extLst>
              <a:ext uri="{FF2B5EF4-FFF2-40B4-BE49-F238E27FC236}">
                <a16:creationId xmlns:a16="http://schemas.microsoft.com/office/drawing/2014/main" id="{C99939B1-E55B-42C3-90C8-751D9733BE21}"/>
              </a:ext>
            </a:extLst>
          </p:cNvPr>
          <p:cNvSpPr txBox="1"/>
          <p:nvPr/>
        </p:nvSpPr>
        <p:spPr>
          <a:xfrm>
            <a:off x="1358418" y="2328670"/>
            <a:ext cx="13293757" cy="3066802"/>
          </a:xfrm>
          <a:prstGeom prst="rect">
            <a:avLst/>
          </a:prstGeom>
          <a:noFill/>
        </p:spPr>
        <p:txBody>
          <a:bodyPr wrap="square">
            <a:spAutoFit/>
          </a:bodyPr>
          <a:lstStyle/>
          <a:p>
            <a:pPr algn="just">
              <a:lnSpc>
                <a:spcPct val="107000"/>
              </a:lnSpc>
              <a:spcAft>
                <a:spcPts val="800"/>
              </a:spcAft>
            </a:pPr>
            <a:r>
              <a:rPr lang="it-IT" sz="2200" dirty="0">
                <a:effectLst/>
                <a:latin typeface="Arial" panose="020B0604020202020204" pitchFamily="34" charset="0"/>
                <a:ea typeface="Calibri" panose="020F0502020204030204" pitchFamily="34" charset="0"/>
                <a:cs typeface="Arial" panose="020B0604020202020204" pitchFamily="34" charset="0"/>
              </a:rPr>
              <a:t>La decisione autorizza anche altre misure contenute in vari Decreti legge emanati durante l'emergenza (n. 104/2020, n. 137/2020, n. 41/2021, n. 73/2021) e nella Legge di bilancio n. 178/2020.  </a:t>
            </a:r>
          </a:p>
          <a:p>
            <a:pPr algn="just">
              <a:lnSpc>
                <a:spcPct val="107000"/>
              </a:lnSpc>
              <a:spcAft>
                <a:spcPts val="800"/>
              </a:spcAft>
            </a:pPr>
            <a:r>
              <a:rPr lang="it-IT" sz="2200" dirty="0">
                <a:effectLst/>
                <a:latin typeface="Arial" panose="020B0604020202020204" pitchFamily="34" charset="0"/>
                <a:ea typeface="Calibri" panose="020F0502020204030204" pitchFamily="34" charset="0"/>
                <a:cs typeface="Arial" panose="020B0604020202020204" pitchFamily="34" charset="0"/>
              </a:rPr>
              <a:t>Gli aiuti riguardano esenzioni fiscali (IMU), crediti d'imposta sul pagamento di canoni di locazione e leasing, la tariffa speciale per il canone RAI per il settore alberghiero e i pubblici esercizi, l'esenzione dal pagamento delle penalità in caso di ritardato pagamento delle imposte nel periodo tra marzo 2020 e dicembre 2021 e una serie di contributi a fondo perduto (DL n. 137/2020, art. 1, commi 1-10, art. 1-bis, art. 1-ter; DL n. 172/2020, art. 2; DL n. 41/2021, art. 1; DL n. 73/2021, art. 1, commi 1-4 e 5-15, art. 1, comma 30-bis, lettere a), b) e c)). </a:t>
            </a:r>
          </a:p>
        </p:txBody>
      </p:sp>
      <p:sp>
        <p:nvSpPr>
          <p:cNvPr id="20" name="CasellaDiTesto 19">
            <a:extLst>
              <a:ext uri="{FF2B5EF4-FFF2-40B4-BE49-F238E27FC236}">
                <a16:creationId xmlns:a16="http://schemas.microsoft.com/office/drawing/2014/main" id="{AE94976D-EF78-4927-AEB2-D17442EF8AB8}"/>
              </a:ext>
            </a:extLst>
          </p:cNvPr>
          <p:cNvSpPr txBox="1"/>
          <p:nvPr/>
        </p:nvSpPr>
        <p:spPr>
          <a:xfrm>
            <a:off x="16984864" y="8210442"/>
            <a:ext cx="77904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2800" b="1" dirty="0">
                <a:solidFill>
                  <a:srgbClr val="F9FAFD">
                    <a:lumMod val="25000"/>
                  </a:srgbClr>
                </a:solidFill>
                <a:latin typeface="Arial" panose="020B0604020202020204" pitchFamily="34" charset="0"/>
                <a:cs typeface="Arial" panose="020B0604020202020204" pitchFamily="34" charset="0"/>
              </a:rPr>
              <a:t>3</a:t>
            </a:r>
            <a:r>
              <a:rPr kumimoji="0" lang="it-IT" sz="2800" b="1"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Arial" panose="020B0604020202020204" pitchFamily="34" charset="0"/>
              </a:rPr>
              <a:t>/3</a:t>
            </a:r>
          </a:p>
        </p:txBody>
      </p:sp>
      <p:pic>
        <p:nvPicPr>
          <p:cNvPr id="16" name="Elemento grafico 15">
            <a:extLst>
              <a:ext uri="{FF2B5EF4-FFF2-40B4-BE49-F238E27FC236}">
                <a16:creationId xmlns:a16="http://schemas.microsoft.com/office/drawing/2014/main" id="{08259234-D2E8-FE44-927D-5AA7210DBD6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610392" y="1898801"/>
            <a:ext cx="1645902" cy="1645902"/>
          </a:xfrm>
          <a:prstGeom prst="rect">
            <a:avLst/>
          </a:prstGeom>
        </p:spPr>
      </p:pic>
    </p:spTree>
    <p:extLst>
      <p:ext uri="{BB962C8B-B14F-4D97-AF65-F5344CB8AC3E}">
        <p14:creationId xmlns:p14="http://schemas.microsoft.com/office/powerpoint/2010/main" val="8594825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4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35">
            <a:extLst>
              <a:ext uri="{FF2B5EF4-FFF2-40B4-BE49-F238E27FC236}">
                <a16:creationId xmlns:a16="http://schemas.microsoft.com/office/drawing/2014/main" id="{C9409B15-CDDF-3F42-B285-D5999B531AC5}"/>
              </a:ext>
            </a:extLst>
          </p:cNvPr>
          <p:cNvSpPr/>
          <p:nvPr/>
        </p:nvSpPr>
        <p:spPr>
          <a:xfrm>
            <a:off x="14955261" y="1383322"/>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4" name="Group 34">
            <a:extLst>
              <a:ext uri="{FF2B5EF4-FFF2-40B4-BE49-F238E27FC236}">
                <a16:creationId xmlns:a16="http://schemas.microsoft.com/office/drawing/2014/main" id="{A2188059-C452-4C4B-8E0A-A57F4B879B24}"/>
              </a:ext>
            </a:extLst>
          </p:cNvPr>
          <p:cNvGrpSpPr/>
          <p:nvPr/>
        </p:nvGrpSpPr>
        <p:grpSpPr>
          <a:xfrm rot="6899388">
            <a:off x="9553521" y="3712069"/>
            <a:ext cx="15432735" cy="2005129"/>
            <a:chOff x="1974128" y="4553767"/>
            <a:chExt cx="15432735" cy="2005129"/>
          </a:xfrm>
        </p:grpSpPr>
        <p:sp>
          <p:nvSpPr>
            <p:cNvPr id="5" name="Rectangle 32">
              <a:extLst>
                <a:ext uri="{FF2B5EF4-FFF2-40B4-BE49-F238E27FC236}">
                  <a16:creationId xmlns:a16="http://schemas.microsoft.com/office/drawing/2014/main" id="{62C28D91-AC4B-D542-B612-48FCBB37363A}"/>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6" name="Rectangle 33">
              <a:extLst>
                <a:ext uri="{FF2B5EF4-FFF2-40B4-BE49-F238E27FC236}">
                  <a16:creationId xmlns:a16="http://schemas.microsoft.com/office/drawing/2014/main" id="{08598859-24CF-B543-BF9E-2CE5F82CE1D9}"/>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7" name="Oval 9">
            <a:extLst>
              <a:ext uri="{FF2B5EF4-FFF2-40B4-BE49-F238E27FC236}">
                <a16:creationId xmlns:a16="http://schemas.microsoft.com/office/drawing/2014/main" id="{C99AA93C-F157-6D48-9B1D-9553E76F0B01}"/>
              </a:ext>
            </a:extLst>
          </p:cNvPr>
          <p:cNvSpPr/>
          <p:nvPr/>
        </p:nvSpPr>
        <p:spPr>
          <a:xfrm>
            <a:off x="15234968" y="1567970"/>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Rettangolo 7">
            <a:extLst>
              <a:ext uri="{FF2B5EF4-FFF2-40B4-BE49-F238E27FC236}">
                <a16:creationId xmlns:a16="http://schemas.microsoft.com/office/drawing/2014/main" id="{B34C1A6B-C0AF-E241-899A-9F411A0332D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9" name="Gruppo 8">
            <a:extLst>
              <a:ext uri="{FF2B5EF4-FFF2-40B4-BE49-F238E27FC236}">
                <a16:creationId xmlns:a16="http://schemas.microsoft.com/office/drawing/2014/main" id="{2A243C02-96F7-2E4C-B03C-294EE2E741E5}"/>
              </a:ext>
            </a:extLst>
          </p:cNvPr>
          <p:cNvGrpSpPr/>
          <p:nvPr/>
        </p:nvGrpSpPr>
        <p:grpSpPr>
          <a:xfrm>
            <a:off x="1" y="9097706"/>
            <a:ext cx="18287999" cy="1177858"/>
            <a:chOff x="-121141" y="6091519"/>
            <a:chExt cx="12462637" cy="894504"/>
          </a:xfrm>
        </p:grpSpPr>
        <p:sp>
          <p:nvSpPr>
            <p:cNvPr id="10" name="Rettangolo 9">
              <a:extLst>
                <a:ext uri="{FF2B5EF4-FFF2-40B4-BE49-F238E27FC236}">
                  <a16:creationId xmlns:a16="http://schemas.microsoft.com/office/drawing/2014/main" id="{7A1057EA-2E0E-C642-A05D-2A2FC37B0BD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1" name="Immagine 10">
              <a:extLst>
                <a:ext uri="{FF2B5EF4-FFF2-40B4-BE49-F238E27FC236}">
                  <a16:creationId xmlns:a16="http://schemas.microsoft.com/office/drawing/2014/main" id="{07E6EEC8-BDB0-7F43-B819-FDBC3CC2052D}"/>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2" name="CasellaDiTesto 11">
            <a:extLst>
              <a:ext uri="{FF2B5EF4-FFF2-40B4-BE49-F238E27FC236}">
                <a16:creationId xmlns:a16="http://schemas.microsoft.com/office/drawing/2014/main" id="{AD741AF8-BA8C-EC4F-8675-8563A5D86B8C}"/>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3" name="TextBox 6">
            <a:extLst>
              <a:ext uri="{FF2B5EF4-FFF2-40B4-BE49-F238E27FC236}">
                <a16:creationId xmlns:a16="http://schemas.microsoft.com/office/drawing/2014/main" id="{CE25AD59-DD3E-714F-9F0C-FA06F98CB602}"/>
              </a:ext>
            </a:extLst>
          </p:cNvPr>
          <p:cNvSpPr txBox="1"/>
          <p:nvPr/>
        </p:nvSpPr>
        <p:spPr>
          <a:xfrm>
            <a:off x="630666" y="207863"/>
            <a:ext cx="11043174" cy="584775"/>
          </a:xfrm>
          <a:prstGeom prst="rect">
            <a:avLst/>
          </a:prstGeom>
          <a:noFill/>
        </p:spPr>
        <p:txBody>
          <a:bodyPr wrap="square" rtlCol="0">
            <a:spAutoFit/>
          </a:bodyPr>
          <a:lstStyle/>
          <a:p>
            <a:pPr lvl="0">
              <a:defRPr/>
            </a:pPr>
            <a:r>
              <a:rPr lang="it-IT" sz="3200" b="1" dirty="0">
                <a:solidFill>
                  <a:schemeClr val="tx2"/>
                </a:solidFill>
                <a:latin typeface="Arial" panose="020B0604020202020204" pitchFamily="34" charset="0"/>
                <a:cs typeface="Arial" panose="020B0604020202020204" pitchFamily="34" charset="0"/>
              </a:rPr>
              <a:t>PNRR</a:t>
            </a:r>
            <a:endParaRPr kumimoji="0" lang="it-IT" sz="3200" b="1" i="0" u="none" strike="noStrike" kern="1200" cap="none" spc="0" normalizeH="0" baseline="0" noProof="0" dirty="0">
              <a:ln>
                <a:noFill/>
              </a:ln>
              <a:solidFill>
                <a:schemeClr val="tx2"/>
              </a:solidFill>
              <a:effectLst/>
              <a:uLnTx/>
              <a:uFillTx/>
              <a:latin typeface="Arial" panose="020B0604020202020204" pitchFamily="34" charset="0"/>
              <a:ea typeface="Montserrat Black"/>
              <a:cs typeface="Arial" panose="020B0604020202020204" pitchFamily="34" charset="0"/>
              <a:sym typeface="Montserrat Black"/>
            </a:endParaRPr>
          </a:p>
        </p:txBody>
      </p:sp>
      <p:sp>
        <p:nvSpPr>
          <p:cNvPr id="14" name="Rettangolo con angoli arrotondati 13">
            <a:extLst>
              <a:ext uri="{FF2B5EF4-FFF2-40B4-BE49-F238E27FC236}">
                <a16:creationId xmlns:a16="http://schemas.microsoft.com/office/drawing/2014/main" id="{4B4F9CA5-3278-7F41-A86C-8E0329A79687}"/>
              </a:ext>
            </a:extLst>
          </p:cNvPr>
          <p:cNvSpPr/>
          <p:nvPr/>
        </p:nvSpPr>
        <p:spPr>
          <a:xfrm>
            <a:off x="5485813" y="4571376"/>
            <a:ext cx="5143212" cy="1689340"/>
          </a:xfrm>
          <a:prstGeom prst="round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VAI AL DECRETO</a:t>
            </a:r>
            <a:r>
              <a:rPr lang="it-IT"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it-IT" sz="2000" u="sng" dirty="0">
                <a:solidFill>
                  <a:schemeClr val="bg1"/>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https://www.gazzettaufficiale.it/eli/gu/2021/11/06/265/sg/pdf</a:t>
            </a:r>
            <a:r>
              <a:rPr lang="it-IT" sz="20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it-IT"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a:t>
            </a:r>
          </a:p>
        </p:txBody>
      </p:sp>
      <p:sp>
        <p:nvSpPr>
          <p:cNvPr id="18" name="CasellaDiTesto 17">
            <a:extLst>
              <a:ext uri="{FF2B5EF4-FFF2-40B4-BE49-F238E27FC236}">
                <a16:creationId xmlns:a16="http://schemas.microsoft.com/office/drawing/2014/main" id="{B3AF7EC9-0503-4BDB-82C9-4D3DE040DB66}"/>
              </a:ext>
            </a:extLst>
          </p:cNvPr>
          <p:cNvSpPr txBox="1"/>
          <p:nvPr/>
        </p:nvSpPr>
        <p:spPr>
          <a:xfrm>
            <a:off x="2716220" y="2247766"/>
            <a:ext cx="10706256" cy="1849481"/>
          </a:xfrm>
          <a:prstGeom prst="rect">
            <a:avLst/>
          </a:prstGeom>
          <a:noFill/>
        </p:spPr>
        <p:txBody>
          <a:bodyPr wrap="square">
            <a:spAutoFit/>
          </a:bodyPr>
          <a:lstStyle/>
          <a:p>
            <a:pPr algn="ctr">
              <a:lnSpc>
                <a:spcPct val="107000"/>
              </a:lnSpc>
              <a:spcAft>
                <a:spcPts val="800"/>
              </a:spcAft>
            </a:pP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Si avvisa che è stato pubblicato in Gazzetta ufficiale </a:t>
            </a:r>
            <a:r>
              <a:rPr lang="it-IT" sz="2400" dirty="0">
                <a:solidFill>
                  <a:srgbClr val="000000"/>
                </a:solidFill>
                <a:latin typeface="Arial" panose="020B0604020202020204" pitchFamily="34" charset="0"/>
                <a:ea typeface="Calibri" panose="020F0502020204030204" pitchFamily="34" charset="0"/>
                <a:cs typeface="Arial" panose="020B0604020202020204" pitchFamily="34" charset="0"/>
              </a:rPr>
              <a:t>i</a:t>
            </a:r>
            <a:r>
              <a:rPr lang="it-I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 </a:t>
            </a:r>
          </a:p>
          <a:p>
            <a:pPr algn="ctr">
              <a:lnSpc>
                <a:spcPct val="107000"/>
              </a:lnSpc>
              <a:spcAft>
                <a:spcPts val="800"/>
              </a:spcAft>
            </a:pPr>
            <a:r>
              <a:rPr lang="it-IT" sz="2400" dirty="0">
                <a:solidFill>
                  <a:srgbClr val="000000"/>
                </a:solidFill>
                <a:latin typeface="Arial" panose="020B0604020202020204" pitchFamily="34" charset="0"/>
                <a:ea typeface="Calibri" panose="020F0502020204030204" pitchFamily="34" charset="0"/>
                <a:cs typeface="Arial" panose="020B0604020202020204" pitchFamily="34" charset="0"/>
              </a:rPr>
              <a:t>Decreto legge 6 novembre 2021, n. 152 </a:t>
            </a:r>
            <a:r>
              <a:rPr lang="it-IT" sz="2400" b="0" i="0" dirty="0">
                <a:solidFill>
                  <a:srgbClr val="000000"/>
                </a:solidFill>
                <a:effectLst/>
                <a:latin typeface="Arial" panose="020B0604020202020204" pitchFamily="34" charset="0"/>
                <a:cs typeface="Arial" panose="020B0604020202020204" pitchFamily="34" charset="0"/>
              </a:rPr>
              <a:t>che detta </a:t>
            </a:r>
          </a:p>
          <a:p>
            <a:pPr algn="ctr">
              <a:lnSpc>
                <a:spcPct val="107000"/>
              </a:lnSpc>
              <a:spcAft>
                <a:spcPts val="800"/>
              </a:spcAft>
            </a:pPr>
            <a:r>
              <a:rPr lang="it-IT" sz="2400" b="1" i="1" dirty="0">
                <a:solidFill>
                  <a:srgbClr val="000000"/>
                </a:solidFill>
                <a:effectLst/>
                <a:latin typeface="Arial" panose="020B0604020202020204" pitchFamily="34" charset="0"/>
                <a:cs typeface="Arial" panose="020B0604020202020204" pitchFamily="34" charset="0"/>
              </a:rPr>
              <a:t>disposizioni urgenti per l’attuazione del Piano nazionale di ripresa e resilienza (PNRR) e per la prevenzione delle infiltrazioni mafiose</a:t>
            </a:r>
            <a:r>
              <a:rPr lang="it-IT" sz="2400" b="1" i="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it-IT" sz="2000" b="1" i="1" dirty="0">
              <a:effectLst/>
              <a:latin typeface="Arial" panose="020B0604020202020204" pitchFamily="34" charset="0"/>
              <a:ea typeface="Calibri" panose="020F0502020204030204" pitchFamily="34" charset="0"/>
              <a:cs typeface="Arial" panose="020B0604020202020204" pitchFamily="34" charset="0"/>
            </a:endParaRPr>
          </a:p>
        </p:txBody>
      </p:sp>
      <p:pic>
        <p:nvPicPr>
          <p:cNvPr id="22" name="Elemento grafico 21" descr="Libro aperto con riempimento a tinta unita">
            <a:extLst>
              <a:ext uri="{FF2B5EF4-FFF2-40B4-BE49-F238E27FC236}">
                <a16:creationId xmlns:a16="http://schemas.microsoft.com/office/drawing/2014/main" id="{D2186F01-1A2F-488F-95CF-CA63CAD1639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841845" y="2072640"/>
            <a:ext cx="1347674" cy="1347674"/>
          </a:xfrm>
          <a:prstGeom prst="rect">
            <a:avLst/>
          </a:prstGeom>
        </p:spPr>
      </p:pic>
    </p:spTree>
    <p:extLst>
      <p:ext uri="{BB962C8B-B14F-4D97-AF65-F5344CB8AC3E}">
        <p14:creationId xmlns:p14="http://schemas.microsoft.com/office/powerpoint/2010/main" val="42636213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4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ttangolo con angoli arrotondati 24">
            <a:extLst>
              <a:ext uri="{FF2B5EF4-FFF2-40B4-BE49-F238E27FC236}">
                <a16:creationId xmlns:a16="http://schemas.microsoft.com/office/drawing/2014/main" id="{634D5D74-7833-460F-B745-79E4A9F8AE57}"/>
              </a:ext>
            </a:extLst>
          </p:cNvPr>
          <p:cNvSpPr/>
          <p:nvPr/>
        </p:nvSpPr>
        <p:spPr>
          <a:xfrm>
            <a:off x="2629285" y="3862071"/>
            <a:ext cx="10927087" cy="1689340"/>
          </a:xfrm>
          <a:prstGeom prst="roundRect">
            <a:avLst/>
          </a:prstGeom>
          <a:ln w="38100">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107000"/>
              </a:lnSpc>
              <a:spcAft>
                <a:spcPts val="800"/>
              </a:spcAft>
            </a:pPr>
            <a:endParaRPr lang="it-IT" sz="20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Oval 35">
            <a:extLst>
              <a:ext uri="{FF2B5EF4-FFF2-40B4-BE49-F238E27FC236}">
                <a16:creationId xmlns:a16="http://schemas.microsoft.com/office/drawing/2014/main" id="{C9409B15-CDDF-3F42-B285-D5999B531AC5}"/>
              </a:ext>
            </a:extLst>
          </p:cNvPr>
          <p:cNvSpPr/>
          <p:nvPr/>
        </p:nvSpPr>
        <p:spPr>
          <a:xfrm>
            <a:off x="14955261" y="1383322"/>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nvGrpSpPr>
          <p:cNvPr id="4" name="Group 34">
            <a:extLst>
              <a:ext uri="{FF2B5EF4-FFF2-40B4-BE49-F238E27FC236}">
                <a16:creationId xmlns:a16="http://schemas.microsoft.com/office/drawing/2014/main" id="{A2188059-C452-4C4B-8E0A-A57F4B879B24}"/>
              </a:ext>
            </a:extLst>
          </p:cNvPr>
          <p:cNvGrpSpPr/>
          <p:nvPr/>
        </p:nvGrpSpPr>
        <p:grpSpPr>
          <a:xfrm rot="6899388">
            <a:off x="9553521" y="3712069"/>
            <a:ext cx="15432735" cy="2005129"/>
            <a:chOff x="1974128" y="4553767"/>
            <a:chExt cx="15432735" cy="2005129"/>
          </a:xfrm>
        </p:grpSpPr>
        <p:sp>
          <p:nvSpPr>
            <p:cNvPr id="5" name="Rectangle 32">
              <a:extLst>
                <a:ext uri="{FF2B5EF4-FFF2-40B4-BE49-F238E27FC236}">
                  <a16:creationId xmlns:a16="http://schemas.microsoft.com/office/drawing/2014/main" id="{62C28D91-AC4B-D542-B612-48FCBB37363A}"/>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6" name="Rectangle 33">
              <a:extLst>
                <a:ext uri="{FF2B5EF4-FFF2-40B4-BE49-F238E27FC236}">
                  <a16:creationId xmlns:a16="http://schemas.microsoft.com/office/drawing/2014/main" id="{08598859-24CF-B543-BF9E-2CE5F82CE1D9}"/>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grpSp>
      <p:sp>
        <p:nvSpPr>
          <p:cNvPr id="7" name="Oval 9">
            <a:extLst>
              <a:ext uri="{FF2B5EF4-FFF2-40B4-BE49-F238E27FC236}">
                <a16:creationId xmlns:a16="http://schemas.microsoft.com/office/drawing/2014/main" id="{C99AA93C-F157-6D48-9B1D-9553E76F0B01}"/>
              </a:ext>
            </a:extLst>
          </p:cNvPr>
          <p:cNvSpPr/>
          <p:nvPr/>
        </p:nvSpPr>
        <p:spPr>
          <a:xfrm>
            <a:off x="15234968" y="1567970"/>
            <a:ext cx="2396750" cy="229410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Rettangolo 7">
            <a:extLst>
              <a:ext uri="{FF2B5EF4-FFF2-40B4-BE49-F238E27FC236}">
                <a16:creationId xmlns:a16="http://schemas.microsoft.com/office/drawing/2014/main" id="{B34C1A6B-C0AF-E241-899A-9F411A0332D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grpSp>
        <p:nvGrpSpPr>
          <p:cNvPr id="9" name="Gruppo 8">
            <a:extLst>
              <a:ext uri="{FF2B5EF4-FFF2-40B4-BE49-F238E27FC236}">
                <a16:creationId xmlns:a16="http://schemas.microsoft.com/office/drawing/2014/main" id="{2A243C02-96F7-2E4C-B03C-294EE2E741E5}"/>
              </a:ext>
            </a:extLst>
          </p:cNvPr>
          <p:cNvGrpSpPr/>
          <p:nvPr/>
        </p:nvGrpSpPr>
        <p:grpSpPr>
          <a:xfrm>
            <a:off x="1" y="9097706"/>
            <a:ext cx="18287999" cy="1177858"/>
            <a:chOff x="-121141" y="6091519"/>
            <a:chExt cx="12462637" cy="894504"/>
          </a:xfrm>
        </p:grpSpPr>
        <p:sp>
          <p:nvSpPr>
            <p:cNvPr id="10" name="Rettangolo 9">
              <a:extLst>
                <a:ext uri="{FF2B5EF4-FFF2-40B4-BE49-F238E27FC236}">
                  <a16:creationId xmlns:a16="http://schemas.microsoft.com/office/drawing/2014/main" id="{7A1057EA-2E0E-C642-A05D-2A2FC37B0BD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dirty="0">
                <a:solidFill>
                  <a:prstClr val="white"/>
                </a:solidFill>
                <a:latin typeface="Calibri" panose="020F0502020204030204"/>
              </a:endParaRPr>
            </a:p>
          </p:txBody>
        </p:sp>
        <p:pic>
          <p:nvPicPr>
            <p:cNvPr id="11" name="Immagine 10">
              <a:extLst>
                <a:ext uri="{FF2B5EF4-FFF2-40B4-BE49-F238E27FC236}">
                  <a16:creationId xmlns:a16="http://schemas.microsoft.com/office/drawing/2014/main" id="{07E6EEC8-BDB0-7F43-B819-FDBC3CC2052D}"/>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2" name="CasellaDiTesto 11">
            <a:extLst>
              <a:ext uri="{FF2B5EF4-FFF2-40B4-BE49-F238E27FC236}">
                <a16:creationId xmlns:a16="http://schemas.microsoft.com/office/drawing/2014/main" id="{AD741AF8-BA8C-EC4F-8675-8563A5D86B8C}"/>
              </a:ext>
            </a:extLst>
          </p:cNvPr>
          <p:cNvSpPr txBox="1"/>
          <p:nvPr/>
        </p:nvSpPr>
        <p:spPr>
          <a:xfrm>
            <a:off x="524087" y="9579534"/>
            <a:ext cx="6798727" cy="338554"/>
          </a:xfrm>
          <a:prstGeom prst="rect">
            <a:avLst/>
          </a:prstGeom>
          <a:noFill/>
        </p:spPr>
        <p:txBody>
          <a:bodyPr wrap="square" rtlCol="0">
            <a:spAutoFit/>
          </a:bodyPr>
          <a:lstStyle/>
          <a:p>
            <a:pPr algn="just"/>
            <a:r>
              <a:rPr lang="it-IT" sz="1600" b="1" dirty="0">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3" name="TextBox 6">
            <a:extLst>
              <a:ext uri="{FF2B5EF4-FFF2-40B4-BE49-F238E27FC236}">
                <a16:creationId xmlns:a16="http://schemas.microsoft.com/office/drawing/2014/main" id="{CE25AD59-DD3E-714F-9F0C-FA06F98CB602}"/>
              </a:ext>
            </a:extLst>
          </p:cNvPr>
          <p:cNvSpPr txBox="1"/>
          <p:nvPr/>
        </p:nvSpPr>
        <p:spPr>
          <a:xfrm>
            <a:off x="630666" y="207863"/>
            <a:ext cx="11043174" cy="584775"/>
          </a:xfrm>
          <a:prstGeom prst="rect">
            <a:avLst/>
          </a:prstGeom>
          <a:noFill/>
        </p:spPr>
        <p:txBody>
          <a:bodyPr wrap="square" rtlCol="0">
            <a:spAutoFit/>
          </a:bodyPr>
          <a:lstStyle/>
          <a:p>
            <a:pPr lvl="0">
              <a:defRPr/>
            </a:pPr>
            <a:r>
              <a:rPr lang="it-IT" sz="3200" b="1" dirty="0">
                <a:solidFill>
                  <a:schemeClr val="tx2"/>
                </a:solidFill>
                <a:latin typeface="Arial" panose="020B0604020202020204" pitchFamily="34" charset="0"/>
                <a:cs typeface="Arial" panose="020B0604020202020204" pitchFamily="34" charset="0"/>
              </a:rPr>
              <a:t>SURVEY PACCHETTO ECOMMERCE</a:t>
            </a:r>
            <a:endParaRPr kumimoji="0" lang="it-IT" sz="3200" b="1" i="0" u="none" strike="noStrike" kern="1200" cap="none" spc="0" normalizeH="0" baseline="0" noProof="0" dirty="0">
              <a:ln>
                <a:noFill/>
              </a:ln>
              <a:solidFill>
                <a:schemeClr val="tx2"/>
              </a:solidFill>
              <a:effectLst/>
              <a:uLnTx/>
              <a:uFillTx/>
              <a:latin typeface="Arial" panose="020B0604020202020204" pitchFamily="34" charset="0"/>
              <a:ea typeface="Montserrat Black"/>
              <a:cs typeface="Arial" panose="020B0604020202020204" pitchFamily="34" charset="0"/>
              <a:sym typeface="Montserrat Black"/>
            </a:endParaRPr>
          </a:p>
        </p:txBody>
      </p:sp>
      <p:sp>
        <p:nvSpPr>
          <p:cNvPr id="19" name="CasellaDiTesto 18">
            <a:extLst>
              <a:ext uri="{FF2B5EF4-FFF2-40B4-BE49-F238E27FC236}">
                <a16:creationId xmlns:a16="http://schemas.microsoft.com/office/drawing/2014/main" id="{DD15AD4F-A694-450E-A388-D451A820283B}"/>
              </a:ext>
            </a:extLst>
          </p:cNvPr>
          <p:cNvSpPr txBox="1"/>
          <p:nvPr/>
        </p:nvSpPr>
        <p:spPr>
          <a:xfrm>
            <a:off x="1132399" y="1982711"/>
            <a:ext cx="13280199" cy="1569660"/>
          </a:xfrm>
          <a:prstGeom prst="rect">
            <a:avLst/>
          </a:prstGeom>
          <a:noFill/>
        </p:spPr>
        <p:txBody>
          <a:bodyPr wrap="square">
            <a:spAutoFit/>
          </a:bodyPr>
          <a:lstStyle/>
          <a:p>
            <a:pPr algn="ctr"/>
            <a:r>
              <a:rPr lang="it-IT" sz="2400" dirty="0">
                <a:solidFill>
                  <a:srgbClr val="000000"/>
                </a:solidFill>
                <a:effectLst/>
                <a:latin typeface="Arial" panose="020B0604020202020204" pitchFamily="34" charset="0"/>
                <a:ea typeface="Calibri" panose="020F0502020204030204" pitchFamily="34" charset="0"/>
              </a:rPr>
              <a:t>Si segnala che l</a:t>
            </a:r>
            <a:r>
              <a:rPr lang="it-IT" sz="2400" dirty="0">
                <a:effectLst/>
                <a:latin typeface="Arial" panose="020B0604020202020204" pitchFamily="34" charset="0"/>
                <a:ea typeface="Calibri" panose="020F0502020204030204" pitchFamily="34" charset="0"/>
              </a:rPr>
              <a:t>a Commissione Europea ha avviato un </a:t>
            </a:r>
            <a:r>
              <a:rPr lang="it-IT" sz="2400" b="1" dirty="0">
                <a:effectLst/>
                <a:latin typeface="Arial" panose="020B0604020202020204" pitchFamily="34" charset="0"/>
                <a:ea typeface="Calibri" panose="020F0502020204030204" pitchFamily="34" charset="0"/>
              </a:rPr>
              <a:t>sondaggio</a:t>
            </a:r>
            <a:r>
              <a:rPr lang="it-IT" sz="2400" dirty="0">
                <a:effectLst/>
                <a:latin typeface="Arial" panose="020B0604020202020204" pitchFamily="34" charset="0"/>
                <a:ea typeface="Calibri" panose="020F0502020204030204" pitchFamily="34" charset="0"/>
              </a:rPr>
              <a:t> riguardante </a:t>
            </a:r>
            <a:r>
              <a:rPr lang="it-IT" sz="2400" b="1" dirty="0">
                <a:effectLst/>
                <a:latin typeface="Arial" panose="020B0604020202020204" pitchFamily="34" charset="0"/>
                <a:ea typeface="Calibri" panose="020F0502020204030204" pitchFamily="34" charset="0"/>
              </a:rPr>
              <a:t>l'implementazione del pacchetto IVA/E-Commerce</a:t>
            </a:r>
            <a:r>
              <a:rPr lang="it-IT" sz="2400" dirty="0">
                <a:effectLst/>
                <a:latin typeface="Arial" panose="020B0604020202020204" pitchFamily="34" charset="0"/>
                <a:ea typeface="Calibri" panose="020F0502020204030204" pitchFamily="34" charset="0"/>
              </a:rPr>
              <a:t>, al fine di poter fare una prima valutazione sull’andamento del nuovo sistema in questi </a:t>
            </a:r>
            <a:r>
              <a:rPr lang="it-IT" sz="2400" b="1" dirty="0">
                <a:effectLst/>
                <a:latin typeface="Arial" panose="020B0604020202020204" pitchFamily="34" charset="0"/>
                <a:ea typeface="Calibri" panose="020F0502020204030204" pitchFamily="34" charset="0"/>
              </a:rPr>
              <a:t>primi 6 mesi di applicazione </a:t>
            </a:r>
            <a:r>
              <a:rPr lang="it-IT" sz="2400" dirty="0">
                <a:effectLst/>
                <a:latin typeface="Arial" panose="020B0604020202020204" pitchFamily="34" charset="0"/>
                <a:ea typeface="Calibri" panose="020F0502020204030204" pitchFamily="34" charset="0"/>
              </a:rPr>
              <a:t>e di raccogliere i dubbi e le criticità riscontrate dagli operatori.</a:t>
            </a:r>
            <a:endParaRPr lang="it-IT" sz="2400" dirty="0">
              <a:effectLst/>
              <a:latin typeface="Calibri" panose="020F0502020204030204" pitchFamily="34" charset="0"/>
              <a:ea typeface="Calibri" panose="020F0502020204030204" pitchFamily="34" charset="0"/>
            </a:endParaRPr>
          </a:p>
        </p:txBody>
      </p:sp>
      <p:sp>
        <p:nvSpPr>
          <p:cNvPr id="20" name="CasellaDiTesto 19">
            <a:extLst>
              <a:ext uri="{FF2B5EF4-FFF2-40B4-BE49-F238E27FC236}">
                <a16:creationId xmlns:a16="http://schemas.microsoft.com/office/drawing/2014/main" id="{43DD7128-0EC8-409C-A72D-0ACDC2132EED}"/>
              </a:ext>
            </a:extLst>
          </p:cNvPr>
          <p:cNvSpPr txBox="1"/>
          <p:nvPr/>
        </p:nvSpPr>
        <p:spPr>
          <a:xfrm>
            <a:off x="2662955" y="4313297"/>
            <a:ext cx="10812786" cy="830997"/>
          </a:xfrm>
          <a:prstGeom prst="rect">
            <a:avLst/>
          </a:prstGeom>
          <a:noFill/>
        </p:spPr>
        <p:txBody>
          <a:bodyPr wrap="square">
            <a:spAutoFit/>
          </a:bodyPr>
          <a:lstStyle/>
          <a:p>
            <a:pPr algn="ctr"/>
            <a:r>
              <a:rPr lang="it-IT" sz="2400" dirty="0">
                <a:effectLst/>
                <a:latin typeface="Arial" panose="020B0604020202020204" pitchFamily="34" charset="0"/>
                <a:ea typeface="Calibri" panose="020F0502020204030204" pitchFamily="34" charset="0"/>
                <a:cs typeface="Arial" panose="020B0604020202020204" pitchFamily="34" charset="0"/>
              </a:rPr>
              <a:t>È possibile inviare il proprio riscontro compilando il questionario reperibile al seguente link: </a:t>
            </a:r>
            <a:r>
              <a:rPr lang="it-IT" sz="2400" b="1" u="sng" dirty="0">
                <a:solidFill>
                  <a:srgbClr val="000000"/>
                </a:solidFill>
                <a:effectLst/>
                <a:latin typeface="Arial" panose="020B0604020202020204" pitchFamily="34" charset="0"/>
                <a:ea typeface="Calibri" panose="020F0502020204030204" pitchFamily="34" charset="0"/>
                <a:cs typeface="Arial" panose="020B0604020202020204" pitchFamily="34" charset="0"/>
                <a:hlinkClick r:id="rId3" tooltip="https://forms.office.com/Pages/ResponsePage.aspx?id=G8NNekWpkUqG9H0f_CS9uSAmzbbB4hFLjjdYt5XV0MZUOEg3UE5LSkdaOElPWjc2OEJLS05DMThJSS4u&amp;fsw=0"/>
              </a:rPr>
              <a:t>Survey on (I)OSS </a:t>
            </a:r>
            <a:r>
              <a:rPr lang="it-IT" sz="2400" b="1" u="sng" dirty="0" err="1">
                <a:solidFill>
                  <a:srgbClr val="000000"/>
                </a:solidFill>
                <a:effectLst/>
                <a:latin typeface="Arial" panose="020B0604020202020204" pitchFamily="34" charset="0"/>
                <a:ea typeface="Calibri" panose="020F0502020204030204" pitchFamily="34" charset="0"/>
                <a:cs typeface="Arial" panose="020B0604020202020204" pitchFamily="34" charset="0"/>
                <a:hlinkClick r:id="rId3" tooltip="https://forms.office.com/Pages/ResponsePage.aspx?id=G8NNekWpkUqG9H0f_CS9uSAmzbbB4hFLjjdYt5XV0MZUOEg3UE5LSkdaOElPWjc2OEJLS05DMThJSS4u&amp;fsw=0"/>
              </a:rPr>
              <a:t>Experiences</a:t>
            </a:r>
            <a:r>
              <a:rPr lang="it-IT" sz="2400" b="1" u="sng" dirty="0">
                <a:solidFill>
                  <a:srgbClr val="000000"/>
                </a:solidFill>
                <a:effectLst/>
                <a:latin typeface="Arial" panose="020B0604020202020204" pitchFamily="34" charset="0"/>
                <a:ea typeface="Calibri" panose="020F0502020204030204" pitchFamily="34" charset="0"/>
                <a:cs typeface="Arial" panose="020B0604020202020204" pitchFamily="34" charset="0"/>
                <a:hlinkClick r:id="rId3" tooltip="https://forms.office.com/Pages/ResponsePage.aspx?id=G8NNekWpkUqG9H0f_CS9uSAmzbbB4hFLjjdYt5XV0MZUOEg3UE5LSkdaOElPWjc2OEJLS05DMThJSS4u&amp;fsw=0"/>
              </a:rPr>
              <a:t> - </a:t>
            </a:r>
            <a:r>
              <a:rPr lang="it-IT" sz="2400" b="1" u="sng" dirty="0" err="1">
                <a:solidFill>
                  <a:srgbClr val="000000"/>
                </a:solidFill>
                <a:effectLst/>
                <a:latin typeface="Arial" panose="020B0604020202020204" pitchFamily="34" charset="0"/>
                <a:ea typeface="Calibri" panose="020F0502020204030204" pitchFamily="34" charset="0"/>
                <a:cs typeface="Arial" panose="020B0604020202020204" pitchFamily="34" charset="0"/>
                <a:hlinkClick r:id="rId3" tooltip="https://forms.office.com/Pages/ResponsePage.aspx?id=G8NNekWpkUqG9H0f_CS9uSAmzbbB4hFLjjdYt5XV0MZUOEg3UE5LSkdaOElPWjc2OEJLS05DMThJSS4u&amp;fsw=0"/>
              </a:rPr>
              <a:t>EcommerceEurope</a:t>
            </a:r>
            <a:endParaRPr lang="it-IT" sz="2400" dirty="0">
              <a:effectLst/>
              <a:latin typeface="Arial" panose="020B0604020202020204" pitchFamily="34" charset="0"/>
              <a:ea typeface="Calibri" panose="020F050202020403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04F5A907-323A-4679-A802-9A255C9DAD2D}"/>
              </a:ext>
            </a:extLst>
          </p:cNvPr>
          <p:cNvSpPr txBox="1"/>
          <p:nvPr/>
        </p:nvSpPr>
        <p:spPr>
          <a:xfrm>
            <a:off x="2080856" y="6228071"/>
            <a:ext cx="12766678" cy="830997"/>
          </a:xfrm>
          <a:prstGeom prst="rect">
            <a:avLst/>
          </a:prstGeom>
          <a:noFill/>
        </p:spPr>
        <p:txBody>
          <a:bodyPr wrap="square">
            <a:spAutoFit/>
          </a:bodyPr>
          <a:lstStyle/>
          <a:p>
            <a:pPr algn="ctr"/>
            <a:r>
              <a:rPr lang="it-IT" sz="2400" dirty="0">
                <a:effectLst/>
                <a:latin typeface="Arial" panose="020B0604020202020204" pitchFamily="34" charset="0"/>
                <a:ea typeface="Calibri" panose="020F0502020204030204" pitchFamily="34" charset="0"/>
              </a:rPr>
              <a:t>Il sondaggio resterà aperto fino alla fine dell'anno </a:t>
            </a:r>
          </a:p>
          <a:p>
            <a:pPr algn="ctr"/>
            <a:r>
              <a:rPr lang="it-IT" sz="2400" dirty="0">
                <a:effectLst/>
                <a:latin typeface="Arial" panose="020B0604020202020204" pitchFamily="34" charset="0"/>
                <a:ea typeface="Calibri" panose="020F0502020204030204" pitchFamily="34" charset="0"/>
              </a:rPr>
              <a:t>e i risultati ottenuti saranno condivisi nei primi mesi del 2022.</a:t>
            </a:r>
            <a:endParaRPr lang="it-IT" sz="2400" dirty="0">
              <a:effectLst/>
              <a:latin typeface="Calibri" panose="020F0502020204030204" pitchFamily="34" charset="0"/>
              <a:ea typeface="Calibri" panose="020F0502020204030204" pitchFamily="34" charset="0"/>
            </a:endParaRPr>
          </a:p>
        </p:txBody>
      </p:sp>
      <p:pic>
        <p:nvPicPr>
          <p:cNvPr id="27" name="Elemento grafico 26" descr="Carrello della spesa con riempimento a tinta unita">
            <a:extLst>
              <a:ext uri="{FF2B5EF4-FFF2-40B4-BE49-F238E27FC236}">
                <a16:creationId xmlns:a16="http://schemas.microsoft.com/office/drawing/2014/main" id="{39AE7440-2C83-4EE4-A349-25CEB082842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841845" y="2134743"/>
            <a:ext cx="1306017" cy="1306017"/>
          </a:xfrm>
          <a:prstGeom prst="rect">
            <a:avLst/>
          </a:prstGeom>
        </p:spPr>
      </p:pic>
    </p:spTree>
    <p:extLst>
      <p:ext uri="{BB962C8B-B14F-4D97-AF65-F5344CB8AC3E}">
        <p14:creationId xmlns:p14="http://schemas.microsoft.com/office/powerpoint/2010/main" val="32605565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up)">
                                      <p:cBhvr>
                                        <p:cTn id="15" dur="4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lemento grafico 2" descr="Lente di ingrandimento con riempimento a tinta unita">
            <a:extLst>
              <a:ext uri="{FF2B5EF4-FFF2-40B4-BE49-F238E27FC236}">
                <a16:creationId xmlns:a16="http://schemas.microsoft.com/office/drawing/2014/main" id="{CF528AC3-46FD-4998-9C0B-4DAE520046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flipH="1">
            <a:off x="1870114" y="1352292"/>
            <a:ext cx="6966888" cy="6959316"/>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0119107" y="-1252660"/>
            <a:ext cx="2696409" cy="586195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E53408B7-AAA1-4509-8B32-C08D8B9DED79}"/>
              </a:ext>
            </a:extLst>
          </p:cNvPr>
          <p:cNvSpPr/>
          <p:nvPr/>
        </p:nvSpPr>
        <p:spPr>
          <a:xfrm>
            <a:off x="7799657" y="2214581"/>
            <a:ext cx="5310928" cy="5310928"/>
          </a:xfrm>
          <a:prstGeom prst="ellipse">
            <a:avLst/>
          </a:prstGeom>
          <a:solidFill>
            <a:schemeClr val="bg1">
              <a:lumMod val="85000"/>
            </a:schemeClr>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02E08069-BCA7-9243-901A-D435F014E30F}"/>
              </a:ext>
            </a:extLst>
          </p:cNvPr>
          <p:cNvSpPr/>
          <p:nvPr/>
        </p:nvSpPr>
        <p:spPr>
          <a:xfrm>
            <a:off x="7504588" y="2071583"/>
            <a:ext cx="5310928" cy="5310928"/>
          </a:xfrm>
          <a:prstGeom prst="ellipse">
            <a:avLst/>
          </a:prstGeom>
          <a:solidFill>
            <a:srgbClr val="1F2F5E"/>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a:latin typeface="Arial" panose="020B0604020202020204" pitchFamily="34" charset="0"/>
                <a:cs typeface="Arial" panose="020B0604020202020204" pitchFamily="34" charset="0"/>
              </a:rPr>
              <a:t>APPROFONDIMENTO</a:t>
            </a:r>
            <a:endParaRPr lang="ru-RU" sz="2400" dirty="0">
              <a:latin typeface="Arial" panose="020B0604020202020204" pitchFamily="34" charset="0"/>
              <a:cs typeface="Arial" panose="020B0604020202020204" pitchFamily="34" charset="0"/>
            </a:endParaRPr>
          </a:p>
        </p:txBody>
      </p:sp>
      <p:sp>
        <p:nvSpPr>
          <p:cNvPr id="8" name="Rettangolo 7">
            <a:extLst>
              <a:ext uri="{FF2B5EF4-FFF2-40B4-BE49-F238E27FC236}">
                <a16:creationId xmlns:a16="http://schemas.microsoft.com/office/drawing/2014/main" id="{4100F1B4-A96B-4826-8A09-FE4EA8467469}"/>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0" name="Gruppo 9">
            <a:extLst>
              <a:ext uri="{FF2B5EF4-FFF2-40B4-BE49-F238E27FC236}">
                <a16:creationId xmlns:a16="http://schemas.microsoft.com/office/drawing/2014/main" id="{475EA8E4-2FA9-4D10-9E4B-82C0B831532F}"/>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928D4CEA-604E-4D1C-9A3D-4B8F6BD6CE0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8DD14678-3267-42DF-8D60-9661039A3767}"/>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E0FB6239-FBA6-4789-AC19-19357AB740DC}"/>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4" name="Rettangolo con angoli arrotondati 3">
            <a:extLst>
              <a:ext uri="{FF2B5EF4-FFF2-40B4-BE49-F238E27FC236}">
                <a16:creationId xmlns:a16="http://schemas.microsoft.com/office/drawing/2014/main" id="{56B39470-F207-4193-B677-7820104DBB44}"/>
              </a:ext>
            </a:extLst>
          </p:cNvPr>
          <p:cNvSpPr/>
          <p:nvPr/>
        </p:nvSpPr>
        <p:spPr>
          <a:xfrm>
            <a:off x="13405654" y="6615194"/>
            <a:ext cx="3915607" cy="1820630"/>
          </a:xfrm>
          <a:prstGeom prst="roundRect">
            <a:avLst/>
          </a:prstGeom>
          <a:solidFill>
            <a:schemeClr val="tx2">
              <a:lumMod val="90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a:solidFill>
                  <a:schemeClr val="tx2">
                    <a:lumMod val="25000"/>
                  </a:schemeClr>
                </a:solidFill>
                <a:latin typeface="Arial" panose="020B0604020202020204" pitchFamily="34" charset="0"/>
                <a:cs typeface="Arial" panose="020B0604020202020204" pitchFamily="34" charset="0"/>
              </a:rPr>
              <a:t>GUIDA OPERATIVA</a:t>
            </a:r>
          </a:p>
          <a:p>
            <a:pPr algn="ctr"/>
            <a:r>
              <a:rPr lang="it-IT" sz="1600" b="1">
                <a:solidFill>
                  <a:schemeClr val="tx2">
                    <a:lumMod val="25000"/>
                  </a:schemeClr>
                </a:solidFill>
                <a:latin typeface="Arial" panose="020B0604020202020204" pitchFamily="34" charset="0"/>
                <a:cs typeface="Arial" panose="020B0604020202020204" pitchFamily="34" charset="0"/>
              </a:rPr>
              <a:t>FATTURAZIONE ELETTRONICA </a:t>
            </a:r>
          </a:p>
          <a:p>
            <a:pPr algn="ctr"/>
            <a:r>
              <a:rPr lang="it-IT" sz="1600" b="1">
                <a:solidFill>
                  <a:schemeClr val="tx2">
                    <a:lumMod val="25000"/>
                  </a:schemeClr>
                </a:solidFill>
                <a:latin typeface="Arial" panose="020B0604020202020204" pitchFamily="34" charset="0"/>
                <a:cs typeface="Arial" panose="020B0604020202020204" pitchFamily="34" charset="0"/>
              </a:rPr>
              <a:t>NEI RAPPORTI DI SCAMBIO CON </a:t>
            </a:r>
          </a:p>
          <a:p>
            <a:pPr algn="ctr"/>
            <a:r>
              <a:rPr lang="it-IT" sz="1600" b="1">
                <a:solidFill>
                  <a:schemeClr val="tx2">
                    <a:lumMod val="25000"/>
                  </a:schemeClr>
                </a:solidFill>
                <a:latin typeface="Arial" panose="020B0604020202020204" pitchFamily="34" charset="0"/>
                <a:cs typeface="Arial" panose="020B0604020202020204" pitchFamily="34" charset="0"/>
              </a:rPr>
              <a:t>LA REPUBBLICA DI SAN MARINO</a:t>
            </a:r>
          </a:p>
        </p:txBody>
      </p:sp>
    </p:spTree>
    <p:extLst>
      <p:ext uri="{BB962C8B-B14F-4D97-AF65-F5344CB8AC3E}">
        <p14:creationId xmlns:p14="http://schemas.microsoft.com/office/powerpoint/2010/main" val="6618162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ttangolo 30">
            <a:extLst>
              <a:ext uri="{FF2B5EF4-FFF2-40B4-BE49-F238E27FC236}">
                <a16:creationId xmlns:a16="http://schemas.microsoft.com/office/drawing/2014/main" id="{DC9BCCCE-F698-0445-A020-F45DD2A9B012}"/>
              </a:ext>
            </a:extLst>
          </p:cNvPr>
          <p:cNvSpPr/>
          <p:nvPr/>
        </p:nvSpPr>
        <p:spPr>
          <a:xfrm>
            <a:off x="5313060" y="4004578"/>
            <a:ext cx="11531065" cy="778565"/>
          </a:xfrm>
          <a:prstGeom prst="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Rettangolo 31">
            <a:extLst>
              <a:ext uri="{FF2B5EF4-FFF2-40B4-BE49-F238E27FC236}">
                <a16:creationId xmlns:a16="http://schemas.microsoft.com/office/drawing/2014/main" id="{CE6AA994-6A3B-A84A-BB54-589B091301F7}"/>
              </a:ext>
            </a:extLst>
          </p:cNvPr>
          <p:cNvSpPr/>
          <p:nvPr/>
        </p:nvSpPr>
        <p:spPr>
          <a:xfrm>
            <a:off x="5373016" y="5584778"/>
            <a:ext cx="11531065" cy="778565"/>
          </a:xfrm>
          <a:prstGeom prst="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Rettangolo 29">
            <a:extLst>
              <a:ext uri="{FF2B5EF4-FFF2-40B4-BE49-F238E27FC236}">
                <a16:creationId xmlns:a16="http://schemas.microsoft.com/office/drawing/2014/main" id="{7379DEE8-EFAC-1443-AF32-3B055118444E}"/>
              </a:ext>
            </a:extLst>
          </p:cNvPr>
          <p:cNvSpPr/>
          <p:nvPr/>
        </p:nvSpPr>
        <p:spPr>
          <a:xfrm>
            <a:off x="5313060" y="2626964"/>
            <a:ext cx="11531065" cy="778565"/>
          </a:xfrm>
          <a:prstGeom prst="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Freccia a gallone 15">
            <a:extLst>
              <a:ext uri="{FF2B5EF4-FFF2-40B4-BE49-F238E27FC236}">
                <a16:creationId xmlns:a16="http://schemas.microsoft.com/office/drawing/2014/main" id="{03A0DEA8-FB5B-D44D-83CC-4D4004810569}"/>
              </a:ext>
            </a:extLst>
          </p:cNvPr>
          <p:cNvSpPr/>
          <p:nvPr/>
        </p:nvSpPr>
        <p:spPr>
          <a:xfrm>
            <a:off x="2928460" y="7012495"/>
            <a:ext cx="7033674" cy="1942940"/>
          </a:xfrm>
          <a:prstGeom prst="chevron">
            <a:avLst/>
          </a:prstGeom>
          <a:solidFill>
            <a:schemeClr val="accent4"/>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2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FASE TRANSITORIA</a:t>
            </a:r>
          </a:p>
          <a:p>
            <a:pPr algn="ctr">
              <a:lnSpc>
                <a:spcPct val="107000"/>
              </a:lnSpc>
              <a:spcAft>
                <a:spcPts val="800"/>
              </a:spcAft>
            </a:pPr>
            <a:r>
              <a:rPr lang="it-IT" sz="20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dal 1.10.2021 al 30.06.2022</a:t>
            </a:r>
            <a:r>
              <a:rPr lang="it-IT" sz="2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it-IT" sz="20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l’operatore economico può optare fra fattura in formato cartaceo o elettronico</a:t>
            </a:r>
            <a:endParaRPr lang="it-IT"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reccia a gallone 16">
            <a:extLst>
              <a:ext uri="{FF2B5EF4-FFF2-40B4-BE49-F238E27FC236}">
                <a16:creationId xmlns:a16="http://schemas.microsoft.com/office/drawing/2014/main" id="{390CE526-16DC-F841-B5DC-D0EFE19954C9}"/>
              </a:ext>
            </a:extLst>
          </p:cNvPr>
          <p:cNvSpPr/>
          <p:nvPr/>
        </p:nvSpPr>
        <p:spPr>
          <a:xfrm>
            <a:off x="9847802" y="6958671"/>
            <a:ext cx="7455665" cy="1938818"/>
          </a:xfrm>
          <a:prstGeom prst="chevron">
            <a:avLst/>
          </a:prstGeom>
          <a:solidFill>
            <a:schemeClr val="accent4"/>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algn="ctr">
              <a:lnSpc>
                <a:spcPct val="115000"/>
              </a:lnSpc>
            </a:pPr>
            <a:r>
              <a:rPr lang="it-IT"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 REGIME dal 1.07.2022 </a:t>
            </a:r>
            <a:endParaRPr lang="it-IT" sz="2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457200" algn="ctr">
              <a:lnSpc>
                <a:spcPct val="115000"/>
              </a:lnSpc>
              <a:spcAft>
                <a:spcPts val="800"/>
              </a:spcAft>
            </a:pPr>
            <a:r>
              <a:rPr lang="it-IT" dirty="0">
                <a:solidFill>
                  <a:schemeClr val="bg1"/>
                </a:solidFill>
                <a:effectLst/>
                <a:latin typeface="Arial" panose="020B0604020202020204" pitchFamily="34" charset="0"/>
                <a:ea typeface="Calibri" panose="020F0502020204030204" pitchFamily="34" charset="0"/>
                <a:cs typeface="Arial" panose="020B0604020202020204" pitchFamily="34" charset="0"/>
              </a:rPr>
              <a:t>le fatture per cessioni e acquisti di beni andranno emesse e ricevute esclusivamente in formato elettronico </a:t>
            </a:r>
            <a:r>
              <a:rPr lang="it-IT" b="1" i="0" u="none" strike="noStrike" baseline="0" dirty="0">
                <a:solidFill>
                  <a:schemeClr val="bg1"/>
                </a:solidFill>
                <a:latin typeface="Arial" panose="020B0604020202020204" pitchFamily="34" charset="0"/>
                <a:cs typeface="Arial" panose="020B0604020202020204" pitchFamily="34" charset="0"/>
              </a:rPr>
              <a:t>utilizzando il sistema di interscambio </a:t>
            </a:r>
            <a:r>
              <a:rPr lang="it-IT" b="0" i="0" u="none" strike="noStrike" baseline="0" dirty="0">
                <a:solidFill>
                  <a:schemeClr val="bg1"/>
                </a:solidFill>
                <a:latin typeface="Arial" panose="020B0604020202020204" pitchFamily="34" charset="0"/>
                <a:cs typeface="Arial" panose="020B0604020202020204" pitchFamily="34" charset="0"/>
              </a:rPr>
              <a:t>(</a:t>
            </a:r>
            <a:r>
              <a:rPr lang="it-IT" b="0" i="0" u="none" strike="noStrike" baseline="0" dirty="0" err="1">
                <a:solidFill>
                  <a:schemeClr val="bg1"/>
                </a:solidFill>
                <a:latin typeface="Arial" panose="020B0604020202020204" pitchFamily="34" charset="0"/>
                <a:cs typeface="Arial" panose="020B0604020202020204" pitchFamily="34" charset="0"/>
              </a:rPr>
              <a:t>SdI</a:t>
            </a:r>
            <a:r>
              <a:rPr lang="it-IT" b="0" i="0" u="none" strike="noStrike" baseline="0" dirty="0">
                <a:solidFill>
                  <a:schemeClr val="bg1"/>
                </a:solidFill>
                <a:latin typeface="Arial" panose="020B0604020202020204" pitchFamily="34" charset="0"/>
                <a:cs typeface="Arial" panose="020B0604020202020204" pitchFamily="34" charset="0"/>
              </a:rPr>
              <a:t>)</a:t>
            </a:r>
            <a:endParaRPr lang="it-IT"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CasellaDiTesto 4">
            <a:extLst>
              <a:ext uri="{FF2B5EF4-FFF2-40B4-BE49-F238E27FC236}">
                <a16:creationId xmlns:a16="http://schemas.microsoft.com/office/drawing/2014/main" id="{BB34029B-910E-C347-BA93-1D1F61EACCE5}"/>
              </a:ext>
            </a:extLst>
          </p:cNvPr>
          <p:cNvSpPr txBox="1"/>
          <p:nvPr/>
        </p:nvSpPr>
        <p:spPr>
          <a:xfrm>
            <a:off x="601384" y="7655118"/>
            <a:ext cx="2565233" cy="400110"/>
          </a:xfrm>
          <a:prstGeom prst="rect">
            <a:avLst/>
          </a:prstGeom>
          <a:noFill/>
        </p:spPr>
        <p:txBody>
          <a:bodyPr wrap="square">
            <a:spAutoFit/>
          </a:bodyPr>
          <a:lstStyle/>
          <a:p>
            <a:pPr lvl="0">
              <a:buClrTx/>
              <a:buSzTx/>
              <a:buFontTx/>
              <a:buNone/>
            </a:pPr>
            <a:r>
              <a:rPr lang="it-IT" sz="2000" b="1" dirty="0">
                <a:solidFill>
                  <a:srgbClr val="292930"/>
                </a:solidFill>
                <a:latin typeface="Arial" panose="020B0604020202020204" pitchFamily="34" charset="0"/>
                <a:ea typeface="Calibri" panose="020F0502020204030204" pitchFamily="34" charset="0"/>
                <a:cs typeface="Arial" panose="020B0604020202020204" pitchFamily="34" charset="0"/>
              </a:rPr>
              <a:t>Entrata in vigore</a:t>
            </a:r>
          </a:p>
        </p:txBody>
      </p:sp>
      <p:sp>
        <p:nvSpPr>
          <p:cNvPr id="6" name="Rettangolo 5">
            <a:extLst>
              <a:ext uri="{FF2B5EF4-FFF2-40B4-BE49-F238E27FC236}">
                <a16:creationId xmlns:a16="http://schemas.microsoft.com/office/drawing/2014/main" id="{B371F505-1071-A848-A03B-2D68DDAF4B91}"/>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A2A821DC-87AC-8A44-BF3F-C73B5695D754}"/>
              </a:ext>
            </a:extLst>
          </p:cNvPr>
          <p:cNvSpPr txBox="1"/>
          <p:nvPr/>
        </p:nvSpPr>
        <p:spPr>
          <a:xfrm>
            <a:off x="705825" y="225198"/>
            <a:ext cx="15753375" cy="550343"/>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PREMESSA</a:t>
            </a:r>
            <a:endParaRPr kumimoji="0" lang="it-IT" sz="3000" b="0"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grpSp>
        <p:nvGrpSpPr>
          <p:cNvPr id="8" name="Gruppo 7">
            <a:extLst>
              <a:ext uri="{FF2B5EF4-FFF2-40B4-BE49-F238E27FC236}">
                <a16:creationId xmlns:a16="http://schemas.microsoft.com/office/drawing/2014/main" id="{CF0D2323-BE65-444F-ACE1-1BFDCEB75874}"/>
              </a:ext>
            </a:extLst>
          </p:cNvPr>
          <p:cNvGrpSpPr/>
          <p:nvPr/>
        </p:nvGrpSpPr>
        <p:grpSpPr>
          <a:xfrm>
            <a:off x="-8617" y="9110730"/>
            <a:ext cx="18287999" cy="1177858"/>
            <a:chOff x="-121141" y="6091519"/>
            <a:chExt cx="12462637" cy="894504"/>
          </a:xfrm>
        </p:grpSpPr>
        <p:sp>
          <p:nvSpPr>
            <p:cNvPr id="9" name="Rettangolo 8">
              <a:extLst>
                <a:ext uri="{FF2B5EF4-FFF2-40B4-BE49-F238E27FC236}">
                  <a16:creationId xmlns:a16="http://schemas.microsoft.com/office/drawing/2014/main" id="{CC157C09-3BE9-CA46-8F32-98374220C19F}"/>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0" name="Immagine 9">
              <a:extLst>
                <a:ext uri="{FF2B5EF4-FFF2-40B4-BE49-F238E27FC236}">
                  <a16:creationId xmlns:a16="http://schemas.microsoft.com/office/drawing/2014/main" id="{A18DCDB4-04EC-B246-BD18-FE6A20130450}"/>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1" name="CasellaDiTesto 10">
            <a:extLst>
              <a:ext uri="{FF2B5EF4-FFF2-40B4-BE49-F238E27FC236}">
                <a16:creationId xmlns:a16="http://schemas.microsoft.com/office/drawing/2014/main" id="{132D530F-E99B-5940-970A-0922E741719C}"/>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8" name="CasellaDiTesto 17">
            <a:extLst>
              <a:ext uri="{FF2B5EF4-FFF2-40B4-BE49-F238E27FC236}">
                <a16:creationId xmlns:a16="http://schemas.microsoft.com/office/drawing/2014/main" id="{45345C61-3995-9F44-8C12-86C1333BF61D}"/>
              </a:ext>
            </a:extLst>
          </p:cNvPr>
          <p:cNvSpPr txBox="1"/>
          <p:nvPr/>
        </p:nvSpPr>
        <p:spPr>
          <a:xfrm>
            <a:off x="867644" y="3713022"/>
            <a:ext cx="2012903" cy="1323439"/>
          </a:xfrm>
          <a:prstGeom prst="rect">
            <a:avLst/>
          </a:prstGeom>
          <a:noFill/>
        </p:spPr>
        <p:txBody>
          <a:bodyPr wrap="square">
            <a:spAutoFit/>
          </a:bodyPr>
          <a:lstStyle/>
          <a:p>
            <a:pPr lvl="0">
              <a:buClrTx/>
              <a:buSzTx/>
              <a:buFontTx/>
              <a:buNone/>
            </a:pPr>
            <a:r>
              <a:rPr lang="it-IT" sz="2000" b="1" dirty="0">
                <a:solidFill>
                  <a:srgbClr val="292930"/>
                </a:solidFill>
                <a:latin typeface="Arial" panose="020B0604020202020204" pitchFamily="34" charset="0"/>
                <a:ea typeface="Calibri" panose="020F0502020204030204" pitchFamily="34" charset="0"/>
                <a:cs typeface="Arial" panose="020B0604020202020204" pitchFamily="34" charset="0"/>
              </a:rPr>
              <a:t>Riferimenti attuativi della  </a:t>
            </a:r>
          </a:p>
          <a:p>
            <a:pPr lvl="0">
              <a:buClrTx/>
              <a:buSzTx/>
              <a:buFontTx/>
              <a:buNone/>
            </a:pPr>
            <a:r>
              <a:rPr lang="it-IT" sz="2000" b="1" dirty="0">
                <a:solidFill>
                  <a:srgbClr val="292930"/>
                </a:solidFill>
                <a:latin typeface="Arial" panose="020B0604020202020204" pitchFamily="34" charset="0"/>
                <a:ea typeface="Calibri" panose="020F0502020204030204" pitchFamily="34" charset="0"/>
                <a:cs typeface="Arial" panose="020B0604020202020204" pitchFamily="34" charset="0"/>
              </a:rPr>
              <a:t>nuova disciplina </a:t>
            </a:r>
          </a:p>
        </p:txBody>
      </p:sp>
      <p:sp>
        <p:nvSpPr>
          <p:cNvPr id="22" name="Rettangolo 21">
            <a:extLst>
              <a:ext uri="{FF2B5EF4-FFF2-40B4-BE49-F238E27FC236}">
                <a16:creationId xmlns:a16="http://schemas.microsoft.com/office/drawing/2014/main" id="{4A4DC1EB-1A48-0A4A-8AA1-CA31C4C9D606}"/>
              </a:ext>
            </a:extLst>
          </p:cNvPr>
          <p:cNvSpPr/>
          <p:nvPr/>
        </p:nvSpPr>
        <p:spPr>
          <a:xfrm>
            <a:off x="5287761" y="2676303"/>
            <a:ext cx="11325805" cy="646331"/>
          </a:xfrm>
          <a:prstGeom prst="rect">
            <a:avLst/>
          </a:prstGeom>
        </p:spPr>
        <p:txBody>
          <a:bodyPr wrap="square">
            <a:spAutoFit/>
          </a:bodyPr>
          <a:lstStyle/>
          <a:p>
            <a:pPr lvl="0" algn="ctr"/>
            <a:r>
              <a:rPr lang="it-IT" sz="2000" dirty="0">
                <a:latin typeface="Arial" panose="020B0604020202020204" pitchFamily="34" charset="0"/>
                <a:cs typeface="Arial" panose="020B0604020202020204" pitchFamily="34" charset="0"/>
              </a:rPr>
              <a:t>Disciplina l’applicazione dell’IVA sulle operazioni da e verso San Marino</a:t>
            </a:r>
          </a:p>
          <a:p>
            <a:pPr lvl="0" algn="ctr"/>
            <a:r>
              <a:rPr lang="it-IT" sz="1600" dirty="0">
                <a:latin typeface="Arial" panose="020B0604020202020204" pitchFamily="34" charset="0"/>
                <a:cs typeface="Arial" panose="020B0604020202020204" pitchFamily="34" charset="0"/>
              </a:rPr>
              <a:t>(sostituisce il previgente DM 24.12.1993)</a:t>
            </a:r>
            <a:endParaRPr lang="it-IT" sz="1600" dirty="0"/>
          </a:p>
        </p:txBody>
      </p:sp>
      <p:sp>
        <p:nvSpPr>
          <p:cNvPr id="23" name="CasellaDiTesto 22">
            <a:extLst>
              <a:ext uri="{FF2B5EF4-FFF2-40B4-BE49-F238E27FC236}">
                <a16:creationId xmlns:a16="http://schemas.microsoft.com/office/drawing/2014/main" id="{D90173EA-44F4-FA41-90AC-80E3A036AD45}"/>
              </a:ext>
            </a:extLst>
          </p:cNvPr>
          <p:cNvSpPr txBox="1"/>
          <p:nvPr/>
        </p:nvSpPr>
        <p:spPr>
          <a:xfrm>
            <a:off x="1226321" y="1184757"/>
            <a:ext cx="16412484" cy="1056379"/>
          </a:xfrm>
          <a:prstGeom prst="rect">
            <a:avLst/>
          </a:prstGeom>
          <a:noFill/>
        </p:spPr>
        <p:txBody>
          <a:bodyPr wrap="square">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it-IT" sz="2000" b="0" i="0"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rPr>
              <a:t>L’obbligo di fatturazione elettronica è stato esteso ai </a:t>
            </a:r>
            <a:r>
              <a:rPr kumimoji="0" lang="it-IT" sz="2000" b="1" i="0"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rPr>
              <a:t>rapporti di scambio con San Marino </a:t>
            </a:r>
            <a:r>
              <a:rPr kumimoji="0" lang="it-IT" sz="2000" b="0" i="0" u="none" strike="noStrike" kern="1200" cap="none" spc="0" normalizeH="0" baseline="0" noProof="0" dirty="0">
                <a:ln>
                  <a:noFill/>
                </a:ln>
                <a:solidFill>
                  <a:srgbClr val="292930"/>
                </a:solidFill>
                <a:effectLst/>
                <a:uLnTx/>
                <a:uFillTx/>
                <a:latin typeface="Arial" panose="020B0604020202020204" pitchFamily="34" charset="0"/>
                <a:ea typeface="Calibri" panose="020F0502020204030204" pitchFamily="34" charset="0"/>
                <a:cs typeface="Arial" panose="020B0604020202020204" pitchFamily="34" charset="0"/>
              </a:rPr>
              <a:t>(art. 12 DL 34/2019): gli operatori economici di entrambi i Paesi potranno emettere le fatture tramite un sistema unico transfrontaliero che si appoggia sul Sistema di interscambio (SDI)  secondo le regole tecniche definite dall’Agenzia delle Entrate. </a:t>
            </a:r>
          </a:p>
        </p:txBody>
      </p:sp>
      <p:sp>
        <p:nvSpPr>
          <p:cNvPr id="24" name="Rettangolo 23">
            <a:extLst>
              <a:ext uri="{FF2B5EF4-FFF2-40B4-BE49-F238E27FC236}">
                <a16:creationId xmlns:a16="http://schemas.microsoft.com/office/drawing/2014/main" id="{F5CB779A-A27D-474F-B47F-A555D76B5B63}"/>
              </a:ext>
            </a:extLst>
          </p:cNvPr>
          <p:cNvSpPr/>
          <p:nvPr/>
        </p:nvSpPr>
        <p:spPr>
          <a:xfrm>
            <a:off x="5777311" y="4060961"/>
            <a:ext cx="10983751" cy="707886"/>
          </a:xfrm>
          <a:prstGeom prst="rect">
            <a:avLst/>
          </a:prstGeom>
        </p:spPr>
        <p:txBody>
          <a:bodyPr wrap="square">
            <a:spAutoFit/>
          </a:bodyPr>
          <a:lstStyle/>
          <a:p>
            <a:pPr lvl="0" algn="ctr"/>
            <a:r>
              <a:rPr lang="it-IT" sz="2000" dirty="0">
                <a:latin typeface="Arial" panose="020B0604020202020204" pitchFamily="34" charset="0"/>
                <a:cs typeface="Arial" panose="020B0604020202020204" pitchFamily="34" charset="0"/>
              </a:rPr>
              <a:t>Definisce le regole tecniche per la predisposizione, trasmissione e ricezione delle FE </a:t>
            </a:r>
          </a:p>
          <a:p>
            <a:pPr lvl="0" algn="ctr"/>
            <a:r>
              <a:rPr lang="it-IT" sz="2000" dirty="0">
                <a:latin typeface="Arial" panose="020B0604020202020204" pitchFamily="34" charset="0"/>
                <a:cs typeface="Arial" panose="020B0604020202020204" pitchFamily="34" charset="0"/>
              </a:rPr>
              <a:t>per le operazioni con San Marino </a:t>
            </a:r>
            <a:r>
              <a:rPr lang="it-IT" sz="1600" dirty="0">
                <a:latin typeface="Arial" panose="020B0604020202020204" pitchFamily="34" charset="0"/>
                <a:cs typeface="Arial" panose="020B0604020202020204" pitchFamily="34" charset="0"/>
              </a:rPr>
              <a:t>(integra il </a:t>
            </a:r>
            <a:r>
              <a:rPr lang="it-IT" sz="1600" dirty="0" err="1">
                <a:latin typeface="Arial" panose="020B0604020202020204" pitchFamily="34" charset="0"/>
                <a:cs typeface="Arial" panose="020B0604020202020204" pitchFamily="34" charset="0"/>
              </a:rPr>
              <a:t>provv</a:t>
            </a:r>
            <a:r>
              <a:rPr lang="it-IT" sz="1600" dirty="0">
                <a:latin typeface="Arial" panose="020B0604020202020204" pitchFamily="34" charset="0"/>
                <a:cs typeface="Arial" panose="020B0604020202020204" pitchFamily="34" charset="0"/>
              </a:rPr>
              <a:t>. Agenzia delle Entrate 30.4.2018 n. 89757)</a:t>
            </a:r>
            <a:endParaRPr lang="it-IT" dirty="0"/>
          </a:p>
        </p:txBody>
      </p:sp>
      <p:sp>
        <p:nvSpPr>
          <p:cNvPr id="25" name="Rettangolo 24">
            <a:extLst>
              <a:ext uri="{FF2B5EF4-FFF2-40B4-BE49-F238E27FC236}">
                <a16:creationId xmlns:a16="http://schemas.microsoft.com/office/drawing/2014/main" id="{D10571CC-965F-F643-AF04-DFFB670B59C0}"/>
              </a:ext>
            </a:extLst>
          </p:cNvPr>
          <p:cNvSpPr/>
          <p:nvPr/>
        </p:nvSpPr>
        <p:spPr>
          <a:xfrm>
            <a:off x="7314196" y="5753326"/>
            <a:ext cx="7804540" cy="400110"/>
          </a:xfrm>
          <a:prstGeom prst="rect">
            <a:avLst/>
          </a:prstGeom>
        </p:spPr>
        <p:txBody>
          <a:bodyPr wrap="square">
            <a:spAutoFit/>
          </a:bodyPr>
          <a:lstStyle/>
          <a:p>
            <a:pPr lvl="0" algn="ctr"/>
            <a:r>
              <a:rPr lang="it-IT" sz="2000" dirty="0">
                <a:latin typeface="Arial" panose="020B0604020202020204" pitchFamily="34" charset="0"/>
                <a:cs typeface="Arial" panose="020B0604020202020204" pitchFamily="34" charset="0"/>
              </a:rPr>
              <a:t>Apporta modifiche e integrazione al provvedimento precedente </a:t>
            </a:r>
            <a:endParaRPr lang="it-IT" sz="2000" dirty="0"/>
          </a:p>
        </p:txBody>
      </p:sp>
      <p:sp>
        <p:nvSpPr>
          <p:cNvPr id="2" name="Rettangolo 1">
            <a:extLst>
              <a:ext uri="{FF2B5EF4-FFF2-40B4-BE49-F238E27FC236}">
                <a16:creationId xmlns:a16="http://schemas.microsoft.com/office/drawing/2014/main" id="{6287BA16-A3EC-4C07-BE40-6A9D93D87CCF}"/>
              </a:ext>
            </a:extLst>
          </p:cNvPr>
          <p:cNvSpPr/>
          <p:nvPr/>
        </p:nvSpPr>
        <p:spPr>
          <a:xfrm>
            <a:off x="3296265" y="2438400"/>
            <a:ext cx="2723075" cy="1197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CasellaDiTesto 18">
            <a:extLst>
              <a:ext uri="{FF2B5EF4-FFF2-40B4-BE49-F238E27FC236}">
                <a16:creationId xmlns:a16="http://schemas.microsoft.com/office/drawing/2014/main" id="{19E687B4-01B5-054C-89BB-9ACBF34FF430}"/>
              </a:ext>
            </a:extLst>
          </p:cNvPr>
          <p:cNvSpPr txBox="1"/>
          <p:nvPr/>
        </p:nvSpPr>
        <p:spPr>
          <a:xfrm>
            <a:off x="3263683" y="2877381"/>
            <a:ext cx="2755657" cy="430887"/>
          </a:xfrm>
          <a:prstGeom prst="rect">
            <a:avLst/>
          </a:prstGeom>
          <a:noFill/>
        </p:spPr>
        <p:txBody>
          <a:bodyPr wrap="square">
            <a:spAutoFit/>
          </a:bodyPr>
          <a:lstStyle/>
          <a:p>
            <a:pPr lvl="0" algn="ctr"/>
            <a:r>
              <a:rPr lang="it-IT" sz="2200" b="1" dirty="0">
                <a:solidFill>
                  <a:schemeClr val="bg1"/>
                </a:solidFill>
                <a:effectLst/>
                <a:latin typeface="Arial" panose="020B0604020202020204" pitchFamily="34" charset="0"/>
                <a:cs typeface="Arial" panose="020B0604020202020204" pitchFamily="34" charset="0"/>
              </a:rPr>
              <a:t>DM 21.6.2021 </a:t>
            </a:r>
            <a:endParaRPr lang="it-IT" sz="2200" dirty="0">
              <a:solidFill>
                <a:schemeClr val="bg1"/>
              </a:solidFill>
            </a:endParaRPr>
          </a:p>
        </p:txBody>
      </p:sp>
      <p:sp>
        <p:nvSpPr>
          <p:cNvPr id="28" name="Rettangolo 27">
            <a:extLst>
              <a:ext uri="{FF2B5EF4-FFF2-40B4-BE49-F238E27FC236}">
                <a16:creationId xmlns:a16="http://schemas.microsoft.com/office/drawing/2014/main" id="{C9F501E7-F2E4-4627-8D35-15FBEB6D22FB}"/>
              </a:ext>
            </a:extLst>
          </p:cNvPr>
          <p:cNvSpPr/>
          <p:nvPr/>
        </p:nvSpPr>
        <p:spPr>
          <a:xfrm>
            <a:off x="3296265" y="3804462"/>
            <a:ext cx="2723075" cy="1197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CasellaDiTesto 19">
            <a:extLst>
              <a:ext uri="{FF2B5EF4-FFF2-40B4-BE49-F238E27FC236}">
                <a16:creationId xmlns:a16="http://schemas.microsoft.com/office/drawing/2014/main" id="{33FFA8B9-11E2-4E49-A2B6-2236B9C9C08B}"/>
              </a:ext>
            </a:extLst>
          </p:cNvPr>
          <p:cNvSpPr txBox="1"/>
          <p:nvPr/>
        </p:nvSpPr>
        <p:spPr>
          <a:xfrm>
            <a:off x="3196019" y="4020798"/>
            <a:ext cx="3000220" cy="707886"/>
          </a:xfrm>
          <a:prstGeom prst="rect">
            <a:avLst/>
          </a:prstGeom>
          <a:noFill/>
        </p:spPr>
        <p:txBody>
          <a:bodyPr wrap="square">
            <a:spAutoFit/>
          </a:bodyPr>
          <a:lstStyle/>
          <a:p>
            <a:pPr lvl="0" algn="ctr"/>
            <a:r>
              <a:rPr lang="it-IT" sz="2000" b="1" dirty="0">
                <a:solidFill>
                  <a:schemeClr val="bg1"/>
                </a:solidFill>
                <a:effectLst/>
                <a:latin typeface="Arial" panose="020B0604020202020204" pitchFamily="34" charset="0"/>
                <a:cs typeface="Arial" panose="020B0604020202020204" pitchFamily="34" charset="0"/>
              </a:rPr>
              <a:t>PROVV. AE </a:t>
            </a:r>
          </a:p>
          <a:p>
            <a:pPr lvl="0" algn="ctr"/>
            <a:r>
              <a:rPr lang="it-IT" sz="2000" b="1" dirty="0">
                <a:solidFill>
                  <a:schemeClr val="bg1"/>
                </a:solidFill>
                <a:effectLst/>
                <a:latin typeface="Arial" panose="020B0604020202020204" pitchFamily="34" charset="0"/>
                <a:cs typeface="Arial" panose="020B0604020202020204" pitchFamily="34" charset="0"/>
              </a:rPr>
              <a:t>n. 211273 del 2021 </a:t>
            </a:r>
            <a:endParaRPr lang="it-IT" sz="2000" b="1" dirty="0">
              <a:solidFill>
                <a:schemeClr val="bg1"/>
              </a:solidFill>
            </a:endParaRPr>
          </a:p>
        </p:txBody>
      </p:sp>
      <p:sp>
        <p:nvSpPr>
          <p:cNvPr id="33" name="Rettangolo 32">
            <a:extLst>
              <a:ext uri="{FF2B5EF4-FFF2-40B4-BE49-F238E27FC236}">
                <a16:creationId xmlns:a16="http://schemas.microsoft.com/office/drawing/2014/main" id="{EB0F9167-F626-41BA-8E26-EAFF89D4DF57}"/>
              </a:ext>
            </a:extLst>
          </p:cNvPr>
          <p:cNvSpPr/>
          <p:nvPr/>
        </p:nvSpPr>
        <p:spPr>
          <a:xfrm>
            <a:off x="3296265" y="5333416"/>
            <a:ext cx="2723075" cy="11974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CasellaDiTesto 20">
            <a:extLst>
              <a:ext uri="{FF2B5EF4-FFF2-40B4-BE49-F238E27FC236}">
                <a16:creationId xmlns:a16="http://schemas.microsoft.com/office/drawing/2014/main" id="{9917AA48-6920-BE49-AD32-7AF7B3224FF2}"/>
              </a:ext>
            </a:extLst>
          </p:cNvPr>
          <p:cNvSpPr txBox="1"/>
          <p:nvPr/>
        </p:nvSpPr>
        <p:spPr>
          <a:xfrm>
            <a:off x="3052553" y="5607096"/>
            <a:ext cx="3210497" cy="707886"/>
          </a:xfrm>
          <a:prstGeom prst="rect">
            <a:avLst/>
          </a:prstGeom>
          <a:noFill/>
        </p:spPr>
        <p:txBody>
          <a:bodyPr wrap="square">
            <a:spAutoFit/>
          </a:bodyPr>
          <a:lstStyle/>
          <a:p>
            <a:pPr lvl="0" algn="ctr"/>
            <a:r>
              <a:rPr lang="it-IT" sz="2000" b="1" dirty="0">
                <a:solidFill>
                  <a:schemeClr val="bg1"/>
                </a:solidFill>
                <a:effectLst/>
                <a:latin typeface="Arial" panose="020B0604020202020204" pitchFamily="34" charset="0"/>
                <a:cs typeface="Arial" panose="020B0604020202020204" pitchFamily="34" charset="0"/>
              </a:rPr>
              <a:t>PROVV. AE </a:t>
            </a:r>
          </a:p>
          <a:p>
            <a:pPr lvl="0" algn="ctr"/>
            <a:r>
              <a:rPr lang="it-IT" sz="2000" b="1" dirty="0">
                <a:solidFill>
                  <a:schemeClr val="bg1"/>
                </a:solidFill>
                <a:effectLst/>
                <a:latin typeface="Arial" panose="020B0604020202020204" pitchFamily="34" charset="0"/>
                <a:cs typeface="Arial" panose="020B0604020202020204" pitchFamily="34" charset="0"/>
              </a:rPr>
              <a:t>n. 248717 del 2021 </a:t>
            </a:r>
            <a:endParaRPr lang="it-IT" sz="2000" b="1" dirty="0">
              <a:solidFill>
                <a:schemeClr val="bg1"/>
              </a:solidFill>
            </a:endParaRPr>
          </a:p>
        </p:txBody>
      </p:sp>
    </p:spTree>
    <p:extLst>
      <p:ext uri="{BB962C8B-B14F-4D97-AF65-F5344CB8AC3E}">
        <p14:creationId xmlns:p14="http://schemas.microsoft.com/office/powerpoint/2010/main" val="27798369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705825" y="225198"/>
            <a:ext cx="15753375" cy="550343"/>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baseline="0" noProof="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AMBITO DI APPLICAZIONE</a:t>
            </a:r>
            <a:endParaRPr kumimoji="0" lang="it-IT" sz="3000" b="0" i="0" u="none" strike="noStrike" kern="1200" cap="none" spc="0" normalizeH="0" baseline="0" noProof="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46" name="Gruppo 45">
            <a:extLst>
              <a:ext uri="{FF2B5EF4-FFF2-40B4-BE49-F238E27FC236}">
                <a16:creationId xmlns:a16="http://schemas.microsoft.com/office/drawing/2014/main" id="{FD96B1D2-9DBB-42CD-85DB-AE2C8E08B53E}"/>
              </a:ext>
            </a:extLst>
          </p:cNvPr>
          <p:cNvGrpSpPr/>
          <p:nvPr/>
        </p:nvGrpSpPr>
        <p:grpSpPr>
          <a:xfrm>
            <a:off x="-8617" y="9110730"/>
            <a:ext cx="18287999" cy="1177858"/>
            <a:chOff x="-121141" y="6091519"/>
            <a:chExt cx="12462637" cy="894504"/>
          </a:xfrm>
        </p:grpSpPr>
        <p:sp>
          <p:nvSpPr>
            <p:cNvPr id="47" name="Rettangolo 46">
              <a:extLst>
                <a:ext uri="{FF2B5EF4-FFF2-40B4-BE49-F238E27FC236}">
                  <a16:creationId xmlns:a16="http://schemas.microsoft.com/office/drawing/2014/main" id="{2D56B343-0889-4A32-8CD3-E1F52A4AAC8F}"/>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8" name="Immagine 47">
              <a:extLst>
                <a:ext uri="{FF2B5EF4-FFF2-40B4-BE49-F238E27FC236}">
                  <a16:creationId xmlns:a16="http://schemas.microsoft.com/office/drawing/2014/main" id="{9B2AAB79-7DF6-4A50-A98F-774BA1268222}"/>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9" name="CasellaDiTesto 48">
            <a:extLst>
              <a:ext uri="{FF2B5EF4-FFF2-40B4-BE49-F238E27FC236}">
                <a16:creationId xmlns:a16="http://schemas.microsoft.com/office/drawing/2014/main" id="{D903C450-50FD-4DEA-9B35-2F7FCECD9749}"/>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graphicFrame>
        <p:nvGraphicFramePr>
          <p:cNvPr id="13" name="Tabella 13">
            <a:extLst>
              <a:ext uri="{FF2B5EF4-FFF2-40B4-BE49-F238E27FC236}">
                <a16:creationId xmlns:a16="http://schemas.microsoft.com/office/drawing/2014/main" id="{D768F633-A7BB-4CC1-8546-555325C47AB8}"/>
              </a:ext>
            </a:extLst>
          </p:cNvPr>
          <p:cNvGraphicFramePr>
            <a:graphicFrameLocks noGrp="1"/>
          </p:cNvGraphicFramePr>
          <p:nvPr/>
        </p:nvGraphicFramePr>
        <p:xfrm>
          <a:off x="524087" y="1237184"/>
          <a:ext cx="17114717" cy="2490450"/>
        </p:xfrm>
        <a:graphic>
          <a:graphicData uri="http://schemas.openxmlformats.org/drawingml/2006/table">
            <a:tbl>
              <a:tblPr firstRow="1" bandRow="1">
                <a:tableStyleId>{5C22544A-7EE6-4342-B048-85BDC9FD1C3A}</a:tableStyleId>
              </a:tblPr>
              <a:tblGrid>
                <a:gridCol w="2501872">
                  <a:extLst>
                    <a:ext uri="{9D8B030D-6E8A-4147-A177-3AD203B41FA5}">
                      <a16:colId xmlns:a16="http://schemas.microsoft.com/office/drawing/2014/main" val="2542048361"/>
                    </a:ext>
                  </a:extLst>
                </a:gridCol>
                <a:gridCol w="1637481">
                  <a:extLst>
                    <a:ext uri="{9D8B030D-6E8A-4147-A177-3AD203B41FA5}">
                      <a16:colId xmlns:a16="http://schemas.microsoft.com/office/drawing/2014/main" val="1958908849"/>
                    </a:ext>
                  </a:extLst>
                </a:gridCol>
                <a:gridCol w="12975364">
                  <a:extLst>
                    <a:ext uri="{9D8B030D-6E8A-4147-A177-3AD203B41FA5}">
                      <a16:colId xmlns:a16="http://schemas.microsoft.com/office/drawing/2014/main" val="3571872514"/>
                    </a:ext>
                  </a:extLst>
                </a:gridCol>
              </a:tblGrid>
              <a:tr h="1469774">
                <a:tc rowSpan="2">
                  <a:txBody>
                    <a:bodyPr/>
                    <a:lstStyle/>
                    <a:p>
                      <a:pPr algn="ctr"/>
                      <a:endParaRPr lang="it-IT" sz="2400">
                        <a:solidFill>
                          <a:schemeClr val="bg2"/>
                        </a:solidFill>
                        <a:latin typeface="Arial" panose="020B0604020202020204" pitchFamily="34" charset="0"/>
                        <a:cs typeface="Arial" panose="020B0604020202020204" pitchFamily="34" charset="0"/>
                      </a:endParaRPr>
                    </a:p>
                    <a:p>
                      <a:pPr algn="ctr"/>
                      <a:endParaRPr lang="it-IT" sz="2400">
                        <a:solidFill>
                          <a:schemeClr val="bg2"/>
                        </a:solidFill>
                        <a:latin typeface="Arial" panose="020B0604020202020204" pitchFamily="34" charset="0"/>
                        <a:cs typeface="Arial" panose="020B0604020202020204" pitchFamily="34" charset="0"/>
                      </a:endParaRPr>
                    </a:p>
                    <a:p>
                      <a:pPr algn="ctr"/>
                      <a:r>
                        <a:rPr lang="it-IT" sz="2400">
                          <a:solidFill>
                            <a:schemeClr val="bg2"/>
                          </a:solidFill>
                          <a:latin typeface="Arial" panose="020B0604020202020204" pitchFamily="34" charset="0"/>
                          <a:cs typeface="Arial" panose="020B0604020202020204" pitchFamily="34" charset="0"/>
                        </a:rPr>
                        <a:t>AMBITO SOGGETTIVO</a:t>
                      </a:r>
                    </a:p>
                    <a:p>
                      <a:endParaRPr lang="it-IT" sz="2000">
                        <a:solidFill>
                          <a:schemeClr val="bg2"/>
                        </a:solidFill>
                        <a:latin typeface="Arial" panose="020B0604020202020204" pitchFamily="34" charset="0"/>
                        <a:cs typeface="Arial" panose="020B0604020202020204" pitchFamily="34" charset="0"/>
                      </a:endParaRPr>
                    </a:p>
                  </a:txBody>
                  <a:tcPr>
                    <a:solidFill>
                      <a:schemeClr val="tx2">
                        <a:lumMod val="75000"/>
                      </a:schemeClr>
                    </a:solidFill>
                  </a:tcPr>
                </a:tc>
                <a:tc>
                  <a:txBody>
                    <a:bodyPr/>
                    <a:lstStyle/>
                    <a:p>
                      <a:endParaRPr lang="it-IT" sz="2000">
                        <a:solidFill>
                          <a:schemeClr val="bg2"/>
                        </a:solidFill>
                        <a:latin typeface="Arial" panose="020B0604020202020204" pitchFamily="34" charset="0"/>
                        <a:cs typeface="Arial" panose="020B0604020202020204" pitchFamily="34" charset="0"/>
                      </a:endParaRPr>
                    </a:p>
                  </a:txBody>
                  <a:tcPr>
                    <a:solidFill>
                      <a:schemeClr val="tx2">
                        <a:lumMod val="75000"/>
                      </a:schemeClr>
                    </a:solidFill>
                  </a:tcPr>
                </a:tc>
                <a:tc>
                  <a:txBody>
                    <a:bodyPr/>
                    <a:lstStyle/>
                    <a:p>
                      <a:pPr marR="0" lvl="0" algn="just" defTabSz="1371645" rtl="0" eaLnBrk="1" fontAlgn="auto" latinLnBrk="0" hangingPunct="1">
                        <a:lnSpc>
                          <a:spcPct val="100000"/>
                        </a:lnSpc>
                        <a:spcBef>
                          <a:spcPts val="0"/>
                        </a:spcBef>
                        <a:spcAft>
                          <a:spcPts val="0"/>
                        </a:spcAft>
                        <a:buClrTx/>
                        <a:buSzTx/>
                        <a:tabLst/>
                        <a:defRPr/>
                      </a:pPr>
                      <a:r>
                        <a:rPr lang="it-IT" sz="2200" dirty="0">
                          <a:solidFill>
                            <a:schemeClr val="bg2"/>
                          </a:solidFill>
                          <a:latin typeface="Arial" panose="020B0604020202020204" pitchFamily="34" charset="0"/>
                          <a:cs typeface="Arial" panose="020B0604020202020204" pitchFamily="34" charset="0"/>
                        </a:rPr>
                        <a:t>SCAMBI TRA OPERATORI ECONOMICI (OPERAZIONI B2B):</a:t>
                      </a:r>
                      <a:r>
                        <a:rPr lang="it-IT" sz="2200" dirty="0">
                          <a:solidFill>
                            <a:schemeClr val="bg2"/>
                          </a:solidFill>
                          <a:latin typeface="Arial" panose="020B0604020202020204" pitchFamily="34" charset="0"/>
                          <a:cs typeface="Arial" panose="020B0604020202020204" pitchFamily="34" charset="0"/>
                          <a:sym typeface="Wingdings" panose="05000000000000000000" pitchFamily="2" charset="2"/>
                        </a:rPr>
                        <a:t> </a:t>
                      </a:r>
                      <a:r>
                        <a:rPr lang="it-IT" sz="2200" b="0" dirty="0">
                          <a:solidFill>
                            <a:schemeClr val="bg2"/>
                          </a:solidFill>
                          <a:latin typeface="Arial" panose="020B0604020202020204" pitchFamily="34" charset="0"/>
                          <a:cs typeface="Arial" panose="020B0604020202020204" pitchFamily="34" charset="0"/>
                          <a:sym typeface="Wingdings" panose="05000000000000000000" pitchFamily="2" charset="2"/>
                        </a:rPr>
                        <a:t>scambi tra soggetti passivi IVA </a:t>
                      </a:r>
                      <a:r>
                        <a:rPr lang="it-IT" sz="2200" b="0" dirty="0">
                          <a:solidFill>
                            <a:schemeClr val="bg2"/>
                          </a:solidFill>
                          <a:latin typeface="Arial" panose="020B0604020202020204" pitchFamily="34" charset="0"/>
                          <a:cs typeface="Arial" panose="020B0604020202020204" pitchFamily="34" charset="0"/>
                        </a:rPr>
                        <a:t>residenti, stabiliti o identificati in Italia nei confronti di soggetti passivi d’imposta stabiliti a San Marino e viceversa</a:t>
                      </a:r>
                    </a:p>
                  </a:txBody>
                  <a:tcPr>
                    <a:solidFill>
                      <a:schemeClr val="tx2">
                        <a:lumMod val="75000"/>
                      </a:schemeClr>
                    </a:solidFill>
                  </a:tcPr>
                </a:tc>
                <a:extLst>
                  <a:ext uri="{0D108BD9-81ED-4DB2-BD59-A6C34878D82A}">
                    <a16:rowId xmlns:a16="http://schemas.microsoft.com/office/drawing/2014/main" val="774850684"/>
                  </a:ext>
                </a:extLst>
              </a:tr>
              <a:tr h="1020676">
                <a:tc vMerge="1">
                  <a:txBody>
                    <a:bodyPr/>
                    <a:lstStyle/>
                    <a:p>
                      <a:endParaRPr lang="it-IT" sz="2000">
                        <a:latin typeface="Arial" panose="020B0604020202020204" pitchFamily="34" charset="0"/>
                        <a:cs typeface="Arial" panose="020B0604020202020204" pitchFamily="34" charset="0"/>
                      </a:endParaRPr>
                    </a:p>
                  </a:txBody>
                  <a:tcPr/>
                </a:tc>
                <a:tc>
                  <a:txBody>
                    <a:bodyPr/>
                    <a:lstStyle/>
                    <a:p>
                      <a:endParaRPr lang="it-IT" sz="2000">
                        <a:solidFill>
                          <a:schemeClr val="bg2"/>
                        </a:solidFill>
                        <a:latin typeface="Arial" panose="020B0604020202020204" pitchFamily="34" charset="0"/>
                        <a:cs typeface="Arial" panose="020B0604020202020204" pitchFamily="34" charset="0"/>
                      </a:endParaRPr>
                    </a:p>
                  </a:txBody>
                  <a:tcPr>
                    <a:solidFill>
                      <a:schemeClr val="tx2">
                        <a:lumMod val="90000"/>
                      </a:schemeClr>
                    </a:solidFill>
                  </a:tcPr>
                </a:tc>
                <a:tc>
                  <a:txBody>
                    <a:bodyPr/>
                    <a:lstStyle/>
                    <a:p>
                      <a:pPr marL="342900" indent="-342900">
                        <a:buFont typeface="Wingdings" panose="05000000000000000000" pitchFamily="2" charset="2"/>
                        <a:buChar char="q"/>
                      </a:pPr>
                      <a:r>
                        <a:rPr lang="it-IT" sz="2200" b="0" dirty="0">
                          <a:solidFill>
                            <a:schemeClr val="bg2"/>
                          </a:solidFill>
                          <a:latin typeface="Arial" panose="020B0604020202020204" pitchFamily="34" charset="0"/>
                          <a:cs typeface="Arial" panose="020B0604020202020204" pitchFamily="34" charset="0"/>
                          <a:sym typeface="Wingdings" panose="05000000000000000000" pitchFamily="2" charset="2"/>
                        </a:rPr>
                        <a:t>Rapporti intercorrenti tra soggetti passivi d’imposta e cessionari soggetti privati (operazioni B2C);</a:t>
                      </a:r>
                    </a:p>
                    <a:p>
                      <a:pPr marL="342900" indent="-342900">
                        <a:buFont typeface="Wingdings" panose="05000000000000000000" pitchFamily="2" charset="2"/>
                        <a:buChar char="q"/>
                      </a:pPr>
                      <a:r>
                        <a:rPr lang="it-IT" sz="2200" b="0" dirty="0">
                          <a:solidFill>
                            <a:schemeClr val="bg2"/>
                          </a:solidFill>
                          <a:latin typeface="Arial" panose="020B0604020202020204" pitchFamily="34" charset="0"/>
                          <a:cs typeface="Arial" panose="020B0604020202020204" pitchFamily="34" charset="0"/>
                          <a:sym typeface="Wingdings" panose="05000000000000000000" pitchFamily="2" charset="2"/>
                        </a:rPr>
                        <a:t>Ipotesi previste da specifiche disposizioni di legge (es. forfettari, minimi etc.)</a:t>
                      </a:r>
                      <a:endParaRPr lang="it-IT" sz="2200" dirty="0">
                        <a:solidFill>
                          <a:schemeClr val="bg2"/>
                        </a:solidFill>
                        <a:latin typeface="Arial" panose="020B0604020202020204" pitchFamily="34" charset="0"/>
                        <a:cs typeface="Arial" panose="020B0604020202020204" pitchFamily="34" charset="0"/>
                      </a:endParaRPr>
                    </a:p>
                  </a:txBody>
                  <a:tcPr>
                    <a:solidFill>
                      <a:schemeClr val="tx2">
                        <a:lumMod val="90000"/>
                      </a:schemeClr>
                    </a:solidFill>
                  </a:tcPr>
                </a:tc>
                <a:extLst>
                  <a:ext uri="{0D108BD9-81ED-4DB2-BD59-A6C34878D82A}">
                    <a16:rowId xmlns:a16="http://schemas.microsoft.com/office/drawing/2014/main" val="2745442589"/>
                  </a:ext>
                </a:extLst>
              </a:tr>
            </a:tbl>
          </a:graphicData>
        </a:graphic>
      </p:graphicFrame>
      <p:pic>
        <p:nvPicPr>
          <p:cNvPr id="17" name="Elemento grafico 16" descr="Segno di spunta con riempimento a tinta unita">
            <a:extLst>
              <a:ext uri="{FF2B5EF4-FFF2-40B4-BE49-F238E27FC236}">
                <a16:creationId xmlns:a16="http://schemas.microsoft.com/office/drawing/2014/main" id="{3BEF7A79-771A-4CF8-B7F4-488AA371854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57632" y="1477031"/>
            <a:ext cx="914400" cy="914400"/>
          </a:xfrm>
          <a:prstGeom prst="rect">
            <a:avLst/>
          </a:prstGeom>
        </p:spPr>
      </p:pic>
      <p:pic>
        <p:nvPicPr>
          <p:cNvPr id="21" name="Elemento grafico 20" descr="Chiudi con riempimento a tinta unita">
            <a:extLst>
              <a:ext uri="{FF2B5EF4-FFF2-40B4-BE49-F238E27FC236}">
                <a16:creationId xmlns:a16="http://schemas.microsoft.com/office/drawing/2014/main" id="{DDDEAB3A-FC77-4C49-A26E-88AF8292975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66250" y="2761931"/>
            <a:ext cx="914400" cy="914400"/>
          </a:xfrm>
          <a:prstGeom prst="rect">
            <a:avLst/>
          </a:prstGeom>
        </p:spPr>
      </p:pic>
      <p:graphicFrame>
        <p:nvGraphicFramePr>
          <p:cNvPr id="27" name="Tabella 13">
            <a:extLst>
              <a:ext uri="{FF2B5EF4-FFF2-40B4-BE49-F238E27FC236}">
                <a16:creationId xmlns:a16="http://schemas.microsoft.com/office/drawing/2014/main" id="{58777738-088C-4190-B6A8-CA42066C5C50}"/>
              </a:ext>
            </a:extLst>
          </p:cNvPr>
          <p:cNvGraphicFramePr>
            <a:graphicFrameLocks noGrp="1"/>
          </p:cNvGraphicFramePr>
          <p:nvPr/>
        </p:nvGraphicFramePr>
        <p:xfrm>
          <a:off x="499731" y="3922660"/>
          <a:ext cx="17139073" cy="4876800"/>
        </p:xfrm>
        <a:graphic>
          <a:graphicData uri="http://schemas.openxmlformats.org/drawingml/2006/table">
            <a:tbl>
              <a:tblPr firstRow="1" bandRow="1">
                <a:tableStyleId>{5C22544A-7EE6-4342-B048-85BDC9FD1C3A}</a:tableStyleId>
              </a:tblPr>
              <a:tblGrid>
                <a:gridCol w="2487309">
                  <a:extLst>
                    <a:ext uri="{9D8B030D-6E8A-4147-A177-3AD203B41FA5}">
                      <a16:colId xmlns:a16="http://schemas.microsoft.com/office/drawing/2014/main" val="2542048361"/>
                    </a:ext>
                  </a:extLst>
                </a:gridCol>
                <a:gridCol w="1752600">
                  <a:extLst>
                    <a:ext uri="{9D8B030D-6E8A-4147-A177-3AD203B41FA5}">
                      <a16:colId xmlns:a16="http://schemas.microsoft.com/office/drawing/2014/main" val="1958908849"/>
                    </a:ext>
                  </a:extLst>
                </a:gridCol>
                <a:gridCol w="2968611">
                  <a:extLst>
                    <a:ext uri="{9D8B030D-6E8A-4147-A177-3AD203B41FA5}">
                      <a16:colId xmlns:a16="http://schemas.microsoft.com/office/drawing/2014/main" val="3571872514"/>
                    </a:ext>
                  </a:extLst>
                </a:gridCol>
                <a:gridCol w="9930553">
                  <a:extLst>
                    <a:ext uri="{9D8B030D-6E8A-4147-A177-3AD203B41FA5}">
                      <a16:colId xmlns:a16="http://schemas.microsoft.com/office/drawing/2014/main" val="2769378256"/>
                    </a:ext>
                  </a:extLst>
                </a:gridCol>
              </a:tblGrid>
              <a:tr h="624604">
                <a:tc rowSpan="2">
                  <a:txBody>
                    <a:bodyPr/>
                    <a:lstStyle/>
                    <a:p>
                      <a:pPr algn="ctr"/>
                      <a:endParaRPr lang="it-IT" sz="2400">
                        <a:solidFill>
                          <a:schemeClr val="bg2"/>
                        </a:solidFill>
                        <a:latin typeface="Arial" panose="020B0604020202020204" pitchFamily="34" charset="0"/>
                        <a:cs typeface="Arial" panose="020B0604020202020204" pitchFamily="34" charset="0"/>
                      </a:endParaRPr>
                    </a:p>
                    <a:p>
                      <a:pPr algn="ctr"/>
                      <a:endParaRPr lang="it-IT" sz="2400">
                        <a:solidFill>
                          <a:schemeClr val="bg2"/>
                        </a:solidFill>
                        <a:latin typeface="Arial" panose="020B0604020202020204" pitchFamily="34" charset="0"/>
                        <a:cs typeface="Arial" panose="020B0604020202020204" pitchFamily="34" charset="0"/>
                      </a:endParaRPr>
                    </a:p>
                    <a:p>
                      <a:pPr algn="ctr"/>
                      <a:endParaRPr lang="it-IT" sz="2400">
                        <a:solidFill>
                          <a:schemeClr val="bg2"/>
                        </a:solidFill>
                        <a:latin typeface="Arial" panose="020B0604020202020204" pitchFamily="34" charset="0"/>
                        <a:cs typeface="Arial" panose="020B0604020202020204" pitchFamily="34" charset="0"/>
                      </a:endParaRPr>
                    </a:p>
                    <a:p>
                      <a:pPr algn="ctr"/>
                      <a:endParaRPr lang="it-IT" sz="2400">
                        <a:solidFill>
                          <a:schemeClr val="bg2"/>
                        </a:solidFill>
                        <a:latin typeface="Arial" panose="020B0604020202020204" pitchFamily="34" charset="0"/>
                        <a:cs typeface="Arial" panose="020B0604020202020204" pitchFamily="34" charset="0"/>
                      </a:endParaRPr>
                    </a:p>
                    <a:p>
                      <a:pPr algn="ctr"/>
                      <a:r>
                        <a:rPr lang="it-IT" sz="2400">
                          <a:solidFill>
                            <a:schemeClr val="bg2"/>
                          </a:solidFill>
                          <a:latin typeface="Arial" panose="020B0604020202020204" pitchFamily="34" charset="0"/>
                          <a:cs typeface="Arial" panose="020B0604020202020204" pitchFamily="34" charset="0"/>
                        </a:rPr>
                        <a:t>AMBITO OGGETTIVO</a:t>
                      </a:r>
                    </a:p>
                    <a:p>
                      <a:endParaRPr lang="it-IT" sz="2000">
                        <a:solidFill>
                          <a:schemeClr val="bg2"/>
                        </a:solidFill>
                        <a:latin typeface="Arial" panose="020B0604020202020204" pitchFamily="34" charset="0"/>
                        <a:cs typeface="Arial" panose="020B0604020202020204" pitchFamily="34" charset="0"/>
                      </a:endParaRPr>
                    </a:p>
                  </a:txBody>
                  <a:tcPr>
                    <a:solidFill>
                      <a:schemeClr val="tx2">
                        <a:lumMod val="75000"/>
                      </a:schemeClr>
                    </a:solidFill>
                  </a:tcPr>
                </a:tc>
                <a:tc>
                  <a:txBody>
                    <a:bodyPr/>
                    <a:lstStyle/>
                    <a:p>
                      <a:endParaRPr lang="it-IT" sz="2000">
                        <a:solidFill>
                          <a:schemeClr val="bg2"/>
                        </a:solidFill>
                        <a:latin typeface="Arial" panose="020B0604020202020204" pitchFamily="34" charset="0"/>
                        <a:cs typeface="Arial" panose="020B0604020202020204" pitchFamily="34" charset="0"/>
                      </a:endParaRPr>
                    </a:p>
                  </a:txBody>
                  <a:tcPr>
                    <a:solidFill>
                      <a:schemeClr val="tx2">
                        <a:lumMod val="75000"/>
                      </a:schemeClr>
                    </a:solidFill>
                  </a:tcPr>
                </a:tc>
                <a:tc>
                  <a:txBody>
                    <a:bodyPr/>
                    <a:lstStyle/>
                    <a:p>
                      <a:pPr algn="just"/>
                      <a:endParaRPr lang="it-IT" sz="2200" b="1" dirty="0">
                        <a:solidFill>
                          <a:schemeClr val="bg2"/>
                        </a:solidFill>
                        <a:latin typeface="Arial" panose="020B0604020202020204" pitchFamily="34" charset="0"/>
                        <a:cs typeface="Arial" panose="020B0604020202020204" pitchFamily="34" charset="0"/>
                      </a:endParaRPr>
                    </a:p>
                    <a:p>
                      <a:pPr algn="just"/>
                      <a:endParaRPr lang="it-IT" sz="2200" b="1" dirty="0">
                        <a:solidFill>
                          <a:schemeClr val="bg2"/>
                        </a:solidFill>
                        <a:latin typeface="Arial" panose="020B0604020202020204" pitchFamily="34" charset="0"/>
                        <a:cs typeface="Arial" panose="020B0604020202020204" pitchFamily="34" charset="0"/>
                      </a:endParaRPr>
                    </a:p>
                    <a:p>
                      <a:pPr algn="just"/>
                      <a:r>
                        <a:rPr lang="it-IT" sz="2200" b="1" dirty="0">
                          <a:solidFill>
                            <a:schemeClr val="bg2"/>
                          </a:solidFill>
                          <a:latin typeface="Arial" panose="020B0604020202020204" pitchFamily="34" charset="0"/>
                          <a:cs typeface="Arial" panose="020B0604020202020204" pitchFamily="34" charset="0"/>
                        </a:rPr>
                        <a:t>CESSIONI DI BENI</a:t>
                      </a:r>
                    </a:p>
                    <a:p>
                      <a:endParaRPr lang="it-IT" sz="2200" dirty="0">
                        <a:solidFill>
                          <a:schemeClr val="bg2"/>
                        </a:solidFill>
                        <a:latin typeface="Arial" panose="020B0604020202020204" pitchFamily="34" charset="0"/>
                        <a:cs typeface="Arial" panose="020B0604020202020204" pitchFamily="34" charset="0"/>
                      </a:endParaRPr>
                    </a:p>
                    <a:p>
                      <a:endParaRPr lang="it-IT" sz="2200" dirty="0">
                        <a:solidFill>
                          <a:schemeClr val="bg2"/>
                        </a:solidFill>
                        <a:latin typeface="Arial" panose="020B0604020202020204" pitchFamily="34" charset="0"/>
                        <a:cs typeface="Arial" panose="020B0604020202020204" pitchFamily="34" charset="0"/>
                      </a:endParaRPr>
                    </a:p>
                  </a:txBody>
                  <a:tcPr>
                    <a:solidFill>
                      <a:schemeClr val="tx2">
                        <a:lumMod val="75000"/>
                      </a:schemeClr>
                    </a:solidFill>
                  </a:tcPr>
                </a:tc>
                <a:tc>
                  <a:txBody>
                    <a:bodyPr/>
                    <a:lstStyle/>
                    <a:p>
                      <a:pPr marL="342900" marR="0" lvl="0" indent="-342900" algn="just" defTabSz="137164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it-IT" sz="2200" b="0">
                        <a:solidFill>
                          <a:schemeClr val="bg2"/>
                        </a:solidFill>
                        <a:latin typeface="Arial" panose="020B0604020202020204" pitchFamily="34" charset="0"/>
                        <a:cs typeface="Arial" panose="020B0604020202020204" pitchFamily="34" charset="0"/>
                      </a:endParaRPr>
                    </a:p>
                    <a:p>
                      <a:pPr marL="342900" marR="0" lvl="0" indent="-342900" algn="just" defTabSz="137164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2200" b="0">
                          <a:solidFill>
                            <a:schemeClr val="bg2"/>
                          </a:solidFill>
                          <a:latin typeface="Arial" panose="020B0604020202020204" pitchFamily="34" charset="0"/>
                          <a:cs typeface="Arial" panose="020B0604020202020204" pitchFamily="34" charset="0"/>
                        </a:rPr>
                        <a:t>Cessioni verso San Marino</a:t>
                      </a:r>
                    </a:p>
                    <a:p>
                      <a:pPr marL="342900" marR="0" lvl="0" indent="-342900" algn="just" defTabSz="137164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2200" b="0">
                          <a:solidFill>
                            <a:schemeClr val="bg2"/>
                          </a:solidFill>
                          <a:latin typeface="Arial" panose="020B0604020202020204" pitchFamily="34" charset="0"/>
                          <a:cs typeface="Arial" panose="020B0604020202020204" pitchFamily="34" charset="0"/>
                        </a:rPr>
                        <a:t>Acquisti da San Marino</a:t>
                      </a:r>
                    </a:p>
                    <a:p>
                      <a:pPr marL="342900" marR="0" lvl="0" indent="-342900" algn="just" defTabSz="137164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2200" b="0">
                          <a:solidFill>
                            <a:schemeClr val="bg2"/>
                          </a:solidFill>
                          <a:latin typeface="Arial" panose="020B0604020202020204" pitchFamily="34" charset="0"/>
                          <a:cs typeface="Arial" panose="020B0604020202020204" pitchFamily="34" charset="0"/>
                        </a:rPr>
                        <a:t>Invio di beni verso San Marino</a:t>
                      </a:r>
                    </a:p>
                    <a:p>
                      <a:pPr marL="342900" marR="0" lvl="0" indent="-342900" algn="just" defTabSz="137164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it-IT" sz="2200" b="0">
                          <a:solidFill>
                            <a:schemeClr val="bg2"/>
                          </a:solidFill>
                          <a:latin typeface="Arial" panose="020B0604020202020204" pitchFamily="34" charset="0"/>
                          <a:cs typeface="Arial" panose="020B0604020202020204" pitchFamily="34" charset="0"/>
                        </a:rPr>
                        <a:t>Invio di beni dall’Italia</a:t>
                      </a:r>
                    </a:p>
                    <a:p>
                      <a:endParaRPr lang="it-IT" sz="2200">
                        <a:solidFill>
                          <a:schemeClr val="bg2"/>
                        </a:solidFill>
                        <a:latin typeface="Arial" panose="020B0604020202020204" pitchFamily="34" charset="0"/>
                        <a:cs typeface="Arial" panose="020B0604020202020204" pitchFamily="34" charset="0"/>
                      </a:endParaRPr>
                    </a:p>
                  </a:txBody>
                  <a:tcPr>
                    <a:solidFill>
                      <a:schemeClr val="tx2">
                        <a:lumMod val="75000"/>
                      </a:schemeClr>
                    </a:solidFill>
                  </a:tcPr>
                </a:tc>
                <a:extLst>
                  <a:ext uri="{0D108BD9-81ED-4DB2-BD59-A6C34878D82A}">
                    <a16:rowId xmlns:a16="http://schemas.microsoft.com/office/drawing/2014/main" val="774850684"/>
                  </a:ext>
                </a:extLst>
              </a:tr>
              <a:tr h="370840">
                <a:tc vMerge="1">
                  <a:txBody>
                    <a:bodyPr/>
                    <a:lstStyle/>
                    <a:p>
                      <a:endParaRPr lang="it-IT" sz="2000">
                        <a:latin typeface="Arial" panose="020B0604020202020204" pitchFamily="34" charset="0"/>
                        <a:cs typeface="Arial" panose="020B0604020202020204" pitchFamily="34" charset="0"/>
                      </a:endParaRPr>
                    </a:p>
                  </a:txBody>
                  <a:tcPr/>
                </a:tc>
                <a:tc>
                  <a:txBody>
                    <a:bodyPr/>
                    <a:lstStyle/>
                    <a:p>
                      <a:endParaRPr lang="it-IT" sz="2000">
                        <a:solidFill>
                          <a:schemeClr val="bg2"/>
                        </a:solidFill>
                        <a:latin typeface="Arial" panose="020B0604020202020204" pitchFamily="34" charset="0"/>
                        <a:cs typeface="Arial" panose="020B0604020202020204" pitchFamily="34" charset="0"/>
                      </a:endParaRPr>
                    </a:p>
                  </a:txBody>
                  <a:tcPr>
                    <a:solidFill>
                      <a:srgbClr val="D3DBF0"/>
                    </a:solidFill>
                  </a:tcPr>
                </a:tc>
                <a:tc gridSpan="2">
                  <a:txBody>
                    <a:bodyPr/>
                    <a:lstStyle/>
                    <a:p>
                      <a:pPr marL="342900" indent="-342900">
                        <a:buFont typeface="Wingdings" panose="05000000000000000000" pitchFamily="2" charset="2"/>
                        <a:buChar char="q"/>
                      </a:pPr>
                      <a:r>
                        <a:rPr lang="it-IT" sz="2200" b="0" dirty="0">
                          <a:solidFill>
                            <a:schemeClr val="bg2"/>
                          </a:solidFill>
                          <a:latin typeface="Arial" panose="020B0604020202020204" pitchFamily="34" charset="0"/>
                          <a:cs typeface="Arial" panose="020B0604020202020204" pitchFamily="34" charset="0"/>
                        </a:rPr>
                        <a:t>Trasferimenti di beni destinati a perizie, operazioni di lavorazione, manipolazioni usuali </a:t>
                      </a:r>
                    </a:p>
                    <a:p>
                      <a:pPr marL="0" indent="0">
                        <a:buFont typeface="Wingdings" panose="05000000000000000000" pitchFamily="2" charset="2"/>
                        <a:buNone/>
                      </a:pPr>
                      <a:r>
                        <a:rPr lang="it-IT" sz="2200" b="0" dirty="0">
                          <a:solidFill>
                            <a:schemeClr val="bg2"/>
                          </a:solidFill>
                          <a:latin typeface="Arial" panose="020B0604020202020204" pitchFamily="34" charset="0"/>
                          <a:cs typeface="Arial" panose="020B0604020202020204" pitchFamily="34" charset="0"/>
                        </a:rPr>
                        <a:t>     o al temporaneo utilizzo per l’esecuzione di prestazioni </a:t>
                      </a:r>
                    </a:p>
                    <a:p>
                      <a:pPr marL="0" indent="0">
                        <a:buFont typeface="Wingdings" panose="05000000000000000000" pitchFamily="2" charset="2"/>
                        <a:buNone/>
                      </a:pPr>
                      <a:endParaRPr lang="it-IT" sz="2200" b="0" dirty="0">
                        <a:solidFill>
                          <a:schemeClr val="bg2"/>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q"/>
                      </a:pPr>
                      <a:r>
                        <a:rPr lang="it-IT" sz="2200" b="0" dirty="0">
                          <a:solidFill>
                            <a:schemeClr val="bg2"/>
                          </a:solidFill>
                          <a:latin typeface="Arial" panose="020B0604020202020204" pitchFamily="34" charset="0"/>
                          <a:cs typeface="Arial" panose="020B0604020202020204" pitchFamily="34" charset="0"/>
                        </a:rPr>
                        <a:t>Prestazioni di servizi</a:t>
                      </a:r>
                    </a:p>
                    <a:p>
                      <a:pPr marL="342900" indent="-342900">
                        <a:buFont typeface="Wingdings" panose="05000000000000000000" pitchFamily="2" charset="2"/>
                        <a:buChar char="q"/>
                      </a:pPr>
                      <a:r>
                        <a:rPr lang="it-IT" sz="2200" b="0" dirty="0">
                          <a:solidFill>
                            <a:schemeClr val="bg2"/>
                          </a:solidFill>
                          <a:latin typeface="Arial" panose="020B0604020202020204" pitchFamily="34" charset="0"/>
                          <a:cs typeface="Arial" panose="020B0604020202020204" pitchFamily="34" charset="0"/>
                        </a:rPr>
                        <a:t>Cessioni di mezzi di trasporto nuovi </a:t>
                      </a:r>
                    </a:p>
                    <a:p>
                      <a:pPr marL="342900" indent="-342900">
                        <a:buFont typeface="Wingdings" panose="05000000000000000000" pitchFamily="2" charset="2"/>
                        <a:buChar char="q"/>
                      </a:pPr>
                      <a:r>
                        <a:rPr lang="it-IT" sz="2200" b="0" dirty="0">
                          <a:solidFill>
                            <a:schemeClr val="bg2"/>
                          </a:solidFill>
                          <a:latin typeface="Arial" panose="020B0604020202020204" pitchFamily="34" charset="0"/>
                          <a:cs typeface="Arial" panose="020B0604020202020204" pitchFamily="34" charset="0"/>
                        </a:rPr>
                        <a:t>Vendite a distanza di beni </a:t>
                      </a:r>
                    </a:p>
                    <a:p>
                      <a:pPr marL="342900" indent="-342900">
                        <a:buFont typeface="Wingdings" panose="05000000000000000000" pitchFamily="2" charset="2"/>
                        <a:buChar char="q"/>
                      </a:pPr>
                      <a:r>
                        <a:rPr lang="it-IT" sz="2200" b="0" dirty="0">
                          <a:solidFill>
                            <a:schemeClr val="bg2"/>
                          </a:solidFill>
                          <a:latin typeface="Arial" panose="020B0604020202020204" pitchFamily="34" charset="0"/>
                          <a:cs typeface="Arial" panose="020B0604020202020204" pitchFamily="34" charset="0"/>
                        </a:rPr>
                        <a:t>Cessioni di enti, associazioni e altre  organizzazioni non  soggetti passivi</a:t>
                      </a:r>
                    </a:p>
                    <a:p>
                      <a:pPr marL="0" indent="0">
                        <a:buFont typeface="Wingdings" panose="05000000000000000000" pitchFamily="2" charset="2"/>
                        <a:buNone/>
                      </a:pPr>
                      <a:endParaRPr lang="it-IT" sz="2200" b="0" dirty="0">
                        <a:solidFill>
                          <a:schemeClr val="bg2"/>
                        </a:solidFill>
                        <a:latin typeface="Arial" panose="020B0604020202020204" pitchFamily="34" charset="0"/>
                        <a:cs typeface="Arial" panose="020B0604020202020204" pitchFamily="34" charset="0"/>
                      </a:endParaRPr>
                    </a:p>
                  </a:txBody>
                  <a:tcPr>
                    <a:solidFill>
                      <a:srgbClr val="D3DBF0"/>
                    </a:solidFill>
                  </a:tcPr>
                </a:tc>
                <a:tc hMerge="1">
                  <a:txBody>
                    <a:bodyPr/>
                    <a:lstStyle/>
                    <a:p>
                      <a:endParaRPr lang="it-IT"/>
                    </a:p>
                  </a:txBody>
                  <a:tcPr/>
                </a:tc>
                <a:extLst>
                  <a:ext uri="{0D108BD9-81ED-4DB2-BD59-A6C34878D82A}">
                    <a16:rowId xmlns:a16="http://schemas.microsoft.com/office/drawing/2014/main" val="2745442589"/>
                  </a:ext>
                </a:extLst>
              </a:tr>
            </a:tbl>
          </a:graphicData>
        </a:graphic>
      </p:graphicFrame>
      <p:pic>
        <p:nvPicPr>
          <p:cNvPr id="28" name="Elemento grafico 27" descr="Segno di spunta con riempimento a tinta unita">
            <a:extLst>
              <a:ext uri="{FF2B5EF4-FFF2-40B4-BE49-F238E27FC236}">
                <a16:creationId xmlns:a16="http://schemas.microsoft.com/office/drawing/2014/main" id="{1CBAE0E6-8D7A-4DCC-B839-51F2090916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457632" y="4452880"/>
            <a:ext cx="914400" cy="914400"/>
          </a:xfrm>
          <a:prstGeom prst="rect">
            <a:avLst/>
          </a:prstGeom>
        </p:spPr>
      </p:pic>
      <p:pic>
        <p:nvPicPr>
          <p:cNvPr id="29" name="Elemento grafico 28" descr="Chiudi con riempimento a tinta unita">
            <a:extLst>
              <a:ext uri="{FF2B5EF4-FFF2-40B4-BE49-F238E27FC236}">
                <a16:creationId xmlns:a16="http://schemas.microsoft.com/office/drawing/2014/main" id="{0F4D8E83-8F3C-4C1E-93ED-5F09568375D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57632" y="6461449"/>
            <a:ext cx="914400" cy="914400"/>
          </a:xfrm>
          <a:prstGeom prst="rect">
            <a:avLst/>
          </a:prstGeom>
        </p:spPr>
      </p:pic>
      <p:sp>
        <p:nvSpPr>
          <p:cNvPr id="26" name="Freccia a pentagono 25">
            <a:extLst>
              <a:ext uri="{FF2B5EF4-FFF2-40B4-BE49-F238E27FC236}">
                <a16:creationId xmlns:a16="http://schemas.microsoft.com/office/drawing/2014/main" id="{05DFB9DF-0684-4F92-B1B3-D1EED231D631}"/>
              </a:ext>
            </a:extLst>
          </p:cNvPr>
          <p:cNvSpPr/>
          <p:nvPr/>
        </p:nvSpPr>
        <p:spPr>
          <a:xfrm>
            <a:off x="4724400" y="6918649"/>
            <a:ext cx="10515600" cy="1673781"/>
          </a:xfrm>
          <a:prstGeom prst="homePlate">
            <a:avLst/>
          </a:prstGeom>
          <a:noFill/>
          <a:ln w="57150">
            <a:solidFill>
              <a:schemeClr val="tx2">
                <a:lumMod val="25000"/>
              </a:schemeClr>
            </a:solidFill>
          </a:ln>
        </p:spPr>
        <p:style>
          <a:lnRef idx="0">
            <a:scrgbClr r="0" g="0" b="0"/>
          </a:lnRef>
          <a:fillRef idx="0">
            <a:scrgbClr r="0" g="0" b="0"/>
          </a:fillRef>
          <a:effectRef idx="0">
            <a:scrgbClr r="0" g="0" b="0"/>
          </a:effectRef>
          <a:fontRef idx="minor">
            <a:schemeClr val="accent3"/>
          </a:fontRef>
        </p:style>
        <p:txBody>
          <a:bodyPr rtlCol="0" anchor="ctr"/>
          <a:lstStyle/>
          <a:p>
            <a:pPr algn="ctr"/>
            <a:endParaRPr lang="it-IT"/>
          </a:p>
        </p:txBody>
      </p:sp>
      <p:sp>
        <p:nvSpPr>
          <p:cNvPr id="30" name="Connettore 29">
            <a:extLst>
              <a:ext uri="{FF2B5EF4-FFF2-40B4-BE49-F238E27FC236}">
                <a16:creationId xmlns:a16="http://schemas.microsoft.com/office/drawing/2014/main" id="{1F1345F5-14A3-4E1D-A77D-779CC5804C90}"/>
              </a:ext>
            </a:extLst>
          </p:cNvPr>
          <p:cNvSpPr/>
          <p:nvPr/>
        </p:nvSpPr>
        <p:spPr>
          <a:xfrm>
            <a:off x="15307084" y="6361060"/>
            <a:ext cx="2684088" cy="2529840"/>
          </a:xfrm>
          <a:prstGeom prst="flowChartConnector">
            <a:avLst/>
          </a:prstGeom>
          <a:solidFill>
            <a:schemeClr val="tx2">
              <a:lumMod val="25000"/>
            </a:schemeClr>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latin typeface="Arial" panose="020B0604020202020204" pitchFamily="34" charset="0"/>
                <a:cs typeface="Arial" panose="020B0604020202020204" pitchFamily="34" charset="0"/>
              </a:rPr>
              <a:t>DEROGHE E DISPOSIZONI PARTICOLARI</a:t>
            </a:r>
          </a:p>
          <a:p>
            <a:pPr algn="ctr"/>
            <a:r>
              <a:rPr lang="it-IT" b="1" dirty="0" err="1">
                <a:solidFill>
                  <a:schemeClr val="bg1"/>
                </a:solidFill>
                <a:latin typeface="Arial" panose="020B0604020202020204" pitchFamily="34" charset="0"/>
                <a:cs typeface="Arial" panose="020B0604020202020204" pitchFamily="34" charset="0"/>
              </a:rPr>
              <a:t>vd</a:t>
            </a:r>
            <a:r>
              <a:rPr lang="it-IT" b="1" dirty="0">
                <a:solidFill>
                  <a:schemeClr val="bg1"/>
                </a:solidFill>
                <a:latin typeface="Arial" panose="020B0604020202020204" pitchFamily="34" charset="0"/>
                <a:cs typeface="Arial" panose="020B0604020202020204" pitchFamily="34" charset="0"/>
              </a:rPr>
              <a:t>. slide 39-40  </a:t>
            </a:r>
          </a:p>
        </p:txBody>
      </p:sp>
    </p:spTree>
    <p:extLst>
      <p:ext uri="{BB962C8B-B14F-4D97-AF65-F5344CB8AC3E}">
        <p14:creationId xmlns:p14="http://schemas.microsoft.com/office/powerpoint/2010/main" val="17723142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33">
            <a:extLst>
              <a:ext uri="{FF2B5EF4-FFF2-40B4-BE49-F238E27FC236}">
                <a16:creationId xmlns:a16="http://schemas.microsoft.com/office/drawing/2014/main" id="{B3363044-5FB2-4310-AFA0-534661B75E07}"/>
              </a:ext>
            </a:extLst>
          </p:cNvPr>
          <p:cNvSpPr/>
          <p:nvPr/>
        </p:nvSpPr>
        <p:spPr>
          <a:xfrm>
            <a:off x="-31838" y="6829856"/>
            <a:ext cx="10789298" cy="1998202"/>
          </a:xfrm>
          <a:prstGeom prst="rect">
            <a:avLst/>
          </a:prstGeom>
          <a:solidFill>
            <a:schemeClr val="tx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latin typeface="Arial" panose="020B0604020202020204" pitchFamily="34" charset="0"/>
              <a:cs typeface="Arial" panose="020B0604020202020204" pitchFamily="34" charset="0"/>
            </a:endParaRPr>
          </a:p>
        </p:txBody>
      </p:sp>
      <p:sp>
        <p:nvSpPr>
          <p:cNvPr id="36" name="Oval 39">
            <a:extLst>
              <a:ext uri="{FF2B5EF4-FFF2-40B4-BE49-F238E27FC236}">
                <a16:creationId xmlns:a16="http://schemas.microsoft.com/office/drawing/2014/main" id="{ABF38899-88DF-4151-B6B7-2E8756FC2371}"/>
              </a:ext>
            </a:extLst>
          </p:cNvPr>
          <p:cNvSpPr/>
          <p:nvPr/>
        </p:nvSpPr>
        <p:spPr>
          <a:xfrm>
            <a:off x="544883" y="7174167"/>
            <a:ext cx="1301360" cy="1365047"/>
          </a:xfrm>
          <a:prstGeom prst="ellipse">
            <a:avLst/>
          </a:prstGeom>
          <a:solidFill>
            <a:schemeClr val="bg1"/>
          </a:solidFill>
          <a:ln w="38100">
            <a:solidFill>
              <a:schemeClr val="bg1"/>
            </a:solidFill>
          </a:ln>
          <a:effectLst>
            <a:outerShdw blurRad="800100" dist="457200" dir="5400000" sx="62000" sy="62000" algn="t" rotWithShape="0">
              <a:schemeClr val="tx1">
                <a:lumMod val="50000"/>
                <a:lumOff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8" name="CasellaDiTesto 37">
            <a:extLst>
              <a:ext uri="{FF2B5EF4-FFF2-40B4-BE49-F238E27FC236}">
                <a16:creationId xmlns:a16="http://schemas.microsoft.com/office/drawing/2014/main" id="{89C64448-1EB9-4D77-BD05-593710E1B028}"/>
              </a:ext>
            </a:extLst>
          </p:cNvPr>
          <p:cNvSpPr txBox="1"/>
          <p:nvPr/>
        </p:nvSpPr>
        <p:spPr>
          <a:xfrm>
            <a:off x="2899291" y="7622838"/>
            <a:ext cx="6356448" cy="738664"/>
          </a:xfrm>
          <a:prstGeom prst="rect">
            <a:avLst/>
          </a:prstGeom>
          <a:noFill/>
        </p:spPr>
        <p:txBody>
          <a:bodyPr wrap="square" rtlCol="0">
            <a:spAutoFit/>
          </a:bodyPr>
          <a:lstStyle/>
          <a:p>
            <a:pPr algn="ctr"/>
            <a:r>
              <a:rPr lang="it-IT" sz="2400" b="1" dirty="0">
                <a:solidFill>
                  <a:schemeClr val="bg1"/>
                </a:solidFill>
                <a:latin typeface="Arial" panose="020B0604020202020204" pitchFamily="34" charset="0"/>
                <a:cs typeface="Arial" panose="020B0604020202020204" pitchFamily="34" charset="0"/>
              </a:rPr>
              <a:t>APPROFONDIMENTO MENSILE</a:t>
            </a:r>
          </a:p>
          <a:p>
            <a:endParaRPr lang="it-IT" dirty="0">
              <a:solidFill>
                <a:schemeClr val="bg1"/>
              </a:solidFill>
            </a:endParaRPr>
          </a:p>
        </p:txBody>
      </p:sp>
      <p:pic>
        <p:nvPicPr>
          <p:cNvPr id="44" name="Elemento grafico 43" descr="Lente di ingrandimento con riempimento a tinta unita">
            <a:extLst>
              <a:ext uri="{FF2B5EF4-FFF2-40B4-BE49-F238E27FC236}">
                <a16:creationId xmlns:a16="http://schemas.microsoft.com/office/drawing/2014/main" id="{C27157B2-4A2C-4248-85CF-C8DD89F8B1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480" y="7346352"/>
            <a:ext cx="914400" cy="914400"/>
          </a:xfrm>
          <a:prstGeom prst="rect">
            <a:avLst/>
          </a:prstGeom>
        </p:spPr>
      </p:pic>
      <p:sp>
        <p:nvSpPr>
          <p:cNvPr id="34" name="Rectangle 33">
            <a:extLst>
              <a:ext uri="{FF2B5EF4-FFF2-40B4-BE49-F238E27FC236}">
                <a16:creationId xmlns:a16="http://schemas.microsoft.com/office/drawing/2014/main" id="{4F24AD1E-195B-4136-AA6D-29FAF924D03F}"/>
              </a:ext>
            </a:extLst>
          </p:cNvPr>
          <p:cNvSpPr/>
          <p:nvPr/>
        </p:nvSpPr>
        <p:spPr>
          <a:xfrm>
            <a:off x="-19909" y="4970814"/>
            <a:ext cx="11643398" cy="1998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4" name="Rectangle 23">
            <a:extLst>
              <a:ext uri="{FF2B5EF4-FFF2-40B4-BE49-F238E27FC236}">
                <a16:creationId xmlns:a16="http://schemas.microsoft.com/office/drawing/2014/main" id="{2181AF0E-2E0C-4BD1-B82C-5F56BF7056E5}"/>
              </a:ext>
            </a:extLst>
          </p:cNvPr>
          <p:cNvSpPr/>
          <p:nvPr/>
        </p:nvSpPr>
        <p:spPr>
          <a:xfrm>
            <a:off x="-43767" y="3368673"/>
            <a:ext cx="12358285" cy="180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11" name="Rectangle 10">
            <a:extLst>
              <a:ext uri="{FF2B5EF4-FFF2-40B4-BE49-F238E27FC236}">
                <a16:creationId xmlns:a16="http://schemas.microsoft.com/office/drawing/2014/main" id="{3256B404-31FE-4A98-83CE-69343FC6EE95}"/>
              </a:ext>
            </a:extLst>
          </p:cNvPr>
          <p:cNvSpPr/>
          <p:nvPr/>
        </p:nvSpPr>
        <p:spPr>
          <a:xfrm>
            <a:off x="-43767" y="1582095"/>
            <a:ext cx="13763425"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55" name="Group 54">
            <a:extLst>
              <a:ext uri="{FF2B5EF4-FFF2-40B4-BE49-F238E27FC236}">
                <a16:creationId xmlns:a16="http://schemas.microsoft.com/office/drawing/2014/main" id="{E8C74849-0A02-416F-9F84-D1CE5AE36516}"/>
              </a:ext>
            </a:extLst>
          </p:cNvPr>
          <p:cNvGrpSpPr/>
          <p:nvPr/>
        </p:nvGrpSpPr>
        <p:grpSpPr>
          <a:xfrm>
            <a:off x="11984704" y="-1517741"/>
            <a:ext cx="3243302" cy="12675640"/>
            <a:chOff x="10241931" y="-809705"/>
            <a:chExt cx="1940472" cy="12675640"/>
          </a:xfrm>
        </p:grpSpPr>
        <p:sp>
          <p:nvSpPr>
            <p:cNvPr id="4" name="Rectangle 3">
              <a:extLst>
                <a:ext uri="{FF2B5EF4-FFF2-40B4-BE49-F238E27FC236}">
                  <a16:creationId xmlns:a16="http://schemas.microsoft.com/office/drawing/2014/main" id="{92172E5C-48D1-4F7B-B1BC-3F57EE5A6731}"/>
                </a:ext>
              </a:extLst>
            </p:cNvPr>
            <p:cNvSpPr/>
            <p:nvPr/>
          </p:nvSpPr>
          <p:spPr>
            <a:xfrm rot="1605208">
              <a:off x="10241931" y="-809705"/>
              <a:ext cx="1026889" cy="12366772"/>
            </a:xfrm>
            <a:prstGeom prst="rect">
              <a:avLst/>
            </a:prstGeom>
            <a:solidFill>
              <a:schemeClr val="bg1"/>
            </a:solidFill>
            <a:ln w="57150">
              <a:noFill/>
              <a:miter lim="800000"/>
            </a:ln>
            <a:effectLst>
              <a:outerShdw blurRad="800100" dist="457200" dir="5400000" sx="91000" sy="91000" algn="t" rotWithShape="0">
                <a:schemeClr val="tx1">
                  <a:lumMod val="75000"/>
                  <a:lumOff val="2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5" name="Rectangle 4">
              <a:extLst>
                <a:ext uri="{FF2B5EF4-FFF2-40B4-BE49-F238E27FC236}">
                  <a16:creationId xmlns:a16="http://schemas.microsoft.com/office/drawing/2014/main" id="{D1A932EA-09EC-4CBD-9BBB-9BC95565DCAF}"/>
                </a:ext>
              </a:extLst>
            </p:cNvPr>
            <p:cNvSpPr/>
            <p:nvPr/>
          </p:nvSpPr>
          <p:spPr>
            <a:xfrm rot="1605208">
              <a:off x="10384447" y="-452069"/>
              <a:ext cx="1797956" cy="12318004"/>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sp>
        <p:nvSpPr>
          <p:cNvPr id="9" name="Freeform: Shape 8">
            <a:extLst>
              <a:ext uri="{FF2B5EF4-FFF2-40B4-BE49-F238E27FC236}">
                <a16:creationId xmlns:a16="http://schemas.microsoft.com/office/drawing/2014/main" id="{DF59820E-A6CC-4418-A653-6A9E6E7BF8BF}"/>
              </a:ext>
            </a:extLst>
          </p:cNvPr>
          <p:cNvSpPr/>
          <p:nvPr/>
        </p:nvSpPr>
        <p:spPr>
          <a:xfrm rot="1605208">
            <a:off x="12862564" y="1092796"/>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5" name="Freeform: Shape 24">
            <a:extLst>
              <a:ext uri="{FF2B5EF4-FFF2-40B4-BE49-F238E27FC236}">
                <a16:creationId xmlns:a16="http://schemas.microsoft.com/office/drawing/2014/main" id="{0C3BA5B0-6BDA-489E-B5EA-1F13267FE295}"/>
              </a:ext>
            </a:extLst>
          </p:cNvPr>
          <p:cNvSpPr/>
          <p:nvPr/>
        </p:nvSpPr>
        <p:spPr>
          <a:xfrm rot="1605208">
            <a:off x="11931032" y="2956681"/>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3"/>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5" name="Freeform: Shape 34">
            <a:extLst>
              <a:ext uri="{FF2B5EF4-FFF2-40B4-BE49-F238E27FC236}">
                <a16:creationId xmlns:a16="http://schemas.microsoft.com/office/drawing/2014/main" id="{7E84BBD6-F9F2-454F-9C9D-6922A88064D2}"/>
              </a:ext>
            </a:extLst>
          </p:cNvPr>
          <p:cNvSpPr/>
          <p:nvPr/>
        </p:nvSpPr>
        <p:spPr>
          <a:xfrm rot="1605208">
            <a:off x="10980739" y="4736385"/>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5"/>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0" name="Oval 39">
            <a:extLst>
              <a:ext uri="{FF2B5EF4-FFF2-40B4-BE49-F238E27FC236}">
                <a16:creationId xmlns:a16="http://schemas.microsoft.com/office/drawing/2014/main" id="{D4AE48B1-6572-4E37-B26C-BA46BE31F3BD}"/>
              </a:ext>
            </a:extLst>
          </p:cNvPr>
          <p:cNvSpPr/>
          <p:nvPr/>
        </p:nvSpPr>
        <p:spPr>
          <a:xfrm>
            <a:off x="400249" y="1816573"/>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31" name="CasellaDiTesto 30">
            <a:extLst>
              <a:ext uri="{FF2B5EF4-FFF2-40B4-BE49-F238E27FC236}">
                <a16:creationId xmlns:a16="http://schemas.microsoft.com/office/drawing/2014/main" id="{026D9913-92D2-4A8C-B7AC-B452CBC8AD86}"/>
              </a:ext>
            </a:extLst>
          </p:cNvPr>
          <p:cNvSpPr txBox="1"/>
          <p:nvPr/>
        </p:nvSpPr>
        <p:spPr>
          <a:xfrm>
            <a:off x="2818290" y="2239657"/>
            <a:ext cx="7756040"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AGGIORNAMENTO PRASSI</a:t>
            </a:r>
          </a:p>
        </p:txBody>
      </p:sp>
      <p:sp>
        <p:nvSpPr>
          <p:cNvPr id="41" name="CasellaDiTesto 40">
            <a:extLst>
              <a:ext uri="{FF2B5EF4-FFF2-40B4-BE49-F238E27FC236}">
                <a16:creationId xmlns:a16="http://schemas.microsoft.com/office/drawing/2014/main" id="{85AABAB6-75EE-41C4-AA7D-E1B5A56601C1}"/>
              </a:ext>
            </a:extLst>
          </p:cNvPr>
          <p:cNvSpPr txBox="1"/>
          <p:nvPr/>
        </p:nvSpPr>
        <p:spPr>
          <a:xfrm>
            <a:off x="3212046" y="3855260"/>
            <a:ext cx="6285458" cy="1200329"/>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EVENTI, CONVEGNI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 DOCUMENTI DELL’AREA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pic>
        <p:nvPicPr>
          <p:cNvPr id="7" name="Elemento grafico 6" descr="Libro aperto contorno">
            <a:extLst>
              <a:ext uri="{FF2B5EF4-FFF2-40B4-BE49-F238E27FC236}">
                <a16:creationId xmlns:a16="http://schemas.microsoft.com/office/drawing/2014/main" id="{C6E67CD4-A2B8-4FF4-AC94-F72B82FD2FD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1345" y="1976111"/>
            <a:ext cx="1031255" cy="1031255"/>
          </a:xfrm>
          <a:prstGeom prst="rect">
            <a:avLst/>
          </a:prstGeom>
        </p:spPr>
      </p:pic>
      <p:sp>
        <p:nvSpPr>
          <p:cNvPr id="52" name="Oval 39">
            <a:extLst>
              <a:ext uri="{FF2B5EF4-FFF2-40B4-BE49-F238E27FC236}">
                <a16:creationId xmlns:a16="http://schemas.microsoft.com/office/drawing/2014/main" id="{214F468C-C57D-4AC7-B587-23F639867BE2}"/>
              </a:ext>
            </a:extLst>
          </p:cNvPr>
          <p:cNvSpPr/>
          <p:nvPr/>
        </p:nvSpPr>
        <p:spPr>
          <a:xfrm>
            <a:off x="459816" y="3541155"/>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53" name="Oval 39">
            <a:extLst>
              <a:ext uri="{FF2B5EF4-FFF2-40B4-BE49-F238E27FC236}">
                <a16:creationId xmlns:a16="http://schemas.microsoft.com/office/drawing/2014/main" id="{04F77BB6-D391-44B7-8F15-08CDE0AA7B62}"/>
              </a:ext>
            </a:extLst>
          </p:cNvPr>
          <p:cNvSpPr/>
          <p:nvPr/>
        </p:nvSpPr>
        <p:spPr>
          <a:xfrm>
            <a:off x="436292" y="5328867"/>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pic>
        <p:nvPicPr>
          <p:cNvPr id="3" name="Elemento grafico 2" descr="Inviare contorno">
            <a:extLst>
              <a:ext uri="{FF2B5EF4-FFF2-40B4-BE49-F238E27FC236}">
                <a16:creationId xmlns:a16="http://schemas.microsoft.com/office/drawing/2014/main" id="{C3A749B0-435A-48E6-9FEE-64B48B9D512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9653" y="3781468"/>
            <a:ext cx="914400" cy="914400"/>
          </a:xfrm>
          <a:prstGeom prst="rect">
            <a:avLst/>
          </a:prstGeom>
        </p:spPr>
      </p:pic>
      <p:sp>
        <p:nvSpPr>
          <p:cNvPr id="2" name="CasellaDiTesto 1">
            <a:extLst>
              <a:ext uri="{FF2B5EF4-FFF2-40B4-BE49-F238E27FC236}">
                <a16:creationId xmlns:a16="http://schemas.microsoft.com/office/drawing/2014/main" id="{88D7A0F5-C37F-48CA-8C55-C8C0081F650E}"/>
              </a:ext>
            </a:extLst>
          </p:cNvPr>
          <p:cNvSpPr txBox="1"/>
          <p:nvPr/>
        </p:nvSpPr>
        <p:spPr>
          <a:xfrm>
            <a:off x="13497023" y="1900041"/>
            <a:ext cx="86009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4</a:t>
            </a:r>
          </a:p>
        </p:txBody>
      </p:sp>
      <p:sp>
        <p:nvSpPr>
          <p:cNvPr id="57" name="CasellaDiTesto 56">
            <a:extLst>
              <a:ext uri="{FF2B5EF4-FFF2-40B4-BE49-F238E27FC236}">
                <a16:creationId xmlns:a16="http://schemas.microsoft.com/office/drawing/2014/main" id="{448B165D-1D09-4194-9BD9-CF95EE50BEF8}"/>
              </a:ext>
            </a:extLst>
          </p:cNvPr>
          <p:cNvSpPr txBox="1"/>
          <p:nvPr/>
        </p:nvSpPr>
        <p:spPr>
          <a:xfrm>
            <a:off x="12591245" y="3727844"/>
            <a:ext cx="86009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14</a:t>
            </a:r>
          </a:p>
        </p:txBody>
      </p:sp>
      <p:sp>
        <p:nvSpPr>
          <p:cNvPr id="58" name="CasellaDiTesto 57">
            <a:extLst>
              <a:ext uri="{FF2B5EF4-FFF2-40B4-BE49-F238E27FC236}">
                <a16:creationId xmlns:a16="http://schemas.microsoft.com/office/drawing/2014/main" id="{F1D86DCA-D093-4E1C-9B8F-B48721689308}"/>
              </a:ext>
            </a:extLst>
          </p:cNvPr>
          <p:cNvSpPr txBox="1"/>
          <p:nvPr/>
        </p:nvSpPr>
        <p:spPr>
          <a:xfrm>
            <a:off x="11600494" y="5509371"/>
            <a:ext cx="86009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16</a:t>
            </a:r>
          </a:p>
        </p:txBody>
      </p:sp>
      <p:sp>
        <p:nvSpPr>
          <p:cNvPr id="6" name="CasellaDiTesto 5">
            <a:extLst>
              <a:ext uri="{FF2B5EF4-FFF2-40B4-BE49-F238E27FC236}">
                <a16:creationId xmlns:a16="http://schemas.microsoft.com/office/drawing/2014/main" id="{17B2CC26-A93D-4507-9D6C-F89872B298B2}"/>
              </a:ext>
            </a:extLst>
          </p:cNvPr>
          <p:cNvSpPr txBox="1"/>
          <p:nvPr/>
        </p:nvSpPr>
        <p:spPr>
          <a:xfrm>
            <a:off x="4721844" y="5730457"/>
            <a:ext cx="3243302" cy="73866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NEWS</a:t>
            </a:r>
            <a:endParaRPr kumimoji="0" lang="ru-RU"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FFFFFF"/>
              </a:solidFill>
              <a:effectLst/>
              <a:uLnTx/>
              <a:uFillTx/>
              <a:latin typeface="Lato"/>
              <a:ea typeface="+mn-ea"/>
              <a:cs typeface="+mn-cs"/>
            </a:endParaRPr>
          </a:p>
        </p:txBody>
      </p:sp>
      <p:pic>
        <p:nvPicPr>
          <p:cNvPr id="10" name="Elemento grafico 9" descr="Post-it con riempimento a tinta unita">
            <a:extLst>
              <a:ext uri="{FF2B5EF4-FFF2-40B4-BE49-F238E27FC236}">
                <a16:creationId xmlns:a16="http://schemas.microsoft.com/office/drawing/2014/main" id="{E3E5DBA9-0D72-4A5C-924E-4935200A496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8471" y="5549706"/>
            <a:ext cx="914400" cy="914400"/>
          </a:xfrm>
          <a:prstGeom prst="rect">
            <a:avLst/>
          </a:prstGeom>
        </p:spPr>
      </p:pic>
      <p:sp>
        <p:nvSpPr>
          <p:cNvPr id="42" name="CasellaDiTesto 41">
            <a:extLst>
              <a:ext uri="{FF2B5EF4-FFF2-40B4-BE49-F238E27FC236}">
                <a16:creationId xmlns:a16="http://schemas.microsoft.com/office/drawing/2014/main" id="{31510C5C-BBCF-4122-87AE-1D1D3C34C5CA}"/>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37" name="Gruppo 36">
            <a:extLst>
              <a:ext uri="{FF2B5EF4-FFF2-40B4-BE49-F238E27FC236}">
                <a16:creationId xmlns:a16="http://schemas.microsoft.com/office/drawing/2014/main" id="{BEDF5948-ECD4-2041-B290-17500DC539A2}"/>
              </a:ext>
            </a:extLst>
          </p:cNvPr>
          <p:cNvGrpSpPr/>
          <p:nvPr/>
        </p:nvGrpSpPr>
        <p:grpSpPr>
          <a:xfrm>
            <a:off x="1" y="9097706"/>
            <a:ext cx="18287999" cy="1177858"/>
            <a:chOff x="-121141" y="6091519"/>
            <a:chExt cx="12462637" cy="894504"/>
          </a:xfrm>
        </p:grpSpPr>
        <p:sp>
          <p:nvSpPr>
            <p:cNvPr id="39" name="Rettangolo 38">
              <a:extLst>
                <a:ext uri="{FF2B5EF4-FFF2-40B4-BE49-F238E27FC236}">
                  <a16:creationId xmlns:a16="http://schemas.microsoft.com/office/drawing/2014/main" id="{720AACB4-F000-2A41-AC8D-A4B1B934B18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43" name="Immagine 42">
              <a:extLst>
                <a:ext uri="{FF2B5EF4-FFF2-40B4-BE49-F238E27FC236}">
                  <a16:creationId xmlns:a16="http://schemas.microsoft.com/office/drawing/2014/main" id="{9C01C1D4-C46C-4444-B7CF-710EACD995A5}"/>
                </a:ext>
              </a:extLst>
            </p:cNvPr>
            <p:cNvPicPr>
              <a:picLocks noChangeAspect="1"/>
            </p:cNvPicPr>
            <p:nvPr/>
          </p:nvPicPr>
          <p:blipFill>
            <a:blip r:embed="rId10"/>
            <a:stretch>
              <a:fillRect/>
            </a:stretch>
          </p:blipFill>
          <p:spPr>
            <a:xfrm>
              <a:off x="11120312" y="6270466"/>
              <a:ext cx="1083094" cy="536609"/>
            </a:xfrm>
            <a:prstGeom prst="rect">
              <a:avLst/>
            </a:prstGeom>
          </p:spPr>
        </p:pic>
      </p:grpSp>
      <p:sp>
        <p:nvSpPr>
          <p:cNvPr id="61" name="CasellaDiTesto 60">
            <a:extLst>
              <a:ext uri="{FF2B5EF4-FFF2-40B4-BE49-F238E27FC236}">
                <a16:creationId xmlns:a16="http://schemas.microsoft.com/office/drawing/2014/main" id="{C3925EEC-B59A-9140-90A1-CCDE5A53E4DB}"/>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2" name="Rettangolo 31">
            <a:extLst>
              <a:ext uri="{FF2B5EF4-FFF2-40B4-BE49-F238E27FC236}">
                <a16:creationId xmlns:a16="http://schemas.microsoft.com/office/drawing/2014/main" id="{28FB055A-89F6-4697-A6B1-ED81A236E511}"/>
              </a:ext>
            </a:extLst>
          </p:cNvPr>
          <p:cNvSpPr/>
          <p:nvPr/>
        </p:nvSpPr>
        <p:spPr>
          <a:xfrm>
            <a:off x="-11929" y="-13942"/>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1" name="TextBox 50">
            <a:extLst>
              <a:ext uri="{FF2B5EF4-FFF2-40B4-BE49-F238E27FC236}">
                <a16:creationId xmlns:a16="http://schemas.microsoft.com/office/drawing/2014/main" id="{44E86C8D-6D6C-4441-9881-1BF99043F8FD}"/>
              </a:ext>
            </a:extLst>
          </p:cNvPr>
          <p:cNvSpPr txBox="1"/>
          <p:nvPr/>
        </p:nvSpPr>
        <p:spPr>
          <a:xfrm>
            <a:off x="14774551" y="16077"/>
            <a:ext cx="3114168" cy="76944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INDICE</a:t>
            </a:r>
          </a:p>
        </p:txBody>
      </p:sp>
      <p:grpSp>
        <p:nvGrpSpPr>
          <p:cNvPr id="8" name="Gruppo 7">
            <a:extLst>
              <a:ext uri="{FF2B5EF4-FFF2-40B4-BE49-F238E27FC236}">
                <a16:creationId xmlns:a16="http://schemas.microsoft.com/office/drawing/2014/main" id="{3361727C-0654-F140-898A-41A736A4E615}"/>
              </a:ext>
            </a:extLst>
          </p:cNvPr>
          <p:cNvGrpSpPr/>
          <p:nvPr/>
        </p:nvGrpSpPr>
        <p:grpSpPr>
          <a:xfrm>
            <a:off x="10082592" y="6598074"/>
            <a:ext cx="2309316" cy="2623984"/>
            <a:chOff x="9137725" y="6286234"/>
            <a:chExt cx="2309316" cy="2623984"/>
          </a:xfrm>
        </p:grpSpPr>
        <p:sp>
          <p:nvSpPr>
            <p:cNvPr id="33" name="Freeform: Shape 34">
              <a:extLst>
                <a:ext uri="{FF2B5EF4-FFF2-40B4-BE49-F238E27FC236}">
                  <a16:creationId xmlns:a16="http://schemas.microsoft.com/office/drawing/2014/main" id="{0B54A017-A1FA-4809-BC6F-DB429737EF6A}"/>
                </a:ext>
              </a:extLst>
            </p:cNvPr>
            <p:cNvSpPr/>
            <p:nvPr/>
          </p:nvSpPr>
          <p:spPr>
            <a:xfrm rot="1605208">
              <a:off x="9137725" y="6286234"/>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tx2">
                <a:lumMod val="25000"/>
              </a:schemeClr>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dirty="0"/>
            </a:p>
          </p:txBody>
        </p:sp>
        <p:sp>
          <p:nvSpPr>
            <p:cNvPr id="45" name="CasellaDiTesto 44">
              <a:extLst>
                <a:ext uri="{FF2B5EF4-FFF2-40B4-BE49-F238E27FC236}">
                  <a16:creationId xmlns:a16="http://schemas.microsoft.com/office/drawing/2014/main" id="{8DE47C34-FD8A-4071-B20E-D53E3587C69A}"/>
                </a:ext>
              </a:extLst>
            </p:cNvPr>
            <p:cNvSpPr txBox="1"/>
            <p:nvPr/>
          </p:nvSpPr>
          <p:spPr>
            <a:xfrm>
              <a:off x="9909067" y="7205510"/>
              <a:ext cx="860099" cy="523220"/>
            </a:xfrm>
            <a:prstGeom prst="rect">
              <a:avLst/>
            </a:prstGeom>
            <a:noFill/>
          </p:spPr>
          <p:txBody>
            <a:bodyPr wrap="square" rtlCol="0">
              <a:spAutoFit/>
            </a:bodyPr>
            <a:lstStyle/>
            <a:p>
              <a:pPr algn="ctr"/>
              <a:r>
                <a:rPr lang="it-IT" sz="2800" b="1" dirty="0">
                  <a:solidFill>
                    <a:schemeClr val="bg1"/>
                  </a:solidFill>
                  <a:latin typeface="Arial" panose="020B0604020202020204" pitchFamily="34" charset="0"/>
                  <a:cs typeface="Arial" panose="020B0604020202020204" pitchFamily="34" charset="0"/>
                </a:rPr>
                <a:t>27</a:t>
              </a:r>
            </a:p>
          </p:txBody>
        </p:sp>
      </p:grpSp>
    </p:spTree>
    <p:extLst>
      <p:ext uri="{BB962C8B-B14F-4D97-AF65-F5344CB8AC3E}">
        <p14:creationId xmlns:p14="http://schemas.microsoft.com/office/powerpoint/2010/main" val="1267218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up)">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500"/>
                                        <p:tgtEl>
                                          <p:spTgt spid="25"/>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wipe(left)">
                                      <p:cBhvr>
                                        <p:cTn id="26" dur="500"/>
                                        <p:tgtEl>
                                          <p:spTgt spid="40"/>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left)">
                                      <p:cBhvr>
                                        <p:cTn id="29" dur="500"/>
                                        <p:tgtEl>
                                          <p:spTgt spid="35"/>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Effect transition="in" filter="wipe(left)">
                                      <p:cBhvr>
                                        <p:cTn id="35" dur="500"/>
                                        <p:tgtEl>
                                          <p:spTgt spid="5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wipe(left)">
                                      <p:cBhvr>
                                        <p:cTn id="38" dur="500"/>
                                        <p:tgtEl>
                                          <p:spTgt spid="53"/>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wipe(left)">
                                      <p:cBhvr>
                                        <p:cTn id="41" dur="500"/>
                                        <p:tgtEl>
                                          <p:spTgt spid="30"/>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wipe(left)">
                                      <p:cBhvr>
                                        <p:cTn id="4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6" grpId="0" animBg="1"/>
      <p:bldP spid="34" grpId="0" animBg="1"/>
      <p:bldP spid="24" grpId="0" animBg="1"/>
      <p:bldP spid="11" grpId="0" animBg="1"/>
      <p:bldP spid="9" grpId="0" animBg="1"/>
      <p:bldP spid="25" grpId="0" animBg="1"/>
      <p:bldP spid="35" grpId="0" animBg="1"/>
      <p:bldP spid="40" grpId="0" animBg="1"/>
      <p:bldP spid="52" grpId="0" animBg="1"/>
      <p:bldP spid="53" grpId="0" animBg="1"/>
      <p:bldP spid="5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Arial" panose="020B0604020202020204" pitchFamily="34" charset="0"/>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rPr>
              <a:t>Confindustria Area Politiche Fiscali – Riproduzione riservata</a:t>
            </a:r>
          </a:p>
        </p:txBody>
      </p:sp>
      <p:grpSp>
        <p:nvGrpSpPr>
          <p:cNvPr id="19" name="Gruppo 18">
            <a:extLst>
              <a:ext uri="{FF2B5EF4-FFF2-40B4-BE49-F238E27FC236}">
                <a16:creationId xmlns:a16="http://schemas.microsoft.com/office/drawing/2014/main" id="{1EBF0CCF-E066-4B2C-A431-56129188BE08}"/>
              </a:ext>
            </a:extLst>
          </p:cNvPr>
          <p:cNvGrpSpPr/>
          <p:nvPr/>
        </p:nvGrpSpPr>
        <p:grpSpPr>
          <a:xfrm>
            <a:off x="15800665" y="6585552"/>
            <a:ext cx="1749296" cy="1738385"/>
            <a:chOff x="11194923" y="6061867"/>
            <a:chExt cx="1704814" cy="1694181"/>
          </a:xfrm>
          <a:solidFill>
            <a:schemeClr val="bg1"/>
          </a:solidFill>
        </p:grpSpPr>
        <p:sp>
          <p:nvSpPr>
            <p:cNvPr id="21" name="Stella a 5 punte 20">
              <a:extLst>
                <a:ext uri="{FF2B5EF4-FFF2-40B4-BE49-F238E27FC236}">
                  <a16:creationId xmlns:a16="http://schemas.microsoft.com/office/drawing/2014/main" id="{0193D281-8B4B-4DB8-92DE-8781CAACACB3}"/>
                </a:ext>
              </a:extLst>
            </p:cNvPr>
            <p:cNvSpPr/>
            <p:nvPr/>
          </p:nvSpPr>
          <p:spPr>
            <a:xfrm>
              <a:off x="11919913" y="6061867"/>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23" name="Stella a 5 punte 22">
              <a:extLst>
                <a:ext uri="{FF2B5EF4-FFF2-40B4-BE49-F238E27FC236}">
                  <a16:creationId xmlns:a16="http://schemas.microsoft.com/office/drawing/2014/main" id="{18A14040-615B-4707-A9CC-806F60D7E93E}"/>
                </a:ext>
              </a:extLst>
            </p:cNvPr>
            <p:cNvSpPr/>
            <p:nvPr/>
          </p:nvSpPr>
          <p:spPr>
            <a:xfrm rot="19554590">
              <a:off x="11907845" y="7502909"/>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24" name="Stella a 5 punte 23">
              <a:extLst>
                <a:ext uri="{FF2B5EF4-FFF2-40B4-BE49-F238E27FC236}">
                  <a16:creationId xmlns:a16="http://schemas.microsoft.com/office/drawing/2014/main" id="{B47051CC-A077-419E-ADD8-936735F3211D}"/>
                </a:ext>
              </a:extLst>
            </p:cNvPr>
            <p:cNvSpPr/>
            <p:nvPr/>
          </p:nvSpPr>
          <p:spPr>
            <a:xfrm rot="21188612">
              <a:off x="11556550" y="740475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26" name="Stella a 5 punte 25">
              <a:extLst>
                <a:ext uri="{FF2B5EF4-FFF2-40B4-BE49-F238E27FC236}">
                  <a16:creationId xmlns:a16="http://schemas.microsoft.com/office/drawing/2014/main" id="{0E17FF82-37B4-4444-9802-CE68D57819E1}"/>
                </a:ext>
              </a:extLst>
            </p:cNvPr>
            <p:cNvSpPr/>
            <p:nvPr/>
          </p:nvSpPr>
          <p:spPr>
            <a:xfrm rot="1513770">
              <a:off x="11298245" y="713611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27" name="Stella a 5 punte 26">
              <a:extLst>
                <a:ext uri="{FF2B5EF4-FFF2-40B4-BE49-F238E27FC236}">
                  <a16:creationId xmlns:a16="http://schemas.microsoft.com/office/drawing/2014/main" id="{4C29D309-78CC-441F-B2AC-32A025584E23}"/>
                </a:ext>
              </a:extLst>
            </p:cNvPr>
            <p:cNvSpPr/>
            <p:nvPr/>
          </p:nvSpPr>
          <p:spPr>
            <a:xfrm rot="20718247">
              <a:off x="11194923" y="677965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28" name="Stella a 5 punte 27">
              <a:extLst>
                <a:ext uri="{FF2B5EF4-FFF2-40B4-BE49-F238E27FC236}">
                  <a16:creationId xmlns:a16="http://schemas.microsoft.com/office/drawing/2014/main" id="{2ADB6F41-D92C-4570-9DF8-B2AE7F247F1C}"/>
                </a:ext>
              </a:extLst>
            </p:cNvPr>
            <p:cNvSpPr/>
            <p:nvPr/>
          </p:nvSpPr>
          <p:spPr>
            <a:xfrm rot="20718247">
              <a:off x="12532942" y="6418029"/>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29" name="Stella a 5 punte 28">
              <a:extLst>
                <a:ext uri="{FF2B5EF4-FFF2-40B4-BE49-F238E27FC236}">
                  <a16:creationId xmlns:a16="http://schemas.microsoft.com/office/drawing/2014/main" id="{BA978750-1B0D-4C35-B53A-C118EB02D14B}"/>
                </a:ext>
              </a:extLst>
            </p:cNvPr>
            <p:cNvSpPr/>
            <p:nvPr/>
          </p:nvSpPr>
          <p:spPr>
            <a:xfrm rot="1513770">
              <a:off x="12279805" y="6159721"/>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30" name="Stella a 5 punte 29">
              <a:extLst>
                <a:ext uri="{FF2B5EF4-FFF2-40B4-BE49-F238E27FC236}">
                  <a16:creationId xmlns:a16="http://schemas.microsoft.com/office/drawing/2014/main" id="{A96A2942-66BB-4A19-99C8-5C1956CDA76C}"/>
                </a:ext>
              </a:extLst>
            </p:cNvPr>
            <p:cNvSpPr/>
            <p:nvPr/>
          </p:nvSpPr>
          <p:spPr>
            <a:xfrm rot="1201914">
              <a:off x="12646598" y="6784822"/>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31" name="Stella a 5 punte 30">
              <a:extLst>
                <a:ext uri="{FF2B5EF4-FFF2-40B4-BE49-F238E27FC236}">
                  <a16:creationId xmlns:a16="http://schemas.microsoft.com/office/drawing/2014/main" id="{7397D812-A747-4564-8A6B-34D496D93F41}"/>
                </a:ext>
              </a:extLst>
            </p:cNvPr>
            <p:cNvSpPr/>
            <p:nvPr/>
          </p:nvSpPr>
          <p:spPr>
            <a:xfrm rot="2700000">
              <a:off x="12548443" y="714128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32" name="Stella a 5 punte 31">
              <a:extLst>
                <a:ext uri="{FF2B5EF4-FFF2-40B4-BE49-F238E27FC236}">
                  <a16:creationId xmlns:a16="http://schemas.microsoft.com/office/drawing/2014/main" id="{F8B4A131-1B1B-4FE6-B447-CE76DE159851}"/>
                </a:ext>
              </a:extLst>
            </p:cNvPr>
            <p:cNvSpPr/>
            <p:nvPr/>
          </p:nvSpPr>
          <p:spPr>
            <a:xfrm rot="189404">
              <a:off x="12284972" y="7394422"/>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37" name="Stella a 5 punte 36">
              <a:extLst>
                <a:ext uri="{FF2B5EF4-FFF2-40B4-BE49-F238E27FC236}">
                  <a16:creationId xmlns:a16="http://schemas.microsoft.com/office/drawing/2014/main" id="{482F1E4A-A5E4-4A9F-9583-EB842401D8AB}"/>
                </a:ext>
              </a:extLst>
            </p:cNvPr>
            <p:cNvSpPr/>
            <p:nvPr/>
          </p:nvSpPr>
          <p:spPr>
            <a:xfrm rot="730571">
              <a:off x="11293081" y="642319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sp>
          <p:nvSpPr>
            <p:cNvPr id="38" name="Stella a 5 punte 37">
              <a:extLst>
                <a:ext uri="{FF2B5EF4-FFF2-40B4-BE49-F238E27FC236}">
                  <a16:creationId xmlns:a16="http://schemas.microsoft.com/office/drawing/2014/main" id="{77B0044A-0366-42F5-AB92-63A8B33BB366}"/>
                </a:ext>
              </a:extLst>
            </p:cNvPr>
            <p:cNvSpPr/>
            <p:nvPr/>
          </p:nvSpPr>
          <p:spPr>
            <a:xfrm rot="2462472">
              <a:off x="11566884" y="615455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39" name="Gruppo 38">
            <a:extLst>
              <a:ext uri="{FF2B5EF4-FFF2-40B4-BE49-F238E27FC236}">
                <a16:creationId xmlns:a16="http://schemas.microsoft.com/office/drawing/2014/main" id="{E62F4F29-CE88-4E6E-B38A-FC0C98146DD3}"/>
              </a:ext>
            </a:extLst>
          </p:cNvPr>
          <p:cNvGrpSpPr/>
          <p:nvPr/>
        </p:nvGrpSpPr>
        <p:grpSpPr>
          <a:xfrm>
            <a:off x="-8617" y="9110730"/>
            <a:ext cx="18287999" cy="1177858"/>
            <a:chOff x="-121141" y="6091519"/>
            <a:chExt cx="12462637" cy="894504"/>
          </a:xfrm>
        </p:grpSpPr>
        <p:sp>
          <p:nvSpPr>
            <p:cNvPr id="44" name="Rettangolo 43">
              <a:extLst>
                <a:ext uri="{FF2B5EF4-FFF2-40B4-BE49-F238E27FC236}">
                  <a16:creationId xmlns:a16="http://schemas.microsoft.com/office/drawing/2014/main" id="{CF499B35-D769-4DC2-9FF3-E0184C52EBA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Arial" panose="020B0604020202020204" pitchFamily="34" charset="0"/>
                <a:cs typeface="Arial" panose="020B0604020202020204" pitchFamily="34" charset="0"/>
              </a:endParaRPr>
            </a:p>
          </p:txBody>
        </p:sp>
        <p:pic>
          <p:nvPicPr>
            <p:cNvPr id="46" name="Immagine 45">
              <a:extLst>
                <a:ext uri="{FF2B5EF4-FFF2-40B4-BE49-F238E27FC236}">
                  <a16:creationId xmlns:a16="http://schemas.microsoft.com/office/drawing/2014/main" id="{C07315AF-D626-47F0-A211-BC4631C7EA1D}"/>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7" name="CasellaDiTesto 46">
            <a:extLst>
              <a:ext uri="{FF2B5EF4-FFF2-40B4-BE49-F238E27FC236}">
                <a16:creationId xmlns:a16="http://schemas.microsoft.com/office/drawing/2014/main" id="{7BB7D452-B28F-4DE8-B8C3-10E1006EB7E2}"/>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36" name="TextBox 6">
            <a:extLst>
              <a:ext uri="{FF2B5EF4-FFF2-40B4-BE49-F238E27FC236}">
                <a16:creationId xmlns:a16="http://schemas.microsoft.com/office/drawing/2014/main" id="{67B7D74A-9207-40FC-A87C-35D5C82926E8}"/>
              </a:ext>
            </a:extLst>
          </p:cNvPr>
          <p:cNvSpPr txBox="1"/>
          <p:nvPr/>
        </p:nvSpPr>
        <p:spPr>
          <a:xfrm>
            <a:off x="335733" y="210870"/>
            <a:ext cx="17303072" cy="550343"/>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MOMENTO DI EFFETTUAZIONE DELLE OPERAZIONI </a:t>
            </a: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(MOMENTO</a:t>
            </a:r>
            <a:r>
              <a:rPr kumimoji="0" lang="it-IT" sz="2400" b="1" i="0" u="none" strike="noStrike" kern="1200" cap="none" spc="0" normalizeH="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 IN CUI </a:t>
            </a: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L’IMPOSTA</a:t>
            </a:r>
            <a:r>
              <a:rPr kumimoji="0" lang="it-IT" sz="2400" b="1" i="0" u="none" strike="noStrike" kern="1200" cap="none" spc="0" normalizeH="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 DIVIENE ESIGIBILE</a:t>
            </a: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a:t>
            </a:r>
            <a:endParaRPr kumimoji="0" lang="it-IT" sz="2400" b="0"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graphicFrame>
        <p:nvGraphicFramePr>
          <p:cNvPr id="8" name="Diagramma 7">
            <a:extLst>
              <a:ext uri="{FF2B5EF4-FFF2-40B4-BE49-F238E27FC236}">
                <a16:creationId xmlns:a16="http://schemas.microsoft.com/office/drawing/2014/main" id="{6AB1B648-DE2B-4E70-8730-DF6C5399060B}"/>
              </a:ext>
            </a:extLst>
          </p:cNvPr>
          <p:cNvGraphicFramePr/>
          <p:nvPr/>
        </p:nvGraphicFramePr>
        <p:xfrm>
          <a:off x="703884" y="1311490"/>
          <a:ext cx="15258447" cy="72052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 name="Elemento grafico 9" descr="Consegna con riempimento a tinta unita">
            <a:extLst>
              <a:ext uri="{FF2B5EF4-FFF2-40B4-BE49-F238E27FC236}">
                <a16:creationId xmlns:a16="http://schemas.microsoft.com/office/drawing/2014/main" id="{1C87C85C-745E-43AF-83F0-002DD318E34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6257517" y="1497530"/>
            <a:ext cx="1281949" cy="1281949"/>
          </a:xfrm>
          <a:prstGeom prst="rect">
            <a:avLst/>
          </a:prstGeom>
        </p:spPr>
      </p:pic>
      <p:pic>
        <p:nvPicPr>
          <p:cNvPr id="14" name="Elemento grafico 13" descr="Prestito con riempimento a tinta unita">
            <a:extLst>
              <a:ext uri="{FF2B5EF4-FFF2-40B4-BE49-F238E27FC236}">
                <a16:creationId xmlns:a16="http://schemas.microsoft.com/office/drawing/2014/main" id="{EA5F2243-E784-49B6-A61B-FB8495AE65E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6446048" y="5130380"/>
            <a:ext cx="1281949" cy="1281949"/>
          </a:xfrm>
          <a:prstGeom prst="rect">
            <a:avLst/>
          </a:prstGeom>
        </p:spPr>
      </p:pic>
      <p:pic>
        <p:nvPicPr>
          <p:cNvPr id="3" name="Elemento grafico 2" descr="Avanzamento rapido con riempimento a tinta unita">
            <a:extLst>
              <a:ext uri="{FF2B5EF4-FFF2-40B4-BE49-F238E27FC236}">
                <a16:creationId xmlns:a16="http://schemas.microsoft.com/office/drawing/2014/main" id="{CD9AB02B-4B70-45AA-8518-465DF6A2A2C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6550178" y="3393259"/>
            <a:ext cx="1033938" cy="1033938"/>
          </a:xfrm>
          <a:prstGeom prst="rect">
            <a:avLst/>
          </a:prstGeom>
        </p:spPr>
      </p:pic>
      <p:pic>
        <p:nvPicPr>
          <p:cNvPr id="16" name="Elemento grafico 15" descr="Grafico a torta con riempimento a tinta unita">
            <a:extLst>
              <a:ext uri="{FF2B5EF4-FFF2-40B4-BE49-F238E27FC236}">
                <a16:creationId xmlns:a16="http://schemas.microsoft.com/office/drawing/2014/main" id="{47191886-ABD4-4908-83E6-85D7E3241DAF}"/>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6544571" y="7026935"/>
            <a:ext cx="1102297" cy="1102297"/>
          </a:xfrm>
          <a:prstGeom prst="rect">
            <a:avLst/>
          </a:prstGeom>
        </p:spPr>
      </p:pic>
    </p:spTree>
    <p:extLst>
      <p:ext uri="{BB962C8B-B14F-4D97-AF65-F5344CB8AC3E}">
        <p14:creationId xmlns:p14="http://schemas.microsoft.com/office/powerpoint/2010/main" val="33201913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4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Прямоугольник: скругленные углы 39">
            <a:extLst>
              <a:ext uri="{FF2B5EF4-FFF2-40B4-BE49-F238E27FC236}">
                <a16:creationId xmlns:a16="http://schemas.microsoft.com/office/drawing/2014/main" id="{CA048E12-B248-EA48-92F5-51612EF462DF}"/>
              </a:ext>
            </a:extLst>
          </p:cNvPr>
          <p:cNvSpPr/>
          <p:nvPr/>
        </p:nvSpPr>
        <p:spPr>
          <a:xfrm rot="2700000">
            <a:off x="9562787" y="5516179"/>
            <a:ext cx="2213507" cy="284575"/>
          </a:xfrm>
          <a:prstGeom prst="roundRect">
            <a:avLst>
              <a:gd name="adj" fmla="val 50000"/>
            </a:avLst>
          </a:prstGeom>
          <a:solidFill>
            <a:srgbClr val="7384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x-none" sz="2700"/>
          </a:p>
        </p:txBody>
      </p:sp>
      <p:sp>
        <p:nvSpPr>
          <p:cNvPr id="50" name="Прямоугольник: скругленные углы 39">
            <a:extLst>
              <a:ext uri="{FF2B5EF4-FFF2-40B4-BE49-F238E27FC236}">
                <a16:creationId xmlns:a16="http://schemas.microsoft.com/office/drawing/2014/main" id="{39A2DA30-6AF3-4C53-86AE-43A7480D6725}"/>
              </a:ext>
            </a:extLst>
          </p:cNvPr>
          <p:cNvSpPr/>
          <p:nvPr/>
        </p:nvSpPr>
        <p:spPr>
          <a:xfrm rot="13435690">
            <a:off x="9414418" y="2411487"/>
            <a:ext cx="2512246" cy="284575"/>
          </a:xfrm>
          <a:prstGeom prst="roundRect">
            <a:avLst>
              <a:gd name="adj" fmla="val 50000"/>
            </a:avLst>
          </a:prstGeom>
          <a:solidFill>
            <a:srgbClr val="7384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x-none" sz="2700"/>
          </a:p>
        </p:txBody>
      </p:sp>
      <p:sp>
        <p:nvSpPr>
          <p:cNvPr id="49" name="Прямоугольник: скругленные углы 39">
            <a:extLst>
              <a:ext uri="{FF2B5EF4-FFF2-40B4-BE49-F238E27FC236}">
                <a16:creationId xmlns:a16="http://schemas.microsoft.com/office/drawing/2014/main" id="{B4E8CD9B-ED99-4CA0-B4EF-66A4828F8DE4}"/>
              </a:ext>
            </a:extLst>
          </p:cNvPr>
          <p:cNvSpPr/>
          <p:nvPr/>
        </p:nvSpPr>
        <p:spPr>
          <a:xfrm rot="8267462">
            <a:off x="6379179" y="2395082"/>
            <a:ext cx="2371572" cy="284575"/>
          </a:xfrm>
          <a:prstGeom prst="roundRect">
            <a:avLst>
              <a:gd name="adj" fmla="val 50000"/>
            </a:avLst>
          </a:prstGeom>
          <a:solidFill>
            <a:srgbClr val="7384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x-none" sz="2700"/>
          </a:p>
        </p:txBody>
      </p:sp>
      <p:sp>
        <p:nvSpPr>
          <p:cNvPr id="47" name="Прямоугольник: скругленные углы 39">
            <a:extLst>
              <a:ext uri="{FF2B5EF4-FFF2-40B4-BE49-F238E27FC236}">
                <a16:creationId xmlns:a16="http://schemas.microsoft.com/office/drawing/2014/main" id="{AEAC24BF-C6D9-4E66-811C-6F98FD4979D0}"/>
              </a:ext>
            </a:extLst>
          </p:cNvPr>
          <p:cNvSpPr/>
          <p:nvPr/>
        </p:nvSpPr>
        <p:spPr>
          <a:xfrm rot="8267462">
            <a:off x="6374794" y="5366739"/>
            <a:ext cx="2885626" cy="284575"/>
          </a:xfrm>
          <a:prstGeom prst="roundRect">
            <a:avLst>
              <a:gd name="adj" fmla="val 50000"/>
            </a:avLst>
          </a:prstGeom>
          <a:solidFill>
            <a:srgbClr val="7384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x-none" sz="2700"/>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44" name="TextBox 6">
            <a:extLst>
              <a:ext uri="{FF2B5EF4-FFF2-40B4-BE49-F238E27FC236}">
                <a16:creationId xmlns:a16="http://schemas.microsoft.com/office/drawing/2014/main" id="{7BBF14CE-7036-460E-BB0F-EEABCA490B5B}"/>
              </a:ext>
            </a:extLst>
          </p:cNvPr>
          <p:cNvSpPr txBox="1"/>
          <p:nvPr/>
        </p:nvSpPr>
        <p:spPr>
          <a:xfrm>
            <a:off x="1267312" y="225198"/>
            <a:ext cx="15753375" cy="550343"/>
          </a:xfrm>
          <a:prstGeom prst="rect">
            <a:avLst/>
          </a:prstGeom>
          <a:noFill/>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it-IT" sz="3000" b="1" dirty="0">
                <a:solidFill>
                  <a:srgbClr val="FFFFFF"/>
                </a:solidFill>
                <a:latin typeface="Arial" panose="020B0604020202020204" pitchFamily="34" charset="0"/>
                <a:ea typeface="Calibri" panose="020F0502020204030204" pitchFamily="34" charset="0"/>
                <a:cs typeface="Arial" panose="020B0604020202020204" pitchFamily="34" charset="0"/>
              </a:rPr>
              <a:t>MODALITA’ DI FATTURAZIONE</a:t>
            </a:r>
            <a:endParaRPr kumimoji="0" lang="it-IT" sz="3000" b="0"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grpSp>
        <p:nvGrpSpPr>
          <p:cNvPr id="39" name="Gruppo 38">
            <a:extLst>
              <a:ext uri="{FF2B5EF4-FFF2-40B4-BE49-F238E27FC236}">
                <a16:creationId xmlns:a16="http://schemas.microsoft.com/office/drawing/2014/main" id="{DE4A648F-30F5-4CA0-B9E8-E305405AE2F2}"/>
              </a:ext>
            </a:extLst>
          </p:cNvPr>
          <p:cNvGrpSpPr/>
          <p:nvPr/>
        </p:nvGrpSpPr>
        <p:grpSpPr>
          <a:xfrm>
            <a:off x="-8617" y="9110730"/>
            <a:ext cx="18287999" cy="1177858"/>
            <a:chOff x="-121141" y="6091519"/>
            <a:chExt cx="12462637" cy="894504"/>
          </a:xfrm>
        </p:grpSpPr>
        <p:sp>
          <p:nvSpPr>
            <p:cNvPr id="41" name="Rettangolo 40">
              <a:extLst>
                <a:ext uri="{FF2B5EF4-FFF2-40B4-BE49-F238E27FC236}">
                  <a16:creationId xmlns:a16="http://schemas.microsoft.com/office/drawing/2014/main" id="{CB1600F7-DCB9-41A2-8193-54FFD5AEC3E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3" name="Immagine 42">
              <a:extLst>
                <a:ext uri="{FF2B5EF4-FFF2-40B4-BE49-F238E27FC236}">
                  <a16:creationId xmlns:a16="http://schemas.microsoft.com/office/drawing/2014/main" id="{9D0C61CB-1B1E-40DC-867E-D28CD32EC53C}"/>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5" name="CasellaDiTesto 44">
            <a:extLst>
              <a:ext uri="{FF2B5EF4-FFF2-40B4-BE49-F238E27FC236}">
                <a16:creationId xmlns:a16="http://schemas.microsoft.com/office/drawing/2014/main" id="{D4887CDD-D5EA-44C3-92D6-1FE1F6AD98DE}"/>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72" name="CasellaDiTesto 71">
            <a:extLst>
              <a:ext uri="{FF2B5EF4-FFF2-40B4-BE49-F238E27FC236}">
                <a16:creationId xmlns:a16="http://schemas.microsoft.com/office/drawing/2014/main" id="{8710B992-D41F-5946-88BF-0161DFE685FA}"/>
              </a:ext>
            </a:extLst>
          </p:cNvPr>
          <p:cNvSpPr txBox="1"/>
          <p:nvPr/>
        </p:nvSpPr>
        <p:spPr>
          <a:xfrm>
            <a:off x="597721" y="8214710"/>
            <a:ext cx="4330700" cy="461665"/>
          </a:xfrm>
          <a:prstGeom prst="rect">
            <a:avLst/>
          </a:prstGeom>
          <a:noFill/>
        </p:spPr>
        <p:txBody>
          <a:bodyPr wrap="square" rtlCol="0">
            <a:spAutoFit/>
          </a:bodyPr>
          <a:lstStyle/>
          <a:p>
            <a:pPr algn="ctr"/>
            <a:r>
              <a:rPr lang="it-IT" sz="2400" dirty="0">
                <a:solidFill>
                  <a:schemeClr val="bg1"/>
                </a:solidFill>
                <a:latin typeface="Arial" panose="020B0604020202020204" pitchFamily="34" charset="0"/>
                <a:cs typeface="Arial" panose="020B0604020202020204" pitchFamily="34" charset="0"/>
              </a:rPr>
              <a:t>SENZA ADDEBITO DELL’IVA</a:t>
            </a:r>
          </a:p>
        </p:txBody>
      </p:sp>
      <p:sp>
        <p:nvSpPr>
          <p:cNvPr id="85" name="Rectangle 9">
            <a:extLst>
              <a:ext uri="{FF2B5EF4-FFF2-40B4-BE49-F238E27FC236}">
                <a16:creationId xmlns:a16="http://schemas.microsoft.com/office/drawing/2014/main" id="{FC5B7C77-240D-4A23-A84F-E25FFD00AD3A}"/>
              </a:ext>
            </a:extLst>
          </p:cNvPr>
          <p:cNvSpPr>
            <a:spLocks noChangeArrowheads="1"/>
          </p:cNvSpPr>
          <p:nvPr/>
        </p:nvSpPr>
        <p:spPr bwMode="auto">
          <a:xfrm>
            <a:off x="2092842" y="2678389"/>
            <a:ext cx="5290704" cy="801429"/>
          </a:xfrm>
          <a:prstGeom prst="roundRect">
            <a:avLst/>
          </a:prstGeom>
          <a:solidFill>
            <a:schemeClr val="accent4">
              <a:lumMod val="75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FATTURA ELETTRONICA</a:t>
            </a:r>
            <a:endParaRPr lang="en-US" sz="2400" b="1" dirty="0">
              <a:solidFill>
                <a:schemeClr val="bg1"/>
              </a:solidFill>
              <a:latin typeface="Arial" charset="0"/>
              <a:cs typeface="+mn-cs"/>
            </a:endParaRPr>
          </a:p>
        </p:txBody>
      </p:sp>
      <p:sp>
        <p:nvSpPr>
          <p:cNvPr id="86" name="Rettangolo con angoli arrotondati 85">
            <a:extLst>
              <a:ext uri="{FF2B5EF4-FFF2-40B4-BE49-F238E27FC236}">
                <a16:creationId xmlns:a16="http://schemas.microsoft.com/office/drawing/2014/main" id="{CCD7FF49-DA0B-4FCB-8456-A4EBD41E60C2}"/>
              </a:ext>
            </a:extLst>
          </p:cNvPr>
          <p:cNvSpPr/>
          <p:nvPr/>
        </p:nvSpPr>
        <p:spPr>
          <a:xfrm>
            <a:off x="1385314" y="2516333"/>
            <a:ext cx="1325408" cy="1138305"/>
          </a:xfrm>
          <a:prstGeom prst="roundRect">
            <a:avLst/>
          </a:prstGeom>
          <a:solidFill>
            <a:schemeClr val="accent4">
              <a:lumMod val="75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7" name="Elemento grafico 86" descr="Portatile con riempimento a tinta unita">
            <a:extLst>
              <a:ext uri="{FF2B5EF4-FFF2-40B4-BE49-F238E27FC236}">
                <a16:creationId xmlns:a16="http://schemas.microsoft.com/office/drawing/2014/main" id="{547C0C8A-22E9-4048-BC5C-8AFFA9BE2C0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25405" y="2658228"/>
            <a:ext cx="903212" cy="903212"/>
          </a:xfrm>
          <a:prstGeom prst="rect">
            <a:avLst/>
          </a:prstGeom>
        </p:spPr>
      </p:pic>
      <p:sp>
        <p:nvSpPr>
          <p:cNvPr id="94" name="Rectangle 9">
            <a:extLst>
              <a:ext uri="{FF2B5EF4-FFF2-40B4-BE49-F238E27FC236}">
                <a16:creationId xmlns:a16="http://schemas.microsoft.com/office/drawing/2014/main" id="{23ADF7CE-5A83-4A73-8529-760C9877CA1C}"/>
              </a:ext>
            </a:extLst>
          </p:cNvPr>
          <p:cNvSpPr>
            <a:spLocks noChangeArrowheads="1"/>
          </p:cNvSpPr>
          <p:nvPr/>
        </p:nvSpPr>
        <p:spPr bwMode="auto">
          <a:xfrm>
            <a:off x="10785355" y="2688646"/>
            <a:ext cx="5290704" cy="801429"/>
          </a:xfrm>
          <a:prstGeom prst="roundRect">
            <a:avLst/>
          </a:prstGeom>
          <a:solidFill>
            <a:schemeClr val="accent6">
              <a:lumMod val="60000"/>
              <a:lumOff val="40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FATTURA CARTACEA</a:t>
            </a:r>
            <a:endParaRPr lang="en-US" sz="2400" b="1" dirty="0">
              <a:solidFill>
                <a:schemeClr val="bg1"/>
              </a:solidFill>
              <a:latin typeface="Arial" charset="0"/>
              <a:cs typeface="+mn-cs"/>
            </a:endParaRPr>
          </a:p>
        </p:txBody>
      </p:sp>
      <p:sp>
        <p:nvSpPr>
          <p:cNvPr id="95" name="Rettangolo con angoli arrotondati 94">
            <a:extLst>
              <a:ext uri="{FF2B5EF4-FFF2-40B4-BE49-F238E27FC236}">
                <a16:creationId xmlns:a16="http://schemas.microsoft.com/office/drawing/2014/main" id="{FE37C19F-F3D3-4DDF-8F69-6F6A6FB9BB1B}"/>
              </a:ext>
            </a:extLst>
          </p:cNvPr>
          <p:cNvSpPr/>
          <p:nvPr/>
        </p:nvSpPr>
        <p:spPr>
          <a:xfrm>
            <a:off x="7945551" y="1360526"/>
            <a:ext cx="2396897" cy="1320678"/>
          </a:xfrm>
          <a:prstGeom prst="roundRect">
            <a:avLst/>
          </a:prstGeom>
          <a:solidFill>
            <a:schemeClr val="tx2">
              <a:lumMod val="25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latin typeface="Arial" panose="020B0604020202020204" pitchFamily="34" charset="0"/>
                <a:cs typeface="Arial" panose="020B0604020202020204" pitchFamily="34" charset="0"/>
              </a:rPr>
              <a:t>CESSIONI VERSO SAN MARINO</a:t>
            </a:r>
          </a:p>
        </p:txBody>
      </p:sp>
      <p:sp>
        <p:nvSpPr>
          <p:cNvPr id="100" name="Rettangolo con angoli arrotondati 99">
            <a:extLst>
              <a:ext uri="{FF2B5EF4-FFF2-40B4-BE49-F238E27FC236}">
                <a16:creationId xmlns:a16="http://schemas.microsoft.com/office/drawing/2014/main" id="{6E7E0A34-A2D1-45AD-A19B-38CC5D14DBD6}"/>
              </a:ext>
            </a:extLst>
          </p:cNvPr>
          <p:cNvSpPr/>
          <p:nvPr/>
        </p:nvSpPr>
        <p:spPr>
          <a:xfrm>
            <a:off x="15572070" y="2516334"/>
            <a:ext cx="1325408" cy="1138305"/>
          </a:xfrm>
          <a:prstGeom prst="roundRect">
            <a:avLst/>
          </a:prstGeom>
          <a:solidFill>
            <a:schemeClr val="accent6">
              <a:lumMod val="60000"/>
              <a:lumOff val="40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3" name="Elemento grafico 92" descr="Ricevuta con riempimento a tinta unita">
            <a:extLst>
              <a:ext uri="{FF2B5EF4-FFF2-40B4-BE49-F238E27FC236}">
                <a16:creationId xmlns:a16="http://schemas.microsoft.com/office/drawing/2014/main" id="{17950CEA-CFE6-4BAB-AAD1-C39B87A41EA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808891" y="2673543"/>
            <a:ext cx="842686" cy="842686"/>
          </a:xfrm>
          <a:prstGeom prst="rect">
            <a:avLst/>
          </a:prstGeom>
        </p:spPr>
      </p:pic>
      <p:sp>
        <p:nvSpPr>
          <p:cNvPr id="111" name="Прямоугольник: скругленные углы 39">
            <a:extLst>
              <a:ext uri="{FF2B5EF4-FFF2-40B4-BE49-F238E27FC236}">
                <a16:creationId xmlns:a16="http://schemas.microsoft.com/office/drawing/2014/main" id="{9B720A71-B573-4F9C-BD29-827BEC9F360A}"/>
              </a:ext>
            </a:extLst>
          </p:cNvPr>
          <p:cNvSpPr/>
          <p:nvPr/>
        </p:nvSpPr>
        <p:spPr>
          <a:xfrm rot="5400000">
            <a:off x="10378746" y="7111080"/>
            <a:ext cx="2490353" cy="284575"/>
          </a:xfrm>
          <a:prstGeom prst="roundRect">
            <a:avLst>
              <a:gd name="adj" fmla="val 50000"/>
            </a:avLst>
          </a:prstGeom>
          <a:solidFill>
            <a:srgbClr val="7384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x-none" sz="2700"/>
          </a:p>
        </p:txBody>
      </p:sp>
      <p:sp>
        <p:nvSpPr>
          <p:cNvPr id="110" name="Прямоугольник: скругленные углы 39">
            <a:extLst>
              <a:ext uri="{FF2B5EF4-FFF2-40B4-BE49-F238E27FC236}">
                <a16:creationId xmlns:a16="http://schemas.microsoft.com/office/drawing/2014/main" id="{4329DB12-428D-41E7-9040-4C0DEC7E9B02}"/>
              </a:ext>
            </a:extLst>
          </p:cNvPr>
          <p:cNvSpPr/>
          <p:nvPr/>
        </p:nvSpPr>
        <p:spPr>
          <a:xfrm rot="5400000">
            <a:off x="5165533" y="7127787"/>
            <a:ext cx="2456941" cy="284575"/>
          </a:xfrm>
          <a:prstGeom prst="roundRect">
            <a:avLst>
              <a:gd name="adj" fmla="val 50000"/>
            </a:avLst>
          </a:prstGeom>
          <a:solidFill>
            <a:srgbClr val="73848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x-none" sz="2700"/>
          </a:p>
        </p:txBody>
      </p:sp>
      <p:sp>
        <p:nvSpPr>
          <p:cNvPr id="73" name="Rettangolo: Angoli arrotondati 24">
            <a:extLst>
              <a:ext uri="{FF2B5EF4-FFF2-40B4-BE49-F238E27FC236}">
                <a16:creationId xmlns:a16="http://schemas.microsoft.com/office/drawing/2014/main" id="{51508C12-093D-48A9-97EC-C5227A264268}"/>
              </a:ext>
              <a:ext uri="{C183D7F6-B498-43B3-948B-1728B52AA6E4}">
                <adec:decorative xmlns:adec="http://schemas.microsoft.com/office/drawing/2017/decorative" val="1"/>
              </a:ext>
            </a:extLst>
          </p:cNvPr>
          <p:cNvSpPr/>
          <p:nvPr/>
        </p:nvSpPr>
        <p:spPr>
          <a:xfrm>
            <a:off x="3281036" y="7044971"/>
            <a:ext cx="3773604" cy="740997"/>
          </a:xfrm>
          <a:prstGeom prst="roundRect">
            <a:avLst>
              <a:gd name="adj" fmla="val 28351"/>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it-IT" b="1" dirty="0"/>
              <a:t>CON ADDEBITO IVA</a:t>
            </a:r>
          </a:p>
        </p:txBody>
      </p:sp>
      <p:sp>
        <p:nvSpPr>
          <p:cNvPr id="96" name="Rectangle 9">
            <a:extLst>
              <a:ext uri="{FF2B5EF4-FFF2-40B4-BE49-F238E27FC236}">
                <a16:creationId xmlns:a16="http://schemas.microsoft.com/office/drawing/2014/main" id="{7C8DF057-0B98-4EA0-9AE6-F7B2CB781295}"/>
              </a:ext>
            </a:extLst>
          </p:cNvPr>
          <p:cNvSpPr>
            <a:spLocks noChangeArrowheads="1"/>
          </p:cNvSpPr>
          <p:nvPr/>
        </p:nvSpPr>
        <p:spPr bwMode="auto">
          <a:xfrm>
            <a:off x="2076754" y="5896855"/>
            <a:ext cx="5290704" cy="801429"/>
          </a:xfrm>
          <a:prstGeom prst="roundRect">
            <a:avLst/>
          </a:prstGeom>
          <a:solidFill>
            <a:schemeClr val="accent4">
              <a:lumMod val="75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FATTURA ELETTRONICA</a:t>
            </a:r>
            <a:endParaRPr lang="en-US" sz="2400" b="1" dirty="0">
              <a:solidFill>
                <a:schemeClr val="bg1"/>
              </a:solidFill>
              <a:latin typeface="Arial" charset="0"/>
              <a:cs typeface="+mn-cs"/>
            </a:endParaRPr>
          </a:p>
        </p:txBody>
      </p:sp>
      <p:sp>
        <p:nvSpPr>
          <p:cNvPr id="97" name="Rettangolo con angoli arrotondati 96">
            <a:extLst>
              <a:ext uri="{FF2B5EF4-FFF2-40B4-BE49-F238E27FC236}">
                <a16:creationId xmlns:a16="http://schemas.microsoft.com/office/drawing/2014/main" id="{104FE51E-9B00-4995-BAA6-408E72785652}"/>
              </a:ext>
            </a:extLst>
          </p:cNvPr>
          <p:cNvSpPr/>
          <p:nvPr/>
        </p:nvSpPr>
        <p:spPr>
          <a:xfrm>
            <a:off x="1241184" y="5707691"/>
            <a:ext cx="1325408" cy="1138305"/>
          </a:xfrm>
          <a:prstGeom prst="roundRect">
            <a:avLst/>
          </a:prstGeom>
          <a:solidFill>
            <a:schemeClr val="accent4">
              <a:lumMod val="75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8" name="Elemento grafico 97" descr="Portatile con riempimento a tinta unita">
            <a:extLst>
              <a:ext uri="{FF2B5EF4-FFF2-40B4-BE49-F238E27FC236}">
                <a16:creationId xmlns:a16="http://schemas.microsoft.com/office/drawing/2014/main" id="{59C7109C-8FA1-4368-9008-E805106142E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81275" y="5849586"/>
            <a:ext cx="903212" cy="903212"/>
          </a:xfrm>
          <a:prstGeom prst="rect">
            <a:avLst/>
          </a:prstGeom>
        </p:spPr>
      </p:pic>
      <p:sp>
        <p:nvSpPr>
          <p:cNvPr id="99" name="Rettangolo con angoli arrotondati 98">
            <a:extLst>
              <a:ext uri="{FF2B5EF4-FFF2-40B4-BE49-F238E27FC236}">
                <a16:creationId xmlns:a16="http://schemas.microsoft.com/office/drawing/2014/main" id="{18E01318-6416-4A03-9DEF-79ADB3190C5F}"/>
              </a:ext>
            </a:extLst>
          </p:cNvPr>
          <p:cNvSpPr/>
          <p:nvPr/>
        </p:nvSpPr>
        <p:spPr>
          <a:xfrm>
            <a:off x="7945551" y="4168146"/>
            <a:ext cx="2396897" cy="1320678"/>
          </a:xfrm>
          <a:prstGeom prst="roundRect">
            <a:avLst/>
          </a:prstGeom>
          <a:solidFill>
            <a:schemeClr val="tx2">
              <a:lumMod val="25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latin typeface="Arial" panose="020B0604020202020204" pitchFamily="34" charset="0"/>
                <a:cs typeface="Arial" panose="020B0604020202020204" pitchFamily="34" charset="0"/>
              </a:rPr>
              <a:t>ACQUISTI DA SAN MARINO</a:t>
            </a:r>
          </a:p>
        </p:txBody>
      </p:sp>
      <p:sp>
        <p:nvSpPr>
          <p:cNvPr id="102" name="Rectangle 9">
            <a:extLst>
              <a:ext uri="{FF2B5EF4-FFF2-40B4-BE49-F238E27FC236}">
                <a16:creationId xmlns:a16="http://schemas.microsoft.com/office/drawing/2014/main" id="{357BCB0E-A6AF-447F-A4A3-D0FCDC609F09}"/>
              </a:ext>
            </a:extLst>
          </p:cNvPr>
          <p:cNvSpPr>
            <a:spLocks noChangeArrowheads="1"/>
          </p:cNvSpPr>
          <p:nvPr/>
        </p:nvSpPr>
        <p:spPr bwMode="auto">
          <a:xfrm>
            <a:off x="10920542" y="5902225"/>
            <a:ext cx="5290704" cy="801429"/>
          </a:xfrm>
          <a:prstGeom prst="roundRect">
            <a:avLst/>
          </a:prstGeom>
          <a:solidFill>
            <a:schemeClr val="accent6">
              <a:lumMod val="60000"/>
              <a:lumOff val="40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FATTURA CARTACEA</a:t>
            </a:r>
            <a:endParaRPr lang="en-US" sz="2400" b="1" dirty="0">
              <a:solidFill>
                <a:schemeClr val="bg1"/>
              </a:solidFill>
              <a:latin typeface="Arial" charset="0"/>
              <a:cs typeface="+mn-cs"/>
            </a:endParaRPr>
          </a:p>
        </p:txBody>
      </p:sp>
      <p:sp>
        <p:nvSpPr>
          <p:cNvPr id="103" name="Rettangolo con angoli arrotondati 102">
            <a:extLst>
              <a:ext uri="{FF2B5EF4-FFF2-40B4-BE49-F238E27FC236}">
                <a16:creationId xmlns:a16="http://schemas.microsoft.com/office/drawing/2014/main" id="{F23DD9F9-7B18-4836-9026-EAE99DA2CFF5}"/>
              </a:ext>
            </a:extLst>
          </p:cNvPr>
          <p:cNvSpPr/>
          <p:nvPr/>
        </p:nvSpPr>
        <p:spPr>
          <a:xfrm>
            <a:off x="15377141" y="5764397"/>
            <a:ext cx="1325408" cy="1138305"/>
          </a:xfrm>
          <a:prstGeom prst="roundRect">
            <a:avLst/>
          </a:prstGeom>
          <a:solidFill>
            <a:schemeClr val="accent6">
              <a:lumMod val="60000"/>
              <a:lumOff val="40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4" name="Elemento grafico 103" descr="Ricevuta con riempimento a tinta unita">
            <a:extLst>
              <a:ext uri="{FF2B5EF4-FFF2-40B4-BE49-F238E27FC236}">
                <a16:creationId xmlns:a16="http://schemas.microsoft.com/office/drawing/2014/main" id="{00BD3A60-E763-4982-A73A-A3796D5CFF7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613962" y="5921606"/>
            <a:ext cx="842686" cy="842686"/>
          </a:xfrm>
          <a:prstGeom prst="rect">
            <a:avLst/>
          </a:prstGeom>
        </p:spPr>
      </p:pic>
      <p:sp>
        <p:nvSpPr>
          <p:cNvPr id="105" name="Rettangolo: Angoli arrotondati 24">
            <a:extLst>
              <a:ext uri="{FF2B5EF4-FFF2-40B4-BE49-F238E27FC236}">
                <a16:creationId xmlns:a16="http://schemas.microsoft.com/office/drawing/2014/main" id="{43B49E01-3A8D-41A8-B797-B66009421A1A}"/>
              </a:ext>
              <a:ext uri="{C183D7F6-B498-43B3-948B-1728B52AA6E4}">
                <adec:decorative xmlns:adec="http://schemas.microsoft.com/office/drawing/2017/decorative" val="1"/>
              </a:ext>
            </a:extLst>
          </p:cNvPr>
          <p:cNvSpPr/>
          <p:nvPr/>
        </p:nvSpPr>
        <p:spPr>
          <a:xfrm>
            <a:off x="3169239" y="8042737"/>
            <a:ext cx="3773604" cy="740997"/>
          </a:xfrm>
          <a:prstGeom prst="roundRect">
            <a:avLst>
              <a:gd name="adj" fmla="val 28351"/>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it-IT" b="1" dirty="0"/>
              <a:t>SENZA ADDEBITO IVA</a:t>
            </a:r>
          </a:p>
        </p:txBody>
      </p:sp>
      <p:sp>
        <p:nvSpPr>
          <p:cNvPr id="106" name="Rettangolo: Angoli arrotondati 24">
            <a:extLst>
              <a:ext uri="{FF2B5EF4-FFF2-40B4-BE49-F238E27FC236}">
                <a16:creationId xmlns:a16="http://schemas.microsoft.com/office/drawing/2014/main" id="{B805C983-8E7D-41CD-84EE-59E2ED6D70BC}"/>
              </a:ext>
              <a:ext uri="{C183D7F6-B498-43B3-948B-1728B52AA6E4}">
                <adec:decorative xmlns:adec="http://schemas.microsoft.com/office/drawing/2017/decorative" val="1"/>
              </a:ext>
            </a:extLst>
          </p:cNvPr>
          <p:cNvSpPr/>
          <p:nvPr/>
        </p:nvSpPr>
        <p:spPr>
          <a:xfrm>
            <a:off x="11256446" y="7044970"/>
            <a:ext cx="3773604" cy="740997"/>
          </a:xfrm>
          <a:prstGeom prst="roundRect">
            <a:avLst>
              <a:gd name="adj" fmla="val 28351"/>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it-IT" b="1" dirty="0"/>
              <a:t>CON ADDEBITO IVA</a:t>
            </a:r>
          </a:p>
        </p:txBody>
      </p:sp>
      <p:sp>
        <p:nvSpPr>
          <p:cNvPr id="107" name="Rettangolo: Angoli arrotondati 24">
            <a:extLst>
              <a:ext uri="{FF2B5EF4-FFF2-40B4-BE49-F238E27FC236}">
                <a16:creationId xmlns:a16="http://schemas.microsoft.com/office/drawing/2014/main" id="{445E33D2-B88D-4571-9DC3-2FBE5D94FB15}"/>
              </a:ext>
              <a:ext uri="{C183D7F6-B498-43B3-948B-1728B52AA6E4}">
                <adec:decorative xmlns:adec="http://schemas.microsoft.com/office/drawing/2017/decorative" val="1"/>
              </a:ext>
            </a:extLst>
          </p:cNvPr>
          <p:cNvSpPr/>
          <p:nvPr/>
        </p:nvSpPr>
        <p:spPr>
          <a:xfrm>
            <a:off x="11256446" y="8041780"/>
            <a:ext cx="3773604" cy="740997"/>
          </a:xfrm>
          <a:prstGeom prst="roundRect">
            <a:avLst>
              <a:gd name="adj" fmla="val 28351"/>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it-IT" b="1" dirty="0"/>
              <a:t>SENZA ADDEBITO IVA</a:t>
            </a:r>
          </a:p>
        </p:txBody>
      </p:sp>
      <p:sp>
        <p:nvSpPr>
          <p:cNvPr id="34" name="CasellaDiTesto 33">
            <a:extLst>
              <a:ext uri="{FF2B5EF4-FFF2-40B4-BE49-F238E27FC236}">
                <a16:creationId xmlns:a16="http://schemas.microsoft.com/office/drawing/2014/main" id="{AEE82D29-3878-444C-97B6-3BCBECFCA56B}"/>
              </a:ext>
            </a:extLst>
          </p:cNvPr>
          <p:cNvSpPr txBox="1"/>
          <p:nvPr/>
        </p:nvSpPr>
        <p:spPr>
          <a:xfrm>
            <a:off x="8101635" y="2994118"/>
            <a:ext cx="2007029" cy="369332"/>
          </a:xfrm>
          <a:prstGeom prst="rect">
            <a:avLst/>
          </a:prstGeom>
          <a:noFill/>
        </p:spPr>
        <p:txBody>
          <a:bodyPr wrap="square">
            <a:spAutoFit/>
          </a:bodyPr>
          <a:lstStyle/>
          <a:p>
            <a:pPr algn="ctr"/>
            <a:r>
              <a:rPr lang="it-IT" b="1" dirty="0">
                <a:latin typeface="Arial" panose="020B0604020202020204" pitchFamily="34" charset="0"/>
                <a:cs typeface="Arial" panose="020B0604020202020204" pitchFamily="34" charset="0"/>
              </a:rPr>
              <a:t>OPPURE</a:t>
            </a:r>
          </a:p>
        </p:txBody>
      </p:sp>
      <p:sp>
        <p:nvSpPr>
          <p:cNvPr id="40" name="CasellaDiTesto 39">
            <a:extLst>
              <a:ext uri="{FF2B5EF4-FFF2-40B4-BE49-F238E27FC236}">
                <a16:creationId xmlns:a16="http://schemas.microsoft.com/office/drawing/2014/main" id="{A8BC8C86-FA67-46FC-843D-250702397D18}"/>
              </a:ext>
            </a:extLst>
          </p:cNvPr>
          <p:cNvSpPr txBox="1"/>
          <p:nvPr/>
        </p:nvSpPr>
        <p:spPr>
          <a:xfrm>
            <a:off x="8501665" y="6191211"/>
            <a:ext cx="1497330" cy="369332"/>
          </a:xfrm>
          <a:prstGeom prst="rect">
            <a:avLst/>
          </a:prstGeom>
          <a:noFill/>
        </p:spPr>
        <p:txBody>
          <a:bodyPr wrap="square">
            <a:spAutoFit/>
          </a:bodyPr>
          <a:lstStyle/>
          <a:p>
            <a:r>
              <a:rPr lang="it-IT" b="1" dirty="0">
                <a:latin typeface="Arial" panose="020B0604020202020204" pitchFamily="34" charset="0"/>
                <a:cs typeface="Arial" panose="020B0604020202020204" pitchFamily="34" charset="0"/>
              </a:rPr>
              <a:t>OPPURE</a:t>
            </a:r>
          </a:p>
        </p:txBody>
      </p:sp>
      <p:sp>
        <p:nvSpPr>
          <p:cNvPr id="42" name="CasellaDiTesto 41">
            <a:extLst>
              <a:ext uri="{FF2B5EF4-FFF2-40B4-BE49-F238E27FC236}">
                <a16:creationId xmlns:a16="http://schemas.microsoft.com/office/drawing/2014/main" id="{D75B9D40-AD60-4520-BA25-E8DA0B58F210}"/>
              </a:ext>
            </a:extLst>
          </p:cNvPr>
          <p:cNvSpPr txBox="1"/>
          <p:nvPr/>
        </p:nvSpPr>
        <p:spPr>
          <a:xfrm>
            <a:off x="11178344" y="2216434"/>
            <a:ext cx="4775099" cy="367216"/>
          </a:xfrm>
          <a:prstGeom prst="rect">
            <a:avLst/>
          </a:prstGeom>
          <a:noFill/>
        </p:spPr>
        <p:txBody>
          <a:bodyPr wrap="square">
            <a:spAutoFit/>
          </a:bodyPr>
          <a:lstStyle/>
          <a:p>
            <a:pPr algn="ctr">
              <a:lnSpc>
                <a:spcPct val="107000"/>
              </a:lnSpc>
              <a:spcAft>
                <a:spcPts val="800"/>
              </a:spcAft>
            </a:pPr>
            <a:r>
              <a:rPr lang="it-IT" sz="1800" b="1" dirty="0">
                <a:solidFill>
                  <a:schemeClr val="tx2">
                    <a:lumMod val="25000"/>
                  </a:schemeClr>
                </a:solidFill>
                <a:effectLst/>
                <a:latin typeface="Arial" panose="020B0604020202020204" pitchFamily="34" charset="0"/>
                <a:ea typeface="Calibri" panose="020F0502020204030204" pitchFamily="34" charset="0"/>
                <a:cs typeface="Times New Roman" panose="02020603050405020304" pitchFamily="18" charset="0"/>
              </a:rPr>
              <a:t>fino al 30.06.2022</a:t>
            </a:r>
            <a:r>
              <a:rPr lang="it-IT" sz="1800" dirty="0">
                <a:solidFill>
                  <a:schemeClr val="tx2">
                    <a:lumMod val="25000"/>
                  </a:schemeClr>
                </a:solidFill>
                <a:effectLst/>
                <a:latin typeface="Arial" panose="020B0604020202020204" pitchFamily="34" charset="0"/>
                <a:ea typeface="Calibri" panose="020F0502020204030204" pitchFamily="34" charset="0"/>
                <a:cs typeface="Times New Roman" panose="02020603050405020304" pitchFamily="18" charset="0"/>
              </a:rPr>
              <a:t> </a:t>
            </a:r>
          </a:p>
        </p:txBody>
      </p:sp>
      <p:sp>
        <p:nvSpPr>
          <p:cNvPr id="46" name="CasellaDiTesto 45">
            <a:extLst>
              <a:ext uri="{FF2B5EF4-FFF2-40B4-BE49-F238E27FC236}">
                <a16:creationId xmlns:a16="http://schemas.microsoft.com/office/drawing/2014/main" id="{1693E6EA-1D5C-4FE5-BBA8-E33EC58F0B17}"/>
              </a:ext>
            </a:extLst>
          </p:cNvPr>
          <p:cNvSpPr txBox="1"/>
          <p:nvPr/>
        </p:nvSpPr>
        <p:spPr>
          <a:xfrm>
            <a:off x="2500493" y="1899605"/>
            <a:ext cx="4368607" cy="663580"/>
          </a:xfrm>
          <a:prstGeom prst="rect">
            <a:avLst/>
          </a:prstGeom>
          <a:noFill/>
        </p:spPr>
        <p:txBody>
          <a:bodyPr wrap="square">
            <a:spAutoFit/>
          </a:bodyPr>
          <a:lstStyle/>
          <a:p>
            <a:pPr algn="ctr">
              <a:lnSpc>
                <a:spcPct val="107000"/>
              </a:lnSpc>
              <a:spcAft>
                <a:spcPts val="800"/>
              </a:spcAft>
            </a:pPr>
            <a:r>
              <a:rPr lang="it-IT" sz="1800" b="1" dirty="0">
                <a:solidFill>
                  <a:schemeClr val="tx2">
                    <a:lumMod val="25000"/>
                  </a:schemeClr>
                </a:solidFill>
                <a:effectLst/>
                <a:latin typeface="Arial" panose="020B0604020202020204" pitchFamily="34" charset="0"/>
                <a:ea typeface="Calibri" panose="020F0502020204030204" pitchFamily="34" charset="0"/>
                <a:cs typeface="Times New Roman" panose="02020603050405020304" pitchFamily="18" charset="0"/>
              </a:rPr>
              <a:t>Facoltativa fino al 30.06.2022, obbligatoria dal 1.07.2022</a:t>
            </a:r>
            <a:endParaRPr lang="it-IT" sz="1800" dirty="0">
              <a:solidFill>
                <a:schemeClr val="tx2">
                  <a:lumMod val="25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1" name="CasellaDiTesto 50">
            <a:extLst>
              <a:ext uri="{FF2B5EF4-FFF2-40B4-BE49-F238E27FC236}">
                <a16:creationId xmlns:a16="http://schemas.microsoft.com/office/drawing/2014/main" id="{AFABE4CE-34FD-4077-AA2F-011972124F5E}"/>
              </a:ext>
            </a:extLst>
          </p:cNvPr>
          <p:cNvSpPr txBox="1"/>
          <p:nvPr/>
        </p:nvSpPr>
        <p:spPr>
          <a:xfrm>
            <a:off x="2476111" y="5157034"/>
            <a:ext cx="4368607" cy="663580"/>
          </a:xfrm>
          <a:prstGeom prst="rect">
            <a:avLst/>
          </a:prstGeom>
          <a:noFill/>
        </p:spPr>
        <p:txBody>
          <a:bodyPr wrap="square">
            <a:spAutoFit/>
          </a:bodyPr>
          <a:lstStyle/>
          <a:p>
            <a:pPr algn="ctr">
              <a:lnSpc>
                <a:spcPct val="107000"/>
              </a:lnSpc>
              <a:spcAft>
                <a:spcPts val="800"/>
              </a:spcAft>
            </a:pPr>
            <a:r>
              <a:rPr lang="it-IT" sz="1800" b="1" dirty="0">
                <a:solidFill>
                  <a:schemeClr val="tx2">
                    <a:lumMod val="25000"/>
                  </a:schemeClr>
                </a:solidFill>
                <a:effectLst/>
                <a:latin typeface="Arial" panose="020B0604020202020204" pitchFamily="34" charset="0"/>
                <a:ea typeface="Calibri" panose="020F0502020204030204" pitchFamily="34" charset="0"/>
                <a:cs typeface="Times New Roman" panose="02020603050405020304" pitchFamily="18" charset="0"/>
              </a:rPr>
              <a:t>Facoltativa fino al 30.06.2022, obbligatoria dal 1.07.2022</a:t>
            </a:r>
            <a:endParaRPr lang="it-IT" sz="1800" dirty="0">
              <a:solidFill>
                <a:schemeClr val="tx2">
                  <a:lumMod val="25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2" name="CasellaDiTesto 51">
            <a:extLst>
              <a:ext uri="{FF2B5EF4-FFF2-40B4-BE49-F238E27FC236}">
                <a16:creationId xmlns:a16="http://schemas.microsoft.com/office/drawing/2014/main" id="{719F4DB3-8F9B-4744-A21B-41E4A3E94CF2}"/>
              </a:ext>
            </a:extLst>
          </p:cNvPr>
          <p:cNvSpPr txBox="1"/>
          <p:nvPr/>
        </p:nvSpPr>
        <p:spPr>
          <a:xfrm>
            <a:off x="11047810" y="5506834"/>
            <a:ext cx="4775099" cy="367216"/>
          </a:xfrm>
          <a:prstGeom prst="rect">
            <a:avLst/>
          </a:prstGeom>
          <a:noFill/>
        </p:spPr>
        <p:txBody>
          <a:bodyPr wrap="square">
            <a:spAutoFit/>
          </a:bodyPr>
          <a:lstStyle/>
          <a:p>
            <a:pPr algn="ctr">
              <a:lnSpc>
                <a:spcPct val="107000"/>
              </a:lnSpc>
              <a:spcAft>
                <a:spcPts val="800"/>
              </a:spcAft>
            </a:pPr>
            <a:r>
              <a:rPr lang="it-IT" sz="1800" b="1" dirty="0">
                <a:solidFill>
                  <a:schemeClr val="tx2">
                    <a:lumMod val="25000"/>
                  </a:schemeClr>
                </a:solidFill>
                <a:effectLst/>
                <a:latin typeface="Arial" panose="020B0604020202020204" pitchFamily="34" charset="0"/>
                <a:ea typeface="Calibri" panose="020F0502020204030204" pitchFamily="34" charset="0"/>
                <a:cs typeface="Times New Roman" panose="02020603050405020304" pitchFamily="18" charset="0"/>
              </a:rPr>
              <a:t>fino al 30.06.2022</a:t>
            </a:r>
            <a:r>
              <a:rPr lang="it-IT" sz="1800" dirty="0">
                <a:solidFill>
                  <a:schemeClr val="tx2">
                    <a:lumMod val="25000"/>
                  </a:schemeClr>
                </a:solidFill>
                <a:effectLst/>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2332642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up)">
                                      <p:cBhvr>
                                        <p:cTn id="7" dur="4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600" b="0" i="0" u="none" strike="noStrike" kern="1200" cap="none" spc="0" normalizeH="0" baseline="0" noProof="0">
                <a:ln>
                  <a:noFill/>
                </a:ln>
                <a:solidFill>
                  <a:srgbClr val="FFFFFF"/>
                </a:solidFill>
                <a:effectLst/>
                <a:uLnTx/>
                <a:uFillTx/>
                <a:latin typeface="Lato Black"/>
                <a:ea typeface="Montserrat Black"/>
                <a:cs typeface="Montserrat Black"/>
                <a:sym typeface="Montserrat Black"/>
              </a:rPr>
              <a:t>02</a:t>
            </a:r>
            <a:endParaRPr kumimoji="0" sz="1800" b="0" i="0" u="none" strike="noStrike" kern="1200" cap="none" spc="0" normalizeH="0" baseline="0" noProof="0">
              <a:ln>
                <a:noFill/>
              </a:ln>
              <a:solidFill>
                <a:srgbClr val="FFFFFF"/>
              </a:solidFill>
              <a:effectLst/>
              <a:uLnTx/>
              <a:uFillTx/>
              <a:latin typeface="Lato Black"/>
              <a:ea typeface="+mn-ea"/>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44" name="TextBox 6">
            <a:extLst>
              <a:ext uri="{FF2B5EF4-FFF2-40B4-BE49-F238E27FC236}">
                <a16:creationId xmlns:a16="http://schemas.microsoft.com/office/drawing/2014/main" id="{7BBF14CE-7036-460E-BB0F-EEABCA490B5B}"/>
              </a:ext>
            </a:extLst>
          </p:cNvPr>
          <p:cNvSpPr txBox="1"/>
          <p:nvPr/>
        </p:nvSpPr>
        <p:spPr>
          <a:xfrm>
            <a:off x="705825" y="225198"/>
            <a:ext cx="15753375" cy="550343"/>
          </a:xfrm>
          <a:prstGeom prst="rect">
            <a:avLst/>
          </a:prstGeom>
          <a:noFill/>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CESSIONI VERSO SAN MARINO</a:t>
            </a:r>
            <a:endParaRPr kumimoji="0" lang="it-IT" sz="3000" b="0"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grpSp>
        <p:nvGrpSpPr>
          <p:cNvPr id="39" name="Gruppo 38">
            <a:extLst>
              <a:ext uri="{FF2B5EF4-FFF2-40B4-BE49-F238E27FC236}">
                <a16:creationId xmlns:a16="http://schemas.microsoft.com/office/drawing/2014/main" id="{DE4A648F-30F5-4CA0-B9E8-E305405AE2F2}"/>
              </a:ext>
            </a:extLst>
          </p:cNvPr>
          <p:cNvGrpSpPr/>
          <p:nvPr/>
        </p:nvGrpSpPr>
        <p:grpSpPr>
          <a:xfrm>
            <a:off x="-8617" y="9110730"/>
            <a:ext cx="18287999" cy="1177858"/>
            <a:chOff x="-121141" y="6091519"/>
            <a:chExt cx="12462637" cy="894504"/>
          </a:xfrm>
        </p:grpSpPr>
        <p:sp>
          <p:nvSpPr>
            <p:cNvPr id="41" name="Rettangolo 40">
              <a:extLst>
                <a:ext uri="{FF2B5EF4-FFF2-40B4-BE49-F238E27FC236}">
                  <a16:creationId xmlns:a16="http://schemas.microsoft.com/office/drawing/2014/main" id="{CB1600F7-DCB9-41A2-8193-54FFD5AEC3E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3" name="Immagine 42">
              <a:extLst>
                <a:ext uri="{FF2B5EF4-FFF2-40B4-BE49-F238E27FC236}">
                  <a16:creationId xmlns:a16="http://schemas.microsoft.com/office/drawing/2014/main" id="{9D0C61CB-1B1E-40DC-867E-D28CD32EC53C}"/>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5" name="CasellaDiTesto 44">
            <a:extLst>
              <a:ext uri="{FF2B5EF4-FFF2-40B4-BE49-F238E27FC236}">
                <a16:creationId xmlns:a16="http://schemas.microsoft.com/office/drawing/2014/main" id="{D4887CDD-D5EA-44C3-92D6-1FE1F6AD98DE}"/>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8" name="CasellaDiTesto 27">
            <a:extLst>
              <a:ext uri="{FF2B5EF4-FFF2-40B4-BE49-F238E27FC236}">
                <a16:creationId xmlns:a16="http://schemas.microsoft.com/office/drawing/2014/main" id="{F57DDB0D-9746-47C5-827C-67062E5F4558}"/>
              </a:ext>
            </a:extLst>
          </p:cNvPr>
          <p:cNvSpPr txBox="1"/>
          <p:nvPr/>
        </p:nvSpPr>
        <p:spPr>
          <a:xfrm>
            <a:off x="7955906" y="1919864"/>
            <a:ext cx="4591050" cy="369332"/>
          </a:xfrm>
          <a:prstGeom prst="rect">
            <a:avLst/>
          </a:prstGeom>
          <a:noFill/>
        </p:spPr>
        <p:txBody>
          <a:bodyPr wrap="square">
            <a:spAutoFit/>
          </a:bodyPr>
          <a:lstStyle/>
          <a:p>
            <a:pPr algn="ctr"/>
            <a:r>
              <a:rPr lang="it-IT" sz="1800" b="0" i="0" u="none" strike="noStrike" kern="1200" baseline="0">
                <a:solidFill>
                  <a:schemeClr val="bg2"/>
                </a:solidFill>
                <a:latin typeface="Arial" panose="020B0604020202020204" pitchFamily="34" charset="0"/>
                <a:ea typeface="+mn-ea"/>
                <a:cs typeface="Arial" panose="020B0604020202020204" pitchFamily="34" charset="0"/>
              </a:rPr>
              <a:t>;</a:t>
            </a:r>
          </a:p>
        </p:txBody>
      </p:sp>
      <p:grpSp>
        <p:nvGrpSpPr>
          <p:cNvPr id="23" name="Group 10">
            <a:extLst>
              <a:ext uri="{FF2B5EF4-FFF2-40B4-BE49-F238E27FC236}">
                <a16:creationId xmlns:a16="http://schemas.microsoft.com/office/drawing/2014/main" id="{18EB65FB-83A6-4B4A-930C-3C9F81F03B1A}"/>
              </a:ext>
            </a:extLst>
          </p:cNvPr>
          <p:cNvGrpSpPr/>
          <p:nvPr/>
        </p:nvGrpSpPr>
        <p:grpSpPr>
          <a:xfrm>
            <a:off x="515468" y="3006062"/>
            <a:ext cx="17590793" cy="4598991"/>
            <a:chOff x="2030399" y="2848768"/>
            <a:chExt cx="8127219" cy="1160462"/>
          </a:xfrm>
        </p:grpSpPr>
        <p:sp>
          <p:nvSpPr>
            <p:cNvPr id="24" name="Freeform 11">
              <a:extLst>
                <a:ext uri="{FF2B5EF4-FFF2-40B4-BE49-F238E27FC236}">
                  <a16:creationId xmlns:a16="http://schemas.microsoft.com/office/drawing/2014/main" id="{18183ACB-D6A8-4DAE-9EAC-221E0EE0EB99}"/>
                </a:ext>
              </a:extLst>
            </p:cNvPr>
            <p:cNvSpPr/>
            <p:nvPr/>
          </p:nvSpPr>
          <p:spPr>
            <a:xfrm>
              <a:off x="2030399" y="2848768"/>
              <a:ext cx="3071170"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solidFill>
              <a:srgbClr val="2B2D4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84257" tIns="68009" rIns="648240" bIns="68009" numCol="1" spcCol="1270" anchor="ctr" anchorCtr="0">
              <a:noAutofit/>
            </a:bodyPr>
            <a:lstStyle/>
            <a:p>
              <a:pPr lvl="0" algn="ctr" defTabSz="2266950">
                <a:lnSpc>
                  <a:spcPct val="90000"/>
                </a:lnSpc>
                <a:spcBef>
                  <a:spcPct val="0"/>
                </a:spcBef>
                <a:spcAft>
                  <a:spcPct val="35000"/>
                </a:spcAft>
              </a:pPr>
              <a:endParaRPr lang="en-US" sz="5100" kern="1200"/>
            </a:p>
          </p:txBody>
        </p:sp>
        <p:sp>
          <p:nvSpPr>
            <p:cNvPr id="25" name="Freeform 12">
              <a:extLst>
                <a:ext uri="{FF2B5EF4-FFF2-40B4-BE49-F238E27FC236}">
                  <a16:creationId xmlns:a16="http://schemas.microsoft.com/office/drawing/2014/main" id="{1A7AB1A4-F9DE-4A14-8D27-241B3FB50DC6}"/>
                </a:ext>
              </a:extLst>
            </p:cNvPr>
            <p:cNvSpPr/>
            <p:nvPr/>
          </p:nvSpPr>
          <p:spPr>
            <a:xfrm>
              <a:off x="4645421" y="2848768"/>
              <a:ext cx="3054320"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solidFill>
              <a:schemeClr val="tx2">
                <a:lumMod val="2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84257" tIns="68009" rIns="648240" bIns="68009" numCol="1" spcCol="1270" anchor="ctr" anchorCtr="0">
              <a:noAutofit/>
            </a:bodyPr>
            <a:lstStyle/>
            <a:p>
              <a:pPr lvl="0" algn="ctr" defTabSz="2266950">
                <a:lnSpc>
                  <a:spcPct val="90000"/>
                </a:lnSpc>
                <a:spcBef>
                  <a:spcPct val="0"/>
                </a:spcBef>
                <a:spcAft>
                  <a:spcPct val="35000"/>
                </a:spcAft>
              </a:pPr>
              <a:endParaRPr lang="en-US" sz="5100" kern="1200"/>
            </a:p>
          </p:txBody>
        </p:sp>
        <p:sp>
          <p:nvSpPr>
            <p:cNvPr id="26" name="Freeform 13">
              <a:extLst>
                <a:ext uri="{FF2B5EF4-FFF2-40B4-BE49-F238E27FC236}">
                  <a16:creationId xmlns:a16="http://schemas.microsoft.com/office/drawing/2014/main" id="{A7F530C0-DE04-4DA7-88B9-FC2A12A111E9}"/>
                </a:ext>
              </a:extLst>
            </p:cNvPr>
            <p:cNvSpPr/>
            <p:nvPr/>
          </p:nvSpPr>
          <p:spPr>
            <a:xfrm>
              <a:off x="7256462" y="284876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solidFill>
              <a:schemeClr val="tx2">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84257" tIns="68009" rIns="648240" bIns="68009" numCol="1" spcCol="1270" anchor="ctr" anchorCtr="0">
              <a:noAutofit/>
            </a:bodyPr>
            <a:lstStyle/>
            <a:p>
              <a:pPr lvl="0" algn="ctr" defTabSz="2266950">
                <a:lnSpc>
                  <a:spcPct val="90000"/>
                </a:lnSpc>
                <a:spcBef>
                  <a:spcPct val="0"/>
                </a:spcBef>
                <a:spcAft>
                  <a:spcPct val="35000"/>
                </a:spcAft>
              </a:pPr>
              <a:endParaRPr lang="en-US" sz="5100" kern="1200"/>
            </a:p>
          </p:txBody>
        </p:sp>
      </p:grpSp>
      <p:sp>
        <p:nvSpPr>
          <p:cNvPr id="8" name="CasellaDiTesto 7">
            <a:extLst>
              <a:ext uri="{FF2B5EF4-FFF2-40B4-BE49-F238E27FC236}">
                <a16:creationId xmlns:a16="http://schemas.microsoft.com/office/drawing/2014/main" id="{C2C639FE-2C3F-4D5F-9CFA-4504E8C76500}"/>
              </a:ext>
            </a:extLst>
          </p:cNvPr>
          <p:cNvSpPr txBox="1"/>
          <p:nvPr/>
        </p:nvSpPr>
        <p:spPr>
          <a:xfrm>
            <a:off x="1909418" y="3418469"/>
            <a:ext cx="4359145" cy="3816429"/>
          </a:xfrm>
          <a:prstGeom prst="rect">
            <a:avLst/>
          </a:prstGeom>
          <a:noFill/>
        </p:spPr>
        <p:txBody>
          <a:bodyPr wrap="square" rtlCol="0">
            <a:spAutoFit/>
          </a:bodyPr>
          <a:lstStyle/>
          <a:p>
            <a:pPr marL="342900" indent="-342900">
              <a:buFont typeface="Wingdings" panose="05000000000000000000" pitchFamily="2" charset="2"/>
              <a:buChar char="§"/>
            </a:pPr>
            <a:r>
              <a:rPr lang="it-IT" sz="2200" dirty="0">
                <a:solidFill>
                  <a:schemeClr val="bg1"/>
                </a:solidFill>
                <a:latin typeface="Arial" panose="020B0604020202020204" pitchFamily="34" charset="0"/>
                <a:cs typeface="Arial" panose="020B0604020202020204" pitchFamily="34" charset="0"/>
              </a:rPr>
              <a:t>Indica in fattura:</a:t>
            </a:r>
          </a:p>
          <a:p>
            <a:r>
              <a:rPr lang="it-IT" sz="2200" dirty="0">
                <a:solidFill>
                  <a:schemeClr val="bg1"/>
                </a:solidFill>
                <a:latin typeface="Arial" panose="020B0604020202020204" pitchFamily="34" charset="0"/>
                <a:cs typeface="Arial" panose="020B0604020202020204" pitchFamily="34" charset="0"/>
              </a:rPr>
              <a:t>-  numero identificativo del cessionario sammarinese; </a:t>
            </a:r>
          </a:p>
          <a:p>
            <a:pPr marL="342900" indent="-342900">
              <a:buFontTx/>
              <a:buChar char="-"/>
            </a:pPr>
            <a:r>
              <a:rPr lang="it-IT" sz="2200" dirty="0">
                <a:solidFill>
                  <a:schemeClr val="bg1"/>
                </a:solidFill>
                <a:latin typeface="Arial" panose="020B0604020202020204" pitchFamily="34" charset="0"/>
                <a:cs typeface="Arial" panose="020B0604020202020204" pitchFamily="34" charset="0"/>
              </a:rPr>
              <a:t>codice destinatario 2R4GTO8;</a:t>
            </a:r>
          </a:p>
          <a:p>
            <a:pPr marL="342900" indent="-342900">
              <a:buFontTx/>
              <a:buChar char="-"/>
            </a:pPr>
            <a:r>
              <a:rPr lang="it-IT" sz="2200" dirty="0">
                <a:solidFill>
                  <a:schemeClr val="bg1"/>
                </a:solidFill>
                <a:latin typeface="Arial" panose="020B0604020202020204" pitchFamily="34" charset="0"/>
                <a:cs typeface="Arial" panose="020B0604020202020204" pitchFamily="34" charset="0"/>
              </a:rPr>
              <a:t>nel campo “natura” il codice “N3.3” (“non imponibili - cessioni verso San Marino”)</a:t>
            </a:r>
          </a:p>
          <a:p>
            <a:pPr marL="342900" indent="-342900">
              <a:buFontTx/>
              <a:buChar char="-"/>
            </a:pPr>
            <a:endParaRPr lang="it-IT" sz="2200" dirty="0">
              <a:solidFill>
                <a:schemeClr val="bg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it-IT" sz="2200" dirty="0">
                <a:solidFill>
                  <a:schemeClr val="bg1"/>
                </a:solidFill>
                <a:latin typeface="Arial" panose="020B0604020202020204" pitchFamily="34" charset="0"/>
                <a:cs typeface="Arial" panose="020B0604020202020204" pitchFamily="34" charset="0"/>
              </a:rPr>
              <a:t>Trasmette</a:t>
            </a:r>
            <a:r>
              <a:rPr lang="it-IT" sz="2200" b="1" dirty="0">
                <a:solidFill>
                  <a:schemeClr val="bg1"/>
                </a:solidFill>
                <a:latin typeface="Arial" panose="020B0604020202020204" pitchFamily="34" charset="0"/>
                <a:cs typeface="Arial" panose="020B0604020202020204" pitchFamily="34" charset="0"/>
              </a:rPr>
              <a:t> </a:t>
            </a:r>
            <a:r>
              <a:rPr lang="it-IT" sz="2200" dirty="0">
                <a:solidFill>
                  <a:schemeClr val="bg1"/>
                </a:solidFill>
                <a:latin typeface="Arial" panose="020B0604020202020204" pitchFamily="34" charset="0"/>
                <a:cs typeface="Arial" panose="020B0604020202020204" pitchFamily="34" charset="0"/>
              </a:rPr>
              <a:t>le fatture così compilate tramite </a:t>
            </a:r>
            <a:r>
              <a:rPr lang="it-IT" sz="2200" dirty="0" err="1">
                <a:solidFill>
                  <a:schemeClr val="bg1"/>
                </a:solidFill>
                <a:latin typeface="Arial" panose="020B0604020202020204" pitchFamily="34" charset="0"/>
                <a:cs typeface="Arial" panose="020B0604020202020204" pitchFamily="34" charset="0"/>
              </a:rPr>
              <a:t>SdI</a:t>
            </a:r>
            <a:r>
              <a:rPr lang="it-IT" sz="2200" dirty="0">
                <a:solidFill>
                  <a:schemeClr val="bg1"/>
                </a:solidFill>
                <a:latin typeface="Arial" panose="020B0604020202020204" pitchFamily="34" charset="0"/>
                <a:cs typeface="Arial" panose="020B0604020202020204" pitchFamily="34" charset="0"/>
              </a:rPr>
              <a:t> all’Ufficio tributario di San Marino</a:t>
            </a:r>
          </a:p>
        </p:txBody>
      </p:sp>
      <p:sp>
        <p:nvSpPr>
          <p:cNvPr id="27" name="CasellaDiTesto 26">
            <a:extLst>
              <a:ext uri="{FF2B5EF4-FFF2-40B4-BE49-F238E27FC236}">
                <a16:creationId xmlns:a16="http://schemas.microsoft.com/office/drawing/2014/main" id="{381012E4-92FA-42D9-B8C6-A296BF329AF5}"/>
              </a:ext>
            </a:extLst>
          </p:cNvPr>
          <p:cNvSpPr txBox="1"/>
          <p:nvPr/>
        </p:nvSpPr>
        <p:spPr>
          <a:xfrm>
            <a:off x="7579332" y="3867021"/>
            <a:ext cx="4023840" cy="2800767"/>
          </a:xfrm>
          <a:prstGeom prst="rect">
            <a:avLst/>
          </a:prstGeom>
          <a:noFill/>
        </p:spPr>
        <p:txBody>
          <a:bodyPr wrap="square" rtlCol="0">
            <a:spAutoFit/>
          </a:bodyPr>
          <a:lstStyle/>
          <a:p>
            <a:pPr marL="342900" lvl="0" indent="-342900">
              <a:buFont typeface="Wingdings" panose="05000000000000000000" pitchFamily="2" charset="2"/>
              <a:buChar char="§"/>
            </a:pPr>
            <a:r>
              <a:rPr lang="it-IT" sz="2200" dirty="0">
                <a:solidFill>
                  <a:schemeClr val="bg1"/>
                </a:solidFill>
                <a:latin typeface="Arial" panose="020B0604020202020204" pitchFamily="34" charset="0"/>
                <a:cs typeface="Arial" panose="020B0604020202020204" pitchFamily="34" charset="0"/>
              </a:rPr>
              <a:t>Verifica il regolare assolvimento dell’imposta;</a:t>
            </a:r>
          </a:p>
          <a:p>
            <a:pPr marL="342900" lvl="0" indent="-342900">
              <a:buFont typeface="Wingdings" panose="05000000000000000000" pitchFamily="2" charset="2"/>
              <a:buChar char="§"/>
            </a:pPr>
            <a:r>
              <a:rPr lang="it-IT" sz="2200" dirty="0">
                <a:solidFill>
                  <a:schemeClr val="bg1"/>
                </a:solidFill>
                <a:latin typeface="Arial" panose="020B0604020202020204" pitchFamily="34" charset="0"/>
                <a:cs typeface="Arial" panose="020B0604020202020204" pitchFamily="34" charset="0"/>
              </a:rPr>
              <a:t>convalida la regolarità della fattura;</a:t>
            </a:r>
          </a:p>
          <a:p>
            <a:pPr marL="342900" lvl="0" indent="-342900">
              <a:buFont typeface="Wingdings" panose="05000000000000000000" pitchFamily="2" charset="2"/>
              <a:buChar char="§"/>
            </a:pPr>
            <a:r>
              <a:rPr lang="it-IT" sz="2200" dirty="0">
                <a:solidFill>
                  <a:schemeClr val="bg1"/>
                </a:solidFill>
                <a:latin typeface="Arial" panose="020B0604020202020204" pitchFamily="34" charset="0"/>
                <a:cs typeface="Arial" panose="020B0604020202020204" pitchFamily="34" charset="0"/>
              </a:rPr>
              <a:t>comunica l’esito del controllo all’Agenzia delle Entrate attraverso apposito canale telematico.</a:t>
            </a:r>
            <a:endParaRPr lang="it-IT" sz="2200" dirty="0">
              <a:solidFill>
                <a:schemeClr val="bg1"/>
              </a:solidFill>
            </a:endParaRPr>
          </a:p>
        </p:txBody>
      </p:sp>
      <p:sp>
        <p:nvSpPr>
          <p:cNvPr id="30" name="CasellaDiTesto 29">
            <a:extLst>
              <a:ext uri="{FF2B5EF4-FFF2-40B4-BE49-F238E27FC236}">
                <a16:creationId xmlns:a16="http://schemas.microsoft.com/office/drawing/2014/main" id="{05D76283-983A-4BF8-AB88-9D6E050FA2E9}"/>
              </a:ext>
            </a:extLst>
          </p:cNvPr>
          <p:cNvSpPr txBox="1"/>
          <p:nvPr/>
        </p:nvSpPr>
        <p:spPr>
          <a:xfrm>
            <a:off x="13010103" y="3867020"/>
            <a:ext cx="4005696" cy="2800767"/>
          </a:xfrm>
          <a:prstGeom prst="rect">
            <a:avLst/>
          </a:prstGeom>
          <a:noFill/>
        </p:spPr>
        <p:txBody>
          <a:bodyPr wrap="square">
            <a:spAutoFit/>
          </a:bodyPr>
          <a:lstStyle/>
          <a:p>
            <a:pPr marL="342900" lvl="0" indent="-342900" algn="l">
              <a:buFont typeface="Wingdings" panose="05000000000000000000" pitchFamily="2" charset="2"/>
              <a:buChar char="§"/>
            </a:pPr>
            <a:r>
              <a:rPr lang="it-IT" sz="2200" b="0" i="0" u="none" strike="noStrike" baseline="0" dirty="0">
                <a:solidFill>
                  <a:schemeClr val="bg1"/>
                </a:solidFill>
                <a:latin typeface="Arial" panose="020B0604020202020204" pitchFamily="34" charset="0"/>
                <a:cs typeface="Arial" panose="020B0604020202020204" pitchFamily="34" charset="0"/>
              </a:rPr>
              <a:t>Mette a disposizione del cedente italiano all’interno dell’area riservata la fattura convalidata, consentendogli di visualizzare telematicamente l’esito del controllo operato dall’Ufficio di San Marino. </a:t>
            </a:r>
            <a:endParaRPr lang="it-IT" sz="2200" b="0" dirty="0">
              <a:solidFill>
                <a:schemeClr val="bg1"/>
              </a:solidFill>
              <a:latin typeface="Arial" panose="020B0604020202020204" pitchFamily="34" charset="0"/>
              <a:cs typeface="Arial" panose="020B0604020202020204" pitchFamily="34" charset="0"/>
            </a:endParaRPr>
          </a:p>
        </p:txBody>
      </p:sp>
      <p:sp>
        <p:nvSpPr>
          <p:cNvPr id="35" name="Rectangle 9">
            <a:extLst>
              <a:ext uri="{FF2B5EF4-FFF2-40B4-BE49-F238E27FC236}">
                <a16:creationId xmlns:a16="http://schemas.microsoft.com/office/drawing/2014/main" id="{C655B7B7-AAD8-405B-93B6-54C9BA97492D}"/>
              </a:ext>
            </a:extLst>
          </p:cNvPr>
          <p:cNvSpPr>
            <a:spLocks noChangeArrowheads="1"/>
          </p:cNvSpPr>
          <p:nvPr/>
        </p:nvSpPr>
        <p:spPr bwMode="auto">
          <a:xfrm>
            <a:off x="12443710" y="7818413"/>
            <a:ext cx="4481344" cy="1081569"/>
          </a:xfrm>
          <a:prstGeom prst="roundRect">
            <a:avLst/>
          </a:prstGeom>
          <a:solidFill>
            <a:schemeClr val="tx2">
              <a:lumMod val="50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cs typeface="+mn-cs"/>
              </a:rPr>
              <a:t>3 – </a:t>
            </a:r>
            <a:r>
              <a:rPr lang="en-US" sz="2400" b="1" dirty="0" err="1">
                <a:solidFill>
                  <a:schemeClr val="bg1"/>
                </a:solidFill>
                <a:latin typeface="Arial" charset="0"/>
                <a:cs typeface="+mn-cs"/>
              </a:rPr>
              <a:t>Agenzia</a:t>
            </a:r>
            <a:r>
              <a:rPr lang="en-US" sz="2400" b="1" dirty="0">
                <a:solidFill>
                  <a:schemeClr val="bg1"/>
                </a:solidFill>
                <a:latin typeface="Arial" charset="0"/>
                <a:cs typeface="+mn-cs"/>
              </a:rPr>
              <a:t> </a:t>
            </a:r>
            <a:r>
              <a:rPr lang="en-US" sz="2400" b="1" dirty="0" err="1">
                <a:solidFill>
                  <a:schemeClr val="bg1"/>
                </a:solidFill>
                <a:latin typeface="Arial" charset="0"/>
                <a:cs typeface="+mn-cs"/>
              </a:rPr>
              <a:t>delle</a:t>
            </a:r>
            <a:r>
              <a:rPr lang="en-US" sz="2400" b="1" dirty="0">
                <a:solidFill>
                  <a:schemeClr val="bg1"/>
                </a:solidFill>
                <a:latin typeface="Arial" charset="0"/>
                <a:cs typeface="+mn-cs"/>
              </a:rPr>
              <a:t> </a:t>
            </a:r>
            <a:r>
              <a:rPr lang="en-US" sz="2400" b="1" dirty="0" err="1">
                <a:solidFill>
                  <a:schemeClr val="bg1"/>
                </a:solidFill>
                <a:latin typeface="Arial" charset="0"/>
                <a:cs typeface="+mn-cs"/>
              </a:rPr>
              <a:t>Entrate</a:t>
            </a:r>
            <a:endParaRPr lang="en-US" sz="2400" b="1" dirty="0">
              <a:solidFill>
                <a:schemeClr val="bg1"/>
              </a:solidFill>
              <a:latin typeface="Arial" charset="0"/>
              <a:cs typeface="+mn-cs"/>
            </a:endParaRPr>
          </a:p>
        </p:txBody>
      </p:sp>
      <p:sp>
        <p:nvSpPr>
          <p:cNvPr id="36" name="Rectangle 9">
            <a:extLst>
              <a:ext uri="{FF2B5EF4-FFF2-40B4-BE49-F238E27FC236}">
                <a16:creationId xmlns:a16="http://schemas.microsoft.com/office/drawing/2014/main" id="{1ECB5E28-1930-4C0B-8986-2C1FC55991D2}"/>
              </a:ext>
            </a:extLst>
          </p:cNvPr>
          <p:cNvSpPr>
            <a:spLocks noChangeArrowheads="1"/>
          </p:cNvSpPr>
          <p:nvPr/>
        </p:nvSpPr>
        <p:spPr bwMode="auto">
          <a:xfrm>
            <a:off x="6640718" y="7929372"/>
            <a:ext cx="4481344" cy="1081569"/>
          </a:xfrm>
          <a:prstGeom prst="roundRect">
            <a:avLst/>
          </a:prstGeom>
          <a:solidFill>
            <a:schemeClr val="tx2">
              <a:lumMod val="25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cs typeface="+mn-cs"/>
              </a:rPr>
              <a:t>2 – </a:t>
            </a:r>
            <a:r>
              <a:rPr lang="en-US" sz="2400" b="1" dirty="0" err="1">
                <a:solidFill>
                  <a:schemeClr val="bg1"/>
                </a:solidFill>
                <a:latin typeface="Arial" charset="0"/>
                <a:cs typeface="+mn-cs"/>
              </a:rPr>
              <a:t>Ufficio</a:t>
            </a:r>
            <a:r>
              <a:rPr lang="en-US" sz="2400" b="1" dirty="0">
                <a:solidFill>
                  <a:schemeClr val="bg1"/>
                </a:solidFill>
                <a:latin typeface="Arial" charset="0"/>
                <a:cs typeface="+mn-cs"/>
              </a:rPr>
              <a:t> </a:t>
            </a:r>
            <a:r>
              <a:rPr lang="en-US" sz="2400" b="1" dirty="0" err="1">
                <a:solidFill>
                  <a:schemeClr val="bg1"/>
                </a:solidFill>
                <a:latin typeface="Arial" charset="0"/>
                <a:cs typeface="+mn-cs"/>
              </a:rPr>
              <a:t>tributario</a:t>
            </a:r>
            <a:r>
              <a:rPr lang="en-US" sz="2400" b="1" dirty="0">
                <a:solidFill>
                  <a:schemeClr val="bg1"/>
                </a:solidFill>
                <a:latin typeface="Arial" charset="0"/>
                <a:cs typeface="+mn-cs"/>
              </a:rPr>
              <a:t> di San Marino</a:t>
            </a:r>
          </a:p>
        </p:txBody>
      </p:sp>
      <p:sp>
        <p:nvSpPr>
          <p:cNvPr id="37" name="Rectangle 9">
            <a:extLst>
              <a:ext uri="{FF2B5EF4-FFF2-40B4-BE49-F238E27FC236}">
                <a16:creationId xmlns:a16="http://schemas.microsoft.com/office/drawing/2014/main" id="{9F93BE9D-9C90-4275-AD67-E0C242C1B8B8}"/>
              </a:ext>
            </a:extLst>
          </p:cNvPr>
          <p:cNvSpPr>
            <a:spLocks noChangeArrowheads="1"/>
          </p:cNvSpPr>
          <p:nvPr/>
        </p:nvSpPr>
        <p:spPr bwMode="auto">
          <a:xfrm>
            <a:off x="981094" y="7973109"/>
            <a:ext cx="4481344" cy="1081569"/>
          </a:xfrm>
          <a:prstGeom prst="roundRect">
            <a:avLst/>
          </a:prstGeom>
          <a:solidFill>
            <a:srgbClr val="2B2D42"/>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1- </a:t>
            </a:r>
            <a:r>
              <a:rPr lang="en-US" sz="2400" b="1" dirty="0" err="1">
                <a:solidFill>
                  <a:schemeClr val="bg1"/>
                </a:solidFill>
                <a:latin typeface="Arial" charset="0"/>
              </a:rPr>
              <a:t>Cedente</a:t>
            </a:r>
            <a:r>
              <a:rPr lang="en-US" sz="2400" b="1" dirty="0">
                <a:solidFill>
                  <a:schemeClr val="bg1"/>
                </a:solidFill>
                <a:latin typeface="Arial" charset="0"/>
              </a:rPr>
              <a:t> </a:t>
            </a:r>
            <a:r>
              <a:rPr lang="en-US" sz="2400" b="1" dirty="0" err="1">
                <a:solidFill>
                  <a:schemeClr val="bg1"/>
                </a:solidFill>
                <a:latin typeface="Arial" charset="0"/>
              </a:rPr>
              <a:t>italiano</a:t>
            </a:r>
            <a:endParaRPr lang="en-US" sz="2400" b="1" dirty="0">
              <a:solidFill>
                <a:schemeClr val="bg1"/>
              </a:solidFill>
              <a:latin typeface="Arial" charset="0"/>
              <a:cs typeface="+mn-cs"/>
            </a:endParaRPr>
          </a:p>
        </p:txBody>
      </p:sp>
      <p:sp>
        <p:nvSpPr>
          <p:cNvPr id="38" name="Rectangle 9">
            <a:extLst>
              <a:ext uri="{FF2B5EF4-FFF2-40B4-BE49-F238E27FC236}">
                <a16:creationId xmlns:a16="http://schemas.microsoft.com/office/drawing/2014/main" id="{866E3B28-A2FD-4BB6-B7CB-20296BFB8E1E}"/>
              </a:ext>
            </a:extLst>
          </p:cNvPr>
          <p:cNvSpPr>
            <a:spLocks noChangeArrowheads="1"/>
          </p:cNvSpPr>
          <p:nvPr/>
        </p:nvSpPr>
        <p:spPr bwMode="auto">
          <a:xfrm>
            <a:off x="1476754" y="1486589"/>
            <a:ext cx="14809271" cy="1081569"/>
          </a:xfrm>
          <a:prstGeom prst="roundRect">
            <a:avLst/>
          </a:prstGeom>
          <a:solidFill>
            <a:schemeClr val="accent4">
              <a:lumMod val="75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FATTURA ELETTRONICA</a:t>
            </a:r>
            <a:endParaRPr lang="en-US" sz="2400" b="1" dirty="0">
              <a:solidFill>
                <a:schemeClr val="bg1"/>
              </a:solidFill>
              <a:latin typeface="Arial" charset="0"/>
              <a:cs typeface="+mn-cs"/>
            </a:endParaRPr>
          </a:p>
        </p:txBody>
      </p:sp>
      <p:sp>
        <p:nvSpPr>
          <p:cNvPr id="11" name="Rettangolo con angoli arrotondati 10">
            <a:extLst>
              <a:ext uri="{FF2B5EF4-FFF2-40B4-BE49-F238E27FC236}">
                <a16:creationId xmlns:a16="http://schemas.microsoft.com/office/drawing/2014/main" id="{27F19EF7-5EFF-4FAA-BC15-C92ECE163C41}"/>
              </a:ext>
            </a:extLst>
          </p:cNvPr>
          <p:cNvSpPr/>
          <p:nvPr/>
        </p:nvSpPr>
        <p:spPr>
          <a:xfrm>
            <a:off x="1816355" y="1293980"/>
            <a:ext cx="2098477" cy="1436849"/>
          </a:xfrm>
          <a:prstGeom prst="roundRect">
            <a:avLst/>
          </a:prstGeom>
          <a:solidFill>
            <a:schemeClr val="accent4">
              <a:lumMod val="75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3" name="Elemento grafico 12" descr="Portatile con riempimento a tinta unita">
            <a:extLst>
              <a:ext uri="{FF2B5EF4-FFF2-40B4-BE49-F238E27FC236}">
                <a16:creationId xmlns:a16="http://schemas.microsoft.com/office/drawing/2014/main" id="{CA2A0C7A-FB22-4AE2-8AF1-9BB07A49C36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202889" y="1334538"/>
            <a:ext cx="1325408" cy="1325408"/>
          </a:xfrm>
          <a:prstGeom prst="rect">
            <a:avLst/>
          </a:prstGeom>
        </p:spPr>
      </p:pic>
    </p:spTree>
    <p:extLst>
      <p:ext uri="{BB962C8B-B14F-4D97-AF65-F5344CB8AC3E}">
        <p14:creationId xmlns:p14="http://schemas.microsoft.com/office/powerpoint/2010/main" val="30330368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up)">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wipe(up)">
                                      <p:cBhvr>
                                        <p:cTn id="12" dur="4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Google Shape;1884;p203">
            <a:extLst>
              <a:ext uri="{FF2B5EF4-FFF2-40B4-BE49-F238E27FC236}">
                <a16:creationId xmlns:a16="http://schemas.microsoft.com/office/drawing/2014/main" id="{3CE1B042-CAD2-496D-B5DE-6C3F36F4E4C0}"/>
              </a:ext>
            </a:extLst>
          </p:cNvPr>
          <p:cNvSpPr txBox="1"/>
          <p:nvPr/>
        </p:nvSpPr>
        <p:spPr>
          <a:xfrm>
            <a:off x="7583323" y="3895426"/>
            <a:ext cx="1455774" cy="854080"/>
          </a:xfrm>
          <a:prstGeom prst="rect">
            <a:avLst/>
          </a:prstGeom>
          <a:noFill/>
          <a:ln>
            <a:noFill/>
          </a:ln>
        </p:spPr>
        <p:txBody>
          <a:bodyPr spcFirstLastPara="1" wrap="square" lIns="91425" tIns="45700" rIns="91425" bIns="45700" anchor="t" anchorCtr="0">
            <a:no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r>
              <a:rPr kumimoji="0" lang="en-US" sz="3600" b="0" i="0" u="none" strike="noStrike" kern="1200" cap="none" spc="0" normalizeH="0" baseline="0" noProof="0">
                <a:ln>
                  <a:noFill/>
                </a:ln>
                <a:solidFill>
                  <a:srgbClr val="FFFFFF"/>
                </a:solidFill>
                <a:effectLst/>
                <a:uLnTx/>
                <a:uFillTx/>
                <a:latin typeface="Lato Black"/>
                <a:ea typeface="Montserrat Black"/>
                <a:cs typeface="Montserrat Black"/>
                <a:sym typeface="Montserrat Black"/>
              </a:rPr>
              <a:t>02</a:t>
            </a:r>
            <a:endParaRPr kumimoji="0" sz="1800" b="0" i="0" u="none" strike="noStrike" kern="1200" cap="none" spc="0" normalizeH="0" baseline="0" noProof="0">
              <a:ln>
                <a:noFill/>
              </a:ln>
              <a:solidFill>
                <a:srgbClr val="FFFFFF"/>
              </a:solidFill>
              <a:effectLst/>
              <a:uLnTx/>
              <a:uFillTx/>
              <a:latin typeface="Lato Black"/>
              <a:ea typeface="+mn-ea"/>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39" name="Gruppo 38">
            <a:extLst>
              <a:ext uri="{FF2B5EF4-FFF2-40B4-BE49-F238E27FC236}">
                <a16:creationId xmlns:a16="http://schemas.microsoft.com/office/drawing/2014/main" id="{DE4A648F-30F5-4CA0-B9E8-E305405AE2F2}"/>
              </a:ext>
            </a:extLst>
          </p:cNvPr>
          <p:cNvGrpSpPr/>
          <p:nvPr/>
        </p:nvGrpSpPr>
        <p:grpSpPr>
          <a:xfrm>
            <a:off x="-8617" y="9110730"/>
            <a:ext cx="18287999" cy="1177858"/>
            <a:chOff x="-121141" y="6091519"/>
            <a:chExt cx="12462637" cy="894504"/>
          </a:xfrm>
        </p:grpSpPr>
        <p:sp>
          <p:nvSpPr>
            <p:cNvPr id="41" name="Rettangolo 40">
              <a:extLst>
                <a:ext uri="{FF2B5EF4-FFF2-40B4-BE49-F238E27FC236}">
                  <a16:creationId xmlns:a16="http://schemas.microsoft.com/office/drawing/2014/main" id="{CB1600F7-DCB9-41A2-8193-54FFD5AEC3E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3" name="Immagine 42">
              <a:extLst>
                <a:ext uri="{FF2B5EF4-FFF2-40B4-BE49-F238E27FC236}">
                  <a16:creationId xmlns:a16="http://schemas.microsoft.com/office/drawing/2014/main" id="{9D0C61CB-1B1E-40DC-867E-D28CD32EC53C}"/>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5" name="CasellaDiTesto 44">
            <a:extLst>
              <a:ext uri="{FF2B5EF4-FFF2-40B4-BE49-F238E27FC236}">
                <a16:creationId xmlns:a16="http://schemas.microsoft.com/office/drawing/2014/main" id="{D4887CDD-D5EA-44C3-92D6-1FE1F6AD98DE}"/>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8" name="CasellaDiTesto 27">
            <a:extLst>
              <a:ext uri="{FF2B5EF4-FFF2-40B4-BE49-F238E27FC236}">
                <a16:creationId xmlns:a16="http://schemas.microsoft.com/office/drawing/2014/main" id="{F57DDB0D-9746-47C5-827C-67062E5F4558}"/>
              </a:ext>
            </a:extLst>
          </p:cNvPr>
          <p:cNvSpPr txBox="1"/>
          <p:nvPr/>
        </p:nvSpPr>
        <p:spPr>
          <a:xfrm>
            <a:off x="7955906" y="1919864"/>
            <a:ext cx="4591050" cy="369332"/>
          </a:xfrm>
          <a:prstGeom prst="rect">
            <a:avLst/>
          </a:prstGeom>
          <a:noFill/>
        </p:spPr>
        <p:txBody>
          <a:bodyPr wrap="square">
            <a:spAutoFit/>
          </a:bodyPr>
          <a:lstStyle/>
          <a:p>
            <a:pPr algn="ctr"/>
            <a:r>
              <a:rPr lang="it-IT" sz="1800" b="0" i="0" u="none" strike="noStrike" kern="1200" baseline="0">
                <a:solidFill>
                  <a:schemeClr val="bg2"/>
                </a:solidFill>
                <a:latin typeface="Arial" panose="020B0604020202020204" pitchFamily="34" charset="0"/>
                <a:ea typeface="+mn-ea"/>
                <a:cs typeface="Arial" panose="020B0604020202020204" pitchFamily="34" charset="0"/>
              </a:rPr>
              <a:t>;</a:t>
            </a:r>
          </a:p>
        </p:txBody>
      </p:sp>
      <p:grpSp>
        <p:nvGrpSpPr>
          <p:cNvPr id="23" name="Group 10">
            <a:extLst>
              <a:ext uri="{FF2B5EF4-FFF2-40B4-BE49-F238E27FC236}">
                <a16:creationId xmlns:a16="http://schemas.microsoft.com/office/drawing/2014/main" id="{18EB65FB-83A6-4B4A-930C-3C9F81F03B1A}"/>
              </a:ext>
            </a:extLst>
          </p:cNvPr>
          <p:cNvGrpSpPr/>
          <p:nvPr/>
        </p:nvGrpSpPr>
        <p:grpSpPr>
          <a:xfrm>
            <a:off x="1816355" y="3291287"/>
            <a:ext cx="15048781" cy="4102649"/>
            <a:chOff x="2034381" y="2848768"/>
            <a:chExt cx="5512196" cy="1160462"/>
          </a:xfrm>
        </p:grpSpPr>
        <p:sp>
          <p:nvSpPr>
            <p:cNvPr id="24" name="Freeform 11">
              <a:extLst>
                <a:ext uri="{FF2B5EF4-FFF2-40B4-BE49-F238E27FC236}">
                  <a16:creationId xmlns:a16="http://schemas.microsoft.com/office/drawing/2014/main" id="{18183ACB-D6A8-4DAE-9EAC-221E0EE0EB99}"/>
                </a:ext>
              </a:extLst>
            </p:cNvPr>
            <p:cNvSpPr/>
            <p:nvPr/>
          </p:nvSpPr>
          <p:spPr>
            <a:xfrm>
              <a:off x="2034381" y="284876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solidFill>
              <a:schemeClr val="tx2">
                <a:lumMod val="2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84257" tIns="68009" rIns="648240" bIns="68009" numCol="1" spcCol="1270" anchor="ctr" anchorCtr="0">
              <a:noAutofit/>
            </a:bodyPr>
            <a:lstStyle/>
            <a:p>
              <a:pPr lvl="0" algn="ctr" defTabSz="2266950">
                <a:lnSpc>
                  <a:spcPct val="90000"/>
                </a:lnSpc>
                <a:spcBef>
                  <a:spcPct val="0"/>
                </a:spcBef>
                <a:spcAft>
                  <a:spcPct val="35000"/>
                </a:spcAft>
              </a:pPr>
              <a:endParaRPr lang="en-US" sz="5100" kern="1200"/>
            </a:p>
          </p:txBody>
        </p:sp>
        <p:sp>
          <p:nvSpPr>
            <p:cNvPr id="25" name="Freeform 12">
              <a:extLst>
                <a:ext uri="{FF2B5EF4-FFF2-40B4-BE49-F238E27FC236}">
                  <a16:creationId xmlns:a16="http://schemas.microsoft.com/office/drawing/2014/main" id="{1A7AB1A4-F9DE-4A14-8D27-241B3FB50DC6}"/>
                </a:ext>
              </a:extLst>
            </p:cNvPr>
            <p:cNvSpPr/>
            <p:nvPr/>
          </p:nvSpPr>
          <p:spPr>
            <a:xfrm>
              <a:off x="4645421" y="2848768"/>
              <a:ext cx="2901156" cy="1160462"/>
            </a:xfrm>
            <a:custGeom>
              <a:avLst/>
              <a:gdLst>
                <a:gd name="connsiteX0" fmla="*/ 0 w 2901156"/>
                <a:gd name="connsiteY0" fmla="*/ 0 h 1160462"/>
                <a:gd name="connsiteX1" fmla="*/ 2320925 w 2901156"/>
                <a:gd name="connsiteY1" fmla="*/ 0 h 1160462"/>
                <a:gd name="connsiteX2" fmla="*/ 2901156 w 2901156"/>
                <a:gd name="connsiteY2" fmla="*/ 580231 h 1160462"/>
                <a:gd name="connsiteX3" fmla="*/ 2320925 w 2901156"/>
                <a:gd name="connsiteY3" fmla="*/ 1160462 h 1160462"/>
                <a:gd name="connsiteX4" fmla="*/ 0 w 2901156"/>
                <a:gd name="connsiteY4" fmla="*/ 1160462 h 1160462"/>
                <a:gd name="connsiteX5" fmla="*/ 580231 w 2901156"/>
                <a:gd name="connsiteY5" fmla="*/ 580231 h 1160462"/>
                <a:gd name="connsiteX6" fmla="*/ 0 w 2901156"/>
                <a:gd name="connsiteY6" fmla="*/ 0 h 1160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01156" h="1160462">
                  <a:moveTo>
                    <a:pt x="0" y="0"/>
                  </a:moveTo>
                  <a:lnTo>
                    <a:pt x="2320925" y="0"/>
                  </a:lnTo>
                  <a:lnTo>
                    <a:pt x="2901156" y="580231"/>
                  </a:lnTo>
                  <a:lnTo>
                    <a:pt x="2320925" y="1160462"/>
                  </a:lnTo>
                  <a:lnTo>
                    <a:pt x="0" y="1160462"/>
                  </a:lnTo>
                  <a:lnTo>
                    <a:pt x="580231" y="580231"/>
                  </a:lnTo>
                  <a:lnTo>
                    <a:pt x="0" y="0"/>
                  </a:lnTo>
                  <a:close/>
                </a:path>
              </a:pathLst>
            </a:custGeom>
            <a:solidFill>
              <a:srgbClr val="3B5AB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84257" tIns="68009" rIns="648240" bIns="68009" numCol="1" spcCol="1270" anchor="ctr" anchorCtr="0">
              <a:noAutofit/>
            </a:bodyPr>
            <a:lstStyle/>
            <a:p>
              <a:pPr lvl="0" algn="ctr" defTabSz="2266950">
                <a:lnSpc>
                  <a:spcPct val="90000"/>
                </a:lnSpc>
                <a:spcBef>
                  <a:spcPct val="0"/>
                </a:spcBef>
                <a:spcAft>
                  <a:spcPct val="35000"/>
                </a:spcAft>
              </a:pPr>
              <a:endParaRPr lang="en-US" sz="5100" kern="1200"/>
            </a:p>
          </p:txBody>
        </p:sp>
      </p:grpSp>
      <p:sp>
        <p:nvSpPr>
          <p:cNvPr id="8" name="CasellaDiTesto 7">
            <a:extLst>
              <a:ext uri="{FF2B5EF4-FFF2-40B4-BE49-F238E27FC236}">
                <a16:creationId xmlns:a16="http://schemas.microsoft.com/office/drawing/2014/main" id="{C2C639FE-2C3F-4D5F-9CFA-4504E8C76500}"/>
              </a:ext>
            </a:extLst>
          </p:cNvPr>
          <p:cNvSpPr txBox="1"/>
          <p:nvPr/>
        </p:nvSpPr>
        <p:spPr>
          <a:xfrm>
            <a:off x="3896449" y="4384149"/>
            <a:ext cx="4329582" cy="1938992"/>
          </a:xfrm>
          <a:prstGeom prst="rect">
            <a:avLst/>
          </a:prstGeom>
          <a:noFill/>
        </p:spPr>
        <p:txBody>
          <a:bodyPr wrap="square" rtlCol="0">
            <a:spAutoFit/>
          </a:bodyPr>
          <a:lstStyle/>
          <a:p>
            <a:pPr marL="342900" lvl="0" indent="-342900">
              <a:buFont typeface="Wingdings" panose="05000000000000000000" pitchFamily="2" charset="2"/>
              <a:buChar char="§"/>
            </a:pPr>
            <a:r>
              <a:rPr lang="it-IT" sz="2400" dirty="0">
                <a:solidFill>
                  <a:schemeClr val="bg1"/>
                </a:solidFill>
                <a:latin typeface="Arial" panose="020B0604020202020204" pitchFamily="34" charset="0"/>
                <a:cs typeface="Arial" panose="020B0604020202020204" pitchFamily="34" charset="0"/>
              </a:rPr>
              <a:t>Emette tre fatture, due delle quali sono consegnate al cessionario sammarinese;</a:t>
            </a:r>
          </a:p>
          <a:p>
            <a:pPr marL="342900" lvl="0" indent="-342900">
              <a:buFont typeface="Wingdings" panose="05000000000000000000" pitchFamily="2" charset="2"/>
              <a:buChar char="§"/>
            </a:pPr>
            <a:r>
              <a:rPr lang="it-IT" sz="2400" dirty="0">
                <a:solidFill>
                  <a:schemeClr val="bg1"/>
                </a:solidFill>
                <a:latin typeface="Arial" panose="020B0604020202020204" pitchFamily="34" charset="0"/>
                <a:cs typeface="Arial" panose="020B0604020202020204" pitchFamily="34" charset="0"/>
              </a:rPr>
              <a:t>riceve la fattura vidimata dal cessionario sammarinese</a:t>
            </a:r>
          </a:p>
        </p:txBody>
      </p:sp>
      <p:sp>
        <p:nvSpPr>
          <p:cNvPr id="27" name="CasellaDiTesto 26">
            <a:extLst>
              <a:ext uri="{FF2B5EF4-FFF2-40B4-BE49-F238E27FC236}">
                <a16:creationId xmlns:a16="http://schemas.microsoft.com/office/drawing/2014/main" id="{381012E4-92FA-42D9-B8C6-A296BF329AF5}"/>
              </a:ext>
            </a:extLst>
          </p:cNvPr>
          <p:cNvSpPr txBox="1"/>
          <p:nvPr/>
        </p:nvSpPr>
        <p:spPr>
          <a:xfrm>
            <a:off x="10578870" y="3895426"/>
            <a:ext cx="4924865" cy="3046988"/>
          </a:xfrm>
          <a:prstGeom prst="rect">
            <a:avLst/>
          </a:prstGeom>
          <a:noFill/>
        </p:spPr>
        <p:txBody>
          <a:bodyPr wrap="square" rtlCol="0">
            <a:spAutoFit/>
          </a:bodyPr>
          <a:lstStyle/>
          <a:p>
            <a:pPr marL="342900" lvl="0" indent="-342900">
              <a:buFont typeface="Wingdings" panose="05000000000000000000" pitchFamily="2" charset="2"/>
              <a:buChar char="§"/>
            </a:pPr>
            <a:r>
              <a:rPr lang="it-IT" sz="2400" dirty="0">
                <a:solidFill>
                  <a:schemeClr val="bg1"/>
                </a:solidFill>
                <a:latin typeface="Arial" panose="020B0604020202020204" pitchFamily="34" charset="0"/>
                <a:cs typeface="Arial" panose="020B0604020202020204" pitchFamily="34" charset="0"/>
              </a:rPr>
              <a:t>Restituisce al cedente italiano un esemplare di </a:t>
            </a:r>
            <a:r>
              <a:rPr lang="it-IT" sz="2400" b="1" dirty="0">
                <a:solidFill>
                  <a:schemeClr val="bg1"/>
                </a:solidFill>
                <a:latin typeface="Arial" panose="020B0604020202020204" pitchFamily="34" charset="0"/>
                <a:cs typeface="Arial" panose="020B0604020202020204" pitchFamily="34" charset="0"/>
              </a:rPr>
              <a:t>fattura vidimata</a:t>
            </a:r>
            <a:r>
              <a:rPr lang="it-IT" sz="2400" dirty="0">
                <a:solidFill>
                  <a:schemeClr val="bg1"/>
                </a:solidFill>
                <a:latin typeface="Arial" panose="020B0604020202020204" pitchFamily="34" charset="0"/>
                <a:cs typeface="Arial" panose="020B0604020202020204" pitchFamily="34" charset="0"/>
              </a:rPr>
              <a:t> con indicazione della data, minuita di timbro a secco circolare contenente intorno allo stemma ufficiale sammarinese la dicitura «Rep. di San Marino – Uff. tributario»</a:t>
            </a:r>
            <a:endParaRPr lang="it-IT" sz="2400" dirty="0">
              <a:solidFill>
                <a:schemeClr val="bg1"/>
              </a:solidFill>
            </a:endParaRPr>
          </a:p>
        </p:txBody>
      </p:sp>
      <p:sp>
        <p:nvSpPr>
          <p:cNvPr id="36" name="Rectangle 9">
            <a:extLst>
              <a:ext uri="{FF2B5EF4-FFF2-40B4-BE49-F238E27FC236}">
                <a16:creationId xmlns:a16="http://schemas.microsoft.com/office/drawing/2014/main" id="{1ECB5E28-1930-4C0B-8986-2C1FC55991D2}"/>
              </a:ext>
            </a:extLst>
          </p:cNvPr>
          <p:cNvSpPr>
            <a:spLocks noChangeArrowheads="1"/>
          </p:cNvSpPr>
          <p:nvPr/>
        </p:nvSpPr>
        <p:spPr bwMode="auto">
          <a:xfrm>
            <a:off x="10068829" y="7605194"/>
            <a:ext cx="4607622" cy="1081569"/>
          </a:xfrm>
          <a:prstGeom prst="roundRect">
            <a:avLst/>
          </a:prstGeom>
          <a:solidFill>
            <a:srgbClr val="3B5AB3"/>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cs typeface="+mn-cs"/>
              </a:rPr>
              <a:t>2- </a:t>
            </a:r>
            <a:r>
              <a:rPr lang="en-US" sz="2400" b="1" dirty="0" err="1">
                <a:solidFill>
                  <a:schemeClr val="bg1"/>
                </a:solidFill>
                <a:latin typeface="Arial" charset="0"/>
              </a:rPr>
              <a:t>C</a:t>
            </a:r>
            <a:r>
              <a:rPr lang="en-US" sz="2400" b="1" dirty="0" err="1">
                <a:solidFill>
                  <a:schemeClr val="bg1"/>
                </a:solidFill>
                <a:latin typeface="Arial" charset="0"/>
                <a:cs typeface="+mn-cs"/>
              </a:rPr>
              <a:t>essionario</a:t>
            </a:r>
            <a:r>
              <a:rPr lang="en-US" sz="2400" b="1" dirty="0">
                <a:solidFill>
                  <a:schemeClr val="bg1"/>
                </a:solidFill>
                <a:latin typeface="Arial" charset="0"/>
                <a:cs typeface="+mn-cs"/>
              </a:rPr>
              <a:t> </a:t>
            </a:r>
            <a:r>
              <a:rPr lang="en-US" sz="2400" b="1" dirty="0" err="1">
                <a:solidFill>
                  <a:schemeClr val="bg1"/>
                </a:solidFill>
                <a:latin typeface="Arial" charset="0"/>
                <a:cs typeface="+mn-cs"/>
              </a:rPr>
              <a:t>sammarinese</a:t>
            </a:r>
            <a:endParaRPr lang="en-US" sz="2400" b="1" dirty="0">
              <a:solidFill>
                <a:schemeClr val="bg1"/>
              </a:solidFill>
              <a:latin typeface="Arial" charset="0"/>
              <a:cs typeface="+mn-cs"/>
            </a:endParaRPr>
          </a:p>
        </p:txBody>
      </p:sp>
      <p:sp>
        <p:nvSpPr>
          <p:cNvPr id="37" name="Rectangle 9">
            <a:extLst>
              <a:ext uri="{FF2B5EF4-FFF2-40B4-BE49-F238E27FC236}">
                <a16:creationId xmlns:a16="http://schemas.microsoft.com/office/drawing/2014/main" id="{9F93BE9D-9C90-4275-AD67-E0C242C1B8B8}"/>
              </a:ext>
            </a:extLst>
          </p:cNvPr>
          <p:cNvSpPr>
            <a:spLocks noChangeArrowheads="1"/>
          </p:cNvSpPr>
          <p:nvPr/>
        </p:nvSpPr>
        <p:spPr bwMode="auto">
          <a:xfrm>
            <a:off x="2975701" y="7671685"/>
            <a:ext cx="4607622" cy="1081569"/>
          </a:xfrm>
          <a:prstGeom prst="roundRect">
            <a:avLst/>
          </a:prstGeom>
          <a:solidFill>
            <a:schemeClr val="tx2">
              <a:lumMod val="25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1- </a:t>
            </a:r>
            <a:r>
              <a:rPr lang="en-US" sz="2400" b="1" dirty="0" err="1">
                <a:solidFill>
                  <a:schemeClr val="bg1"/>
                </a:solidFill>
                <a:latin typeface="Arial" charset="0"/>
              </a:rPr>
              <a:t>Cedente</a:t>
            </a:r>
            <a:r>
              <a:rPr lang="en-US" sz="2400" b="1" dirty="0">
                <a:solidFill>
                  <a:schemeClr val="bg1"/>
                </a:solidFill>
                <a:latin typeface="Arial" charset="0"/>
              </a:rPr>
              <a:t> </a:t>
            </a:r>
            <a:r>
              <a:rPr lang="en-US" sz="2400" b="1" dirty="0" err="1">
                <a:solidFill>
                  <a:schemeClr val="bg1"/>
                </a:solidFill>
                <a:latin typeface="Arial" charset="0"/>
              </a:rPr>
              <a:t>italiano</a:t>
            </a:r>
            <a:endParaRPr lang="en-US" sz="2400" b="1" dirty="0">
              <a:solidFill>
                <a:schemeClr val="bg1"/>
              </a:solidFill>
              <a:latin typeface="Arial" charset="0"/>
              <a:cs typeface="+mn-cs"/>
            </a:endParaRPr>
          </a:p>
        </p:txBody>
      </p:sp>
      <p:sp>
        <p:nvSpPr>
          <p:cNvPr id="26" name="Rectangle 9">
            <a:extLst>
              <a:ext uri="{FF2B5EF4-FFF2-40B4-BE49-F238E27FC236}">
                <a16:creationId xmlns:a16="http://schemas.microsoft.com/office/drawing/2014/main" id="{A3F967F9-ACA1-4F35-9FB8-8BE0038E1F91}"/>
              </a:ext>
            </a:extLst>
          </p:cNvPr>
          <p:cNvSpPr>
            <a:spLocks noChangeArrowheads="1"/>
          </p:cNvSpPr>
          <p:nvPr/>
        </p:nvSpPr>
        <p:spPr bwMode="auto">
          <a:xfrm>
            <a:off x="1476754" y="1510493"/>
            <a:ext cx="14809271" cy="1081569"/>
          </a:xfrm>
          <a:prstGeom prst="roundRect">
            <a:avLst/>
          </a:prstGeom>
          <a:solidFill>
            <a:schemeClr val="accent6">
              <a:lumMod val="60000"/>
              <a:lumOff val="40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FATTURA CARTACEA</a:t>
            </a:r>
            <a:endParaRPr lang="en-US" sz="2400" b="1" dirty="0">
              <a:solidFill>
                <a:schemeClr val="bg1"/>
              </a:solidFill>
              <a:latin typeface="Arial" charset="0"/>
              <a:cs typeface="+mn-cs"/>
            </a:endParaRPr>
          </a:p>
        </p:txBody>
      </p:sp>
      <p:sp>
        <p:nvSpPr>
          <p:cNvPr id="30" name="Rettangolo con angoli arrotondati 29">
            <a:extLst>
              <a:ext uri="{FF2B5EF4-FFF2-40B4-BE49-F238E27FC236}">
                <a16:creationId xmlns:a16="http://schemas.microsoft.com/office/drawing/2014/main" id="{B1DA0D77-66D6-4378-8176-3AEC8C9AA9D4}"/>
              </a:ext>
            </a:extLst>
          </p:cNvPr>
          <p:cNvSpPr/>
          <p:nvPr/>
        </p:nvSpPr>
        <p:spPr>
          <a:xfrm>
            <a:off x="1816355" y="1317884"/>
            <a:ext cx="2098477" cy="1436849"/>
          </a:xfrm>
          <a:prstGeom prst="roundRect">
            <a:avLst/>
          </a:prstGeom>
          <a:solidFill>
            <a:srgbClr val="86ABAB"/>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1" name="Elemento grafico 30" descr="Ricevuta con riempimento a tinta unita">
            <a:extLst>
              <a:ext uri="{FF2B5EF4-FFF2-40B4-BE49-F238E27FC236}">
                <a16:creationId xmlns:a16="http://schemas.microsoft.com/office/drawing/2014/main" id="{96775D90-F058-4168-B099-B48DF44971E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18840" y="1488014"/>
            <a:ext cx="1093505" cy="1093505"/>
          </a:xfrm>
          <a:prstGeom prst="rect">
            <a:avLst/>
          </a:prstGeom>
        </p:spPr>
      </p:pic>
      <p:sp>
        <p:nvSpPr>
          <p:cNvPr id="29" name="TextBox 6">
            <a:extLst>
              <a:ext uri="{FF2B5EF4-FFF2-40B4-BE49-F238E27FC236}">
                <a16:creationId xmlns:a16="http://schemas.microsoft.com/office/drawing/2014/main" id="{453C3871-271A-4A2A-A404-EBE81294AA68}"/>
              </a:ext>
            </a:extLst>
          </p:cNvPr>
          <p:cNvSpPr txBox="1"/>
          <p:nvPr/>
        </p:nvSpPr>
        <p:spPr>
          <a:xfrm>
            <a:off x="705825" y="225198"/>
            <a:ext cx="15753375" cy="550343"/>
          </a:xfrm>
          <a:prstGeom prst="rect">
            <a:avLst/>
          </a:prstGeom>
          <a:noFill/>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CESSIONI VERSO SAN MARINO</a:t>
            </a:r>
            <a:endParaRPr kumimoji="0" lang="it-IT" sz="3000" b="0"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071384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up)">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up)">
                                      <p:cBhvr>
                                        <p:cTn id="12" dur="4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2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DCCA1990-22B5-C145-99C5-C2E2B503E84C}"/>
              </a:ext>
            </a:extLst>
          </p:cNvPr>
          <p:cNvSpPr/>
          <p:nvPr/>
        </p:nvSpPr>
        <p:spPr>
          <a:xfrm>
            <a:off x="-22441" y="-13932"/>
            <a:ext cx="18309032" cy="1033779"/>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692"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nvGrpSpPr>
          <p:cNvPr id="4" name="Gruppo 3">
            <a:extLst>
              <a:ext uri="{FF2B5EF4-FFF2-40B4-BE49-F238E27FC236}">
                <a16:creationId xmlns:a16="http://schemas.microsoft.com/office/drawing/2014/main" id="{8CBF53AC-ABC9-1341-91FB-790EABE0C63E}"/>
              </a:ext>
            </a:extLst>
          </p:cNvPr>
          <p:cNvGrpSpPr/>
          <p:nvPr/>
        </p:nvGrpSpPr>
        <p:grpSpPr>
          <a:xfrm>
            <a:off x="-7205" y="9110117"/>
            <a:ext cx="18285177" cy="1177677"/>
            <a:chOff x="-121141" y="6091519"/>
            <a:chExt cx="12462637" cy="894504"/>
          </a:xfrm>
        </p:grpSpPr>
        <p:sp>
          <p:nvSpPr>
            <p:cNvPr id="5" name="Rettangolo 4">
              <a:extLst>
                <a:ext uri="{FF2B5EF4-FFF2-40B4-BE49-F238E27FC236}">
                  <a16:creationId xmlns:a16="http://schemas.microsoft.com/office/drawing/2014/main" id="{14B8B8D8-CF9E-244C-85B4-66B7DD5280B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692"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6" name="Immagine 5">
              <a:extLst>
                <a:ext uri="{FF2B5EF4-FFF2-40B4-BE49-F238E27FC236}">
                  <a16:creationId xmlns:a16="http://schemas.microsoft.com/office/drawing/2014/main" id="{E9BBE8D1-01B4-A24B-BE0F-178CD20A455B}"/>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7" name="CasellaDiTesto 6">
            <a:extLst>
              <a:ext uri="{FF2B5EF4-FFF2-40B4-BE49-F238E27FC236}">
                <a16:creationId xmlns:a16="http://schemas.microsoft.com/office/drawing/2014/main" id="{76ED2972-60F0-6D43-8FC4-ED8EBF91C05D}"/>
              </a:ext>
            </a:extLst>
          </p:cNvPr>
          <p:cNvSpPr txBox="1"/>
          <p:nvPr/>
        </p:nvSpPr>
        <p:spPr>
          <a:xfrm>
            <a:off x="516802" y="9591872"/>
            <a:ext cx="6797678" cy="338682"/>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1"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8" name="TextBox 6">
            <a:extLst>
              <a:ext uri="{FF2B5EF4-FFF2-40B4-BE49-F238E27FC236}">
                <a16:creationId xmlns:a16="http://schemas.microsoft.com/office/drawing/2014/main" id="{46A30BE5-D0E5-4E4D-ACD0-8FD4AA946AF5}"/>
              </a:ext>
            </a:extLst>
          </p:cNvPr>
          <p:cNvSpPr txBox="1"/>
          <p:nvPr/>
        </p:nvSpPr>
        <p:spPr>
          <a:xfrm>
            <a:off x="707127" y="225958"/>
            <a:ext cx="15750945" cy="550343"/>
          </a:xfrm>
          <a:prstGeom prst="rect">
            <a:avLst/>
          </a:prstGeom>
          <a:noFill/>
        </p:spPr>
        <p:txBody>
          <a:bodyPr wrap="square" rtlCol="0">
            <a:spAutoFit/>
          </a:bodyPr>
          <a:lstStyle/>
          <a:p>
            <a:pPr marL="0" marR="0" lvl="0" indent="0" algn="ctr" defTabSz="457155"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ACQUISTI DA SAN MARINO</a:t>
            </a:r>
            <a:endParaRPr kumimoji="0" lang="it-IT" sz="3000" b="0"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9" name="Rectangle 9">
            <a:extLst>
              <a:ext uri="{FF2B5EF4-FFF2-40B4-BE49-F238E27FC236}">
                <a16:creationId xmlns:a16="http://schemas.microsoft.com/office/drawing/2014/main" id="{02883295-9923-A34A-9BA5-DE8E860FA9F1}"/>
              </a:ext>
            </a:extLst>
          </p:cNvPr>
          <p:cNvSpPr>
            <a:spLocks noChangeArrowheads="1"/>
          </p:cNvSpPr>
          <p:nvPr/>
        </p:nvSpPr>
        <p:spPr bwMode="auto">
          <a:xfrm>
            <a:off x="1476754" y="1512501"/>
            <a:ext cx="14809271" cy="1081569"/>
          </a:xfrm>
          <a:prstGeom prst="roundRect">
            <a:avLst/>
          </a:prstGeom>
          <a:solidFill>
            <a:schemeClr val="accent4">
              <a:lumMod val="75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marL="0" marR="0" lvl="0" indent="0" algn="ctr" defTabSz="814388" rtl="0" eaLnBrk="1" fontAlgn="auto" latinLnBrk="0" hangingPunct="1">
              <a:lnSpc>
                <a:spcPct val="9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charset="0"/>
                <a:ea typeface="+mn-ea"/>
                <a:cs typeface="+mn-cs"/>
              </a:rPr>
              <a:t>FATTURA ELETTRONICA CON ADDEBITO DELL’IVA</a:t>
            </a:r>
          </a:p>
        </p:txBody>
      </p:sp>
      <p:sp>
        <p:nvSpPr>
          <p:cNvPr id="10" name="Rettangolo con angoli arrotondati 9">
            <a:extLst>
              <a:ext uri="{FF2B5EF4-FFF2-40B4-BE49-F238E27FC236}">
                <a16:creationId xmlns:a16="http://schemas.microsoft.com/office/drawing/2014/main" id="{02E1D7BC-E9C8-854D-989A-D162BB65C781}"/>
              </a:ext>
            </a:extLst>
          </p:cNvPr>
          <p:cNvSpPr/>
          <p:nvPr/>
        </p:nvSpPr>
        <p:spPr>
          <a:xfrm>
            <a:off x="1816355" y="1319892"/>
            <a:ext cx="2098477" cy="1436849"/>
          </a:xfrm>
          <a:prstGeom prst="roundRect">
            <a:avLst/>
          </a:prstGeom>
          <a:solidFill>
            <a:schemeClr val="accent4">
              <a:lumMod val="75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pic>
        <p:nvPicPr>
          <p:cNvPr id="11" name="Elemento grafico 10" descr="Portatile con riempimento a tinta unita">
            <a:extLst>
              <a:ext uri="{FF2B5EF4-FFF2-40B4-BE49-F238E27FC236}">
                <a16:creationId xmlns:a16="http://schemas.microsoft.com/office/drawing/2014/main" id="{4308F798-2A38-B049-A92E-899621AF13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202889" y="1360450"/>
            <a:ext cx="1325408" cy="1325408"/>
          </a:xfrm>
          <a:prstGeom prst="rect">
            <a:avLst/>
          </a:prstGeom>
        </p:spPr>
      </p:pic>
      <p:sp>
        <p:nvSpPr>
          <p:cNvPr id="30" name="Rettangolo con angoli arrotondati 29">
            <a:extLst>
              <a:ext uri="{FF2B5EF4-FFF2-40B4-BE49-F238E27FC236}">
                <a16:creationId xmlns:a16="http://schemas.microsoft.com/office/drawing/2014/main" id="{54FE9111-9589-EE4C-82A3-CC45157AF512}"/>
              </a:ext>
            </a:extLst>
          </p:cNvPr>
          <p:cNvSpPr/>
          <p:nvPr/>
        </p:nvSpPr>
        <p:spPr>
          <a:xfrm>
            <a:off x="14209903" y="3145746"/>
            <a:ext cx="3433894" cy="5384928"/>
          </a:xfrm>
          <a:prstGeom prst="roundRect">
            <a:avLst>
              <a:gd name="adj" fmla="val 10000"/>
            </a:avLst>
          </a:prstGeom>
          <a:ln w="38100">
            <a:solidFill>
              <a:schemeClr val="tx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dirty="0">
              <a:ln>
                <a:noFill/>
              </a:ln>
              <a:solidFill>
                <a:srgbClr val="292930">
                  <a:hueOff val="0"/>
                  <a:satOff val="0"/>
                  <a:lumOff val="0"/>
                  <a:alphaOff val="0"/>
                </a:srgbClr>
              </a:solidFill>
              <a:effectLst/>
              <a:uLnTx/>
              <a:uFillTx/>
              <a:latin typeface="Lato"/>
              <a:ea typeface="+mn-ea"/>
              <a:cs typeface="+mn-cs"/>
            </a:endParaRPr>
          </a:p>
        </p:txBody>
      </p:sp>
      <p:sp>
        <p:nvSpPr>
          <p:cNvPr id="31" name="Rettangolo con angoli arrotondati 30">
            <a:extLst>
              <a:ext uri="{FF2B5EF4-FFF2-40B4-BE49-F238E27FC236}">
                <a16:creationId xmlns:a16="http://schemas.microsoft.com/office/drawing/2014/main" id="{B5AE17C3-3766-A749-B2A5-CEF9E6BCCBFC}"/>
              </a:ext>
            </a:extLst>
          </p:cNvPr>
          <p:cNvSpPr/>
          <p:nvPr/>
        </p:nvSpPr>
        <p:spPr>
          <a:xfrm>
            <a:off x="9209370" y="2948597"/>
            <a:ext cx="4614081" cy="5692253"/>
          </a:xfrm>
          <a:prstGeom prst="roundRect">
            <a:avLst>
              <a:gd name="adj" fmla="val 10000"/>
            </a:avLst>
          </a:prstGeom>
          <a:ln w="38100">
            <a:solidFill>
              <a:schemeClr val="tx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Rettangolo con angoli arrotondati 31">
            <a:extLst>
              <a:ext uri="{FF2B5EF4-FFF2-40B4-BE49-F238E27FC236}">
                <a16:creationId xmlns:a16="http://schemas.microsoft.com/office/drawing/2014/main" id="{0E543B5D-B5ED-C646-83B1-E303D450F2EF}"/>
              </a:ext>
            </a:extLst>
          </p:cNvPr>
          <p:cNvSpPr/>
          <p:nvPr/>
        </p:nvSpPr>
        <p:spPr>
          <a:xfrm>
            <a:off x="4870818" y="2937710"/>
            <a:ext cx="4056426" cy="5692253"/>
          </a:xfrm>
          <a:prstGeom prst="roundRect">
            <a:avLst>
              <a:gd name="adj" fmla="val 10000"/>
            </a:avLst>
          </a:prstGeom>
          <a:ln w="38100">
            <a:solidFill>
              <a:schemeClr val="tx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3" name="Rettangolo con angoli arrotondati 32">
            <a:extLst>
              <a:ext uri="{FF2B5EF4-FFF2-40B4-BE49-F238E27FC236}">
                <a16:creationId xmlns:a16="http://schemas.microsoft.com/office/drawing/2014/main" id="{B0F73854-43F3-2047-8794-CC02C5662065}"/>
              </a:ext>
            </a:extLst>
          </p:cNvPr>
          <p:cNvSpPr/>
          <p:nvPr/>
        </p:nvSpPr>
        <p:spPr>
          <a:xfrm>
            <a:off x="346785" y="2901854"/>
            <a:ext cx="4056426" cy="5692253"/>
          </a:xfrm>
          <a:prstGeom prst="roundRect">
            <a:avLst>
              <a:gd name="adj" fmla="val 10000"/>
            </a:avLst>
          </a:prstGeom>
          <a:ln w="38100">
            <a:solidFill>
              <a:schemeClr val="tx2">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4" name="Freccia a destra 7">
            <a:extLst>
              <a:ext uri="{FF2B5EF4-FFF2-40B4-BE49-F238E27FC236}">
                <a16:creationId xmlns:a16="http://schemas.microsoft.com/office/drawing/2014/main" id="{A095314F-229D-2A45-A723-BF21E5576C63}"/>
              </a:ext>
            </a:extLst>
          </p:cNvPr>
          <p:cNvSpPr/>
          <p:nvPr/>
        </p:nvSpPr>
        <p:spPr>
          <a:xfrm>
            <a:off x="4117868" y="5089680"/>
            <a:ext cx="941929" cy="1177857"/>
          </a:xfrm>
          <a:prstGeom prst="rightArrow">
            <a:avLst/>
          </a:prstGeom>
          <a:solidFill>
            <a:schemeClr val="tx2">
              <a:lumMod val="5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5" name="Freccia a destra 66">
            <a:extLst>
              <a:ext uri="{FF2B5EF4-FFF2-40B4-BE49-F238E27FC236}">
                <a16:creationId xmlns:a16="http://schemas.microsoft.com/office/drawing/2014/main" id="{78953748-FF34-FE49-BF7C-6FFB1AEBB851}"/>
              </a:ext>
            </a:extLst>
          </p:cNvPr>
          <p:cNvSpPr/>
          <p:nvPr/>
        </p:nvSpPr>
        <p:spPr>
          <a:xfrm>
            <a:off x="8661413" y="5085908"/>
            <a:ext cx="941929" cy="1177857"/>
          </a:xfrm>
          <a:prstGeom prst="rightArrow">
            <a:avLst/>
          </a:prstGeom>
          <a:solidFill>
            <a:schemeClr val="tx2">
              <a:lumMod val="5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6" name="Freccia a destra 67">
            <a:extLst>
              <a:ext uri="{FF2B5EF4-FFF2-40B4-BE49-F238E27FC236}">
                <a16:creationId xmlns:a16="http://schemas.microsoft.com/office/drawing/2014/main" id="{C12F9E18-9205-8743-B0EC-537DE0932BAD}"/>
              </a:ext>
            </a:extLst>
          </p:cNvPr>
          <p:cNvSpPr/>
          <p:nvPr/>
        </p:nvSpPr>
        <p:spPr>
          <a:xfrm>
            <a:off x="13511425" y="5050551"/>
            <a:ext cx="941929" cy="1177857"/>
          </a:xfrm>
          <a:prstGeom prst="rightArrow">
            <a:avLst/>
          </a:prstGeom>
          <a:solidFill>
            <a:schemeClr val="tx2">
              <a:lumMod val="5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37" name="Gruppo 36">
            <a:extLst>
              <a:ext uri="{FF2B5EF4-FFF2-40B4-BE49-F238E27FC236}">
                <a16:creationId xmlns:a16="http://schemas.microsoft.com/office/drawing/2014/main" id="{E343B9D8-9A4D-5549-84F7-C9125274F480}"/>
              </a:ext>
            </a:extLst>
          </p:cNvPr>
          <p:cNvGrpSpPr/>
          <p:nvPr/>
        </p:nvGrpSpPr>
        <p:grpSpPr>
          <a:xfrm>
            <a:off x="825500" y="8178333"/>
            <a:ext cx="3640602" cy="825496"/>
            <a:chOff x="1047070" y="4804530"/>
            <a:chExt cx="3096703" cy="1259010"/>
          </a:xfrm>
          <a:solidFill>
            <a:schemeClr val="tx2">
              <a:lumMod val="75000"/>
            </a:schemeClr>
          </a:solidFill>
        </p:grpSpPr>
        <p:sp>
          <p:nvSpPr>
            <p:cNvPr id="38" name="Rettangolo con angoli arrotondati 37">
              <a:extLst>
                <a:ext uri="{FF2B5EF4-FFF2-40B4-BE49-F238E27FC236}">
                  <a16:creationId xmlns:a16="http://schemas.microsoft.com/office/drawing/2014/main" id="{2EA53F09-BC3D-A74C-BD8A-62D433BC48A8}"/>
                </a:ext>
              </a:extLst>
            </p:cNvPr>
            <p:cNvSpPr/>
            <p:nvPr/>
          </p:nvSpPr>
          <p:spPr>
            <a:xfrm>
              <a:off x="1047070" y="4804530"/>
              <a:ext cx="3096703" cy="1231456"/>
            </a:xfrm>
            <a:prstGeom prst="roundRect">
              <a:avLst>
                <a:gd name="adj" fmla="val 10000"/>
              </a:avLst>
            </a:prstGeom>
            <a:grp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9" name="CasellaDiTesto 38">
              <a:extLst>
                <a:ext uri="{FF2B5EF4-FFF2-40B4-BE49-F238E27FC236}">
                  <a16:creationId xmlns:a16="http://schemas.microsoft.com/office/drawing/2014/main" id="{6D1F300C-8E6A-C148-BFCF-98DDC9175644}"/>
                </a:ext>
              </a:extLst>
            </p:cNvPr>
            <p:cNvSpPr txBox="1"/>
            <p:nvPr/>
          </p:nvSpPr>
          <p:spPr>
            <a:xfrm>
              <a:off x="1074398" y="4904220"/>
              <a:ext cx="3024566" cy="115932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r>
                <a:rPr kumimoji="0" lang="it-IT" sz="22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1- Cedente sammarinese</a:t>
              </a:r>
            </a:p>
          </p:txBody>
        </p:sp>
      </p:grpSp>
      <p:grpSp>
        <p:nvGrpSpPr>
          <p:cNvPr id="40" name="Gruppo 39">
            <a:extLst>
              <a:ext uri="{FF2B5EF4-FFF2-40B4-BE49-F238E27FC236}">
                <a16:creationId xmlns:a16="http://schemas.microsoft.com/office/drawing/2014/main" id="{59EDCD8C-94E5-5545-8FD7-00D6DDC567E3}"/>
              </a:ext>
            </a:extLst>
          </p:cNvPr>
          <p:cNvGrpSpPr/>
          <p:nvPr/>
        </p:nvGrpSpPr>
        <p:grpSpPr>
          <a:xfrm>
            <a:off x="5446349" y="8126381"/>
            <a:ext cx="3640602" cy="825496"/>
            <a:chOff x="1047070" y="4804530"/>
            <a:chExt cx="3096703" cy="1259010"/>
          </a:xfrm>
          <a:solidFill>
            <a:schemeClr val="tx2">
              <a:lumMod val="75000"/>
            </a:schemeClr>
          </a:solidFill>
        </p:grpSpPr>
        <p:sp>
          <p:nvSpPr>
            <p:cNvPr id="41" name="Rettangolo con angoli arrotondati 40">
              <a:extLst>
                <a:ext uri="{FF2B5EF4-FFF2-40B4-BE49-F238E27FC236}">
                  <a16:creationId xmlns:a16="http://schemas.microsoft.com/office/drawing/2014/main" id="{34C923DB-F1C3-9145-B0CD-749D6896B4B2}"/>
                </a:ext>
              </a:extLst>
            </p:cNvPr>
            <p:cNvSpPr/>
            <p:nvPr/>
          </p:nvSpPr>
          <p:spPr>
            <a:xfrm>
              <a:off x="1047070" y="4804530"/>
              <a:ext cx="3096703" cy="1231456"/>
            </a:xfrm>
            <a:prstGeom prst="roundRect">
              <a:avLst>
                <a:gd name="adj" fmla="val 10000"/>
              </a:avLst>
            </a:prstGeom>
            <a:grp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2" name="CasellaDiTesto 41">
              <a:extLst>
                <a:ext uri="{FF2B5EF4-FFF2-40B4-BE49-F238E27FC236}">
                  <a16:creationId xmlns:a16="http://schemas.microsoft.com/office/drawing/2014/main" id="{2F9E1201-8B55-5540-B975-92A1B098A232}"/>
                </a:ext>
              </a:extLst>
            </p:cNvPr>
            <p:cNvSpPr txBox="1"/>
            <p:nvPr/>
          </p:nvSpPr>
          <p:spPr>
            <a:xfrm>
              <a:off x="1074398" y="4904220"/>
              <a:ext cx="3024566" cy="115932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r>
                <a:rPr kumimoji="0" lang="it-IT" sz="22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2 - Ufficio tributario di San Marino</a:t>
              </a:r>
            </a:p>
          </p:txBody>
        </p:sp>
      </p:grpSp>
      <p:grpSp>
        <p:nvGrpSpPr>
          <p:cNvPr id="43" name="Gruppo 42">
            <a:extLst>
              <a:ext uri="{FF2B5EF4-FFF2-40B4-BE49-F238E27FC236}">
                <a16:creationId xmlns:a16="http://schemas.microsoft.com/office/drawing/2014/main" id="{61E5CC8C-B42F-C841-9DA4-85F4FCA7A467}"/>
              </a:ext>
            </a:extLst>
          </p:cNvPr>
          <p:cNvGrpSpPr/>
          <p:nvPr/>
        </p:nvGrpSpPr>
        <p:grpSpPr>
          <a:xfrm>
            <a:off x="9907491" y="8157158"/>
            <a:ext cx="3640602" cy="825496"/>
            <a:chOff x="1047070" y="4804530"/>
            <a:chExt cx="3096703" cy="1259010"/>
          </a:xfrm>
          <a:solidFill>
            <a:schemeClr val="tx2">
              <a:lumMod val="75000"/>
            </a:schemeClr>
          </a:solidFill>
        </p:grpSpPr>
        <p:sp>
          <p:nvSpPr>
            <p:cNvPr id="44" name="Rettangolo con angoli arrotondati 43">
              <a:extLst>
                <a:ext uri="{FF2B5EF4-FFF2-40B4-BE49-F238E27FC236}">
                  <a16:creationId xmlns:a16="http://schemas.microsoft.com/office/drawing/2014/main" id="{DBDA6DDE-9714-9844-852E-C42EF94BD65F}"/>
                </a:ext>
              </a:extLst>
            </p:cNvPr>
            <p:cNvSpPr/>
            <p:nvPr/>
          </p:nvSpPr>
          <p:spPr>
            <a:xfrm>
              <a:off x="1047070" y="4804530"/>
              <a:ext cx="3096703" cy="1231456"/>
            </a:xfrm>
            <a:prstGeom prst="roundRect">
              <a:avLst>
                <a:gd name="adj" fmla="val 10000"/>
              </a:avLst>
            </a:prstGeom>
            <a:grp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5" name="CasellaDiTesto 44">
              <a:extLst>
                <a:ext uri="{FF2B5EF4-FFF2-40B4-BE49-F238E27FC236}">
                  <a16:creationId xmlns:a16="http://schemas.microsoft.com/office/drawing/2014/main" id="{BAE4DD4B-BE1E-0648-B6FC-1AF1A219E602}"/>
                </a:ext>
              </a:extLst>
            </p:cNvPr>
            <p:cNvSpPr txBox="1"/>
            <p:nvPr/>
          </p:nvSpPr>
          <p:spPr>
            <a:xfrm>
              <a:off x="1074398" y="4904220"/>
              <a:ext cx="3024566" cy="115932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r>
                <a:rPr kumimoji="0" lang="it-IT" sz="22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3 – Agenzia delle Entrate</a:t>
              </a:r>
            </a:p>
          </p:txBody>
        </p:sp>
      </p:grpSp>
      <p:grpSp>
        <p:nvGrpSpPr>
          <p:cNvPr id="46" name="Gruppo 45">
            <a:extLst>
              <a:ext uri="{FF2B5EF4-FFF2-40B4-BE49-F238E27FC236}">
                <a16:creationId xmlns:a16="http://schemas.microsoft.com/office/drawing/2014/main" id="{D02AEF76-22B2-1741-A804-81F9E8C08293}"/>
              </a:ext>
            </a:extLst>
          </p:cNvPr>
          <p:cNvGrpSpPr/>
          <p:nvPr/>
        </p:nvGrpSpPr>
        <p:grpSpPr>
          <a:xfrm>
            <a:off x="14300613" y="8050148"/>
            <a:ext cx="3640602" cy="825496"/>
            <a:chOff x="1047070" y="4804530"/>
            <a:chExt cx="3096703" cy="1259010"/>
          </a:xfrm>
          <a:solidFill>
            <a:schemeClr val="tx2">
              <a:lumMod val="75000"/>
            </a:schemeClr>
          </a:solidFill>
        </p:grpSpPr>
        <p:sp>
          <p:nvSpPr>
            <p:cNvPr id="47" name="Rettangolo con angoli arrotondati 46">
              <a:extLst>
                <a:ext uri="{FF2B5EF4-FFF2-40B4-BE49-F238E27FC236}">
                  <a16:creationId xmlns:a16="http://schemas.microsoft.com/office/drawing/2014/main" id="{3CFCE688-C129-0C42-B9B5-FF5A4418AC8B}"/>
                </a:ext>
              </a:extLst>
            </p:cNvPr>
            <p:cNvSpPr/>
            <p:nvPr/>
          </p:nvSpPr>
          <p:spPr>
            <a:xfrm>
              <a:off x="1047070" y="4804530"/>
              <a:ext cx="3096703" cy="1231456"/>
            </a:xfrm>
            <a:prstGeom prst="roundRect">
              <a:avLst>
                <a:gd name="adj" fmla="val 10000"/>
              </a:avLst>
            </a:prstGeom>
            <a:grp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8" name="CasellaDiTesto 47">
              <a:extLst>
                <a:ext uri="{FF2B5EF4-FFF2-40B4-BE49-F238E27FC236}">
                  <a16:creationId xmlns:a16="http://schemas.microsoft.com/office/drawing/2014/main" id="{5BC3DB65-CF69-0E40-A993-FEE5997451AD}"/>
                </a:ext>
              </a:extLst>
            </p:cNvPr>
            <p:cNvSpPr txBox="1"/>
            <p:nvPr/>
          </p:nvSpPr>
          <p:spPr>
            <a:xfrm>
              <a:off x="1074398" y="4904220"/>
              <a:ext cx="3024566" cy="115932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r>
                <a:rPr kumimoji="0" lang="it-IT" sz="22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4 – Cessionario italiano</a:t>
              </a:r>
            </a:p>
          </p:txBody>
        </p:sp>
      </p:grpSp>
      <p:sp>
        <p:nvSpPr>
          <p:cNvPr id="49" name="CasellaDiTesto 48">
            <a:extLst>
              <a:ext uri="{FF2B5EF4-FFF2-40B4-BE49-F238E27FC236}">
                <a16:creationId xmlns:a16="http://schemas.microsoft.com/office/drawing/2014/main" id="{1148161E-C2D5-AC40-8924-B85C412D6C31}"/>
              </a:ext>
            </a:extLst>
          </p:cNvPr>
          <p:cNvSpPr txBox="1"/>
          <p:nvPr/>
        </p:nvSpPr>
        <p:spPr>
          <a:xfrm>
            <a:off x="707127" y="4436562"/>
            <a:ext cx="3140075" cy="3046988"/>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Emette fattura con l’indicazione dell’imposta</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Versa all’ufficio tributario di San Marino l’imposta incassata dal cessionario</a:t>
            </a:r>
          </a:p>
        </p:txBody>
      </p:sp>
      <p:sp>
        <p:nvSpPr>
          <p:cNvPr id="50" name="CasellaDiTesto 49">
            <a:extLst>
              <a:ext uri="{FF2B5EF4-FFF2-40B4-BE49-F238E27FC236}">
                <a16:creationId xmlns:a16="http://schemas.microsoft.com/office/drawing/2014/main" id="{46E061AE-2D5D-E54F-93F8-C4A9C106E0B7}"/>
              </a:ext>
            </a:extLst>
          </p:cNvPr>
          <p:cNvSpPr txBox="1"/>
          <p:nvPr/>
        </p:nvSpPr>
        <p:spPr>
          <a:xfrm>
            <a:off x="5106294" y="3275603"/>
            <a:ext cx="3448091" cy="4493538"/>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2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Entro 15 giorni, riversa le somme ricevute all’Agenzia delle entrate</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2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trasmette gli elenchi riepilogativi delle fatture corrispondenti ai versamenti</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2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Attende l’esito dei controlli da parte dell’Agenzia delle Entrate. In caso di esito negativo deve versare le somme carenti</a:t>
            </a:r>
          </a:p>
        </p:txBody>
      </p:sp>
      <p:sp>
        <p:nvSpPr>
          <p:cNvPr id="51" name="CasellaDiTesto 50">
            <a:extLst>
              <a:ext uri="{FF2B5EF4-FFF2-40B4-BE49-F238E27FC236}">
                <a16:creationId xmlns:a16="http://schemas.microsoft.com/office/drawing/2014/main" id="{8131D11F-12E4-F945-B296-D16C2DE02174}"/>
              </a:ext>
            </a:extLst>
          </p:cNvPr>
          <p:cNvSpPr txBox="1"/>
          <p:nvPr/>
        </p:nvSpPr>
        <p:spPr>
          <a:xfrm>
            <a:off x="9532479" y="3074224"/>
            <a:ext cx="3924904" cy="5016758"/>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0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Entro 15 giorni verifica la corrispondenza tra versamenti ricevuti e i dati delle fatture riportati negli elenchi riepilogativi e dà comunicazione all’ufficio tributario di San Marino. </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0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Comunica al cessionario l’esito positivo del controllo tramite l’area riservata.</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0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In caso mancata corrispondenza chiede all’ufficio di San Marino versamenti integrativi o provvede a restituire le somme incassate in eccesso</a:t>
            </a:r>
            <a:r>
              <a:rPr kumimoji="0" lang="it-IT" sz="2000" b="1"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 </a:t>
            </a:r>
            <a:endParaRPr kumimoji="0" lang="it-IT" sz="20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endParaRPr>
          </a:p>
        </p:txBody>
      </p:sp>
      <p:sp>
        <p:nvSpPr>
          <p:cNvPr id="52" name="Rettangolo 51">
            <a:extLst>
              <a:ext uri="{FF2B5EF4-FFF2-40B4-BE49-F238E27FC236}">
                <a16:creationId xmlns:a16="http://schemas.microsoft.com/office/drawing/2014/main" id="{A9209FEC-C891-2845-A18E-91212A00E9BD}"/>
              </a:ext>
            </a:extLst>
          </p:cNvPr>
          <p:cNvSpPr/>
          <p:nvPr/>
        </p:nvSpPr>
        <p:spPr>
          <a:xfrm>
            <a:off x="14587147" y="4805894"/>
            <a:ext cx="2922464" cy="2308324"/>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Una volta ricevuta la comunicazione di esito positivo dei controlli </a:t>
            </a:r>
            <a:r>
              <a:rPr kumimoji="0" lang="it-IT" sz="2400" b="1"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può detrarre l’IVA </a:t>
            </a: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assolta sull’acquisto</a:t>
            </a:r>
          </a:p>
        </p:txBody>
      </p:sp>
    </p:spTree>
    <p:extLst>
      <p:ext uri="{BB962C8B-B14F-4D97-AF65-F5344CB8AC3E}">
        <p14:creationId xmlns:p14="http://schemas.microsoft.com/office/powerpoint/2010/main" val="30867322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4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ttangolo con angoli arrotondati 39">
            <a:extLst>
              <a:ext uri="{FF2B5EF4-FFF2-40B4-BE49-F238E27FC236}">
                <a16:creationId xmlns:a16="http://schemas.microsoft.com/office/drawing/2014/main" id="{24F1E9AA-C564-4D2B-8BEF-A43A8D78A841}"/>
              </a:ext>
            </a:extLst>
          </p:cNvPr>
          <p:cNvSpPr/>
          <p:nvPr/>
        </p:nvSpPr>
        <p:spPr>
          <a:xfrm>
            <a:off x="14771051" y="3352698"/>
            <a:ext cx="3208925" cy="5409380"/>
          </a:xfrm>
          <a:prstGeom prst="roundRect">
            <a:avLst>
              <a:gd name="adj" fmla="val 10000"/>
            </a:avLst>
          </a:prstGeom>
          <a:ln w="38100">
            <a:solidFill>
              <a:schemeClr val="tx2">
                <a:lumMod val="7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8" name="Rettangolo con angoli arrotondati 37">
            <a:extLst>
              <a:ext uri="{FF2B5EF4-FFF2-40B4-BE49-F238E27FC236}">
                <a16:creationId xmlns:a16="http://schemas.microsoft.com/office/drawing/2014/main" id="{BDEDC186-69E7-4FB7-8B62-01BF64180E13}"/>
              </a:ext>
            </a:extLst>
          </p:cNvPr>
          <p:cNvSpPr/>
          <p:nvPr/>
        </p:nvSpPr>
        <p:spPr>
          <a:xfrm>
            <a:off x="5455487" y="3480799"/>
            <a:ext cx="4172302" cy="4801314"/>
          </a:xfrm>
          <a:prstGeom prst="roundRect">
            <a:avLst>
              <a:gd name="adj" fmla="val 10000"/>
            </a:avLst>
          </a:prstGeom>
          <a:ln w="38100">
            <a:solidFill>
              <a:schemeClr val="tx2">
                <a:lumMod val="7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8" name="Rectangle 9">
            <a:extLst>
              <a:ext uri="{FF2B5EF4-FFF2-40B4-BE49-F238E27FC236}">
                <a16:creationId xmlns:a16="http://schemas.microsoft.com/office/drawing/2014/main" id="{80AD6E09-F8B6-47DD-8E7F-D80E6729A395}"/>
              </a:ext>
            </a:extLst>
          </p:cNvPr>
          <p:cNvSpPr>
            <a:spLocks noChangeArrowheads="1"/>
          </p:cNvSpPr>
          <p:nvPr/>
        </p:nvSpPr>
        <p:spPr bwMode="auto">
          <a:xfrm>
            <a:off x="1476753" y="1526510"/>
            <a:ext cx="14809271" cy="1081569"/>
          </a:xfrm>
          <a:prstGeom prst="roundRect">
            <a:avLst/>
          </a:prstGeom>
          <a:solidFill>
            <a:schemeClr val="accent6">
              <a:lumMod val="60000"/>
              <a:lumOff val="40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FATTURA CARTACEA CON ADDEBITO DELL’IVA</a:t>
            </a:r>
            <a:endParaRPr lang="en-US" sz="2400" b="1" dirty="0">
              <a:solidFill>
                <a:schemeClr val="bg1"/>
              </a:solidFill>
              <a:latin typeface="Arial" charset="0"/>
              <a:cs typeface="+mn-cs"/>
            </a:endParaRPr>
          </a:p>
        </p:txBody>
      </p:sp>
      <p:sp>
        <p:nvSpPr>
          <p:cNvPr id="60" name="Rettangolo con angoli arrotondati 59">
            <a:extLst>
              <a:ext uri="{FF2B5EF4-FFF2-40B4-BE49-F238E27FC236}">
                <a16:creationId xmlns:a16="http://schemas.microsoft.com/office/drawing/2014/main" id="{81940F21-295E-44E3-9F28-EA76AA60ED74}"/>
              </a:ext>
            </a:extLst>
          </p:cNvPr>
          <p:cNvSpPr/>
          <p:nvPr/>
        </p:nvSpPr>
        <p:spPr>
          <a:xfrm>
            <a:off x="9924563" y="2887305"/>
            <a:ext cx="4534787" cy="5641505"/>
          </a:xfrm>
          <a:prstGeom prst="roundRect">
            <a:avLst>
              <a:gd name="adj" fmla="val 10000"/>
            </a:avLst>
          </a:prstGeom>
          <a:ln w="38100">
            <a:solidFill>
              <a:schemeClr val="tx2">
                <a:lumMod val="7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Rettangolo con angoli arrotondati 23">
            <a:extLst>
              <a:ext uri="{FF2B5EF4-FFF2-40B4-BE49-F238E27FC236}">
                <a16:creationId xmlns:a16="http://schemas.microsoft.com/office/drawing/2014/main" id="{06BCD787-9C6E-48BB-8D55-CA222B1186BA}"/>
              </a:ext>
            </a:extLst>
          </p:cNvPr>
          <p:cNvSpPr/>
          <p:nvPr/>
        </p:nvSpPr>
        <p:spPr>
          <a:xfrm>
            <a:off x="308024" y="3438037"/>
            <a:ext cx="4804934" cy="4851022"/>
          </a:xfrm>
          <a:prstGeom prst="roundRect">
            <a:avLst>
              <a:gd name="adj" fmla="val 10000"/>
            </a:avLst>
          </a:prstGeom>
          <a:ln w="38100">
            <a:solidFill>
              <a:schemeClr val="tx2">
                <a:lumMod val="75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39" name="Gruppo 38">
            <a:extLst>
              <a:ext uri="{FF2B5EF4-FFF2-40B4-BE49-F238E27FC236}">
                <a16:creationId xmlns:a16="http://schemas.microsoft.com/office/drawing/2014/main" id="{E62F4F29-CE88-4E6E-B38A-FC0C98146DD3}"/>
              </a:ext>
            </a:extLst>
          </p:cNvPr>
          <p:cNvGrpSpPr/>
          <p:nvPr/>
        </p:nvGrpSpPr>
        <p:grpSpPr>
          <a:xfrm>
            <a:off x="-8617" y="9110730"/>
            <a:ext cx="18287999" cy="1177858"/>
            <a:chOff x="-121141" y="6091519"/>
            <a:chExt cx="12462637" cy="894504"/>
          </a:xfrm>
        </p:grpSpPr>
        <p:sp>
          <p:nvSpPr>
            <p:cNvPr id="44" name="Rettangolo 43">
              <a:extLst>
                <a:ext uri="{FF2B5EF4-FFF2-40B4-BE49-F238E27FC236}">
                  <a16:creationId xmlns:a16="http://schemas.microsoft.com/office/drawing/2014/main" id="{CF499B35-D769-4DC2-9FF3-E0184C52EBA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6" name="Immagine 45">
              <a:extLst>
                <a:ext uri="{FF2B5EF4-FFF2-40B4-BE49-F238E27FC236}">
                  <a16:creationId xmlns:a16="http://schemas.microsoft.com/office/drawing/2014/main" id="{C07315AF-D626-47F0-A211-BC4631C7EA1D}"/>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7" name="CasellaDiTesto 46">
            <a:extLst>
              <a:ext uri="{FF2B5EF4-FFF2-40B4-BE49-F238E27FC236}">
                <a16:creationId xmlns:a16="http://schemas.microsoft.com/office/drawing/2014/main" id="{7BB7D452-B28F-4DE8-B8C3-10E1006EB7E2}"/>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4" name="CasellaDiTesto 13">
            <a:extLst>
              <a:ext uri="{FF2B5EF4-FFF2-40B4-BE49-F238E27FC236}">
                <a16:creationId xmlns:a16="http://schemas.microsoft.com/office/drawing/2014/main" id="{6C48E4E6-92C3-4CCF-9027-0005B86BB3E3}"/>
              </a:ext>
            </a:extLst>
          </p:cNvPr>
          <p:cNvSpPr txBox="1"/>
          <p:nvPr/>
        </p:nvSpPr>
        <p:spPr>
          <a:xfrm>
            <a:off x="429944" y="3622869"/>
            <a:ext cx="4728769" cy="4401205"/>
          </a:xfrm>
          <a:prstGeom prst="rect">
            <a:avLst/>
          </a:prstGeom>
          <a:noFill/>
        </p:spPr>
        <p:txBody>
          <a:bodyPr wrap="square">
            <a:spAutoFit/>
          </a:bodyPr>
          <a:lstStyle/>
          <a:p>
            <a:pPr marL="285750" lvl="0" indent="-285750">
              <a:buFont typeface="Wingdings" panose="05000000000000000000" pitchFamily="2" charset="2"/>
              <a:buChar char="§"/>
            </a:pPr>
            <a:r>
              <a:rPr lang="it-IT" sz="2000" dirty="0">
                <a:latin typeface="Arial" panose="020B0604020202020204" pitchFamily="34" charset="0"/>
                <a:cs typeface="Arial" panose="020B0604020202020204" pitchFamily="34" charset="0"/>
              </a:rPr>
              <a:t>Emette la fattura in tre esemplari, indicando il proprio numero di identificazione e la partita IVA del cessionario italiano; </a:t>
            </a:r>
          </a:p>
          <a:p>
            <a:pPr marL="285750" lvl="0" indent="-285750">
              <a:buFont typeface="Wingdings" panose="05000000000000000000" pitchFamily="2" charset="2"/>
              <a:buChar char="§"/>
            </a:pPr>
            <a:r>
              <a:rPr lang="it-IT" sz="2000" dirty="0">
                <a:latin typeface="Arial" panose="020B0604020202020204" pitchFamily="34" charset="0"/>
                <a:cs typeface="Arial" panose="020B0604020202020204" pitchFamily="34" charset="0"/>
              </a:rPr>
              <a:t>presenta all’Ufficio Tributario di San Marino dette fatture e un elenco riepilogativo in tre esemplari, consegnando la somma corrispondente all’IVA dovuta; </a:t>
            </a:r>
          </a:p>
          <a:p>
            <a:pPr marL="285750" lvl="0" indent="-285750">
              <a:buFont typeface="Wingdings" panose="05000000000000000000" pitchFamily="2" charset="2"/>
              <a:buChar char="§"/>
            </a:pPr>
            <a:r>
              <a:rPr lang="it-IT" sz="2000" dirty="0">
                <a:latin typeface="Arial" panose="020B0604020202020204" pitchFamily="34" charset="0"/>
                <a:cs typeface="Arial" panose="020B0604020202020204" pitchFamily="34" charset="0"/>
              </a:rPr>
              <a:t>trasmette al cessionario italiano la fattura originale, restituita dall’Ufficio tributario che l’ha vidimata con datario e timbrato con impronta a secco.</a:t>
            </a:r>
            <a:endParaRPr lang="it-IT" sz="2000" dirty="0"/>
          </a:p>
        </p:txBody>
      </p:sp>
      <p:sp>
        <p:nvSpPr>
          <p:cNvPr id="16" name="CasellaDiTesto 15">
            <a:extLst>
              <a:ext uri="{FF2B5EF4-FFF2-40B4-BE49-F238E27FC236}">
                <a16:creationId xmlns:a16="http://schemas.microsoft.com/office/drawing/2014/main" id="{10B8DC68-0230-46A0-AD1C-462206CC1168}"/>
              </a:ext>
            </a:extLst>
          </p:cNvPr>
          <p:cNvSpPr txBox="1"/>
          <p:nvPr/>
        </p:nvSpPr>
        <p:spPr>
          <a:xfrm>
            <a:off x="5559278" y="4059161"/>
            <a:ext cx="3919021" cy="3247043"/>
          </a:xfrm>
          <a:prstGeom prst="rect">
            <a:avLst/>
          </a:prstGeom>
          <a:noFill/>
        </p:spPr>
        <p:txBody>
          <a:bodyPr wrap="square">
            <a:spAutoFit/>
          </a:bodyPr>
          <a:lstStyle/>
          <a:p>
            <a:pPr marL="342900" indent="-342900">
              <a:lnSpc>
                <a:spcPct val="100000"/>
              </a:lnSpc>
              <a:spcBef>
                <a:spcPts val="600"/>
              </a:spcBef>
              <a:buFont typeface="Wingdings" panose="05000000000000000000" pitchFamily="2" charset="2"/>
              <a:buChar char="§"/>
            </a:pPr>
            <a:r>
              <a:rPr lang="it-IT" sz="2000" dirty="0">
                <a:latin typeface="Arial" panose="020B0604020202020204" pitchFamily="34" charset="0"/>
                <a:cs typeface="Arial" panose="020B0604020202020204" pitchFamily="34" charset="0"/>
                <a:sym typeface="Wingdings" panose="05000000000000000000" pitchFamily="2" charset="2"/>
              </a:rPr>
              <a:t>Acquisisce i dati relativi alle singole fatture e presenta i relativi elenchi riepilogativi; </a:t>
            </a:r>
          </a:p>
          <a:p>
            <a:pPr marL="342900" indent="-342900">
              <a:lnSpc>
                <a:spcPct val="100000"/>
              </a:lnSpc>
              <a:spcBef>
                <a:spcPts val="600"/>
              </a:spcBef>
              <a:buFont typeface="Wingdings" panose="05000000000000000000" pitchFamily="2" charset="2"/>
              <a:buChar char="§"/>
            </a:pPr>
            <a:r>
              <a:rPr lang="it-IT" sz="2000" dirty="0">
                <a:latin typeface="Arial" panose="020B0604020202020204" pitchFamily="34" charset="0"/>
                <a:cs typeface="Arial" panose="020B0604020202020204" pitchFamily="34" charset="0"/>
                <a:sym typeface="Wingdings" panose="05000000000000000000" pitchFamily="2" charset="2"/>
              </a:rPr>
              <a:t>entro 15 giorni riversa le somme ricevute all’Agenzia delle Entrate a cui trasmette i tre esemplari delle fatture ricevute e le tre copie dei relativi elenchi compilati dal cedente sammarinese</a:t>
            </a:r>
          </a:p>
        </p:txBody>
      </p:sp>
      <p:sp>
        <p:nvSpPr>
          <p:cNvPr id="18" name="CasellaDiTesto 17">
            <a:extLst>
              <a:ext uri="{FF2B5EF4-FFF2-40B4-BE49-F238E27FC236}">
                <a16:creationId xmlns:a16="http://schemas.microsoft.com/office/drawing/2014/main" id="{165D4DDF-8D1C-4E55-82DF-5801C0ED4031}"/>
              </a:ext>
            </a:extLst>
          </p:cNvPr>
          <p:cNvSpPr txBox="1"/>
          <p:nvPr/>
        </p:nvSpPr>
        <p:spPr>
          <a:xfrm>
            <a:off x="9962779" y="3160106"/>
            <a:ext cx="4476616" cy="5370701"/>
          </a:xfrm>
          <a:prstGeom prst="rect">
            <a:avLst/>
          </a:prstGeom>
          <a:noFill/>
        </p:spPr>
        <p:txBody>
          <a:bodyPr wrap="square">
            <a:spAutoFit/>
          </a:bodyPr>
          <a:lstStyle/>
          <a:p>
            <a:pPr marL="342900" indent="-342900">
              <a:lnSpc>
                <a:spcPct val="100000"/>
              </a:lnSpc>
              <a:spcBef>
                <a:spcPts val="600"/>
              </a:spcBef>
              <a:buFont typeface="Wingdings" panose="05000000000000000000" pitchFamily="2" charset="2"/>
              <a:buChar char="§"/>
            </a:pPr>
            <a:r>
              <a:rPr lang="it-IT" sz="1900" dirty="0">
                <a:latin typeface="Arial" panose="020B0604020202020204" pitchFamily="34" charset="0"/>
                <a:cs typeface="Arial" panose="020B0604020202020204" pitchFamily="34" charset="0"/>
                <a:sym typeface="Wingdings" panose="05000000000000000000" pitchFamily="2" charset="2"/>
              </a:rPr>
              <a:t>Entro 15 giorni dal ricevimento dei documenti, verifica la corrispondenza tra versamenti e dati delle fatture e comunica l’esito all’Ufficio di San Marino;</a:t>
            </a:r>
          </a:p>
          <a:p>
            <a:pPr marL="342900" indent="-342900">
              <a:lnSpc>
                <a:spcPct val="100000"/>
              </a:lnSpc>
              <a:spcBef>
                <a:spcPts val="600"/>
              </a:spcBef>
              <a:buFont typeface="Wingdings" panose="05000000000000000000" pitchFamily="2" charset="2"/>
              <a:buChar char="§"/>
            </a:pPr>
            <a:r>
              <a:rPr lang="it-IT" sz="1900" dirty="0">
                <a:latin typeface="Arial" panose="020B0604020202020204" pitchFamily="34" charset="0"/>
                <a:cs typeface="Arial" panose="020B0604020202020204" pitchFamily="34" charset="0"/>
                <a:sym typeface="Wingdings" panose="05000000000000000000" pitchFamily="2" charset="2"/>
              </a:rPr>
              <a:t>restituisce all’Ufficio parte dalla documentazione in segno di ricevuta;</a:t>
            </a:r>
          </a:p>
          <a:p>
            <a:pPr marL="342900" indent="-342900">
              <a:lnSpc>
                <a:spcPct val="100000"/>
              </a:lnSpc>
              <a:spcBef>
                <a:spcPts val="600"/>
              </a:spcBef>
              <a:buFont typeface="Wingdings" panose="05000000000000000000" pitchFamily="2" charset="2"/>
              <a:buChar char="§"/>
            </a:pPr>
            <a:r>
              <a:rPr lang="it-IT" sz="1900" dirty="0">
                <a:latin typeface="Arial" panose="020B0604020202020204" pitchFamily="34" charset="0"/>
                <a:cs typeface="Arial" panose="020B0604020202020204" pitchFamily="34" charset="0"/>
                <a:sym typeface="Wingdings" panose="05000000000000000000" pitchFamily="2" charset="2"/>
              </a:rPr>
              <a:t>t</a:t>
            </a:r>
            <a:r>
              <a:rPr lang="it-IT" sz="1900" dirty="0">
                <a:latin typeface="Arial" panose="020B0604020202020204" pitchFamily="34" charset="0"/>
                <a:cs typeface="Arial" panose="020B0604020202020204" pitchFamily="34" charset="0"/>
              </a:rPr>
              <a:t>rattiene agli atti una copia delle fatture, quale titolo dell’avvenuta riscossione del tributo;</a:t>
            </a:r>
          </a:p>
          <a:p>
            <a:pPr marL="342900" indent="-342900">
              <a:spcBef>
                <a:spcPts val="600"/>
              </a:spcBef>
              <a:buFont typeface="Wingdings" panose="05000000000000000000" pitchFamily="2" charset="2"/>
              <a:buChar char="§"/>
            </a:pPr>
            <a:r>
              <a:rPr lang="it-IT" sz="1900" dirty="0">
                <a:latin typeface="Arial" panose="020B0604020202020204" pitchFamily="34" charset="0"/>
                <a:cs typeface="Arial" panose="020B0604020202020204" pitchFamily="34" charset="0"/>
              </a:rPr>
              <a:t>i</a:t>
            </a:r>
            <a:r>
              <a:rPr lang="it-IT" sz="1900" b="0" dirty="0">
                <a:latin typeface="Arial" panose="020B0604020202020204" pitchFamily="34" charset="0"/>
                <a:cs typeface="Arial" panose="020B0604020202020204" pitchFamily="34" charset="0"/>
              </a:rPr>
              <a:t>n caso mancata corrispondenza chiede all’ufficio di San Marino versamenti integrativi o provvede a restituire le somme incassate in eccesso</a:t>
            </a:r>
            <a:r>
              <a:rPr lang="it-IT" sz="1900" b="1" i="0" u="none" strike="noStrike" baseline="0" dirty="0">
                <a:solidFill>
                  <a:schemeClr val="tx1"/>
                </a:solidFill>
                <a:latin typeface="Arial" panose="020B0604020202020204" pitchFamily="34" charset="0"/>
                <a:cs typeface="Arial" panose="020B0604020202020204" pitchFamily="34" charset="0"/>
              </a:rPr>
              <a:t> </a:t>
            </a:r>
            <a:endParaRPr lang="it-IT" sz="1900" b="0" dirty="0">
              <a:latin typeface="Arial" panose="020B0604020202020204" pitchFamily="34" charset="0"/>
              <a:cs typeface="Arial" panose="020B0604020202020204" pitchFamily="34" charset="0"/>
            </a:endParaRPr>
          </a:p>
          <a:p>
            <a:pPr marL="342900" indent="-342900">
              <a:lnSpc>
                <a:spcPct val="100000"/>
              </a:lnSpc>
              <a:spcBef>
                <a:spcPts val="600"/>
              </a:spcBef>
              <a:buFont typeface="Wingdings" panose="05000000000000000000" pitchFamily="2" charset="2"/>
              <a:buChar char="§"/>
            </a:pPr>
            <a:endParaRPr lang="it-IT" sz="1900" dirty="0">
              <a:latin typeface="Arial" panose="020B060402020202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FB3D9436-1E60-46F4-9605-AD664CC024EC}"/>
              </a:ext>
            </a:extLst>
          </p:cNvPr>
          <p:cNvSpPr txBox="1"/>
          <p:nvPr/>
        </p:nvSpPr>
        <p:spPr>
          <a:xfrm>
            <a:off x="14697208" y="4392271"/>
            <a:ext cx="3356610" cy="2385268"/>
          </a:xfrm>
          <a:prstGeom prst="rect">
            <a:avLst/>
          </a:prstGeom>
          <a:noFill/>
        </p:spPr>
        <p:txBody>
          <a:bodyPr wrap="square">
            <a:spAutoFit/>
          </a:bodyPr>
          <a:lstStyle/>
          <a:p>
            <a:pPr marL="342900" indent="-342900">
              <a:lnSpc>
                <a:spcPct val="100000"/>
              </a:lnSpc>
              <a:spcBef>
                <a:spcPts val="600"/>
              </a:spcBef>
              <a:buFont typeface="Wingdings" panose="05000000000000000000" pitchFamily="2" charset="2"/>
              <a:buChar char="§"/>
            </a:pPr>
            <a:r>
              <a:rPr lang="it-IT" sz="2000" dirty="0">
                <a:latin typeface="Arial" panose="020B0604020202020204" pitchFamily="34" charset="0"/>
                <a:cs typeface="Arial" panose="020B0604020202020204" pitchFamily="34" charset="0"/>
                <a:sym typeface="Wingdings" panose="05000000000000000000" pitchFamily="2" charset="2"/>
              </a:rPr>
              <a:t>Annota nel registro acquisti la fattura originale, trasmessa dal cedente sammarinese </a:t>
            </a:r>
          </a:p>
          <a:p>
            <a:pPr marL="342900" indent="-342900">
              <a:lnSpc>
                <a:spcPct val="100000"/>
              </a:lnSpc>
              <a:spcBef>
                <a:spcPts val="600"/>
              </a:spcBef>
              <a:buFont typeface="Wingdings" panose="05000000000000000000" pitchFamily="2" charset="2"/>
              <a:buChar char="§"/>
            </a:pPr>
            <a:r>
              <a:rPr lang="it-IT" sz="2000" dirty="0">
                <a:latin typeface="Arial" panose="020B0604020202020204" pitchFamily="34" charset="0"/>
                <a:cs typeface="Arial" panose="020B0604020202020204" pitchFamily="34" charset="0"/>
                <a:sym typeface="Wingdings" panose="05000000000000000000" pitchFamily="2" charset="2"/>
              </a:rPr>
              <a:t>opera la detrazione dell’imposta pagata in via di rivalsa.</a:t>
            </a:r>
          </a:p>
        </p:txBody>
      </p:sp>
      <p:sp>
        <p:nvSpPr>
          <p:cNvPr id="8" name="Freccia a destra 7">
            <a:extLst>
              <a:ext uri="{FF2B5EF4-FFF2-40B4-BE49-F238E27FC236}">
                <a16:creationId xmlns:a16="http://schemas.microsoft.com/office/drawing/2014/main" id="{9F4C04F7-F4C2-40E5-A611-33E563D2D27D}"/>
              </a:ext>
            </a:extLst>
          </p:cNvPr>
          <p:cNvSpPr/>
          <p:nvPr/>
        </p:nvSpPr>
        <p:spPr>
          <a:xfrm>
            <a:off x="14245194" y="6827834"/>
            <a:ext cx="941929" cy="1177857"/>
          </a:xfrm>
          <a:prstGeom prst="rightArrow">
            <a:avLst/>
          </a:prstGeom>
          <a:solidFill>
            <a:schemeClr val="tx2">
              <a:lumMod val="75000"/>
            </a:schemeClr>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Freccia a destra 66">
            <a:extLst>
              <a:ext uri="{FF2B5EF4-FFF2-40B4-BE49-F238E27FC236}">
                <a16:creationId xmlns:a16="http://schemas.microsoft.com/office/drawing/2014/main" id="{31072800-368D-4E8E-AEF4-CC5EBEBFE4D7}"/>
              </a:ext>
            </a:extLst>
          </p:cNvPr>
          <p:cNvSpPr/>
          <p:nvPr/>
        </p:nvSpPr>
        <p:spPr>
          <a:xfrm>
            <a:off x="4879412" y="5468459"/>
            <a:ext cx="941929" cy="1177857"/>
          </a:xfrm>
          <a:prstGeom prst="rightArrow">
            <a:avLst/>
          </a:prstGeom>
          <a:solidFill>
            <a:schemeClr val="tx2">
              <a:lumMod val="75000"/>
            </a:schemeClr>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Freccia a destra 67">
            <a:extLst>
              <a:ext uri="{FF2B5EF4-FFF2-40B4-BE49-F238E27FC236}">
                <a16:creationId xmlns:a16="http://schemas.microsoft.com/office/drawing/2014/main" id="{F276A2F1-003F-465F-B811-786EE7AA9B20}"/>
              </a:ext>
            </a:extLst>
          </p:cNvPr>
          <p:cNvSpPr/>
          <p:nvPr/>
        </p:nvSpPr>
        <p:spPr>
          <a:xfrm>
            <a:off x="9121763" y="3033873"/>
            <a:ext cx="941929" cy="1177857"/>
          </a:xfrm>
          <a:prstGeom prst="rightArrow">
            <a:avLst/>
          </a:prstGeom>
          <a:solidFill>
            <a:schemeClr val="tx2">
              <a:lumMod val="75000"/>
            </a:schemeClr>
          </a:solidFill>
          <a:ln w="38100">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25" name="Gruppo 24">
            <a:extLst>
              <a:ext uri="{FF2B5EF4-FFF2-40B4-BE49-F238E27FC236}">
                <a16:creationId xmlns:a16="http://schemas.microsoft.com/office/drawing/2014/main" id="{9A8A3A8E-C854-4A8E-9CE2-817C2C03CB26}"/>
              </a:ext>
            </a:extLst>
          </p:cNvPr>
          <p:cNvGrpSpPr/>
          <p:nvPr/>
        </p:nvGrpSpPr>
        <p:grpSpPr>
          <a:xfrm>
            <a:off x="890190" y="8145208"/>
            <a:ext cx="3640602" cy="825496"/>
            <a:chOff x="1047070" y="4804530"/>
            <a:chExt cx="3096703" cy="1259010"/>
          </a:xfrm>
          <a:solidFill>
            <a:schemeClr val="tx2">
              <a:lumMod val="75000"/>
            </a:schemeClr>
          </a:solidFill>
        </p:grpSpPr>
        <p:sp>
          <p:nvSpPr>
            <p:cNvPr id="26" name="Rettangolo con angoli arrotondati 25">
              <a:extLst>
                <a:ext uri="{FF2B5EF4-FFF2-40B4-BE49-F238E27FC236}">
                  <a16:creationId xmlns:a16="http://schemas.microsoft.com/office/drawing/2014/main" id="{207FD161-DF01-4721-9843-258D8610DAE1}"/>
                </a:ext>
              </a:extLst>
            </p:cNvPr>
            <p:cNvSpPr/>
            <p:nvPr/>
          </p:nvSpPr>
          <p:spPr>
            <a:xfrm>
              <a:off x="1047070" y="4804530"/>
              <a:ext cx="3096703" cy="1231456"/>
            </a:xfrm>
            <a:prstGeom prst="roundRect">
              <a:avLst>
                <a:gd name="adj" fmla="val 10000"/>
              </a:avLst>
            </a:prstGeom>
            <a:grp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7" name="CasellaDiTesto 26">
              <a:extLst>
                <a:ext uri="{FF2B5EF4-FFF2-40B4-BE49-F238E27FC236}">
                  <a16:creationId xmlns:a16="http://schemas.microsoft.com/office/drawing/2014/main" id="{5D0472D8-00CB-46AF-BEB1-79103F3E034D}"/>
                </a:ext>
              </a:extLst>
            </p:cNvPr>
            <p:cNvSpPr txBox="1"/>
            <p:nvPr/>
          </p:nvSpPr>
          <p:spPr>
            <a:xfrm>
              <a:off x="1074398" y="4904220"/>
              <a:ext cx="3024566" cy="115932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it-IT" sz="2200" b="1" kern="1200" dirty="0">
                  <a:solidFill>
                    <a:schemeClr val="tx2">
                      <a:lumMod val="25000"/>
                    </a:schemeClr>
                  </a:solidFill>
                  <a:latin typeface="Arial" panose="020B0604020202020204" pitchFamily="34" charset="0"/>
                  <a:cs typeface="Arial" panose="020B0604020202020204" pitchFamily="34" charset="0"/>
                </a:rPr>
                <a:t>1- Cedente sammarinese</a:t>
              </a:r>
            </a:p>
          </p:txBody>
        </p:sp>
      </p:grpSp>
      <p:sp>
        <p:nvSpPr>
          <p:cNvPr id="41" name="TextBox 6">
            <a:extLst>
              <a:ext uri="{FF2B5EF4-FFF2-40B4-BE49-F238E27FC236}">
                <a16:creationId xmlns:a16="http://schemas.microsoft.com/office/drawing/2014/main" id="{98D2A9FC-1345-4A0D-8DC3-1720E68EF3DD}"/>
              </a:ext>
            </a:extLst>
          </p:cNvPr>
          <p:cNvSpPr txBox="1"/>
          <p:nvPr/>
        </p:nvSpPr>
        <p:spPr>
          <a:xfrm>
            <a:off x="707127" y="225958"/>
            <a:ext cx="15750945" cy="550343"/>
          </a:xfrm>
          <a:prstGeom prst="rect">
            <a:avLst/>
          </a:prstGeom>
          <a:noFill/>
        </p:spPr>
        <p:txBody>
          <a:bodyPr wrap="square" rtlCol="0">
            <a:spAutoFit/>
          </a:bodyPr>
          <a:lstStyle/>
          <a:p>
            <a:pPr algn="ctr" defTabSz="457155">
              <a:lnSpc>
                <a:spcPct val="107000"/>
              </a:lnSpc>
              <a:spcAft>
                <a:spcPts val="800"/>
              </a:spcAft>
              <a:defRPr/>
            </a:pPr>
            <a:r>
              <a:rPr lang="it-IT" sz="3000" b="1" dirty="0">
                <a:solidFill>
                  <a:srgbClr val="FFFFFF"/>
                </a:solidFill>
                <a:latin typeface="Arial" panose="020B0604020202020204" pitchFamily="34" charset="0"/>
                <a:ea typeface="Calibri" panose="020F0502020204030204" pitchFamily="34" charset="0"/>
                <a:cs typeface="Arial" panose="020B0604020202020204" pitchFamily="34" charset="0"/>
              </a:rPr>
              <a:t>ACQUISTI DA SAN MARINO</a:t>
            </a:r>
            <a:endParaRPr lang="it-IT" sz="3000" dirty="0">
              <a:solidFill>
                <a:srgbClr val="FFFFFF"/>
              </a:solidFill>
              <a:latin typeface="Arial" panose="020B0604020202020204" pitchFamily="34" charset="0"/>
              <a:ea typeface="Calibri" panose="020F0502020204030204" pitchFamily="34" charset="0"/>
              <a:cs typeface="Arial" panose="020B0604020202020204" pitchFamily="34" charset="0"/>
            </a:endParaRPr>
          </a:p>
        </p:txBody>
      </p:sp>
      <p:grpSp>
        <p:nvGrpSpPr>
          <p:cNvPr id="42" name="Gruppo 41">
            <a:extLst>
              <a:ext uri="{FF2B5EF4-FFF2-40B4-BE49-F238E27FC236}">
                <a16:creationId xmlns:a16="http://schemas.microsoft.com/office/drawing/2014/main" id="{738B0A70-3EEF-4FFF-BAF1-807512D7FA83}"/>
              </a:ext>
            </a:extLst>
          </p:cNvPr>
          <p:cNvGrpSpPr/>
          <p:nvPr/>
        </p:nvGrpSpPr>
        <p:grpSpPr>
          <a:xfrm>
            <a:off x="5721600" y="8115514"/>
            <a:ext cx="3640602" cy="825496"/>
            <a:chOff x="1047070" y="4804530"/>
            <a:chExt cx="3096703" cy="1259010"/>
          </a:xfrm>
          <a:solidFill>
            <a:schemeClr val="tx2">
              <a:lumMod val="75000"/>
            </a:schemeClr>
          </a:solidFill>
        </p:grpSpPr>
        <p:sp>
          <p:nvSpPr>
            <p:cNvPr id="43" name="Rettangolo con angoli arrotondati 42">
              <a:extLst>
                <a:ext uri="{FF2B5EF4-FFF2-40B4-BE49-F238E27FC236}">
                  <a16:creationId xmlns:a16="http://schemas.microsoft.com/office/drawing/2014/main" id="{4D6B34AB-8392-4124-8923-F96C2A2F39F9}"/>
                </a:ext>
              </a:extLst>
            </p:cNvPr>
            <p:cNvSpPr/>
            <p:nvPr/>
          </p:nvSpPr>
          <p:spPr>
            <a:xfrm>
              <a:off x="1047070" y="4804530"/>
              <a:ext cx="3096703" cy="1231456"/>
            </a:xfrm>
            <a:prstGeom prst="roundRect">
              <a:avLst>
                <a:gd name="adj" fmla="val 10000"/>
              </a:avLst>
            </a:prstGeom>
            <a:grp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45" name="CasellaDiTesto 44">
              <a:extLst>
                <a:ext uri="{FF2B5EF4-FFF2-40B4-BE49-F238E27FC236}">
                  <a16:creationId xmlns:a16="http://schemas.microsoft.com/office/drawing/2014/main" id="{E4F6E3DB-7E3B-4632-B271-8B4071EE42DA}"/>
                </a:ext>
              </a:extLst>
            </p:cNvPr>
            <p:cNvSpPr txBox="1"/>
            <p:nvPr/>
          </p:nvSpPr>
          <p:spPr>
            <a:xfrm>
              <a:off x="1074398" y="4904220"/>
              <a:ext cx="3024566" cy="115932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it-IT" sz="2200" b="1" dirty="0">
                  <a:solidFill>
                    <a:schemeClr val="tx2">
                      <a:lumMod val="25000"/>
                    </a:schemeClr>
                  </a:solidFill>
                  <a:latin typeface="Arial" panose="020B0604020202020204" pitchFamily="34" charset="0"/>
                  <a:cs typeface="Arial" panose="020B0604020202020204" pitchFamily="34" charset="0"/>
                </a:rPr>
                <a:t>2 </a:t>
              </a:r>
              <a:r>
                <a:rPr lang="it-IT" sz="2200" b="1" kern="1200" dirty="0">
                  <a:solidFill>
                    <a:schemeClr val="tx2">
                      <a:lumMod val="25000"/>
                    </a:schemeClr>
                  </a:solidFill>
                  <a:latin typeface="Arial" panose="020B0604020202020204" pitchFamily="34" charset="0"/>
                  <a:cs typeface="Arial" panose="020B0604020202020204" pitchFamily="34" charset="0"/>
                </a:rPr>
                <a:t>- Ufficio tributario di San Marino</a:t>
              </a:r>
            </a:p>
          </p:txBody>
        </p:sp>
      </p:grpSp>
      <p:grpSp>
        <p:nvGrpSpPr>
          <p:cNvPr id="48" name="Gruppo 47">
            <a:extLst>
              <a:ext uri="{FF2B5EF4-FFF2-40B4-BE49-F238E27FC236}">
                <a16:creationId xmlns:a16="http://schemas.microsoft.com/office/drawing/2014/main" id="{87E06E77-6023-4D70-B12C-5743DEA9313D}"/>
              </a:ext>
            </a:extLst>
          </p:cNvPr>
          <p:cNvGrpSpPr/>
          <p:nvPr/>
        </p:nvGrpSpPr>
        <p:grpSpPr>
          <a:xfrm>
            <a:off x="10436192" y="8154654"/>
            <a:ext cx="3640602" cy="825496"/>
            <a:chOff x="1047070" y="4804530"/>
            <a:chExt cx="3096703" cy="1259010"/>
          </a:xfrm>
          <a:solidFill>
            <a:schemeClr val="tx2">
              <a:lumMod val="75000"/>
            </a:schemeClr>
          </a:solidFill>
        </p:grpSpPr>
        <p:sp>
          <p:nvSpPr>
            <p:cNvPr id="49" name="Rettangolo con angoli arrotondati 48">
              <a:extLst>
                <a:ext uri="{FF2B5EF4-FFF2-40B4-BE49-F238E27FC236}">
                  <a16:creationId xmlns:a16="http://schemas.microsoft.com/office/drawing/2014/main" id="{9F44231B-38F5-4EF4-A234-B1E555633681}"/>
                </a:ext>
              </a:extLst>
            </p:cNvPr>
            <p:cNvSpPr/>
            <p:nvPr/>
          </p:nvSpPr>
          <p:spPr>
            <a:xfrm>
              <a:off x="1047070" y="4804530"/>
              <a:ext cx="3096703" cy="1231456"/>
            </a:xfrm>
            <a:prstGeom prst="roundRect">
              <a:avLst>
                <a:gd name="adj" fmla="val 10000"/>
              </a:avLst>
            </a:prstGeom>
            <a:grp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50" name="CasellaDiTesto 49">
              <a:extLst>
                <a:ext uri="{FF2B5EF4-FFF2-40B4-BE49-F238E27FC236}">
                  <a16:creationId xmlns:a16="http://schemas.microsoft.com/office/drawing/2014/main" id="{0DE3AB57-41BF-42BF-B470-EB5BC45BA33E}"/>
                </a:ext>
              </a:extLst>
            </p:cNvPr>
            <p:cNvSpPr txBox="1"/>
            <p:nvPr/>
          </p:nvSpPr>
          <p:spPr>
            <a:xfrm>
              <a:off x="1074398" y="4904220"/>
              <a:ext cx="3024566" cy="115932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it-IT" sz="2200" b="1" dirty="0">
                  <a:solidFill>
                    <a:schemeClr val="tx2">
                      <a:lumMod val="25000"/>
                    </a:schemeClr>
                  </a:solidFill>
                  <a:latin typeface="Arial" panose="020B0604020202020204" pitchFamily="34" charset="0"/>
                  <a:cs typeface="Arial" panose="020B0604020202020204" pitchFamily="34" charset="0"/>
                </a:rPr>
                <a:t>3 </a:t>
              </a:r>
              <a:r>
                <a:rPr lang="it-IT" sz="2200" b="1" kern="1200" dirty="0">
                  <a:solidFill>
                    <a:schemeClr val="tx2">
                      <a:lumMod val="25000"/>
                    </a:schemeClr>
                  </a:solidFill>
                  <a:latin typeface="Arial" panose="020B0604020202020204" pitchFamily="34" charset="0"/>
                  <a:cs typeface="Arial" panose="020B0604020202020204" pitchFamily="34" charset="0"/>
                </a:rPr>
                <a:t>– Agenzia delle Entrate</a:t>
              </a:r>
            </a:p>
          </p:txBody>
        </p:sp>
      </p:grpSp>
      <p:grpSp>
        <p:nvGrpSpPr>
          <p:cNvPr id="51" name="Gruppo 50">
            <a:extLst>
              <a:ext uri="{FF2B5EF4-FFF2-40B4-BE49-F238E27FC236}">
                <a16:creationId xmlns:a16="http://schemas.microsoft.com/office/drawing/2014/main" id="{9C77AC2A-D1F4-4B46-9FD0-1B16601D3957}"/>
              </a:ext>
            </a:extLst>
          </p:cNvPr>
          <p:cNvGrpSpPr/>
          <p:nvPr/>
        </p:nvGrpSpPr>
        <p:grpSpPr>
          <a:xfrm>
            <a:off x="14668251" y="8123522"/>
            <a:ext cx="3416047" cy="825496"/>
            <a:chOff x="1047070" y="4804530"/>
            <a:chExt cx="3096703" cy="1259010"/>
          </a:xfrm>
          <a:solidFill>
            <a:schemeClr val="tx2">
              <a:lumMod val="75000"/>
            </a:schemeClr>
          </a:solidFill>
        </p:grpSpPr>
        <p:sp>
          <p:nvSpPr>
            <p:cNvPr id="52" name="Rettangolo con angoli arrotondati 51">
              <a:extLst>
                <a:ext uri="{FF2B5EF4-FFF2-40B4-BE49-F238E27FC236}">
                  <a16:creationId xmlns:a16="http://schemas.microsoft.com/office/drawing/2014/main" id="{9D74AE68-6A2E-415A-919A-FF159CB52D98}"/>
                </a:ext>
              </a:extLst>
            </p:cNvPr>
            <p:cNvSpPr/>
            <p:nvPr/>
          </p:nvSpPr>
          <p:spPr>
            <a:xfrm>
              <a:off x="1047070" y="4804530"/>
              <a:ext cx="3096703" cy="1231456"/>
            </a:xfrm>
            <a:prstGeom prst="roundRect">
              <a:avLst>
                <a:gd name="adj" fmla="val 10000"/>
              </a:avLst>
            </a:prstGeom>
            <a:grp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53" name="CasellaDiTesto 52">
              <a:extLst>
                <a:ext uri="{FF2B5EF4-FFF2-40B4-BE49-F238E27FC236}">
                  <a16:creationId xmlns:a16="http://schemas.microsoft.com/office/drawing/2014/main" id="{23F876C5-8440-4FBC-B5D8-6E0C4C208C28}"/>
                </a:ext>
              </a:extLst>
            </p:cNvPr>
            <p:cNvSpPr txBox="1"/>
            <p:nvPr/>
          </p:nvSpPr>
          <p:spPr>
            <a:xfrm>
              <a:off x="1074398" y="4904220"/>
              <a:ext cx="3024566" cy="115932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23825" tIns="82550" rIns="123825" bIns="82550" numCol="1" spcCol="1270" anchor="ctr" anchorCtr="0">
              <a:noAutofit/>
            </a:bodyPr>
            <a:lstStyle/>
            <a:p>
              <a:pPr marL="0" lvl="0" indent="0" algn="ctr" defTabSz="2889250">
                <a:lnSpc>
                  <a:spcPct val="90000"/>
                </a:lnSpc>
                <a:spcBef>
                  <a:spcPct val="0"/>
                </a:spcBef>
                <a:spcAft>
                  <a:spcPct val="35000"/>
                </a:spcAft>
                <a:buNone/>
              </a:pPr>
              <a:r>
                <a:rPr lang="it-IT" sz="2200" b="1" dirty="0">
                  <a:solidFill>
                    <a:schemeClr val="tx2">
                      <a:lumMod val="25000"/>
                    </a:schemeClr>
                  </a:solidFill>
                  <a:latin typeface="Arial" panose="020B0604020202020204" pitchFamily="34" charset="0"/>
                  <a:cs typeface="Arial" panose="020B0604020202020204" pitchFamily="34" charset="0"/>
                </a:rPr>
                <a:t>4 </a:t>
              </a:r>
              <a:r>
                <a:rPr lang="it-IT" sz="2200" b="1" kern="1200" dirty="0">
                  <a:solidFill>
                    <a:schemeClr val="tx2">
                      <a:lumMod val="25000"/>
                    </a:schemeClr>
                  </a:solidFill>
                  <a:latin typeface="Arial" panose="020B0604020202020204" pitchFamily="34" charset="0"/>
                  <a:cs typeface="Arial" panose="020B0604020202020204" pitchFamily="34" charset="0"/>
                </a:rPr>
                <a:t>– Cessionario italiano</a:t>
              </a:r>
            </a:p>
          </p:txBody>
        </p:sp>
      </p:grpSp>
      <p:sp>
        <p:nvSpPr>
          <p:cNvPr id="36" name="Rettangolo con angoli arrotondati 35">
            <a:extLst>
              <a:ext uri="{FF2B5EF4-FFF2-40B4-BE49-F238E27FC236}">
                <a16:creationId xmlns:a16="http://schemas.microsoft.com/office/drawing/2014/main" id="{6460D045-4087-6846-8B96-65C603E58313}"/>
              </a:ext>
            </a:extLst>
          </p:cNvPr>
          <p:cNvSpPr/>
          <p:nvPr/>
        </p:nvSpPr>
        <p:spPr>
          <a:xfrm>
            <a:off x="1816355" y="1317884"/>
            <a:ext cx="2098477" cy="1436849"/>
          </a:xfrm>
          <a:prstGeom prst="roundRect">
            <a:avLst/>
          </a:prstGeom>
          <a:solidFill>
            <a:srgbClr val="86ABAB"/>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37" name="Elemento grafico 36" descr="Ricevuta con riempimento a tinta unita">
            <a:extLst>
              <a:ext uri="{FF2B5EF4-FFF2-40B4-BE49-F238E27FC236}">
                <a16:creationId xmlns:a16="http://schemas.microsoft.com/office/drawing/2014/main" id="{46817D9D-C3F3-A841-97C8-0EFD53BE0CF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18840" y="1488014"/>
            <a:ext cx="1093505" cy="1093505"/>
          </a:xfrm>
          <a:prstGeom prst="rect">
            <a:avLst/>
          </a:prstGeom>
        </p:spPr>
      </p:pic>
    </p:spTree>
    <p:extLst>
      <p:ext uri="{BB962C8B-B14F-4D97-AF65-F5344CB8AC3E}">
        <p14:creationId xmlns:p14="http://schemas.microsoft.com/office/powerpoint/2010/main" val="707824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up)">
                                      <p:cBhvr>
                                        <p:cTn id="7" dur="4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rma 29">
            <a:extLst>
              <a:ext uri="{FF2B5EF4-FFF2-40B4-BE49-F238E27FC236}">
                <a16:creationId xmlns:a16="http://schemas.microsoft.com/office/drawing/2014/main" id="{61360B82-D45A-49D3-BE41-832C7937DA27}"/>
              </a:ext>
            </a:extLst>
          </p:cNvPr>
          <p:cNvSpPr/>
          <p:nvPr/>
        </p:nvSpPr>
        <p:spPr>
          <a:xfrm rot="9007712" flipH="1">
            <a:off x="772747" y="3420046"/>
            <a:ext cx="4659900" cy="3999654"/>
          </a:xfrm>
          <a:prstGeom prst="leftCircularArrow">
            <a:avLst>
              <a:gd name="adj1" fmla="val 2912"/>
              <a:gd name="adj2" fmla="val 356293"/>
              <a:gd name="adj3" fmla="val 1572411"/>
              <a:gd name="adj4" fmla="val 8465096"/>
              <a:gd name="adj5" fmla="val 3397"/>
            </a:avLst>
          </a:prstGeom>
          <a:solidFill>
            <a:schemeClr val="tx2">
              <a:lumMod val="5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3" name="Rettangolo con angoli arrotondati 22">
            <a:extLst>
              <a:ext uri="{FF2B5EF4-FFF2-40B4-BE49-F238E27FC236}">
                <a16:creationId xmlns:a16="http://schemas.microsoft.com/office/drawing/2014/main" id="{82825444-1442-47BC-920D-6CDEAFFE6FC8}"/>
              </a:ext>
            </a:extLst>
          </p:cNvPr>
          <p:cNvSpPr/>
          <p:nvPr/>
        </p:nvSpPr>
        <p:spPr>
          <a:xfrm>
            <a:off x="11032845" y="3877573"/>
            <a:ext cx="6715132" cy="4899293"/>
          </a:xfrm>
          <a:prstGeom prst="roundRect">
            <a:avLst>
              <a:gd name="adj" fmla="val 10753"/>
            </a:avLst>
          </a:prstGeom>
          <a:ln w="38100">
            <a:solidFill>
              <a:srgbClr val="0829B4"/>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292930"/>
              </a:solidFill>
              <a:effectLst/>
              <a:uLnTx/>
              <a:uFillTx/>
              <a:latin typeface="Lato"/>
              <a:ea typeface="+mn-ea"/>
              <a:cs typeface="+mn-cs"/>
            </a:endParaRPr>
          </a:p>
        </p:txBody>
      </p:sp>
      <p:sp>
        <p:nvSpPr>
          <p:cNvPr id="21" name="Rettangolo con angoli arrotondati 20">
            <a:extLst>
              <a:ext uri="{FF2B5EF4-FFF2-40B4-BE49-F238E27FC236}">
                <a16:creationId xmlns:a16="http://schemas.microsoft.com/office/drawing/2014/main" id="{68B8151B-5517-44F6-A7A1-D2F0DF7A9169}"/>
              </a:ext>
            </a:extLst>
          </p:cNvPr>
          <p:cNvSpPr/>
          <p:nvPr/>
        </p:nvSpPr>
        <p:spPr>
          <a:xfrm>
            <a:off x="4714541" y="3182361"/>
            <a:ext cx="5695429" cy="5260642"/>
          </a:xfrm>
          <a:prstGeom prst="roundRect">
            <a:avLst>
              <a:gd name="adj" fmla="val 11291"/>
            </a:avLst>
          </a:prstGeom>
          <a:solidFill>
            <a:schemeClr val="bg1"/>
          </a:solidFill>
          <a:ln w="38100">
            <a:solidFill>
              <a:srgbClr val="0829B4"/>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292930"/>
              </a:solidFill>
              <a:effectLst/>
              <a:uLnTx/>
              <a:uFillTx/>
              <a:latin typeface="Lato"/>
              <a:ea typeface="+mn-ea"/>
              <a:cs typeface="+mn-cs"/>
            </a:endParaRPr>
          </a:p>
        </p:txBody>
      </p:sp>
      <p:sp>
        <p:nvSpPr>
          <p:cNvPr id="5" name="Rettangolo con angoli arrotondati 4">
            <a:extLst>
              <a:ext uri="{FF2B5EF4-FFF2-40B4-BE49-F238E27FC236}">
                <a16:creationId xmlns:a16="http://schemas.microsoft.com/office/drawing/2014/main" id="{DCBE71F3-1846-46E8-A405-014989AD8CAA}"/>
              </a:ext>
            </a:extLst>
          </p:cNvPr>
          <p:cNvSpPr/>
          <p:nvPr/>
        </p:nvSpPr>
        <p:spPr>
          <a:xfrm>
            <a:off x="358199" y="4890714"/>
            <a:ext cx="3555813" cy="1436849"/>
          </a:xfrm>
          <a:prstGeom prst="roundRect">
            <a:avLst/>
          </a:prstGeom>
          <a:ln w="38100">
            <a:solidFill>
              <a:srgbClr val="0829B4"/>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292930"/>
              </a:solidFill>
              <a:effectLst/>
              <a:uLnTx/>
              <a:uFillTx/>
              <a:latin typeface="Lato"/>
              <a:ea typeface="+mn-ea"/>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39" name="Gruppo 38">
            <a:extLst>
              <a:ext uri="{FF2B5EF4-FFF2-40B4-BE49-F238E27FC236}">
                <a16:creationId xmlns:a16="http://schemas.microsoft.com/office/drawing/2014/main" id="{E62F4F29-CE88-4E6E-B38A-FC0C98146DD3}"/>
              </a:ext>
            </a:extLst>
          </p:cNvPr>
          <p:cNvGrpSpPr/>
          <p:nvPr/>
        </p:nvGrpSpPr>
        <p:grpSpPr>
          <a:xfrm>
            <a:off x="-8617" y="9110730"/>
            <a:ext cx="18287999" cy="1177858"/>
            <a:chOff x="-121141" y="6091519"/>
            <a:chExt cx="12462637" cy="894504"/>
          </a:xfrm>
        </p:grpSpPr>
        <p:sp>
          <p:nvSpPr>
            <p:cNvPr id="44" name="Rettangolo 43">
              <a:extLst>
                <a:ext uri="{FF2B5EF4-FFF2-40B4-BE49-F238E27FC236}">
                  <a16:creationId xmlns:a16="http://schemas.microsoft.com/office/drawing/2014/main" id="{CF499B35-D769-4DC2-9FF3-E0184C52EBA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46" name="Immagine 45">
              <a:extLst>
                <a:ext uri="{FF2B5EF4-FFF2-40B4-BE49-F238E27FC236}">
                  <a16:creationId xmlns:a16="http://schemas.microsoft.com/office/drawing/2014/main" id="{C07315AF-D626-47F0-A211-BC4631C7EA1D}"/>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7" name="CasellaDiTesto 46">
            <a:extLst>
              <a:ext uri="{FF2B5EF4-FFF2-40B4-BE49-F238E27FC236}">
                <a16:creationId xmlns:a16="http://schemas.microsoft.com/office/drawing/2014/main" id="{7BB7D452-B28F-4DE8-B8C3-10E1006EB7E2}"/>
              </a:ext>
            </a:extLst>
          </p:cNvPr>
          <p:cNvSpPr txBox="1"/>
          <p:nvPr/>
        </p:nvSpPr>
        <p:spPr>
          <a:xfrm>
            <a:off x="515469" y="959255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677AA898-5974-4BF2-96C4-20C2479B24C1}"/>
              </a:ext>
            </a:extLst>
          </p:cNvPr>
          <p:cNvSpPr txBox="1"/>
          <p:nvPr/>
        </p:nvSpPr>
        <p:spPr>
          <a:xfrm>
            <a:off x="707127" y="225958"/>
            <a:ext cx="15750945" cy="550343"/>
          </a:xfrm>
          <a:prstGeom prst="rect">
            <a:avLst/>
          </a:prstGeom>
          <a:noFill/>
        </p:spPr>
        <p:txBody>
          <a:bodyPr wrap="square" rtlCol="0">
            <a:spAutoFit/>
          </a:bodyPr>
          <a:lstStyle/>
          <a:p>
            <a:pPr marL="0" marR="0" lvl="0" indent="0" algn="ctr" defTabSz="457155"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ACQUISTI DA SAN MARINO</a:t>
            </a:r>
            <a:endParaRPr kumimoji="0" lang="it-IT" sz="3000" b="0"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7" name="CasellaDiTesto 16">
            <a:extLst>
              <a:ext uri="{FF2B5EF4-FFF2-40B4-BE49-F238E27FC236}">
                <a16:creationId xmlns:a16="http://schemas.microsoft.com/office/drawing/2014/main" id="{8843373F-D905-42B3-A4B0-1D210A8313CA}"/>
              </a:ext>
            </a:extLst>
          </p:cNvPr>
          <p:cNvSpPr txBox="1"/>
          <p:nvPr/>
        </p:nvSpPr>
        <p:spPr>
          <a:xfrm>
            <a:off x="5105877" y="3615178"/>
            <a:ext cx="4973772" cy="4154984"/>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riceve la fattura tramite </a:t>
            </a:r>
            <a:r>
              <a:rPr kumimoji="0" lang="it-IT" sz="2400" b="0" i="0" u="none" strike="noStrike" kern="1200" cap="none" spc="0" normalizeH="0" baseline="0" noProof="0" dirty="0" err="1">
                <a:ln>
                  <a:noFill/>
                </a:ln>
                <a:solidFill>
                  <a:srgbClr val="292930"/>
                </a:solidFill>
                <a:effectLst/>
                <a:uLnTx/>
                <a:uFillTx/>
                <a:latin typeface="Arial" panose="020B0604020202020204" pitchFamily="34" charset="0"/>
                <a:ea typeface="+mn-ea"/>
                <a:cs typeface="Arial" panose="020B0604020202020204" pitchFamily="34" charset="0"/>
              </a:rPr>
              <a:t>SdI</a:t>
            </a: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 dal cedente sammarinese;</a:t>
            </a: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400" b="1"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assolve l’imposta tramite reverse </a:t>
            </a:r>
            <a:r>
              <a:rPr kumimoji="0" lang="it-IT" sz="2400" b="1" i="0" u="none" strike="noStrike" kern="1200" cap="none" spc="0" normalizeH="0" baseline="0" noProof="0" dirty="0" err="1">
                <a:ln>
                  <a:noFill/>
                </a:ln>
                <a:solidFill>
                  <a:srgbClr val="292930"/>
                </a:solidFill>
                <a:effectLst/>
                <a:uLnTx/>
                <a:uFillTx/>
                <a:latin typeface="Arial" panose="020B0604020202020204" pitchFamily="34" charset="0"/>
                <a:ea typeface="+mn-ea"/>
                <a:cs typeface="Arial" panose="020B0604020202020204" pitchFamily="34" charset="0"/>
              </a:rPr>
              <a:t>charge</a:t>
            </a:r>
            <a:r>
              <a:rPr kumimoji="0" lang="it-IT" sz="2400" b="1"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 </a:t>
            </a: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(art. 17, comma 2, DPR 633/1972), </a:t>
            </a:r>
            <a:r>
              <a:rPr kumimoji="0" lang="it-IT" sz="2400" b="1"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integrando</a:t>
            </a: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 l’ammontare dell’imposta dovuta (Tipo documento TD19) e annota il documento nel registro delle vendite e in quello degli acquisti secondo le modalità e i termini ordinari</a:t>
            </a:r>
          </a:p>
        </p:txBody>
      </p:sp>
      <p:sp>
        <p:nvSpPr>
          <p:cNvPr id="18" name="CasellaDiTesto 17">
            <a:extLst>
              <a:ext uri="{FF2B5EF4-FFF2-40B4-BE49-F238E27FC236}">
                <a16:creationId xmlns:a16="http://schemas.microsoft.com/office/drawing/2014/main" id="{0EB2FEAA-DF13-4721-AC1D-7ADC59AF1F5A}"/>
              </a:ext>
            </a:extLst>
          </p:cNvPr>
          <p:cNvSpPr txBox="1"/>
          <p:nvPr/>
        </p:nvSpPr>
        <p:spPr>
          <a:xfrm>
            <a:off x="540023" y="5220668"/>
            <a:ext cx="3325731" cy="707886"/>
          </a:xfrm>
          <a:prstGeom prst="rect">
            <a:avLst/>
          </a:prstGeom>
          <a:noFill/>
        </p:spPr>
        <p:txBody>
          <a:bodyPr wrap="squar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it-IT" sz="20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Emette la fattura senza addebitare l’IVA</a:t>
            </a:r>
          </a:p>
        </p:txBody>
      </p:sp>
      <p:sp>
        <p:nvSpPr>
          <p:cNvPr id="19" name="CasellaDiTesto 18">
            <a:extLst>
              <a:ext uri="{FF2B5EF4-FFF2-40B4-BE49-F238E27FC236}">
                <a16:creationId xmlns:a16="http://schemas.microsoft.com/office/drawing/2014/main" id="{927AE55A-C7B0-4230-9603-007A8B95C925}"/>
              </a:ext>
            </a:extLst>
          </p:cNvPr>
          <p:cNvSpPr txBox="1"/>
          <p:nvPr/>
        </p:nvSpPr>
        <p:spPr>
          <a:xfrm>
            <a:off x="11210499" y="4103428"/>
            <a:ext cx="6228559" cy="452431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L’Agenzia ha chiarito che il cessionario italiano può integrare la fattura ricevuta e assolvere l’imposta quando riceve e visualizza la fattura all’interno del portale “Fatture e Corrispettivi, </a:t>
            </a:r>
            <a:r>
              <a:rPr kumimoji="0" lang="it-IT" sz="2400" b="1"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senza dover aspettare l’esito positivo dei controlli da parte dell’Ufficio competente </a:t>
            </a: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(con il </a:t>
            </a:r>
            <a:r>
              <a:rPr kumimoji="0" lang="it-IT" sz="2400" b="0" i="0" u="none" strike="noStrike" kern="1200" cap="none" spc="0" normalizeH="0" baseline="0" noProof="0" dirty="0" err="1">
                <a:ln>
                  <a:noFill/>
                </a:ln>
                <a:solidFill>
                  <a:srgbClr val="292930"/>
                </a:solidFill>
                <a:effectLst/>
                <a:uLnTx/>
                <a:uFillTx/>
                <a:latin typeface="Arial" panose="020B0604020202020204" pitchFamily="34" charset="0"/>
                <a:ea typeface="+mn-ea"/>
                <a:cs typeface="Arial" panose="020B0604020202020204" pitchFamily="34" charset="0"/>
              </a:rPr>
              <a:t>provv</a:t>
            </a: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 n. 248717 del 2021 l’Agenzia ha rettificato quanto indicato nel precedente documento di prassi (</a:t>
            </a:r>
            <a:r>
              <a:rPr kumimoji="0" lang="it-IT" sz="2400" b="0" i="0" u="none" strike="noStrike" kern="1200" cap="none" spc="0" normalizeH="0" baseline="0" noProof="0" dirty="0" err="1">
                <a:ln>
                  <a:noFill/>
                </a:ln>
                <a:solidFill>
                  <a:srgbClr val="292930"/>
                </a:solidFill>
                <a:effectLst/>
                <a:uLnTx/>
                <a:uFillTx/>
                <a:latin typeface="Arial" panose="020B0604020202020204" pitchFamily="34" charset="0"/>
                <a:ea typeface="+mn-ea"/>
                <a:cs typeface="Arial" panose="020B0604020202020204" pitchFamily="34" charset="0"/>
              </a:rPr>
              <a:t>provv</a:t>
            </a: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 n. 211273/2021 - punto 4.2) che subordinava l’applicazione del reverse </a:t>
            </a:r>
            <a:r>
              <a:rPr kumimoji="0" lang="it-IT" sz="2400" b="0" i="0" u="none" strike="noStrike" kern="1200" cap="none" spc="0" normalizeH="0" baseline="0" noProof="0" dirty="0" err="1">
                <a:ln>
                  <a:noFill/>
                </a:ln>
                <a:solidFill>
                  <a:srgbClr val="292930"/>
                </a:solidFill>
                <a:effectLst/>
                <a:uLnTx/>
                <a:uFillTx/>
                <a:latin typeface="Arial" panose="020B0604020202020204" pitchFamily="34" charset="0"/>
                <a:ea typeface="+mn-ea"/>
                <a:cs typeface="Arial" panose="020B0604020202020204" pitchFamily="34" charset="0"/>
              </a:rPr>
              <a:t>charge</a:t>
            </a:r>
            <a:r>
              <a:rPr kumimoji="0" lang="it-IT" sz="2400" b="0" i="0" u="none" strike="noStrike" kern="1200" cap="none" spc="0" normalizeH="0" baseline="0" noProof="0" dirty="0">
                <a:ln>
                  <a:noFill/>
                </a:ln>
                <a:solidFill>
                  <a:srgbClr val="292930"/>
                </a:solidFill>
                <a:effectLst/>
                <a:uLnTx/>
                <a:uFillTx/>
                <a:latin typeface="Arial" panose="020B0604020202020204" pitchFamily="34" charset="0"/>
                <a:ea typeface="+mn-ea"/>
                <a:cs typeface="Arial" panose="020B0604020202020204" pitchFamily="34" charset="0"/>
              </a:rPr>
              <a:t> all’esito positivo dei controlli.</a:t>
            </a:r>
            <a:endParaRPr kumimoji="0" lang="it-IT" sz="2400" b="0" i="0" u="none" strike="noStrike" kern="1200" cap="none" spc="0" normalizeH="0" baseline="0" noProof="0" dirty="0">
              <a:ln>
                <a:noFill/>
              </a:ln>
              <a:solidFill>
                <a:srgbClr val="292930"/>
              </a:solidFill>
              <a:effectLst/>
              <a:uLnTx/>
              <a:uFillTx/>
              <a:latin typeface="Lato"/>
              <a:ea typeface="+mn-ea"/>
              <a:cs typeface="+mn-cs"/>
            </a:endParaRPr>
          </a:p>
        </p:txBody>
      </p:sp>
      <p:grpSp>
        <p:nvGrpSpPr>
          <p:cNvPr id="24" name="Gruppo 23">
            <a:extLst>
              <a:ext uri="{FF2B5EF4-FFF2-40B4-BE49-F238E27FC236}">
                <a16:creationId xmlns:a16="http://schemas.microsoft.com/office/drawing/2014/main" id="{EB3E92E6-38AC-4EC3-AB7D-8357AF68229F}"/>
              </a:ext>
            </a:extLst>
          </p:cNvPr>
          <p:cNvGrpSpPr/>
          <p:nvPr/>
        </p:nvGrpSpPr>
        <p:grpSpPr>
          <a:xfrm>
            <a:off x="1805089" y="6156565"/>
            <a:ext cx="2273262" cy="1001904"/>
            <a:chOff x="873751" y="5420074"/>
            <a:chExt cx="2870182" cy="1141376"/>
          </a:xfrm>
        </p:grpSpPr>
        <p:sp>
          <p:nvSpPr>
            <p:cNvPr id="25" name="Rettangolo con angoli arrotondati 24">
              <a:extLst>
                <a:ext uri="{FF2B5EF4-FFF2-40B4-BE49-F238E27FC236}">
                  <a16:creationId xmlns:a16="http://schemas.microsoft.com/office/drawing/2014/main" id="{EEACB5D0-2955-4B3B-8F64-C9BCC857F152}"/>
                </a:ext>
              </a:extLst>
            </p:cNvPr>
            <p:cNvSpPr/>
            <p:nvPr/>
          </p:nvSpPr>
          <p:spPr>
            <a:xfrm>
              <a:off x="873751" y="5420074"/>
              <a:ext cx="2870182" cy="1141376"/>
            </a:xfrm>
            <a:prstGeom prst="roundRect">
              <a:avLst>
                <a:gd name="adj" fmla="val 10000"/>
              </a:avLst>
            </a:prstGeom>
            <a:solidFill>
              <a:schemeClr val="tx2">
                <a:lumMod val="75000"/>
              </a:schemeClr>
            </a:solidFill>
            <a:ln w="38100">
              <a:solidFill>
                <a:srgbClr val="1F2F5E"/>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6" name="CasellaDiTesto 25">
              <a:extLst>
                <a:ext uri="{FF2B5EF4-FFF2-40B4-BE49-F238E27FC236}">
                  <a16:creationId xmlns:a16="http://schemas.microsoft.com/office/drawing/2014/main" id="{819AD4FD-4C45-4E2F-93B1-491E7214A2B0}"/>
                </a:ext>
              </a:extLst>
            </p:cNvPr>
            <p:cNvSpPr txBox="1"/>
            <p:nvPr/>
          </p:nvSpPr>
          <p:spPr>
            <a:xfrm>
              <a:off x="907181" y="5453504"/>
              <a:ext cx="2803322" cy="1074516"/>
            </a:xfrm>
            <a:prstGeom prst="rect">
              <a:avLst/>
            </a:prstGeom>
            <a:solidFill>
              <a:schemeClr val="tx2">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49530" tIns="33020" rIns="49530" bIns="33020" numCol="1" spcCol="1270" anchor="ctr" anchorCtr="0">
              <a:noAutofit/>
            </a:bodyPr>
            <a:lstStyle/>
            <a:p>
              <a:pPr marL="0" marR="0" lvl="0" indent="0" algn="ctr" defTabSz="1155700" rtl="0" eaLnBrk="1" fontAlgn="auto" latinLnBrk="0" hangingPunct="1">
                <a:lnSpc>
                  <a:spcPct val="90000"/>
                </a:lnSpc>
                <a:spcBef>
                  <a:spcPct val="0"/>
                </a:spcBef>
                <a:spcAft>
                  <a:spcPct val="35000"/>
                </a:spcAft>
                <a:buClrTx/>
                <a:buSzTx/>
                <a:buFontTx/>
                <a:buNone/>
                <a:tabLst/>
                <a:defRPr/>
              </a:pPr>
              <a:r>
                <a:rPr kumimoji="0" lang="it-IT"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1- Cedente sammarinese</a:t>
              </a:r>
            </a:p>
          </p:txBody>
        </p:sp>
      </p:grpSp>
      <p:grpSp>
        <p:nvGrpSpPr>
          <p:cNvPr id="34" name="Gruppo 33">
            <a:extLst>
              <a:ext uri="{FF2B5EF4-FFF2-40B4-BE49-F238E27FC236}">
                <a16:creationId xmlns:a16="http://schemas.microsoft.com/office/drawing/2014/main" id="{D3ECDF0A-D55C-4A0D-A566-AA1E25534068}"/>
              </a:ext>
            </a:extLst>
          </p:cNvPr>
          <p:cNvGrpSpPr/>
          <p:nvPr/>
        </p:nvGrpSpPr>
        <p:grpSpPr>
          <a:xfrm>
            <a:off x="14279165" y="3112359"/>
            <a:ext cx="2856193" cy="878142"/>
            <a:chOff x="873751" y="5420074"/>
            <a:chExt cx="2870182" cy="1141376"/>
          </a:xfrm>
          <a:solidFill>
            <a:schemeClr val="tx2">
              <a:lumMod val="75000"/>
            </a:schemeClr>
          </a:solidFill>
        </p:grpSpPr>
        <p:sp>
          <p:nvSpPr>
            <p:cNvPr id="36" name="Rettangolo con angoli arrotondati 35">
              <a:extLst>
                <a:ext uri="{FF2B5EF4-FFF2-40B4-BE49-F238E27FC236}">
                  <a16:creationId xmlns:a16="http://schemas.microsoft.com/office/drawing/2014/main" id="{8E458901-8683-4840-A982-9BF2234C1779}"/>
                </a:ext>
              </a:extLst>
            </p:cNvPr>
            <p:cNvSpPr/>
            <p:nvPr/>
          </p:nvSpPr>
          <p:spPr>
            <a:xfrm>
              <a:off x="873751" y="5420074"/>
              <a:ext cx="2870182" cy="1141376"/>
            </a:xfrm>
            <a:prstGeom prst="roundRect">
              <a:avLst>
                <a:gd name="adj" fmla="val 10000"/>
              </a:avLst>
            </a:prstGeom>
            <a:grpFill/>
            <a:ln w="38100">
              <a:solidFill>
                <a:srgbClr val="1F2F5E"/>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7" name="CasellaDiTesto 36">
              <a:extLst>
                <a:ext uri="{FF2B5EF4-FFF2-40B4-BE49-F238E27FC236}">
                  <a16:creationId xmlns:a16="http://schemas.microsoft.com/office/drawing/2014/main" id="{0CE64CCE-EA57-496B-9713-4E775BB6D1E4}"/>
                </a:ext>
              </a:extLst>
            </p:cNvPr>
            <p:cNvSpPr txBox="1"/>
            <p:nvPr/>
          </p:nvSpPr>
          <p:spPr>
            <a:xfrm>
              <a:off x="907181" y="5453504"/>
              <a:ext cx="2803322" cy="107451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9530" tIns="33020" rIns="49530" bIns="33020" numCol="1" spcCol="1270" anchor="ctr" anchorCtr="0">
              <a:noAutofit/>
            </a:bodyPr>
            <a:lstStyle/>
            <a:p>
              <a:pPr marL="0" marR="0" lvl="0" indent="0" algn="ctr" defTabSz="1155700" rtl="0" eaLnBrk="1" fontAlgn="auto" latinLnBrk="0" hangingPunct="1">
                <a:lnSpc>
                  <a:spcPct val="90000"/>
                </a:lnSpc>
                <a:spcBef>
                  <a:spcPct val="0"/>
                </a:spcBef>
                <a:spcAft>
                  <a:spcPct val="35000"/>
                </a:spcAft>
                <a:buClrTx/>
                <a:buSzTx/>
                <a:buFontTx/>
                <a:buNone/>
                <a:tabLst/>
                <a:defRPr/>
              </a:pPr>
              <a:r>
                <a:rPr kumimoji="0" lang="it-IT" sz="24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NB</a:t>
              </a:r>
            </a:p>
          </p:txBody>
        </p:sp>
      </p:grpSp>
      <p:pic>
        <p:nvPicPr>
          <p:cNvPr id="33" name="Elemento grafico 32" descr="Avviso con riempimento a tinta unita">
            <a:extLst>
              <a:ext uri="{FF2B5EF4-FFF2-40B4-BE49-F238E27FC236}">
                <a16:creationId xmlns:a16="http://schemas.microsoft.com/office/drawing/2014/main" id="{511D84C2-C6F0-49A0-8107-6F8C4C99EF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838112" y="3276726"/>
            <a:ext cx="1177858" cy="1177858"/>
          </a:xfrm>
          <a:prstGeom prst="rect">
            <a:avLst/>
          </a:prstGeom>
        </p:spPr>
      </p:pic>
      <p:sp>
        <p:nvSpPr>
          <p:cNvPr id="38" name="Rettangolo con angoli arrotondati 37">
            <a:extLst>
              <a:ext uri="{FF2B5EF4-FFF2-40B4-BE49-F238E27FC236}">
                <a16:creationId xmlns:a16="http://schemas.microsoft.com/office/drawing/2014/main" id="{AC45D278-C289-4E84-948F-A18840749381}"/>
              </a:ext>
            </a:extLst>
          </p:cNvPr>
          <p:cNvSpPr/>
          <p:nvPr/>
        </p:nvSpPr>
        <p:spPr>
          <a:xfrm>
            <a:off x="7174100" y="7854312"/>
            <a:ext cx="3541665" cy="809975"/>
          </a:xfrm>
          <a:prstGeom prst="roundRect">
            <a:avLst>
              <a:gd name="adj" fmla="val 10000"/>
            </a:avLst>
          </a:prstGeom>
          <a:solidFill>
            <a:schemeClr val="tx2">
              <a:lumMod val="75000"/>
            </a:schemeClr>
          </a:solidFill>
          <a:ln w="38100">
            <a:solidFill>
              <a:srgbClr val="1F2F5E"/>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2- Cessionario italiano</a:t>
            </a:r>
          </a:p>
        </p:txBody>
      </p:sp>
      <p:sp>
        <p:nvSpPr>
          <p:cNvPr id="42" name="Rectangle 9">
            <a:extLst>
              <a:ext uri="{FF2B5EF4-FFF2-40B4-BE49-F238E27FC236}">
                <a16:creationId xmlns:a16="http://schemas.microsoft.com/office/drawing/2014/main" id="{EF3359F9-2C80-4D17-ACA2-364BD62EA5BC}"/>
              </a:ext>
            </a:extLst>
          </p:cNvPr>
          <p:cNvSpPr>
            <a:spLocks noChangeArrowheads="1"/>
          </p:cNvSpPr>
          <p:nvPr/>
        </p:nvSpPr>
        <p:spPr bwMode="auto">
          <a:xfrm>
            <a:off x="1479192" y="1484072"/>
            <a:ext cx="14809271" cy="1081569"/>
          </a:xfrm>
          <a:prstGeom prst="roundRect">
            <a:avLst/>
          </a:prstGeom>
          <a:solidFill>
            <a:schemeClr val="accent4">
              <a:lumMod val="75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marL="0" marR="0" lvl="0" indent="0" algn="ctr" defTabSz="814388" rtl="0" eaLnBrk="1" fontAlgn="auto" latinLnBrk="0" hangingPunct="1">
              <a:lnSpc>
                <a:spcPct val="9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Arial" charset="0"/>
                <a:ea typeface="+mn-ea"/>
                <a:cs typeface="+mn-cs"/>
              </a:rPr>
              <a:t>FATTURA ELETTRONICA SENZA ADDEBITO DELL’IVA</a:t>
            </a:r>
          </a:p>
        </p:txBody>
      </p:sp>
      <p:pic>
        <p:nvPicPr>
          <p:cNvPr id="45" name="Elemento grafico 44" descr="Portatile con riempimento a tinta unita">
            <a:extLst>
              <a:ext uri="{FF2B5EF4-FFF2-40B4-BE49-F238E27FC236}">
                <a16:creationId xmlns:a16="http://schemas.microsoft.com/office/drawing/2014/main" id="{F02AC7C5-C042-4D57-BAEA-116E97D596B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202889" y="1153961"/>
            <a:ext cx="1325408" cy="1325408"/>
          </a:xfrm>
          <a:prstGeom prst="rect">
            <a:avLst/>
          </a:prstGeom>
        </p:spPr>
      </p:pic>
      <p:sp>
        <p:nvSpPr>
          <p:cNvPr id="29" name="Rettangolo con angoli arrotondati 28">
            <a:extLst>
              <a:ext uri="{FF2B5EF4-FFF2-40B4-BE49-F238E27FC236}">
                <a16:creationId xmlns:a16="http://schemas.microsoft.com/office/drawing/2014/main" id="{8FF6240C-0F1A-F643-92B6-E28211064E41}"/>
              </a:ext>
            </a:extLst>
          </p:cNvPr>
          <p:cNvSpPr/>
          <p:nvPr/>
        </p:nvSpPr>
        <p:spPr>
          <a:xfrm>
            <a:off x="1816355" y="1319892"/>
            <a:ext cx="2098477" cy="1436849"/>
          </a:xfrm>
          <a:prstGeom prst="roundRect">
            <a:avLst/>
          </a:prstGeom>
          <a:solidFill>
            <a:schemeClr val="accent4">
              <a:lumMod val="75000"/>
            </a:schemeClr>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pic>
        <p:nvPicPr>
          <p:cNvPr id="31" name="Elemento grafico 30" descr="Portatile con riempimento a tinta unita">
            <a:extLst>
              <a:ext uri="{FF2B5EF4-FFF2-40B4-BE49-F238E27FC236}">
                <a16:creationId xmlns:a16="http://schemas.microsoft.com/office/drawing/2014/main" id="{831D7614-60E7-2840-AE00-A88493DC99C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202889" y="1360450"/>
            <a:ext cx="1325408" cy="1325408"/>
          </a:xfrm>
          <a:prstGeom prst="rect">
            <a:avLst/>
          </a:prstGeom>
        </p:spPr>
      </p:pic>
    </p:spTree>
    <p:extLst>
      <p:ext uri="{BB962C8B-B14F-4D97-AF65-F5344CB8AC3E}">
        <p14:creationId xmlns:p14="http://schemas.microsoft.com/office/powerpoint/2010/main" val="14498844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ttangolo con angoli arrotondati 25">
            <a:extLst>
              <a:ext uri="{FF2B5EF4-FFF2-40B4-BE49-F238E27FC236}">
                <a16:creationId xmlns:a16="http://schemas.microsoft.com/office/drawing/2014/main" id="{FD384D79-199E-4BD3-BAFB-A817F047BC35}"/>
              </a:ext>
            </a:extLst>
          </p:cNvPr>
          <p:cNvSpPr/>
          <p:nvPr/>
        </p:nvSpPr>
        <p:spPr>
          <a:xfrm>
            <a:off x="9292869" y="3416631"/>
            <a:ext cx="7848600" cy="5024549"/>
          </a:xfrm>
          <a:prstGeom prst="roundRect">
            <a:avLst/>
          </a:prstGeom>
          <a:ln w="57150">
            <a:solidFill>
              <a:schemeClr val="tx2">
                <a:lumMod val="2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2" name="Rettangolo con angoli arrotondati 1">
            <a:extLst>
              <a:ext uri="{FF2B5EF4-FFF2-40B4-BE49-F238E27FC236}">
                <a16:creationId xmlns:a16="http://schemas.microsoft.com/office/drawing/2014/main" id="{4D4A9E32-817D-4612-BAA0-983AF798674C}"/>
              </a:ext>
            </a:extLst>
          </p:cNvPr>
          <p:cNvSpPr/>
          <p:nvPr/>
        </p:nvSpPr>
        <p:spPr>
          <a:xfrm>
            <a:off x="944880" y="3398519"/>
            <a:ext cx="7848600" cy="5024549"/>
          </a:xfrm>
          <a:prstGeom prst="roundRect">
            <a:avLst/>
          </a:prstGeom>
          <a:ln w="57150">
            <a:solidFill>
              <a:schemeClr val="tx2">
                <a:lumMod val="2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41" name="Rectangle 9">
            <a:extLst>
              <a:ext uri="{FF2B5EF4-FFF2-40B4-BE49-F238E27FC236}">
                <a16:creationId xmlns:a16="http://schemas.microsoft.com/office/drawing/2014/main" id="{1B39F8BA-0DD0-4B71-A722-136775EADE27}"/>
              </a:ext>
            </a:extLst>
          </p:cNvPr>
          <p:cNvSpPr>
            <a:spLocks noChangeArrowheads="1"/>
          </p:cNvSpPr>
          <p:nvPr/>
        </p:nvSpPr>
        <p:spPr bwMode="auto">
          <a:xfrm>
            <a:off x="1476754" y="1530648"/>
            <a:ext cx="14809271" cy="1081569"/>
          </a:xfrm>
          <a:prstGeom prst="roundRect">
            <a:avLst/>
          </a:prstGeom>
          <a:solidFill>
            <a:schemeClr val="accent6">
              <a:lumMod val="60000"/>
              <a:lumOff val="40000"/>
            </a:schemeClr>
          </a:solidFill>
          <a:ln w="9525" cap="flat" cmpd="sng" algn="ctr">
            <a:noFill/>
            <a:prstDash val="solid"/>
            <a:round/>
            <a:headEnd type="none" w="med" len="med"/>
            <a:tailEnd type="none" w="med" len="med"/>
          </a:ln>
          <a:effectLst>
            <a:outerShdw blurRad="38100" dist="25400" dir="5400000" algn="t" rotWithShape="0">
              <a:prstClr val="black">
                <a:alpha val="27000"/>
              </a:prstClr>
            </a:outerShdw>
          </a:effectLst>
        </p:spPr>
        <p:txBody>
          <a:bodyPr lIns="82124" tIns="41061" rIns="82124" bIns="41061" anchor="ctr"/>
          <a:lstStyle/>
          <a:p>
            <a:pPr algn="ctr" defTabSz="814388">
              <a:lnSpc>
                <a:spcPct val="90000"/>
              </a:lnSpc>
              <a:defRPr/>
            </a:pPr>
            <a:r>
              <a:rPr lang="en-US" sz="2400" b="1" dirty="0">
                <a:solidFill>
                  <a:schemeClr val="bg1"/>
                </a:solidFill>
                <a:latin typeface="Arial" charset="0"/>
              </a:rPr>
              <a:t>FATTURA CARTACEA SENZA ADDEBITO DELL’IVA</a:t>
            </a:r>
            <a:endParaRPr lang="en-US" sz="2400" b="1" dirty="0">
              <a:solidFill>
                <a:schemeClr val="bg1"/>
              </a:solidFill>
              <a:latin typeface="Arial" charset="0"/>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39" name="Gruppo 38">
            <a:extLst>
              <a:ext uri="{FF2B5EF4-FFF2-40B4-BE49-F238E27FC236}">
                <a16:creationId xmlns:a16="http://schemas.microsoft.com/office/drawing/2014/main" id="{E62F4F29-CE88-4E6E-B38A-FC0C98146DD3}"/>
              </a:ext>
            </a:extLst>
          </p:cNvPr>
          <p:cNvGrpSpPr/>
          <p:nvPr/>
        </p:nvGrpSpPr>
        <p:grpSpPr>
          <a:xfrm>
            <a:off x="-8617" y="9110730"/>
            <a:ext cx="18287999" cy="1177858"/>
            <a:chOff x="-121141" y="6091519"/>
            <a:chExt cx="12462637" cy="894504"/>
          </a:xfrm>
        </p:grpSpPr>
        <p:sp>
          <p:nvSpPr>
            <p:cNvPr id="44" name="Rettangolo 43">
              <a:extLst>
                <a:ext uri="{FF2B5EF4-FFF2-40B4-BE49-F238E27FC236}">
                  <a16:creationId xmlns:a16="http://schemas.microsoft.com/office/drawing/2014/main" id="{CF499B35-D769-4DC2-9FF3-E0184C52EBA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6" name="Immagine 45">
              <a:extLst>
                <a:ext uri="{FF2B5EF4-FFF2-40B4-BE49-F238E27FC236}">
                  <a16:creationId xmlns:a16="http://schemas.microsoft.com/office/drawing/2014/main" id="{C07315AF-D626-47F0-A211-BC4631C7EA1D}"/>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7" name="CasellaDiTesto 46">
            <a:extLst>
              <a:ext uri="{FF2B5EF4-FFF2-40B4-BE49-F238E27FC236}">
                <a16:creationId xmlns:a16="http://schemas.microsoft.com/office/drawing/2014/main" id="{7BB7D452-B28F-4DE8-B8C3-10E1006EB7E2}"/>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8" name="Freccia a destra 27">
            <a:extLst>
              <a:ext uri="{FF2B5EF4-FFF2-40B4-BE49-F238E27FC236}">
                <a16:creationId xmlns:a16="http://schemas.microsoft.com/office/drawing/2014/main" id="{E193C979-23C0-4857-8C08-97BB0249A244}"/>
              </a:ext>
            </a:extLst>
          </p:cNvPr>
          <p:cNvSpPr/>
          <p:nvPr/>
        </p:nvSpPr>
        <p:spPr>
          <a:xfrm>
            <a:off x="8429321" y="5119245"/>
            <a:ext cx="1178036" cy="1177857"/>
          </a:xfrm>
          <a:prstGeom prst="rightArrow">
            <a:avLst/>
          </a:prstGeom>
          <a:solidFill>
            <a:srgbClr val="3B5AB3"/>
          </a:solidFill>
          <a:ln w="38100">
            <a:solidFill>
              <a:srgbClr val="082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CasellaDiTesto 28">
            <a:extLst>
              <a:ext uri="{FF2B5EF4-FFF2-40B4-BE49-F238E27FC236}">
                <a16:creationId xmlns:a16="http://schemas.microsoft.com/office/drawing/2014/main" id="{2156094F-AAE3-43B6-9F53-CDD02061063B}"/>
              </a:ext>
            </a:extLst>
          </p:cNvPr>
          <p:cNvSpPr txBox="1"/>
          <p:nvPr/>
        </p:nvSpPr>
        <p:spPr>
          <a:xfrm>
            <a:off x="1371600" y="3681766"/>
            <a:ext cx="7099277" cy="4247317"/>
          </a:xfrm>
          <a:prstGeom prst="rect">
            <a:avLst/>
          </a:prstGeom>
          <a:noFill/>
        </p:spPr>
        <p:txBody>
          <a:bodyPr wrap="square">
            <a:spAutoFit/>
          </a:bodyPr>
          <a:lstStyle/>
          <a:p>
            <a:pPr marL="342900" indent="-342900">
              <a:lnSpc>
                <a:spcPct val="100000"/>
              </a:lnSpc>
              <a:spcBef>
                <a:spcPts val="600"/>
              </a:spcBef>
              <a:buFont typeface="Wingdings" panose="05000000000000000000" pitchFamily="2" charset="2"/>
              <a:buChar char="§"/>
            </a:pPr>
            <a:r>
              <a:rPr lang="it-IT" sz="2600" dirty="0">
                <a:latin typeface="Arial" panose="020B0604020202020204" pitchFamily="34" charset="0"/>
                <a:cs typeface="Arial" panose="020B0604020202020204" pitchFamily="34" charset="0"/>
              </a:rPr>
              <a:t>E</a:t>
            </a:r>
            <a:r>
              <a:rPr lang="it-IT" sz="2600" b="0" dirty="0">
                <a:latin typeface="Arial" panose="020B0604020202020204" pitchFamily="34" charset="0"/>
                <a:cs typeface="Arial" panose="020B0604020202020204" pitchFamily="34" charset="0"/>
              </a:rPr>
              <a:t>mette la fattura in due esemplari, indicando sia il proprio numero identificativo sia la partita IVA del cessionario italiano; </a:t>
            </a:r>
          </a:p>
          <a:p>
            <a:pPr marL="342900" indent="-342900">
              <a:lnSpc>
                <a:spcPct val="100000"/>
              </a:lnSpc>
              <a:spcBef>
                <a:spcPts val="600"/>
              </a:spcBef>
              <a:buFont typeface="Wingdings" panose="05000000000000000000" pitchFamily="2" charset="2"/>
              <a:buChar char="§"/>
            </a:pPr>
            <a:r>
              <a:rPr lang="it-IT" sz="2600" b="0" dirty="0">
                <a:latin typeface="Arial" panose="020B0604020202020204" pitchFamily="34" charset="0"/>
                <a:cs typeface="Arial" panose="020B0604020202020204" pitchFamily="34" charset="0"/>
              </a:rPr>
              <a:t>presenta all’Ufficio tributario di San Marino le due fatture accompagnate da un elenco riepilogativo in due copie; </a:t>
            </a:r>
          </a:p>
          <a:p>
            <a:pPr marL="342900" indent="-342900">
              <a:lnSpc>
                <a:spcPct val="100000"/>
              </a:lnSpc>
              <a:spcBef>
                <a:spcPts val="600"/>
              </a:spcBef>
              <a:buFont typeface="Wingdings" panose="05000000000000000000" pitchFamily="2" charset="2"/>
              <a:buChar char="§"/>
            </a:pPr>
            <a:r>
              <a:rPr lang="it-IT" sz="2600" dirty="0">
                <a:latin typeface="Arial" panose="020B0604020202020204" pitchFamily="34" charset="0"/>
                <a:cs typeface="Arial" panose="020B0604020202020204" pitchFamily="34" charset="0"/>
              </a:rPr>
              <a:t>t</a:t>
            </a:r>
            <a:r>
              <a:rPr lang="it-IT" sz="2600" b="0" dirty="0">
                <a:latin typeface="Arial" panose="020B0604020202020204" pitchFamily="34" charset="0"/>
                <a:cs typeface="Arial" panose="020B0604020202020204" pitchFamily="34" charset="0"/>
              </a:rPr>
              <a:t>rasmette al cessionario italiano una delle due fatture restituita dall’Ufficio tributario di San Marino dopo avervi apposto il timbro a secco circolare. </a:t>
            </a:r>
          </a:p>
        </p:txBody>
      </p:sp>
      <p:sp>
        <p:nvSpPr>
          <p:cNvPr id="30" name="CasellaDiTesto 29">
            <a:extLst>
              <a:ext uri="{FF2B5EF4-FFF2-40B4-BE49-F238E27FC236}">
                <a16:creationId xmlns:a16="http://schemas.microsoft.com/office/drawing/2014/main" id="{D05C4872-068A-4964-8A6E-04B376E2F20F}"/>
              </a:ext>
            </a:extLst>
          </p:cNvPr>
          <p:cNvSpPr txBox="1"/>
          <p:nvPr/>
        </p:nvSpPr>
        <p:spPr>
          <a:xfrm>
            <a:off x="9853440" y="3638855"/>
            <a:ext cx="7062960" cy="3693319"/>
          </a:xfrm>
          <a:prstGeom prst="rect">
            <a:avLst/>
          </a:prstGeom>
          <a:noFill/>
        </p:spPr>
        <p:txBody>
          <a:bodyPr wrap="square">
            <a:spAutoFit/>
          </a:bodyPr>
          <a:lstStyle/>
          <a:p>
            <a:pPr marL="342900" indent="-342900">
              <a:lnSpc>
                <a:spcPct val="100000"/>
              </a:lnSpc>
              <a:spcBef>
                <a:spcPts val="600"/>
              </a:spcBef>
              <a:buFont typeface="Wingdings" panose="05000000000000000000" pitchFamily="2" charset="2"/>
              <a:buChar char="§"/>
            </a:pPr>
            <a:r>
              <a:rPr lang="it-IT" sz="2800" b="0" dirty="0">
                <a:latin typeface="Arial" panose="020B0604020202020204" pitchFamily="34" charset="0"/>
                <a:cs typeface="Arial" panose="020B0604020202020204" pitchFamily="34" charset="0"/>
              </a:rPr>
              <a:t>Riceve la fattura dal cessionario e provvede ad assolvere all’imposta tramite reverse </a:t>
            </a:r>
            <a:r>
              <a:rPr lang="it-IT" sz="2800" b="0" dirty="0" err="1">
                <a:latin typeface="Arial" panose="020B0604020202020204" pitchFamily="34" charset="0"/>
                <a:cs typeface="Arial" panose="020B0604020202020204" pitchFamily="34" charset="0"/>
              </a:rPr>
              <a:t>charge</a:t>
            </a:r>
            <a:r>
              <a:rPr lang="it-IT" sz="2800" b="0" dirty="0">
                <a:latin typeface="Arial" panose="020B0604020202020204" pitchFamily="34" charset="0"/>
                <a:cs typeface="Arial" panose="020B0604020202020204" pitchFamily="34" charset="0"/>
              </a:rPr>
              <a:t> (art. 17 co. 2 del DPR 633/72); </a:t>
            </a:r>
          </a:p>
          <a:p>
            <a:pPr marL="342900" indent="-342900">
              <a:lnSpc>
                <a:spcPct val="100000"/>
              </a:lnSpc>
              <a:spcBef>
                <a:spcPts val="600"/>
              </a:spcBef>
              <a:buFont typeface="Wingdings" panose="05000000000000000000" pitchFamily="2" charset="2"/>
              <a:buChar char="§"/>
            </a:pPr>
            <a:r>
              <a:rPr lang="it-IT" sz="2800" b="0" dirty="0">
                <a:latin typeface="Arial" panose="020B0604020202020204" pitchFamily="34" charset="0"/>
                <a:cs typeface="Arial" panose="020B0604020202020204" pitchFamily="34" charset="0"/>
              </a:rPr>
              <a:t>annota le fatture nei registri delle vendite e degli acquisti secondo le modalità ed i termini ordinari; </a:t>
            </a:r>
          </a:p>
          <a:p>
            <a:pPr marL="342900" indent="-342900">
              <a:lnSpc>
                <a:spcPct val="100000"/>
              </a:lnSpc>
              <a:spcBef>
                <a:spcPts val="600"/>
              </a:spcBef>
              <a:buFont typeface="Wingdings" panose="05000000000000000000" pitchFamily="2" charset="2"/>
              <a:buChar char="§"/>
            </a:pPr>
            <a:r>
              <a:rPr lang="it-IT" sz="2800" b="0" dirty="0">
                <a:latin typeface="Arial" panose="020B0604020202020204" pitchFamily="34" charset="0"/>
                <a:cs typeface="Arial" panose="020B0604020202020204" pitchFamily="34" charset="0"/>
              </a:rPr>
              <a:t>opera la detrazione dell’imposta</a:t>
            </a:r>
          </a:p>
        </p:txBody>
      </p:sp>
      <p:sp>
        <p:nvSpPr>
          <p:cNvPr id="21" name="Rettangolo con angoli arrotondati 20">
            <a:extLst>
              <a:ext uri="{FF2B5EF4-FFF2-40B4-BE49-F238E27FC236}">
                <a16:creationId xmlns:a16="http://schemas.microsoft.com/office/drawing/2014/main" id="{358FD38C-D258-4106-812F-364E25A82F2A}"/>
              </a:ext>
            </a:extLst>
          </p:cNvPr>
          <p:cNvSpPr/>
          <p:nvPr/>
        </p:nvSpPr>
        <p:spPr>
          <a:xfrm>
            <a:off x="2468103" y="7959469"/>
            <a:ext cx="4802154" cy="807430"/>
          </a:xfrm>
          <a:prstGeom prst="roundRect">
            <a:avLst>
              <a:gd name="adj" fmla="val 10000"/>
            </a:avLst>
          </a:prstGeom>
          <a:solidFill>
            <a:schemeClr val="tx2">
              <a:lumMod val="50000"/>
            </a:schemeClr>
          </a:solid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pPr algn="ctr"/>
            <a:r>
              <a:rPr lang="it-IT" sz="2800" b="1" dirty="0">
                <a:latin typeface="Aral"/>
              </a:rPr>
              <a:t>1- Cedente sammarinese</a:t>
            </a:r>
          </a:p>
          <a:p>
            <a:pPr algn="ctr"/>
            <a:endParaRPr lang="it-IT" sz="2800" b="1" dirty="0">
              <a:latin typeface="Aral"/>
            </a:endParaRPr>
          </a:p>
        </p:txBody>
      </p:sp>
      <p:sp>
        <p:nvSpPr>
          <p:cNvPr id="33" name="TextBox 6">
            <a:extLst>
              <a:ext uri="{FF2B5EF4-FFF2-40B4-BE49-F238E27FC236}">
                <a16:creationId xmlns:a16="http://schemas.microsoft.com/office/drawing/2014/main" id="{36D90D78-8824-4395-A9C8-1BD61AA47515}"/>
              </a:ext>
            </a:extLst>
          </p:cNvPr>
          <p:cNvSpPr txBox="1"/>
          <p:nvPr/>
        </p:nvSpPr>
        <p:spPr>
          <a:xfrm>
            <a:off x="707127" y="225958"/>
            <a:ext cx="15750945" cy="550343"/>
          </a:xfrm>
          <a:prstGeom prst="rect">
            <a:avLst/>
          </a:prstGeom>
          <a:noFill/>
        </p:spPr>
        <p:txBody>
          <a:bodyPr wrap="square" rtlCol="0">
            <a:spAutoFit/>
          </a:bodyPr>
          <a:lstStyle/>
          <a:p>
            <a:pPr algn="ctr" defTabSz="457155">
              <a:lnSpc>
                <a:spcPct val="107000"/>
              </a:lnSpc>
              <a:spcAft>
                <a:spcPts val="800"/>
              </a:spcAft>
              <a:defRPr/>
            </a:pPr>
            <a:r>
              <a:rPr lang="it-IT" sz="3000" b="1" dirty="0">
                <a:solidFill>
                  <a:srgbClr val="FFFFFF"/>
                </a:solidFill>
                <a:latin typeface="Arial" panose="020B0604020202020204" pitchFamily="34" charset="0"/>
                <a:ea typeface="Calibri" panose="020F0502020204030204" pitchFamily="34" charset="0"/>
                <a:cs typeface="Arial" panose="020B0604020202020204" pitchFamily="34" charset="0"/>
              </a:rPr>
              <a:t>ACQUISTI DA SAN MARINO</a:t>
            </a:r>
            <a:endParaRPr lang="it-IT" sz="3000" dirty="0">
              <a:solidFill>
                <a:srgbClr val="FFFFFF"/>
              </a:solidFill>
              <a:latin typeface="Arial" panose="020B0604020202020204" pitchFamily="34" charset="0"/>
              <a:ea typeface="Calibri" panose="020F0502020204030204" pitchFamily="34" charset="0"/>
              <a:cs typeface="Arial" panose="020B0604020202020204" pitchFamily="34" charset="0"/>
            </a:endParaRPr>
          </a:p>
        </p:txBody>
      </p:sp>
      <p:sp>
        <p:nvSpPr>
          <p:cNvPr id="35" name="Rettangolo con angoli arrotondati 34">
            <a:extLst>
              <a:ext uri="{FF2B5EF4-FFF2-40B4-BE49-F238E27FC236}">
                <a16:creationId xmlns:a16="http://schemas.microsoft.com/office/drawing/2014/main" id="{892892E8-F03A-46F5-BC7D-76143D9A7A7F}"/>
              </a:ext>
            </a:extLst>
          </p:cNvPr>
          <p:cNvSpPr/>
          <p:nvPr/>
        </p:nvSpPr>
        <p:spPr>
          <a:xfrm>
            <a:off x="10983843" y="8013099"/>
            <a:ext cx="4802154" cy="807430"/>
          </a:xfrm>
          <a:prstGeom prst="roundRect">
            <a:avLst>
              <a:gd name="adj" fmla="val 10000"/>
            </a:avLst>
          </a:prstGeom>
          <a:solidFill>
            <a:schemeClr val="tx2">
              <a:lumMod val="50000"/>
            </a:schemeClr>
          </a:solidFill>
          <a:ln w="38100">
            <a:solidFill>
              <a:srgbClr val="0829B4"/>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pPr algn="ctr"/>
            <a:r>
              <a:rPr lang="it-IT" sz="2800" b="1" dirty="0">
                <a:latin typeface="Aral"/>
              </a:rPr>
              <a:t>2- Cessionario italiano</a:t>
            </a:r>
          </a:p>
          <a:p>
            <a:pPr algn="ctr"/>
            <a:endParaRPr lang="it-IT" sz="2800" b="1" dirty="0">
              <a:latin typeface="Aral"/>
            </a:endParaRPr>
          </a:p>
        </p:txBody>
      </p:sp>
      <p:pic>
        <p:nvPicPr>
          <p:cNvPr id="43" name="Elemento grafico 42" descr="Ricevuta con riempimento a tinta unita">
            <a:extLst>
              <a:ext uri="{FF2B5EF4-FFF2-40B4-BE49-F238E27FC236}">
                <a16:creationId xmlns:a16="http://schemas.microsoft.com/office/drawing/2014/main" id="{BA947FA2-7864-4E6B-A8FF-3986C544C5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18840" y="1257369"/>
            <a:ext cx="1093505" cy="1093505"/>
          </a:xfrm>
          <a:prstGeom prst="rect">
            <a:avLst/>
          </a:prstGeom>
        </p:spPr>
      </p:pic>
      <p:sp>
        <p:nvSpPr>
          <p:cNvPr id="23" name="Rettangolo con angoli arrotondati 22">
            <a:extLst>
              <a:ext uri="{FF2B5EF4-FFF2-40B4-BE49-F238E27FC236}">
                <a16:creationId xmlns:a16="http://schemas.microsoft.com/office/drawing/2014/main" id="{D0C5A658-CF2A-6B40-B2CB-4169B6B37503}"/>
              </a:ext>
            </a:extLst>
          </p:cNvPr>
          <p:cNvSpPr/>
          <p:nvPr/>
        </p:nvSpPr>
        <p:spPr>
          <a:xfrm>
            <a:off x="1816355" y="1317884"/>
            <a:ext cx="2098477" cy="1436849"/>
          </a:xfrm>
          <a:prstGeom prst="roundRect">
            <a:avLst/>
          </a:prstGeom>
          <a:solidFill>
            <a:srgbClr val="86ABAB"/>
          </a:solidFill>
          <a:ln w="28575">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5" name="Elemento grafico 24" descr="Ricevuta con riempimento a tinta unita">
            <a:extLst>
              <a:ext uri="{FF2B5EF4-FFF2-40B4-BE49-F238E27FC236}">
                <a16:creationId xmlns:a16="http://schemas.microsoft.com/office/drawing/2014/main" id="{E4A6D988-3219-E740-8451-6C10EE52C89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18840" y="1488014"/>
            <a:ext cx="1093505" cy="1093505"/>
          </a:xfrm>
          <a:prstGeom prst="rect">
            <a:avLst/>
          </a:prstGeom>
        </p:spPr>
      </p:pic>
    </p:spTree>
    <p:extLst>
      <p:ext uri="{BB962C8B-B14F-4D97-AF65-F5344CB8AC3E}">
        <p14:creationId xmlns:p14="http://schemas.microsoft.com/office/powerpoint/2010/main" val="4683221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up)">
                                      <p:cBhvr>
                                        <p:cTn id="7" dur="4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Connettore a gomito 44">
            <a:extLst>
              <a:ext uri="{FF2B5EF4-FFF2-40B4-BE49-F238E27FC236}">
                <a16:creationId xmlns:a16="http://schemas.microsoft.com/office/drawing/2014/main" id="{D534D690-83C2-41E4-9457-30DF5B849F9A}"/>
              </a:ext>
            </a:extLst>
          </p:cNvPr>
          <p:cNvCxnSpPr>
            <a:cxnSpLocks/>
          </p:cNvCxnSpPr>
          <p:nvPr/>
        </p:nvCxnSpPr>
        <p:spPr>
          <a:xfrm rot="5400000" flipH="1" flipV="1">
            <a:off x="1885044" y="3011623"/>
            <a:ext cx="1996568" cy="1512530"/>
          </a:xfrm>
          <a:prstGeom prst="bentConnector3">
            <a:avLst>
              <a:gd name="adj1" fmla="val 50000"/>
            </a:avLst>
          </a:prstGeom>
          <a:ln w="76200">
            <a:solidFill>
              <a:srgbClr val="1F2F5E"/>
            </a:solidFill>
            <a:tailEnd type="triangle"/>
          </a:ln>
        </p:spPr>
        <p:style>
          <a:lnRef idx="1">
            <a:schemeClr val="accent1"/>
          </a:lnRef>
          <a:fillRef idx="0">
            <a:schemeClr val="accent1"/>
          </a:fillRef>
          <a:effectRef idx="0">
            <a:schemeClr val="accent1"/>
          </a:effectRef>
          <a:fontRef idx="minor">
            <a:schemeClr val="tx1"/>
          </a:fontRef>
        </p:style>
      </p:cxnSp>
      <p:cxnSp>
        <p:nvCxnSpPr>
          <p:cNvPr id="3" name="Connettore a gomito 2">
            <a:extLst>
              <a:ext uri="{FF2B5EF4-FFF2-40B4-BE49-F238E27FC236}">
                <a16:creationId xmlns:a16="http://schemas.microsoft.com/office/drawing/2014/main" id="{259DFD18-5BF1-41BE-ADF2-CFD224A8723B}"/>
              </a:ext>
            </a:extLst>
          </p:cNvPr>
          <p:cNvCxnSpPr>
            <a:cxnSpLocks/>
          </p:cNvCxnSpPr>
          <p:nvPr/>
        </p:nvCxnSpPr>
        <p:spPr>
          <a:xfrm rot="16200000" flipH="1">
            <a:off x="1881174" y="3764000"/>
            <a:ext cx="1852260" cy="1664574"/>
          </a:xfrm>
          <a:prstGeom prst="bentConnector3">
            <a:avLst>
              <a:gd name="adj1" fmla="val 50000"/>
            </a:avLst>
          </a:prstGeom>
          <a:ln w="76200">
            <a:solidFill>
              <a:srgbClr val="1F2F5E"/>
            </a:solidFill>
            <a:tailEnd type="triangle"/>
          </a:ln>
        </p:spPr>
        <p:style>
          <a:lnRef idx="1">
            <a:schemeClr val="accent1"/>
          </a:lnRef>
          <a:fillRef idx="0">
            <a:schemeClr val="accent1"/>
          </a:fillRef>
          <a:effectRef idx="0">
            <a:schemeClr val="accent1"/>
          </a:effectRef>
          <a:fontRef idx="minor">
            <a:schemeClr val="tx1"/>
          </a:fontRef>
        </p:style>
      </p:cxnSp>
      <p:sp>
        <p:nvSpPr>
          <p:cNvPr id="82" name="Rettangolo con angoli arrotondati 81">
            <a:extLst>
              <a:ext uri="{FF2B5EF4-FFF2-40B4-BE49-F238E27FC236}">
                <a16:creationId xmlns:a16="http://schemas.microsoft.com/office/drawing/2014/main" id="{B0F67093-C1DF-463C-A9D2-0D1954627FA8}"/>
              </a:ext>
            </a:extLst>
          </p:cNvPr>
          <p:cNvSpPr/>
          <p:nvPr/>
        </p:nvSpPr>
        <p:spPr>
          <a:xfrm>
            <a:off x="8660825" y="6964700"/>
            <a:ext cx="9204980" cy="1976224"/>
          </a:xfrm>
          <a:prstGeom prst="roundRect">
            <a:avLst/>
          </a:prstGeom>
          <a:ln w="57150">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it-IT"/>
          </a:p>
        </p:txBody>
      </p:sp>
      <p:sp>
        <p:nvSpPr>
          <p:cNvPr id="81" name="Rettangolo con angoli arrotondati 80">
            <a:extLst>
              <a:ext uri="{FF2B5EF4-FFF2-40B4-BE49-F238E27FC236}">
                <a16:creationId xmlns:a16="http://schemas.microsoft.com/office/drawing/2014/main" id="{386C1AEC-8B63-4119-B188-223AB258B77B}"/>
              </a:ext>
            </a:extLst>
          </p:cNvPr>
          <p:cNvSpPr/>
          <p:nvPr/>
        </p:nvSpPr>
        <p:spPr>
          <a:xfrm>
            <a:off x="8843594" y="3471823"/>
            <a:ext cx="9204980" cy="3211176"/>
          </a:xfrm>
          <a:prstGeom prst="roundRect">
            <a:avLst/>
          </a:prstGeom>
          <a:ln w="38100">
            <a:solidFill>
              <a:schemeClr val="tx2">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it-IT"/>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39" name="Gruppo 38">
            <a:extLst>
              <a:ext uri="{FF2B5EF4-FFF2-40B4-BE49-F238E27FC236}">
                <a16:creationId xmlns:a16="http://schemas.microsoft.com/office/drawing/2014/main" id="{E62F4F29-CE88-4E6E-B38A-FC0C98146DD3}"/>
              </a:ext>
            </a:extLst>
          </p:cNvPr>
          <p:cNvGrpSpPr/>
          <p:nvPr/>
        </p:nvGrpSpPr>
        <p:grpSpPr>
          <a:xfrm>
            <a:off x="-8617" y="9110730"/>
            <a:ext cx="18287999" cy="1177858"/>
            <a:chOff x="-121141" y="6091519"/>
            <a:chExt cx="12462637" cy="894504"/>
          </a:xfrm>
        </p:grpSpPr>
        <p:sp>
          <p:nvSpPr>
            <p:cNvPr id="44" name="Rettangolo 43">
              <a:extLst>
                <a:ext uri="{FF2B5EF4-FFF2-40B4-BE49-F238E27FC236}">
                  <a16:creationId xmlns:a16="http://schemas.microsoft.com/office/drawing/2014/main" id="{CF499B35-D769-4DC2-9FF3-E0184C52EBA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6" name="Immagine 45">
              <a:extLst>
                <a:ext uri="{FF2B5EF4-FFF2-40B4-BE49-F238E27FC236}">
                  <a16:creationId xmlns:a16="http://schemas.microsoft.com/office/drawing/2014/main" id="{C07315AF-D626-47F0-A211-BC4631C7EA1D}"/>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7" name="CasellaDiTesto 46">
            <a:extLst>
              <a:ext uri="{FF2B5EF4-FFF2-40B4-BE49-F238E27FC236}">
                <a16:creationId xmlns:a16="http://schemas.microsoft.com/office/drawing/2014/main" id="{7BB7D452-B28F-4DE8-B8C3-10E1006EB7E2}"/>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36" name="TextBox 6">
            <a:extLst>
              <a:ext uri="{FF2B5EF4-FFF2-40B4-BE49-F238E27FC236}">
                <a16:creationId xmlns:a16="http://schemas.microsoft.com/office/drawing/2014/main" id="{67B7D74A-9207-40FC-A87C-35D5C82926E8}"/>
              </a:ext>
            </a:extLst>
          </p:cNvPr>
          <p:cNvSpPr txBox="1"/>
          <p:nvPr/>
        </p:nvSpPr>
        <p:spPr>
          <a:xfrm>
            <a:off x="705825" y="225198"/>
            <a:ext cx="15753375" cy="550343"/>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baseline="0" noProof="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REGOLARIZZAZIONE</a:t>
            </a:r>
            <a:r>
              <a:rPr kumimoji="0" lang="it-IT" sz="3000" b="1" i="0" u="none" strike="noStrike" kern="1200" cap="none" spc="0" normalizeH="0" noProof="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 DELLE FATTURE</a:t>
            </a:r>
            <a:endParaRPr kumimoji="0" lang="it-IT" sz="3000" b="0" i="0" u="none" strike="noStrike" kern="1200" cap="none" spc="0" normalizeH="0" baseline="0" noProof="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1" name="Rettangolo con angoli arrotondati 10">
            <a:extLst>
              <a:ext uri="{FF2B5EF4-FFF2-40B4-BE49-F238E27FC236}">
                <a16:creationId xmlns:a16="http://schemas.microsoft.com/office/drawing/2014/main" id="{20C9C251-D9B8-4872-BDB2-32FA7E932DDB}"/>
              </a:ext>
            </a:extLst>
          </p:cNvPr>
          <p:cNvSpPr/>
          <p:nvPr/>
        </p:nvSpPr>
        <p:spPr>
          <a:xfrm>
            <a:off x="239426" y="3340478"/>
            <a:ext cx="2738905" cy="1850788"/>
          </a:xfrm>
          <a:prstGeom prst="roundRect">
            <a:avLst/>
          </a:prstGeom>
          <a:solidFill>
            <a:schemeClr val="tx2">
              <a:lumMod val="25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a:latin typeface="Arial" panose="020B0604020202020204" pitchFamily="34" charset="0"/>
                <a:cs typeface="Arial" panose="020B0604020202020204" pitchFamily="34" charset="0"/>
              </a:rPr>
              <a:t>ESITO DEI CONTROLLI DA PARTE DEGLI UFFICI</a:t>
            </a:r>
          </a:p>
        </p:txBody>
      </p:sp>
      <p:sp>
        <p:nvSpPr>
          <p:cNvPr id="62" name="Rettangolo con angoli arrotondati 61">
            <a:extLst>
              <a:ext uri="{FF2B5EF4-FFF2-40B4-BE49-F238E27FC236}">
                <a16:creationId xmlns:a16="http://schemas.microsoft.com/office/drawing/2014/main" id="{2FA492F3-4EF2-4127-A2BF-EE6B835B2DF2}"/>
              </a:ext>
            </a:extLst>
          </p:cNvPr>
          <p:cNvSpPr/>
          <p:nvPr/>
        </p:nvSpPr>
        <p:spPr>
          <a:xfrm>
            <a:off x="2390503" y="1401200"/>
            <a:ext cx="2327157" cy="1212139"/>
          </a:xfrm>
          <a:prstGeom prst="roundRect">
            <a:avLst/>
          </a:prstGeom>
          <a:solidFill>
            <a:schemeClr val="tx2">
              <a:lumMod val="75000"/>
            </a:schemeClr>
          </a:solidFill>
          <a:ln w="28575">
            <a:solidFill>
              <a:srgbClr val="2B2D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latin typeface="Arial" panose="020B0604020202020204" pitchFamily="34" charset="0"/>
                <a:cs typeface="Arial" panose="020B0604020202020204" pitchFamily="34" charset="0"/>
              </a:rPr>
              <a:t>POSITIVO</a:t>
            </a:r>
            <a:endParaRPr lang="it-IT" sz="1400" b="1" dirty="0"/>
          </a:p>
        </p:txBody>
      </p:sp>
      <p:sp>
        <p:nvSpPr>
          <p:cNvPr id="63" name="Rettangolo con angoli arrotondati 62">
            <a:extLst>
              <a:ext uri="{FF2B5EF4-FFF2-40B4-BE49-F238E27FC236}">
                <a16:creationId xmlns:a16="http://schemas.microsoft.com/office/drawing/2014/main" id="{CF61F60B-307B-4B92-AA6A-F86E9212984D}"/>
              </a:ext>
            </a:extLst>
          </p:cNvPr>
          <p:cNvSpPr/>
          <p:nvPr/>
        </p:nvSpPr>
        <p:spPr>
          <a:xfrm>
            <a:off x="2479072" y="5536915"/>
            <a:ext cx="2327157" cy="1378507"/>
          </a:xfrm>
          <a:prstGeom prst="roundRect">
            <a:avLst/>
          </a:prstGeom>
          <a:solidFill>
            <a:schemeClr val="tx2">
              <a:lumMod val="50000"/>
            </a:schemeClr>
          </a:solidFill>
          <a:ln w="28575">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latin typeface="Arial" panose="020B0604020202020204" pitchFamily="34" charset="0"/>
                <a:cs typeface="Arial" panose="020B0604020202020204" pitchFamily="34" charset="0"/>
              </a:rPr>
              <a:t>NEGATIVO</a:t>
            </a:r>
            <a:endParaRPr lang="it-IT" sz="1400" b="1" dirty="0"/>
          </a:p>
        </p:txBody>
      </p:sp>
      <p:sp>
        <p:nvSpPr>
          <p:cNvPr id="64" name="Rettangolo con angoli arrotondati 63">
            <a:extLst>
              <a:ext uri="{FF2B5EF4-FFF2-40B4-BE49-F238E27FC236}">
                <a16:creationId xmlns:a16="http://schemas.microsoft.com/office/drawing/2014/main" id="{F428DFE1-7989-49A9-8C89-2D33C1852182}"/>
              </a:ext>
            </a:extLst>
          </p:cNvPr>
          <p:cNvSpPr/>
          <p:nvPr/>
        </p:nvSpPr>
        <p:spPr>
          <a:xfrm>
            <a:off x="5119386" y="1425310"/>
            <a:ext cx="2782990" cy="1378507"/>
          </a:xfrm>
          <a:prstGeom prst="roundRect">
            <a:avLst/>
          </a:prstGeom>
          <a:solidFill>
            <a:schemeClr val="tx2">
              <a:lumMod val="75000"/>
            </a:schemeClr>
          </a:solidFill>
          <a:ln w="28575">
            <a:solidFill>
              <a:srgbClr val="2B2D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1400" b="1">
                <a:latin typeface="Arial" panose="020B0604020202020204" pitchFamily="34" charset="0"/>
                <a:cs typeface="Arial" panose="020B0604020202020204" pitchFamily="34" charset="0"/>
              </a:rPr>
              <a:t>CONVALIDA DELLA FATTURA ELETTRONICA/ VIDIMAZIONE DELLA FATTURA CARTACEA</a:t>
            </a:r>
            <a:endParaRPr lang="it-IT" sz="1400" b="1"/>
          </a:p>
        </p:txBody>
      </p:sp>
      <p:sp>
        <p:nvSpPr>
          <p:cNvPr id="65" name="Rettangolo con angoli arrotondati 64">
            <a:extLst>
              <a:ext uri="{FF2B5EF4-FFF2-40B4-BE49-F238E27FC236}">
                <a16:creationId xmlns:a16="http://schemas.microsoft.com/office/drawing/2014/main" id="{0CD31A4C-AC2F-4B92-8127-6746613C631A}"/>
              </a:ext>
            </a:extLst>
          </p:cNvPr>
          <p:cNvSpPr/>
          <p:nvPr/>
        </p:nvSpPr>
        <p:spPr>
          <a:xfrm>
            <a:off x="8733605" y="1323249"/>
            <a:ext cx="9204980" cy="1379109"/>
          </a:xfrm>
          <a:prstGeom prst="roundRect">
            <a:avLst/>
          </a:prstGeom>
          <a:solidFill>
            <a:schemeClr val="tx2">
              <a:lumMod val="75000"/>
            </a:schemeClr>
          </a:solidFill>
          <a:ln w="28575">
            <a:solidFill>
              <a:srgbClr val="2B2D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just">
              <a:buFont typeface="Arial" panose="020B0604020202020204" pitchFamily="34" charset="0"/>
              <a:buChar char="•"/>
            </a:pPr>
            <a:endParaRPr lang="it-IT" sz="1600" dirty="0">
              <a:latin typeface="Arial" panose="020B0604020202020204" pitchFamily="34" charset="0"/>
              <a:cs typeface="Arial" panose="020B0604020202020204" pitchFamily="34" charset="0"/>
              <a:sym typeface="Wingdings" panose="05000000000000000000" pitchFamily="2" charset="2"/>
            </a:endParaRPr>
          </a:p>
          <a:p>
            <a:pPr marL="285750" lvl="0" indent="-285750" algn="just">
              <a:buFont typeface="Wingdings" panose="05000000000000000000" pitchFamily="2" charset="2"/>
              <a:buChar char="q"/>
            </a:pPr>
            <a:r>
              <a:rPr lang="it-IT" sz="1600" dirty="0">
                <a:latin typeface="Arial" panose="020B0604020202020204" pitchFamily="34" charset="0"/>
                <a:cs typeface="Arial" panose="020B0604020202020204" pitchFamily="34" charset="0"/>
                <a:sym typeface="Wingdings" panose="05000000000000000000" pitchFamily="2" charset="2"/>
              </a:rPr>
              <a:t>L</a:t>
            </a:r>
            <a:r>
              <a:rPr lang="it-IT" sz="1600" dirty="0">
                <a:latin typeface="Arial" panose="020B0604020202020204" pitchFamily="34" charset="0"/>
                <a:cs typeface="Arial" panose="020B0604020202020204" pitchFamily="34" charset="0"/>
              </a:rPr>
              <a:t>e cessioni di beni spediti o trasportati nel territorio di San Marino,  sono equiparate alle cessioni all’esportazione. Sono dunque operazioni </a:t>
            </a:r>
            <a:r>
              <a:rPr lang="it-IT" sz="1600" b="1" dirty="0">
                <a:latin typeface="Arial" panose="020B0604020202020204" pitchFamily="34" charset="0"/>
                <a:cs typeface="Arial" panose="020B0604020202020204" pitchFamily="34" charset="0"/>
              </a:rPr>
              <a:t>non imponibili ai fini IVA </a:t>
            </a:r>
            <a:r>
              <a:rPr lang="it-IT" sz="1600" dirty="0">
                <a:latin typeface="Arial" panose="020B0604020202020204" pitchFamily="34" charset="0"/>
                <a:cs typeface="Arial" panose="020B0604020202020204" pitchFamily="34" charset="0"/>
              </a:rPr>
              <a:t>(artt. 8 e 9 del DPR 633/72).</a:t>
            </a:r>
          </a:p>
          <a:p>
            <a:pPr marL="285750" lvl="0" indent="-285750" algn="just">
              <a:buFont typeface="Wingdings" panose="05000000000000000000" pitchFamily="2" charset="2"/>
              <a:buChar char="q"/>
            </a:pPr>
            <a:r>
              <a:rPr lang="it-IT" sz="1600" dirty="0">
                <a:latin typeface="Arial" panose="020B0604020202020204" pitchFamily="34" charset="0"/>
                <a:cs typeface="Arial" panose="020B0604020202020204" pitchFamily="34" charset="0"/>
              </a:rPr>
              <a:t>Gli acquisti di beni sono considerati importazioni e dunque, operazioni </a:t>
            </a:r>
            <a:r>
              <a:rPr lang="it-IT" sz="1600" b="1" dirty="0">
                <a:latin typeface="Arial" panose="020B0604020202020204" pitchFamily="34" charset="0"/>
                <a:cs typeface="Arial" panose="020B0604020202020204" pitchFamily="34" charset="0"/>
              </a:rPr>
              <a:t>assoggettate ad IVA</a:t>
            </a:r>
            <a:r>
              <a:rPr lang="it-IT" sz="1200" dirty="0">
                <a:latin typeface="Arial" panose="020B0604020202020204" pitchFamily="34" charset="0"/>
                <a:cs typeface="Arial" panose="020B0604020202020204" pitchFamily="34" charset="0"/>
              </a:rPr>
              <a:t>. </a:t>
            </a:r>
            <a:endParaRPr lang="it-IT" sz="1200" dirty="0"/>
          </a:p>
          <a:p>
            <a:pPr lvl="0" algn="ctr"/>
            <a:endParaRPr lang="it-IT" sz="1200" dirty="0"/>
          </a:p>
        </p:txBody>
      </p:sp>
      <p:sp>
        <p:nvSpPr>
          <p:cNvPr id="67" name="Rettangolo con angoli arrotondati 66">
            <a:extLst>
              <a:ext uri="{FF2B5EF4-FFF2-40B4-BE49-F238E27FC236}">
                <a16:creationId xmlns:a16="http://schemas.microsoft.com/office/drawing/2014/main" id="{39D3927C-6832-47AA-88CC-7A7FFAF2BE75}"/>
              </a:ext>
            </a:extLst>
          </p:cNvPr>
          <p:cNvSpPr/>
          <p:nvPr/>
        </p:nvSpPr>
        <p:spPr>
          <a:xfrm>
            <a:off x="5241684" y="5486572"/>
            <a:ext cx="2875607" cy="1378507"/>
          </a:xfrm>
          <a:prstGeom prst="roundRect">
            <a:avLst/>
          </a:prstGeom>
          <a:solidFill>
            <a:schemeClr val="tx2">
              <a:lumMod val="50000"/>
            </a:schemeClr>
          </a:solidFill>
          <a:ln w="28575">
            <a:solidFill>
              <a:schemeClr val="tx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b="1" dirty="0">
                <a:latin typeface="Arial" panose="020B0604020202020204" pitchFamily="34" charset="0"/>
                <a:cs typeface="Arial" panose="020B0604020202020204" pitchFamily="34" charset="0"/>
              </a:rPr>
              <a:t>REGOLARIZZAZIONE</a:t>
            </a:r>
            <a:endParaRPr lang="it-IT" sz="1400" b="1" dirty="0"/>
          </a:p>
        </p:txBody>
      </p:sp>
      <p:sp>
        <p:nvSpPr>
          <p:cNvPr id="12" name="Freccia a destra 11">
            <a:extLst>
              <a:ext uri="{FF2B5EF4-FFF2-40B4-BE49-F238E27FC236}">
                <a16:creationId xmlns:a16="http://schemas.microsoft.com/office/drawing/2014/main" id="{96EB57B9-6A58-444E-8F07-2FA50594CF59}"/>
              </a:ext>
            </a:extLst>
          </p:cNvPr>
          <p:cNvSpPr/>
          <p:nvPr/>
        </p:nvSpPr>
        <p:spPr>
          <a:xfrm>
            <a:off x="4537654" y="1648410"/>
            <a:ext cx="726677" cy="703522"/>
          </a:xfrm>
          <a:prstGeom prst="rightArrow">
            <a:avLst/>
          </a:prstGeom>
          <a:solidFill>
            <a:schemeClr val="tx2">
              <a:lumMod val="25000"/>
            </a:schemeClr>
          </a:solidFill>
          <a:ln>
            <a:solidFill>
              <a:srgbClr val="2B2D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 name="CasellaDiTesto 74">
            <a:extLst>
              <a:ext uri="{FF2B5EF4-FFF2-40B4-BE49-F238E27FC236}">
                <a16:creationId xmlns:a16="http://schemas.microsoft.com/office/drawing/2014/main" id="{2AF098C0-0191-4881-B9DF-DCBA98C85DE6}"/>
              </a:ext>
            </a:extLst>
          </p:cNvPr>
          <p:cNvSpPr txBox="1"/>
          <p:nvPr/>
        </p:nvSpPr>
        <p:spPr>
          <a:xfrm>
            <a:off x="8843594" y="3660893"/>
            <a:ext cx="8905200" cy="2800767"/>
          </a:xfrm>
          <a:prstGeom prst="rect">
            <a:avLst/>
          </a:prstGeom>
          <a:noFill/>
        </p:spPr>
        <p:txBody>
          <a:bodyPr wrap="square">
            <a:spAutoFit/>
          </a:bodyPr>
          <a:lstStyle/>
          <a:p>
            <a:pPr algn="ctr"/>
            <a:r>
              <a:rPr lang="it-IT" sz="1600" b="1" dirty="0">
                <a:latin typeface="Arial" panose="020B0604020202020204" pitchFamily="34" charset="0"/>
                <a:cs typeface="Arial" panose="020B0604020202020204" pitchFamily="34" charset="0"/>
              </a:rPr>
              <a:t> DELLE CESSIONI (artt. 3 e 4 DM)</a:t>
            </a:r>
            <a:endParaRPr lang="it-IT" sz="1600" b="0" dirty="0">
              <a:solidFill>
                <a:schemeClr val="bg2"/>
              </a:solidFill>
              <a:latin typeface="Arial" panose="020B0604020202020204" pitchFamily="34" charset="0"/>
              <a:cs typeface="Arial" panose="020B0604020202020204" pitchFamily="34" charset="0"/>
              <a:sym typeface="Wingdings" panose="05000000000000000000" pitchFamily="2" charset="2"/>
            </a:endParaRPr>
          </a:p>
          <a:p>
            <a:pPr marL="285750" lvl="0" indent="-285750" algn="just">
              <a:buFont typeface="Wingdings" panose="05000000000000000000" pitchFamily="2" charset="2"/>
              <a:buChar char="q"/>
            </a:pPr>
            <a:r>
              <a:rPr lang="it-IT" sz="1600" b="0" dirty="0">
                <a:solidFill>
                  <a:schemeClr val="bg2"/>
                </a:solidFill>
                <a:latin typeface="Arial" panose="020B0604020202020204" pitchFamily="34" charset="0"/>
                <a:cs typeface="Arial" panose="020B0604020202020204" pitchFamily="34" charset="0"/>
                <a:sym typeface="Wingdings" panose="05000000000000000000" pitchFamily="2" charset="2"/>
              </a:rPr>
              <a:t>S</a:t>
            </a:r>
            <a:r>
              <a:rPr lang="it-IT" sz="1600" b="0" dirty="0">
                <a:solidFill>
                  <a:schemeClr val="bg2"/>
                </a:solidFill>
                <a:latin typeface="Arial" panose="020B0604020202020204" pitchFamily="34" charset="0"/>
                <a:cs typeface="Arial" panose="020B0604020202020204" pitchFamily="34" charset="0"/>
              </a:rPr>
              <a:t>e entro i quattro mesi successivi all’emissione della </a:t>
            </a:r>
            <a:r>
              <a:rPr lang="it-IT" sz="1600" b="0" u="sng" dirty="0">
                <a:solidFill>
                  <a:schemeClr val="bg2"/>
                </a:solidFill>
                <a:latin typeface="Arial" panose="020B0604020202020204" pitchFamily="34" charset="0"/>
                <a:cs typeface="Arial" panose="020B0604020202020204" pitchFamily="34" charset="0"/>
              </a:rPr>
              <a:t>fattura elettronica</a:t>
            </a:r>
            <a:r>
              <a:rPr lang="it-IT" sz="1600" b="0" dirty="0">
                <a:solidFill>
                  <a:schemeClr val="bg2"/>
                </a:solidFill>
                <a:latin typeface="Arial" panose="020B0604020202020204" pitchFamily="34" charset="0"/>
                <a:cs typeface="Arial" panose="020B0604020202020204" pitchFamily="34" charset="0"/>
              </a:rPr>
              <a:t>, l’Ufficio tributario di San Marino </a:t>
            </a:r>
            <a:r>
              <a:rPr lang="it-IT" sz="1600" b="1" dirty="0">
                <a:solidFill>
                  <a:schemeClr val="bg2"/>
                </a:solidFill>
                <a:latin typeface="Arial" panose="020B0604020202020204" pitchFamily="34" charset="0"/>
                <a:cs typeface="Arial" panose="020B0604020202020204" pitchFamily="34" charset="0"/>
              </a:rPr>
              <a:t>non ne convalida la regolarità, </a:t>
            </a:r>
            <a:r>
              <a:rPr lang="it-IT" sz="1600" b="0" dirty="0">
                <a:solidFill>
                  <a:schemeClr val="bg2"/>
                </a:solidFill>
                <a:latin typeface="Arial" panose="020B0604020202020204" pitchFamily="34" charset="0"/>
                <a:cs typeface="Arial" panose="020B0604020202020204" pitchFamily="34" charset="0"/>
              </a:rPr>
              <a:t>l’operatore italiano, nei 30 giorni successivi, deve emettere </a:t>
            </a:r>
            <a:r>
              <a:rPr lang="it-IT" sz="1600" b="1" dirty="0">
                <a:solidFill>
                  <a:schemeClr val="bg2"/>
                </a:solidFill>
                <a:latin typeface="Arial" panose="020B0604020202020204" pitchFamily="34" charset="0"/>
                <a:cs typeface="Arial" panose="020B0604020202020204" pitchFamily="34" charset="0"/>
              </a:rPr>
              <a:t>nota di variazione </a:t>
            </a:r>
            <a:r>
              <a:rPr lang="it-IT" sz="1600" b="0" dirty="0">
                <a:solidFill>
                  <a:schemeClr val="bg2"/>
                </a:solidFill>
                <a:latin typeface="Arial" panose="020B0604020202020204" pitchFamily="34" charset="0"/>
                <a:cs typeface="Arial" panose="020B0604020202020204" pitchFamily="34" charset="0"/>
              </a:rPr>
              <a:t>(art. 26, co. 1 DPR 633/72), senza il pagamento di sanzioni o interessi. </a:t>
            </a:r>
          </a:p>
          <a:p>
            <a:pPr marL="285750" lvl="0" indent="-285750" algn="just">
              <a:buFont typeface="Wingdings" panose="05000000000000000000" pitchFamily="2" charset="2"/>
              <a:buChar char="q"/>
            </a:pPr>
            <a:r>
              <a:rPr lang="it-IT" sz="1600" b="0" dirty="0">
                <a:solidFill>
                  <a:schemeClr val="bg2"/>
                </a:solidFill>
                <a:latin typeface="Arial" panose="020B0604020202020204" pitchFamily="34" charset="0"/>
                <a:cs typeface="Arial" panose="020B0604020202020204" pitchFamily="34" charset="0"/>
                <a:sym typeface="Wingdings" panose="05000000000000000000" pitchFamily="2" charset="2"/>
              </a:rPr>
              <a:t>Nel caso in cui, invece, si sia optato per la </a:t>
            </a:r>
            <a:r>
              <a:rPr lang="it-IT" sz="1600" b="0" u="sng" dirty="0">
                <a:solidFill>
                  <a:schemeClr val="bg2"/>
                </a:solidFill>
                <a:latin typeface="Arial" panose="020B0604020202020204" pitchFamily="34" charset="0"/>
                <a:cs typeface="Arial" panose="020B0604020202020204" pitchFamily="34" charset="0"/>
                <a:sym typeface="Wingdings" panose="05000000000000000000" pitchFamily="2" charset="2"/>
              </a:rPr>
              <a:t>fattura cartacea</a:t>
            </a:r>
            <a:r>
              <a:rPr lang="it-IT" sz="1600" b="0" dirty="0">
                <a:solidFill>
                  <a:schemeClr val="bg2"/>
                </a:solidFill>
                <a:latin typeface="Arial" panose="020B0604020202020204" pitchFamily="34" charset="0"/>
                <a:cs typeface="Arial" panose="020B0604020202020204" pitchFamily="34" charset="0"/>
                <a:sym typeface="Wingdings" panose="05000000000000000000" pitchFamily="2" charset="2"/>
              </a:rPr>
              <a:t>, l’operatore italiano che entro quattro mesi dall’emissione </a:t>
            </a:r>
            <a:r>
              <a:rPr lang="it-IT" sz="1600" b="1" dirty="0">
                <a:solidFill>
                  <a:schemeClr val="bg2"/>
                </a:solidFill>
                <a:latin typeface="Arial" panose="020B0604020202020204" pitchFamily="34" charset="0"/>
                <a:cs typeface="Arial" panose="020B0604020202020204" pitchFamily="34" charset="0"/>
                <a:sym typeface="Wingdings" panose="05000000000000000000" pitchFamily="2" charset="2"/>
              </a:rPr>
              <a:t>non riceve dal cessionario l’esemplare della fattura cartacea vidimata </a:t>
            </a:r>
            <a:r>
              <a:rPr lang="it-IT" sz="1600" b="0" dirty="0">
                <a:solidFill>
                  <a:schemeClr val="bg2"/>
                </a:solidFill>
                <a:latin typeface="Arial" panose="020B0604020202020204" pitchFamily="34" charset="0"/>
                <a:cs typeface="Arial" panose="020B0604020202020204" pitchFamily="34" charset="0"/>
                <a:sym typeface="Wingdings" panose="05000000000000000000" pitchFamily="2" charset="2"/>
              </a:rPr>
              <a:t>dall’ufficio tributario di San Marino, è tenuto a </a:t>
            </a:r>
            <a:r>
              <a:rPr lang="it-IT" sz="1600" b="1" dirty="0">
                <a:solidFill>
                  <a:schemeClr val="bg2"/>
                </a:solidFill>
                <a:latin typeface="Arial" panose="020B0604020202020204" pitchFamily="34" charset="0"/>
                <a:cs typeface="Arial" panose="020B0604020202020204" pitchFamily="34" charset="0"/>
                <a:sym typeface="Wingdings" panose="05000000000000000000" pitchFamily="2" charset="2"/>
              </a:rPr>
              <a:t>darne comunicazione </a:t>
            </a:r>
            <a:r>
              <a:rPr lang="it-IT" sz="1600" b="0" dirty="0">
                <a:solidFill>
                  <a:schemeClr val="bg2"/>
                </a:solidFill>
                <a:latin typeface="Arial" panose="020B0604020202020204" pitchFamily="34" charset="0"/>
                <a:cs typeface="Arial" panose="020B0604020202020204" pitchFamily="34" charset="0"/>
                <a:sym typeface="Wingdings" panose="05000000000000000000" pitchFamily="2" charset="2"/>
              </a:rPr>
              <a:t>al medesimo ufficio e, per conoscenza al competente ufficio dell’Agenzia delle Entrate. Se entro i 30 giorni successivi non riceve la fattura vidimata, il fornitore italiano deve emettere </a:t>
            </a:r>
            <a:r>
              <a:rPr lang="it-IT" sz="1600" b="1" dirty="0">
                <a:solidFill>
                  <a:schemeClr val="bg2"/>
                </a:solidFill>
                <a:latin typeface="Arial" panose="020B0604020202020204" pitchFamily="34" charset="0"/>
                <a:cs typeface="Arial" panose="020B0604020202020204" pitchFamily="34" charset="0"/>
                <a:sym typeface="Wingdings" panose="05000000000000000000" pitchFamily="2" charset="2"/>
              </a:rPr>
              <a:t>nota di variazione </a:t>
            </a:r>
            <a:r>
              <a:rPr lang="it-IT" sz="1600" b="0" dirty="0">
                <a:solidFill>
                  <a:schemeClr val="bg2"/>
                </a:solidFill>
                <a:latin typeface="Arial" panose="020B0604020202020204" pitchFamily="34" charset="0"/>
                <a:cs typeface="Arial" panose="020B0604020202020204" pitchFamily="34" charset="0"/>
                <a:sym typeface="Wingdings" panose="05000000000000000000" pitchFamily="2" charset="2"/>
              </a:rPr>
              <a:t>(non saranno applicati sanzioni o interessi). </a:t>
            </a:r>
            <a:endParaRPr lang="it-IT" sz="1600" dirty="0"/>
          </a:p>
        </p:txBody>
      </p:sp>
      <p:sp>
        <p:nvSpPr>
          <p:cNvPr id="77" name="CasellaDiTesto 76">
            <a:extLst>
              <a:ext uri="{FF2B5EF4-FFF2-40B4-BE49-F238E27FC236}">
                <a16:creationId xmlns:a16="http://schemas.microsoft.com/office/drawing/2014/main" id="{C6F05B39-21B8-4556-8882-896CB361D276}"/>
              </a:ext>
            </a:extLst>
          </p:cNvPr>
          <p:cNvSpPr txBox="1"/>
          <p:nvPr/>
        </p:nvSpPr>
        <p:spPr>
          <a:xfrm>
            <a:off x="9074920" y="7044871"/>
            <a:ext cx="8563885" cy="1815882"/>
          </a:xfrm>
          <a:prstGeom prst="rect">
            <a:avLst/>
          </a:prstGeom>
          <a:noFill/>
        </p:spPr>
        <p:txBody>
          <a:bodyPr wrap="square">
            <a:spAutoFit/>
          </a:bodyPr>
          <a:lstStyle/>
          <a:p>
            <a:pPr algn="ctr"/>
            <a:r>
              <a:rPr lang="it-IT" sz="1600" b="1" dirty="0">
                <a:latin typeface="Arial" panose="020B0604020202020204" pitchFamily="34" charset="0"/>
                <a:cs typeface="Arial" panose="020B0604020202020204" pitchFamily="34" charset="0"/>
              </a:rPr>
              <a:t>DEGLI ACQUISTI (art. 12 DM)</a:t>
            </a:r>
            <a:endParaRPr lang="it-IT" sz="1600" b="0" dirty="0">
              <a:solidFill>
                <a:schemeClr val="tx1"/>
              </a:solidFill>
              <a:latin typeface="Arial" panose="020B0604020202020204" pitchFamily="34" charset="0"/>
              <a:cs typeface="Arial" panose="020B0604020202020204" pitchFamily="34" charset="0"/>
            </a:endParaRPr>
          </a:p>
          <a:p>
            <a:pPr lvl="0" algn="just">
              <a:buFont typeface="Wingdings" panose="05000000000000000000" pitchFamily="2" charset="2"/>
              <a:buNone/>
            </a:pPr>
            <a:r>
              <a:rPr lang="it-IT" sz="1600" b="0" dirty="0">
                <a:solidFill>
                  <a:schemeClr val="tx1"/>
                </a:solidFill>
                <a:latin typeface="Arial" panose="020B0604020202020204" pitchFamily="34" charset="0"/>
                <a:cs typeface="Arial" panose="020B0604020202020204" pitchFamily="34" charset="0"/>
              </a:rPr>
              <a:t>Per completezza si evidenzia che il cessionario italiano che non ha ricevuto la fattura di acquisto o ha ricevuto una fattura irregolare deve provvedere alla sua regolarizzazione entro i 30 giorni successivi decorrenti dallo spirare dei quattro mesi dal momento in cui l’operazione avrebbe dovuto essere fatturata o dalla fattura irregolare. </a:t>
            </a:r>
          </a:p>
          <a:p>
            <a:pPr lvl="0" algn="just">
              <a:buFont typeface="Wingdings" panose="05000000000000000000" pitchFamily="2" charset="2"/>
              <a:buNone/>
            </a:pPr>
            <a:r>
              <a:rPr lang="it-IT" sz="1600" b="0" dirty="0">
                <a:solidFill>
                  <a:schemeClr val="tx1"/>
                </a:solidFill>
                <a:latin typeface="Arial" panose="020B0604020202020204" pitchFamily="34" charset="0"/>
                <a:cs typeface="Arial" panose="020B0604020202020204" pitchFamily="34" charset="0"/>
              </a:rPr>
              <a:t>NB. Lo stesso procedimento di regolarizzazione si applica anche per le fatture degli non commerciali nazionali identificati ai fini IVA in Italia (art. 16 DM).</a:t>
            </a:r>
            <a:endParaRPr lang="it-IT" sz="1600" dirty="0">
              <a:solidFill>
                <a:schemeClr val="tx1"/>
              </a:solidFill>
            </a:endParaRPr>
          </a:p>
        </p:txBody>
      </p:sp>
      <p:sp>
        <p:nvSpPr>
          <p:cNvPr id="78" name="Freccia a destra 77">
            <a:extLst>
              <a:ext uri="{FF2B5EF4-FFF2-40B4-BE49-F238E27FC236}">
                <a16:creationId xmlns:a16="http://schemas.microsoft.com/office/drawing/2014/main" id="{876FD531-4ADB-4056-82EF-34BE0EB21B56}"/>
              </a:ext>
            </a:extLst>
          </p:cNvPr>
          <p:cNvSpPr/>
          <p:nvPr/>
        </p:nvSpPr>
        <p:spPr>
          <a:xfrm>
            <a:off x="7855835" y="1655508"/>
            <a:ext cx="726677" cy="703522"/>
          </a:xfrm>
          <a:prstGeom prst="rightArrow">
            <a:avLst/>
          </a:prstGeom>
          <a:solidFill>
            <a:schemeClr val="tx2">
              <a:lumMod val="25000"/>
            </a:schemeClr>
          </a:solidFill>
          <a:ln>
            <a:solidFill>
              <a:srgbClr val="2B2D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Freccia a destra 48">
            <a:extLst>
              <a:ext uri="{FF2B5EF4-FFF2-40B4-BE49-F238E27FC236}">
                <a16:creationId xmlns:a16="http://schemas.microsoft.com/office/drawing/2014/main" id="{2F99D18A-01AF-4F27-A12A-770D039051EF}"/>
              </a:ext>
            </a:extLst>
          </p:cNvPr>
          <p:cNvSpPr/>
          <p:nvPr/>
        </p:nvSpPr>
        <p:spPr>
          <a:xfrm>
            <a:off x="4678779" y="5788028"/>
            <a:ext cx="726677" cy="703522"/>
          </a:xfrm>
          <a:prstGeom prst="rightArrow">
            <a:avLst/>
          </a:prstGeom>
          <a:solidFill>
            <a:schemeClr val="tx2">
              <a:lumMod val="25000"/>
            </a:schemeClr>
          </a:solidFill>
          <a:ln>
            <a:solidFill>
              <a:srgbClr val="2B2D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Freccia a destra 49">
            <a:extLst>
              <a:ext uri="{FF2B5EF4-FFF2-40B4-BE49-F238E27FC236}">
                <a16:creationId xmlns:a16="http://schemas.microsoft.com/office/drawing/2014/main" id="{02E8F094-85A0-478E-AC68-22A299F908ED}"/>
              </a:ext>
            </a:extLst>
          </p:cNvPr>
          <p:cNvSpPr/>
          <p:nvPr/>
        </p:nvSpPr>
        <p:spPr>
          <a:xfrm>
            <a:off x="8006928" y="5758138"/>
            <a:ext cx="726677" cy="703522"/>
          </a:xfrm>
          <a:prstGeom prst="rightArrow">
            <a:avLst/>
          </a:prstGeom>
          <a:solidFill>
            <a:schemeClr val="tx2">
              <a:lumMod val="25000"/>
            </a:schemeClr>
          </a:solidFill>
          <a:ln>
            <a:solidFill>
              <a:srgbClr val="2B2D4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673076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4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19" name="Gruppo 18">
            <a:extLst>
              <a:ext uri="{FF2B5EF4-FFF2-40B4-BE49-F238E27FC236}">
                <a16:creationId xmlns:a16="http://schemas.microsoft.com/office/drawing/2014/main" id="{1EBF0CCF-E066-4B2C-A431-56129188BE08}"/>
              </a:ext>
            </a:extLst>
          </p:cNvPr>
          <p:cNvGrpSpPr/>
          <p:nvPr/>
        </p:nvGrpSpPr>
        <p:grpSpPr>
          <a:xfrm>
            <a:off x="15800665" y="6585552"/>
            <a:ext cx="1749296" cy="1738385"/>
            <a:chOff x="11194923" y="6061867"/>
            <a:chExt cx="1704814" cy="1694181"/>
          </a:xfrm>
          <a:solidFill>
            <a:schemeClr val="bg1"/>
          </a:solidFill>
        </p:grpSpPr>
        <p:sp>
          <p:nvSpPr>
            <p:cNvPr id="21" name="Stella a 5 punte 20">
              <a:extLst>
                <a:ext uri="{FF2B5EF4-FFF2-40B4-BE49-F238E27FC236}">
                  <a16:creationId xmlns:a16="http://schemas.microsoft.com/office/drawing/2014/main" id="{0193D281-8B4B-4DB8-92DE-8781CAACACB3}"/>
                </a:ext>
              </a:extLst>
            </p:cNvPr>
            <p:cNvSpPr/>
            <p:nvPr/>
          </p:nvSpPr>
          <p:spPr>
            <a:xfrm>
              <a:off x="11919913" y="6061867"/>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3" name="Stella a 5 punte 22">
              <a:extLst>
                <a:ext uri="{FF2B5EF4-FFF2-40B4-BE49-F238E27FC236}">
                  <a16:creationId xmlns:a16="http://schemas.microsoft.com/office/drawing/2014/main" id="{18A14040-615B-4707-A9CC-806F60D7E93E}"/>
                </a:ext>
              </a:extLst>
            </p:cNvPr>
            <p:cNvSpPr/>
            <p:nvPr/>
          </p:nvSpPr>
          <p:spPr>
            <a:xfrm rot="19554590">
              <a:off x="11907845" y="7502909"/>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4" name="Stella a 5 punte 23">
              <a:extLst>
                <a:ext uri="{FF2B5EF4-FFF2-40B4-BE49-F238E27FC236}">
                  <a16:creationId xmlns:a16="http://schemas.microsoft.com/office/drawing/2014/main" id="{B47051CC-A077-419E-ADD8-936735F3211D}"/>
                </a:ext>
              </a:extLst>
            </p:cNvPr>
            <p:cNvSpPr/>
            <p:nvPr/>
          </p:nvSpPr>
          <p:spPr>
            <a:xfrm rot="21188612">
              <a:off x="11556550" y="740475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6" name="Stella a 5 punte 25">
              <a:extLst>
                <a:ext uri="{FF2B5EF4-FFF2-40B4-BE49-F238E27FC236}">
                  <a16:creationId xmlns:a16="http://schemas.microsoft.com/office/drawing/2014/main" id="{0E17FF82-37B4-4444-9802-CE68D57819E1}"/>
                </a:ext>
              </a:extLst>
            </p:cNvPr>
            <p:cNvSpPr/>
            <p:nvPr/>
          </p:nvSpPr>
          <p:spPr>
            <a:xfrm rot="1513770">
              <a:off x="11298245" y="713611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7" name="Stella a 5 punte 26">
              <a:extLst>
                <a:ext uri="{FF2B5EF4-FFF2-40B4-BE49-F238E27FC236}">
                  <a16:creationId xmlns:a16="http://schemas.microsoft.com/office/drawing/2014/main" id="{4C29D309-78CC-441F-B2AC-32A025584E23}"/>
                </a:ext>
              </a:extLst>
            </p:cNvPr>
            <p:cNvSpPr/>
            <p:nvPr/>
          </p:nvSpPr>
          <p:spPr>
            <a:xfrm rot="20718247">
              <a:off x="11194923" y="677965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8" name="Stella a 5 punte 27">
              <a:extLst>
                <a:ext uri="{FF2B5EF4-FFF2-40B4-BE49-F238E27FC236}">
                  <a16:creationId xmlns:a16="http://schemas.microsoft.com/office/drawing/2014/main" id="{2ADB6F41-D92C-4570-9DF8-B2AE7F247F1C}"/>
                </a:ext>
              </a:extLst>
            </p:cNvPr>
            <p:cNvSpPr/>
            <p:nvPr/>
          </p:nvSpPr>
          <p:spPr>
            <a:xfrm rot="20718247">
              <a:off x="12532942" y="6418029"/>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Stella a 5 punte 28">
              <a:extLst>
                <a:ext uri="{FF2B5EF4-FFF2-40B4-BE49-F238E27FC236}">
                  <a16:creationId xmlns:a16="http://schemas.microsoft.com/office/drawing/2014/main" id="{BA978750-1B0D-4C35-B53A-C118EB02D14B}"/>
                </a:ext>
              </a:extLst>
            </p:cNvPr>
            <p:cNvSpPr/>
            <p:nvPr/>
          </p:nvSpPr>
          <p:spPr>
            <a:xfrm rot="1513770">
              <a:off x="12279805" y="6159721"/>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0" name="Stella a 5 punte 29">
              <a:extLst>
                <a:ext uri="{FF2B5EF4-FFF2-40B4-BE49-F238E27FC236}">
                  <a16:creationId xmlns:a16="http://schemas.microsoft.com/office/drawing/2014/main" id="{A96A2942-66BB-4A19-99C8-5C1956CDA76C}"/>
                </a:ext>
              </a:extLst>
            </p:cNvPr>
            <p:cNvSpPr/>
            <p:nvPr/>
          </p:nvSpPr>
          <p:spPr>
            <a:xfrm rot="1201914">
              <a:off x="12646598" y="6784822"/>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1" name="Stella a 5 punte 30">
              <a:extLst>
                <a:ext uri="{FF2B5EF4-FFF2-40B4-BE49-F238E27FC236}">
                  <a16:creationId xmlns:a16="http://schemas.microsoft.com/office/drawing/2014/main" id="{7397D812-A747-4564-8A6B-34D496D93F41}"/>
                </a:ext>
              </a:extLst>
            </p:cNvPr>
            <p:cNvSpPr/>
            <p:nvPr/>
          </p:nvSpPr>
          <p:spPr>
            <a:xfrm rot="2700000">
              <a:off x="12548443" y="714128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2" name="Stella a 5 punte 31">
              <a:extLst>
                <a:ext uri="{FF2B5EF4-FFF2-40B4-BE49-F238E27FC236}">
                  <a16:creationId xmlns:a16="http://schemas.microsoft.com/office/drawing/2014/main" id="{F8B4A131-1B1B-4FE6-B447-CE76DE159851}"/>
                </a:ext>
              </a:extLst>
            </p:cNvPr>
            <p:cNvSpPr/>
            <p:nvPr/>
          </p:nvSpPr>
          <p:spPr>
            <a:xfrm rot="189404">
              <a:off x="12284972" y="7394422"/>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7" name="Stella a 5 punte 36">
              <a:extLst>
                <a:ext uri="{FF2B5EF4-FFF2-40B4-BE49-F238E27FC236}">
                  <a16:creationId xmlns:a16="http://schemas.microsoft.com/office/drawing/2014/main" id="{482F1E4A-A5E4-4A9F-9583-EB842401D8AB}"/>
                </a:ext>
              </a:extLst>
            </p:cNvPr>
            <p:cNvSpPr/>
            <p:nvPr/>
          </p:nvSpPr>
          <p:spPr>
            <a:xfrm rot="730571">
              <a:off x="11293081" y="642319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8" name="Stella a 5 punte 37">
              <a:extLst>
                <a:ext uri="{FF2B5EF4-FFF2-40B4-BE49-F238E27FC236}">
                  <a16:creationId xmlns:a16="http://schemas.microsoft.com/office/drawing/2014/main" id="{77B0044A-0366-42F5-AB92-63A8B33BB366}"/>
                </a:ext>
              </a:extLst>
            </p:cNvPr>
            <p:cNvSpPr/>
            <p:nvPr/>
          </p:nvSpPr>
          <p:spPr>
            <a:xfrm rot="2462472">
              <a:off x="11566884" y="615455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grpSp>
      <p:grpSp>
        <p:nvGrpSpPr>
          <p:cNvPr id="39" name="Gruppo 38">
            <a:extLst>
              <a:ext uri="{FF2B5EF4-FFF2-40B4-BE49-F238E27FC236}">
                <a16:creationId xmlns:a16="http://schemas.microsoft.com/office/drawing/2014/main" id="{E62F4F29-CE88-4E6E-B38A-FC0C98146DD3}"/>
              </a:ext>
            </a:extLst>
          </p:cNvPr>
          <p:cNvGrpSpPr/>
          <p:nvPr/>
        </p:nvGrpSpPr>
        <p:grpSpPr>
          <a:xfrm>
            <a:off x="-8617" y="9110730"/>
            <a:ext cx="18287999" cy="1177858"/>
            <a:chOff x="-121141" y="6091519"/>
            <a:chExt cx="12462637" cy="894504"/>
          </a:xfrm>
        </p:grpSpPr>
        <p:sp>
          <p:nvSpPr>
            <p:cNvPr id="44" name="Rettangolo 43">
              <a:extLst>
                <a:ext uri="{FF2B5EF4-FFF2-40B4-BE49-F238E27FC236}">
                  <a16:creationId xmlns:a16="http://schemas.microsoft.com/office/drawing/2014/main" id="{CF499B35-D769-4DC2-9FF3-E0184C52EBA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6" name="Immagine 45">
              <a:extLst>
                <a:ext uri="{FF2B5EF4-FFF2-40B4-BE49-F238E27FC236}">
                  <a16:creationId xmlns:a16="http://schemas.microsoft.com/office/drawing/2014/main" id="{C07315AF-D626-47F0-A211-BC4631C7EA1D}"/>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7" name="CasellaDiTesto 46">
            <a:extLst>
              <a:ext uri="{FF2B5EF4-FFF2-40B4-BE49-F238E27FC236}">
                <a16:creationId xmlns:a16="http://schemas.microsoft.com/office/drawing/2014/main" id="{7BB7D452-B28F-4DE8-B8C3-10E1006EB7E2}"/>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36" name="TextBox 6">
            <a:extLst>
              <a:ext uri="{FF2B5EF4-FFF2-40B4-BE49-F238E27FC236}">
                <a16:creationId xmlns:a16="http://schemas.microsoft.com/office/drawing/2014/main" id="{67B7D74A-9207-40FC-A87C-35D5C82926E8}"/>
              </a:ext>
            </a:extLst>
          </p:cNvPr>
          <p:cNvSpPr txBox="1"/>
          <p:nvPr/>
        </p:nvSpPr>
        <p:spPr>
          <a:xfrm>
            <a:off x="705825" y="225198"/>
            <a:ext cx="15753375" cy="550343"/>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ALTRI ADEMPIMENTI</a:t>
            </a:r>
            <a:endParaRPr kumimoji="0" lang="it-IT" sz="3000" b="0" i="0" u="none" strike="noStrike" kern="1200" cap="none" spc="0" normalizeH="0" baseline="0" noProof="0" dirty="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graphicFrame>
        <p:nvGraphicFramePr>
          <p:cNvPr id="2" name="Tabella 4">
            <a:extLst>
              <a:ext uri="{FF2B5EF4-FFF2-40B4-BE49-F238E27FC236}">
                <a16:creationId xmlns:a16="http://schemas.microsoft.com/office/drawing/2014/main" id="{CB5756EE-8FFF-45EB-B90D-5E1374882987}"/>
              </a:ext>
            </a:extLst>
          </p:cNvPr>
          <p:cNvGraphicFramePr>
            <a:graphicFrameLocks noGrp="1"/>
          </p:cNvGraphicFramePr>
          <p:nvPr>
            <p:extLst>
              <p:ext uri="{D42A27DB-BD31-4B8C-83A1-F6EECF244321}">
                <p14:modId xmlns:p14="http://schemas.microsoft.com/office/powerpoint/2010/main" val="3641179087"/>
              </p:ext>
            </p:extLst>
          </p:nvPr>
        </p:nvGraphicFramePr>
        <p:xfrm>
          <a:off x="595860" y="1102570"/>
          <a:ext cx="17234940" cy="7826341"/>
        </p:xfrm>
        <a:graphic>
          <a:graphicData uri="http://schemas.openxmlformats.org/drawingml/2006/table">
            <a:tbl>
              <a:tblPr firstRow="1" bandRow="1">
                <a:tableStyleId>{00A15C55-8517-42AA-B614-E9B94910E393}</a:tableStyleId>
              </a:tblPr>
              <a:tblGrid>
                <a:gridCol w="1348972">
                  <a:extLst>
                    <a:ext uri="{9D8B030D-6E8A-4147-A177-3AD203B41FA5}">
                      <a16:colId xmlns:a16="http://schemas.microsoft.com/office/drawing/2014/main" val="631794727"/>
                    </a:ext>
                  </a:extLst>
                </a:gridCol>
                <a:gridCol w="2032808">
                  <a:extLst>
                    <a:ext uri="{9D8B030D-6E8A-4147-A177-3AD203B41FA5}">
                      <a16:colId xmlns:a16="http://schemas.microsoft.com/office/drawing/2014/main" val="1323326742"/>
                    </a:ext>
                  </a:extLst>
                </a:gridCol>
                <a:gridCol w="13853160">
                  <a:extLst>
                    <a:ext uri="{9D8B030D-6E8A-4147-A177-3AD203B41FA5}">
                      <a16:colId xmlns:a16="http://schemas.microsoft.com/office/drawing/2014/main" val="829798183"/>
                    </a:ext>
                  </a:extLst>
                </a:gridCol>
              </a:tblGrid>
              <a:tr h="2858101">
                <a:tc>
                  <a:txBody>
                    <a:bodyPr/>
                    <a:lstStyle/>
                    <a:p>
                      <a:pPr algn="ctr"/>
                      <a:endParaRPr lang="it-IT" sz="2200" dirty="0">
                        <a:solidFill>
                          <a:schemeClr val="tx2">
                            <a:lumMod val="10000"/>
                          </a:schemeClr>
                        </a:solidFill>
                        <a:latin typeface="Arial" panose="020B0604020202020204" pitchFamily="34" charset="0"/>
                        <a:cs typeface="Arial" panose="020B0604020202020204" pitchFamily="34" charset="0"/>
                      </a:endParaRPr>
                    </a:p>
                  </a:txBody>
                  <a:tcPr marL="137160" marR="137160" marT="137160" marB="137160" anchor="ctr">
                    <a:solidFill>
                      <a:schemeClr val="tx2">
                        <a:lumMod val="90000"/>
                      </a:schemeClr>
                    </a:solidFill>
                  </a:tcPr>
                </a:tc>
                <a:tc>
                  <a:txBody>
                    <a:bodyPr/>
                    <a:lstStyle/>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CESSIONI A TITOLO ONEROSO DI MEZZI DI TRASPORTO NUOVI</a:t>
                      </a: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0" dirty="0">
                          <a:solidFill>
                            <a:schemeClr val="tx2">
                              <a:lumMod val="10000"/>
                            </a:schemeClr>
                          </a:solidFill>
                          <a:latin typeface="Arial" panose="020B0604020202020204" pitchFamily="34" charset="0"/>
                          <a:cs typeface="Arial" panose="020B0604020202020204" pitchFamily="34" charset="0"/>
                        </a:rPr>
                        <a:t>(ART. 14 DM)</a:t>
                      </a:r>
                    </a:p>
                  </a:txBody>
                  <a:tcPr marL="137160" marR="137160" marT="137160" marB="137160" anchor="ctr">
                    <a:solidFill>
                      <a:schemeClr val="tx2">
                        <a:lumMod val="90000"/>
                      </a:schemeClr>
                    </a:solidFill>
                  </a:tcPr>
                </a:tc>
                <a:tc>
                  <a:txBody>
                    <a:bodyPr/>
                    <a:lstStyle/>
                    <a:p>
                      <a:pPr lvl="0" algn="just">
                        <a:buFont typeface="Arial" panose="020B0604020202020204" pitchFamily="34" charset="0"/>
                        <a:buNone/>
                      </a:pPr>
                      <a:r>
                        <a:rPr lang="it-IT" sz="22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Sono rilevanti ai fini IVA nello Stato di destinazione. </a:t>
                      </a:r>
                    </a:p>
                    <a:p>
                      <a:pPr lvl="0" algn="just">
                        <a:buFont typeface="Arial" panose="020B0604020202020204" pitchFamily="34" charset="0"/>
                        <a:buNone/>
                      </a:pPr>
                      <a:r>
                        <a:rPr lang="it-IT" sz="22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L’acquirente italiano può chiedere al cedente sammarinese di emettere fattura con indicazione dell’IVA. In caso contrario deve presentare la fattura o il documento equipollente, per il pagamento del tributo, al competente ufficio dell’Agenzia delle Entrate. </a:t>
                      </a:r>
                    </a:p>
                    <a:p>
                      <a:pPr lvl="0" algn="just">
                        <a:buFont typeface="Arial" panose="020B0604020202020204" pitchFamily="34" charset="0"/>
                        <a:buNone/>
                      </a:pPr>
                      <a:r>
                        <a:rPr lang="it-IT" sz="22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I cedenti italiani che non agiscono nell’esercizio di imprese, arti e professioni possono fruire del rimborso dell’imposta pagata sull’acquisto dei mezzi.</a:t>
                      </a:r>
                    </a:p>
                  </a:txBody>
                  <a:tcPr marL="137160" marR="137160" marT="137160" marB="137160" anchor="ctr">
                    <a:solidFill>
                      <a:schemeClr val="tx2">
                        <a:lumMod val="90000"/>
                      </a:schemeClr>
                    </a:solidFill>
                  </a:tcPr>
                </a:tc>
                <a:extLst>
                  <a:ext uri="{0D108BD9-81ED-4DB2-BD59-A6C34878D82A}">
                    <a16:rowId xmlns:a16="http://schemas.microsoft.com/office/drawing/2014/main" val="1967020220"/>
                  </a:ext>
                </a:extLst>
              </a:tr>
              <a:tr h="4741071">
                <a:tc>
                  <a:txBody>
                    <a:bodyPr/>
                    <a:lstStyle/>
                    <a:p>
                      <a:pPr algn="ctr"/>
                      <a:endParaRPr lang="it-IT" sz="2200" dirty="0">
                        <a:solidFill>
                          <a:schemeClr val="tx2">
                            <a:lumMod val="10000"/>
                          </a:schemeClr>
                        </a:solidFill>
                        <a:latin typeface="Arial" panose="020B0604020202020204" pitchFamily="34" charset="0"/>
                        <a:cs typeface="Arial" panose="020B0604020202020204" pitchFamily="34" charset="0"/>
                      </a:endParaRPr>
                    </a:p>
                  </a:txBody>
                  <a:tcPr marL="137160" marR="137160" marT="137160" marB="137160" anchor="ctr">
                    <a:solidFill>
                      <a:schemeClr val="tx2">
                        <a:lumMod val="75000"/>
                      </a:schemeClr>
                    </a:solidFill>
                  </a:tcPr>
                </a:tc>
                <a:tc>
                  <a:txBody>
                    <a:bodyPr/>
                    <a:lstStyle/>
                    <a:p>
                      <a:pPr algn="ctr"/>
                      <a:r>
                        <a:rPr lang="it-IT" sz="2200" b="1" dirty="0">
                          <a:solidFill>
                            <a:schemeClr val="tx2">
                              <a:lumMod val="10000"/>
                            </a:schemeClr>
                          </a:solidFill>
                          <a:latin typeface="Arial" panose="020B0604020202020204" pitchFamily="34" charset="0"/>
                          <a:cs typeface="Arial" panose="020B0604020202020204" pitchFamily="34" charset="0"/>
                        </a:rPr>
                        <a:t>VENDITE A DISTANZA </a:t>
                      </a:r>
                    </a:p>
                    <a:p>
                      <a:pPr algn="ctr"/>
                      <a:r>
                        <a:rPr lang="it-IT" sz="2200" b="1" dirty="0">
                          <a:solidFill>
                            <a:schemeClr val="tx2">
                              <a:lumMod val="10000"/>
                            </a:schemeClr>
                          </a:solidFill>
                          <a:latin typeface="Arial" panose="020B0604020202020204" pitchFamily="34" charset="0"/>
                          <a:cs typeface="Arial" panose="020B0604020202020204" pitchFamily="34" charset="0"/>
                        </a:rPr>
                        <a:t>DI BENI</a:t>
                      </a:r>
                    </a:p>
                    <a:p>
                      <a:pPr algn="ctr"/>
                      <a:r>
                        <a:rPr lang="it-IT" sz="2200" b="0" dirty="0">
                          <a:solidFill>
                            <a:schemeClr val="tx2">
                              <a:lumMod val="10000"/>
                            </a:schemeClr>
                          </a:solidFill>
                          <a:latin typeface="Arial" panose="020B0604020202020204" pitchFamily="34" charset="0"/>
                          <a:cs typeface="Arial" panose="020B0604020202020204" pitchFamily="34" charset="0"/>
                        </a:rPr>
                        <a:t>(ART. 15 DM)</a:t>
                      </a:r>
                    </a:p>
                  </a:txBody>
                  <a:tcPr marL="137160" marR="137160" marT="137160" marB="137160" anchor="ctr">
                    <a:solidFill>
                      <a:schemeClr val="tx2">
                        <a:lumMod val="75000"/>
                      </a:schemeClr>
                    </a:solidFill>
                  </a:tcPr>
                </a:tc>
                <a:tc>
                  <a:txBody>
                    <a:bodyPr/>
                    <a:lstStyle/>
                    <a:p>
                      <a:pPr lvl="0" algn="just">
                        <a:buFont typeface="Arial" panose="020B0604020202020204" pitchFamily="34" charset="0"/>
                        <a:buNone/>
                      </a:pPr>
                      <a:r>
                        <a:rPr lang="it-IT" sz="2200" b="0" dirty="0">
                          <a:solidFill>
                            <a:schemeClr val="tx2">
                              <a:lumMod val="10000"/>
                            </a:schemeClr>
                          </a:solidFill>
                          <a:latin typeface="Arial" panose="020B0604020202020204" pitchFamily="34" charset="0"/>
                          <a:cs typeface="Arial" panose="020B0604020202020204" pitchFamily="34" charset="0"/>
                        </a:rPr>
                        <a:t>Le vendite di beni diversi dai mezzi di trasporto nuovi, spediti o trasportati dal fornitore o per suo conto a partire da uno Stato diverso da quello di arrivo della spedizione o del trasporto a destinazione di acquirenti privati </a:t>
                      </a:r>
                      <a:r>
                        <a:rPr lang="it-IT" sz="2200" b="1" dirty="0">
                          <a:solidFill>
                            <a:schemeClr val="tx2">
                              <a:lumMod val="10000"/>
                            </a:schemeClr>
                          </a:solidFill>
                          <a:latin typeface="Arial" panose="020B0604020202020204" pitchFamily="34" charset="0"/>
                          <a:cs typeface="Arial" panose="020B0604020202020204" pitchFamily="34" charset="0"/>
                        </a:rPr>
                        <a:t>scontano l'imposta nel Paese di destinazione</a:t>
                      </a:r>
                      <a:r>
                        <a:rPr lang="it-IT" sz="2200" b="0" dirty="0">
                          <a:solidFill>
                            <a:schemeClr val="tx2">
                              <a:lumMod val="10000"/>
                            </a:schemeClr>
                          </a:solidFill>
                          <a:latin typeface="Arial" panose="020B0604020202020204" pitchFamily="34" charset="0"/>
                          <a:cs typeface="Arial" panose="020B0604020202020204" pitchFamily="34" charset="0"/>
                        </a:rPr>
                        <a:t>, quando  il  cedente  nel  corso dell'anno solare precedente ha posto in essere vendite a distanza nei confronti di soggetti dell'altro Stato per un  ammontare  complessivo </a:t>
                      </a:r>
                      <a:r>
                        <a:rPr lang="it-IT" sz="2200" b="1" dirty="0">
                          <a:solidFill>
                            <a:schemeClr val="tx2">
                              <a:lumMod val="10000"/>
                            </a:schemeClr>
                          </a:solidFill>
                          <a:latin typeface="Arial" panose="020B0604020202020204" pitchFamily="34" charset="0"/>
                          <a:cs typeface="Arial" panose="020B0604020202020204" pitchFamily="34" charset="0"/>
                        </a:rPr>
                        <a:t>superiore a 28.000 euro  </a:t>
                      </a:r>
                      <a:r>
                        <a:rPr lang="it-IT" sz="2200" b="0" dirty="0">
                          <a:solidFill>
                            <a:schemeClr val="tx2">
                              <a:lumMod val="10000"/>
                            </a:schemeClr>
                          </a:solidFill>
                          <a:latin typeface="Arial" panose="020B0604020202020204" pitchFamily="34" charset="0"/>
                          <a:cs typeface="Arial" panose="020B0604020202020204" pitchFamily="34" charset="0"/>
                        </a:rPr>
                        <a:t>e  sempreché'  tale  limite  non  sia  stato superato nell'anno in corso. </a:t>
                      </a:r>
                    </a:p>
                    <a:p>
                      <a:pPr lvl="0" algn="just">
                        <a:buFont typeface="Arial" panose="020B0604020202020204" pitchFamily="34" charset="0"/>
                        <a:buNone/>
                      </a:pPr>
                      <a:r>
                        <a:rPr lang="it-IT" sz="2200" b="1" dirty="0">
                          <a:solidFill>
                            <a:schemeClr val="tx2">
                              <a:lumMod val="10000"/>
                            </a:schemeClr>
                          </a:solidFill>
                          <a:latin typeface="Arial" panose="020B0604020202020204" pitchFamily="34" charset="0"/>
                          <a:cs typeface="Arial" panose="020B0604020202020204" pitchFamily="34" charset="0"/>
                        </a:rPr>
                        <a:t>Al  di  sotto  </a:t>
                      </a:r>
                      <a:r>
                        <a:rPr lang="it-IT" sz="2200" b="0" dirty="0">
                          <a:solidFill>
                            <a:schemeClr val="tx2">
                              <a:lumMod val="10000"/>
                            </a:schemeClr>
                          </a:solidFill>
                          <a:latin typeface="Arial" panose="020B0604020202020204" pitchFamily="34" charset="0"/>
                          <a:cs typeface="Arial" panose="020B0604020202020204" pitchFamily="34" charset="0"/>
                        </a:rPr>
                        <a:t>della  predetta  soglia, tuttavia, il cedente può optare per l'applicazione dell'imposta  nel Paese di destinazione dei beni. In tale ipotesi: </a:t>
                      </a:r>
                    </a:p>
                    <a:p>
                      <a:pPr marL="285750" lvl="0" indent="-285750" algn="just">
                        <a:buFont typeface="Arial" panose="020B0604020202020204" pitchFamily="34" charset="0"/>
                        <a:buChar char="•"/>
                      </a:pPr>
                      <a:r>
                        <a:rPr lang="it-IT" sz="2200" b="0" dirty="0">
                          <a:solidFill>
                            <a:schemeClr val="tx2">
                              <a:lumMod val="10000"/>
                            </a:schemeClr>
                          </a:solidFill>
                          <a:latin typeface="Arial" panose="020B0604020202020204" pitchFamily="34" charset="0"/>
                          <a:cs typeface="Arial" panose="020B0604020202020204" pitchFamily="34" charset="0"/>
                        </a:rPr>
                        <a:t>gli operatori economici con sede, residenza o domicilio in Italia possono comunicare l’opzione per il pagamento dell’imposta nel territorio di San Marino nella dichiarazione relativa all’anno in cui la medesima è stata esercitata. Questa ha effetto fino a quando non sia revocata e comunque per almeno due anni (art. 41 co. 1 lett. b) del DL 331/93);</a:t>
                      </a:r>
                    </a:p>
                    <a:p>
                      <a:pPr marL="285750" lvl="0" indent="-285750" algn="just">
                        <a:buFont typeface="Arial" panose="020B0604020202020204" pitchFamily="34" charset="0"/>
                        <a:buChar char="•"/>
                      </a:pPr>
                      <a:r>
                        <a:rPr lang="it-IT" sz="2200" b="0" dirty="0">
                          <a:solidFill>
                            <a:schemeClr val="tx2">
                              <a:lumMod val="10000"/>
                            </a:schemeClr>
                          </a:solidFill>
                          <a:latin typeface="Arial" panose="020B0604020202020204" pitchFamily="34" charset="0"/>
                          <a:cs typeface="Arial" panose="020B0604020202020204" pitchFamily="34" charset="0"/>
                        </a:rPr>
                        <a:t>gli operatori economici con sede, residenza o domicilio nella Repubblica di San Marino, per le cessioni di beni da assoggettare all’imposta in Italia, devono nominare un rappresentante fiscale (art. 17 co. 3 del DPR 633/72).</a:t>
                      </a:r>
                    </a:p>
                  </a:txBody>
                  <a:tcPr marL="137160" marR="137160" marT="137160" marB="137160" anchor="ctr">
                    <a:solidFill>
                      <a:schemeClr val="tx2">
                        <a:lumMod val="75000"/>
                      </a:schemeClr>
                    </a:solidFill>
                  </a:tcPr>
                </a:tc>
                <a:extLst>
                  <a:ext uri="{0D108BD9-81ED-4DB2-BD59-A6C34878D82A}">
                    <a16:rowId xmlns:a16="http://schemas.microsoft.com/office/drawing/2014/main" val="2147083833"/>
                  </a:ext>
                </a:extLst>
              </a:tr>
            </a:tbl>
          </a:graphicData>
        </a:graphic>
      </p:graphicFrame>
      <p:pic>
        <p:nvPicPr>
          <p:cNvPr id="8" name="Elemento grafico 7" descr="Autocarro con riempimento a tinta unita">
            <a:extLst>
              <a:ext uri="{FF2B5EF4-FFF2-40B4-BE49-F238E27FC236}">
                <a16:creationId xmlns:a16="http://schemas.microsoft.com/office/drawing/2014/main" id="{8632AE0C-4E11-4198-98B0-43CC3243D9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36305" y="2162949"/>
            <a:ext cx="1107186" cy="1107186"/>
          </a:xfrm>
          <a:prstGeom prst="rect">
            <a:avLst/>
          </a:prstGeom>
        </p:spPr>
      </p:pic>
      <p:pic>
        <p:nvPicPr>
          <p:cNvPr id="10" name="Elemento grafico 9" descr="Registrarsi con riempimento a tinta unita">
            <a:extLst>
              <a:ext uri="{FF2B5EF4-FFF2-40B4-BE49-F238E27FC236}">
                <a16:creationId xmlns:a16="http://schemas.microsoft.com/office/drawing/2014/main" id="{C3AEF594-94D1-4524-A611-375D9D05502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5825" y="5535804"/>
            <a:ext cx="1107186" cy="1107186"/>
          </a:xfrm>
          <a:prstGeom prst="rect">
            <a:avLst/>
          </a:prstGeom>
        </p:spPr>
      </p:pic>
    </p:spTree>
    <p:extLst>
      <p:ext uri="{BB962C8B-B14F-4D97-AF65-F5344CB8AC3E}">
        <p14:creationId xmlns:p14="http://schemas.microsoft.com/office/powerpoint/2010/main" val="39922441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4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0" name="Elemento grafico 9" descr="Un libro aperto">
            <a:extLst>
              <a:ext uri="{FF2B5EF4-FFF2-40B4-BE49-F238E27FC236}">
                <a16:creationId xmlns:a16="http://schemas.microsoft.com/office/drawing/2014/main" id="{3DBD8BB1-038E-448E-AEC0-1AC9DFA5F0E1}"/>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76766" y="1263268"/>
            <a:ext cx="7762051" cy="7762051"/>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2120630" y="-661480"/>
            <a:ext cx="1984442" cy="424126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1815383" y="2416328"/>
            <a:ext cx="5856136" cy="585613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57150">
            <a:noFill/>
            <a:miter lim="800000"/>
          </a:ln>
          <a:effectLst>
            <a:outerShdw blurRad="800100" dist="609600" dir="7800000" sx="96000" sy="96000" algn="t" rotWithShape="0">
              <a:schemeClr val="bg2">
                <a:lumMod val="7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3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6" name="Oval 4">
            <a:extLst>
              <a:ext uri="{FF2B5EF4-FFF2-40B4-BE49-F238E27FC236}">
                <a16:creationId xmlns:a16="http://schemas.microsoft.com/office/drawing/2014/main" id="{BB49C176-171D-2247-8ABA-91BAF6142985}"/>
              </a:ext>
            </a:extLst>
          </p:cNvPr>
          <p:cNvSpPr/>
          <p:nvPr/>
        </p:nvSpPr>
        <p:spPr>
          <a:xfrm>
            <a:off x="2015659" y="2216226"/>
            <a:ext cx="5856136" cy="5856136"/>
          </a:xfrm>
          <a:prstGeom prst="ellipse">
            <a:avLst/>
          </a:prstGeom>
          <a:solidFill>
            <a:schemeClr val="accent1"/>
          </a:solidFill>
          <a:ln w="57150">
            <a:noFill/>
            <a:miter lim="800000"/>
          </a:ln>
          <a:effectLst>
            <a:outerShdw blurRad="800100" dist="609600" dir="7800000" sx="96000" sy="96000" algn="t" rotWithShape="0">
              <a:schemeClr val="bg2">
                <a:lumMod val="7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32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AGGIORNAMENTO PRASSI</a:t>
            </a:r>
            <a:endParaRPr kumimoji="0" lang="ru-RU" sz="3200"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7" name="Rettangolo 6">
            <a:extLst>
              <a:ext uri="{FF2B5EF4-FFF2-40B4-BE49-F238E27FC236}">
                <a16:creationId xmlns:a16="http://schemas.microsoft.com/office/drawing/2014/main" id="{4ACEA228-33EE-4FD7-BCDF-809E10831AD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4" name="CasellaDiTesto 13">
            <a:extLst>
              <a:ext uri="{FF2B5EF4-FFF2-40B4-BE49-F238E27FC236}">
                <a16:creationId xmlns:a16="http://schemas.microsoft.com/office/drawing/2014/main" id="{2B1F8CE9-52C1-4852-BD7A-611D09331740}"/>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13" name="Gruppo 12">
            <a:extLst>
              <a:ext uri="{FF2B5EF4-FFF2-40B4-BE49-F238E27FC236}">
                <a16:creationId xmlns:a16="http://schemas.microsoft.com/office/drawing/2014/main" id="{B6019C89-6E74-F043-8BEC-0C2E04906792}"/>
              </a:ext>
            </a:extLst>
          </p:cNvPr>
          <p:cNvGrpSpPr/>
          <p:nvPr/>
        </p:nvGrpSpPr>
        <p:grpSpPr>
          <a:xfrm>
            <a:off x="1" y="9097706"/>
            <a:ext cx="18287999" cy="1177858"/>
            <a:chOff x="-121141" y="6091519"/>
            <a:chExt cx="12462637" cy="894504"/>
          </a:xfrm>
        </p:grpSpPr>
        <p:sp>
          <p:nvSpPr>
            <p:cNvPr id="15" name="Rettangolo 14">
              <a:extLst>
                <a:ext uri="{FF2B5EF4-FFF2-40B4-BE49-F238E27FC236}">
                  <a16:creationId xmlns:a16="http://schemas.microsoft.com/office/drawing/2014/main" id="{B5D7BCB1-FCD0-544A-9448-D260D3279DDD}"/>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Immagine 15">
              <a:extLst>
                <a:ext uri="{FF2B5EF4-FFF2-40B4-BE49-F238E27FC236}">
                  <a16:creationId xmlns:a16="http://schemas.microsoft.com/office/drawing/2014/main" id="{D78B4EF4-2F5F-3A40-A861-2688B3EBC275}"/>
                </a:ext>
              </a:extLst>
            </p:cNvPr>
            <p:cNvPicPr>
              <a:picLocks noChangeAspect="1"/>
            </p:cNvPicPr>
            <p:nvPr/>
          </p:nvPicPr>
          <p:blipFill>
            <a:blip r:embed="rId4"/>
            <a:stretch>
              <a:fillRect/>
            </a:stretch>
          </p:blipFill>
          <p:spPr>
            <a:xfrm>
              <a:off x="11120312" y="6270466"/>
              <a:ext cx="1083094" cy="536609"/>
            </a:xfrm>
            <a:prstGeom prst="rect">
              <a:avLst/>
            </a:prstGeom>
          </p:spPr>
        </p:pic>
      </p:grpSp>
      <p:sp>
        <p:nvSpPr>
          <p:cNvPr id="17" name="CasellaDiTesto 16">
            <a:extLst>
              <a:ext uri="{FF2B5EF4-FFF2-40B4-BE49-F238E27FC236}">
                <a16:creationId xmlns:a16="http://schemas.microsoft.com/office/drawing/2014/main" id="{3753B4DE-9853-C348-9123-AF735CAB28CA}"/>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7492777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19" name="Gruppo 18">
            <a:extLst>
              <a:ext uri="{FF2B5EF4-FFF2-40B4-BE49-F238E27FC236}">
                <a16:creationId xmlns:a16="http://schemas.microsoft.com/office/drawing/2014/main" id="{1EBF0CCF-E066-4B2C-A431-56129188BE08}"/>
              </a:ext>
            </a:extLst>
          </p:cNvPr>
          <p:cNvGrpSpPr/>
          <p:nvPr/>
        </p:nvGrpSpPr>
        <p:grpSpPr>
          <a:xfrm>
            <a:off x="15800665" y="6585552"/>
            <a:ext cx="1749296" cy="1738385"/>
            <a:chOff x="11194923" y="6061867"/>
            <a:chExt cx="1704814" cy="1694181"/>
          </a:xfrm>
          <a:solidFill>
            <a:schemeClr val="bg1"/>
          </a:solidFill>
        </p:grpSpPr>
        <p:sp>
          <p:nvSpPr>
            <p:cNvPr id="21" name="Stella a 5 punte 20">
              <a:extLst>
                <a:ext uri="{FF2B5EF4-FFF2-40B4-BE49-F238E27FC236}">
                  <a16:creationId xmlns:a16="http://schemas.microsoft.com/office/drawing/2014/main" id="{0193D281-8B4B-4DB8-92DE-8781CAACACB3}"/>
                </a:ext>
              </a:extLst>
            </p:cNvPr>
            <p:cNvSpPr/>
            <p:nvPr/>
          </p:nvSpPr>
          <p:spPr>
            <a:xfrm>
              <a:off x="11919913" y="6061867"/>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3" name="Stella a 5 punte 22">
              <a:extLst>
                <a:ext uri="{FF2B5EF4-FFF2-40B4-BE49-F238E27FC236}">
                  <a16:creationId xmlns:a16="http://schemas.microsoft.com/office/drawing/2014/main" id="{18A14040-615B-4707-A9CC-806F60D7E93E}"/>
                </a:ext>
              </a:extLst>
            </p:cNvPr>
            <p:cNvSpPr/>
            <p:nvPr/>
          </p:nvSpPr>
          <p:spPr>
            <a:xfrm rot="19554590">
              <a:off x="11907845" y="7502909"/>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4" name="Stella a 5 punte 23">
              <a:extLst>
                <a:ext uri="{FF2B5EF4-FFF2-40B4-BE49-F238E27FC236}">
                  <a16:creationId xmlns:a16="http://schemas.microsoft.com/office/drawing/2014/main" id="{B47051CC-A077-419E-ADD8-936735F3211D}"/>
                </a:ext>
              </a:extLst>
            </p:cNvPr>
            <p:cNvSpPr/>
            <p:nvPr/>
          </p:nvSpPr>
          <p:spPr>
            <a:xfrm rot="21188612">
              <a:off x="11556550" y="740475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6" name="Stella a 5 punte 25">
              <a:extLst>
                <a:ext uri="{FF2B5EF4-FFF2-40B4-BE49-F238E27FC236}">
                  <a16:creationId xmlns:a16="http://schemas.microsoft.com/office/drawing/2014/main" id="{0E17FF82-37B4-4444-9802-CE68D57819E1}"/>
                </a:ext>
              </a:extLst>
            </p:cNvPr>
            <p:cNvSpPr/>
            <p:nvPr/>
          </p:nvSpPr>
          <p:spPr>
            <a:xfrm rot="1513770">
              <a:off x="11298245" y="713611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7" name="Stella a 5 punte 26">
              <a:extLst>
                <a:ext uri="{FF2B5EF4-FFF2-40B4-BE49-F238E27FC236}">
                  <a16:creationId xmlns:a16="http://schemas.microsoft.com/office/drawing/2014/main" id="{4C29D309-78CC-441F-B2AC-32A025584E23}"/>
                </a:ext>
              </a:extLst>
            </p:cNvPr>
            <p:cNvSpPr/>
            <p:nvPr/>
          </p:nvSpPr>
          <p:spPr>
            <a:xfrm rot="20718247">
              <a:off x="11194923" y="677965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8" name="Stella a 5 punte 27">
              <a:extLst>
                <a:ext uri="{FF2B5EF4-FFF2-40B4-BE49-F238E27FC236}">
                  <a16:creationId xmlns:a16="http://schemas.microsoft.com/office/drawing/2014/main" id="{2ADB6F41-D92C-4570-9DF8-B2AE7F247F1C}"/>
                </a:ext>
              </a:extLst>
            </p:cNvPr>
            <p:cNvSpPr/>
            <p:nvPr/>
          </p:nvSpPr>
          <p:spPr>
            <a:xfrm rot="20718247">
              <a:off x="12532942" y="6418029"/>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Stella a 5 punte 28">
              <a:extLst>
                <a:ext uri="{FF2B5EF4-FFF2-40B4-BE49-F238E27FC236}">
                  <a16:creationId xmlns:a16="http://schemas.microsoft.com/office/drawing/2014/main" id="{BA978750-1B0D-4C35-B53A-C118EB02D14B}"/>
                </a:ext>
              </a:extLst>
            </p:cNvPr>
            <p:cNvSpPr/>
            <p:nvPr/>
          </p:nvSpPr>
          <p:spPr>
            <a:xfrm rot="1513770">
              <a:off x="12279805" y="6159721"/>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0" name="Stella a 5 punte 29">
              <a:extLst>
                <a:ext uri="{FF2B5EF4-FFF2-40B4-BE49-F238E27FC236}">
                  <a16:creationId xmlns:a16="http://schemas.microsoft.com/office/drawing/2014/main" id="{A96A2942-66BB-4A19-99C8-5C1956CDA76C}"/>
                </a:ext>
              </a:extLst>
            </p:cNvPr>
            <p:cNvSpPr/>
            <p:nvPr/>
          </p:nvSpPr>
          <p:spPr>
            <a:xfrm rot="1201914">
              <a:off x="12646598" y="6784822"/>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1" name="Stella a 5 punte 30">
              <a:extLst>
                <a:ext uri="{FF2B5EF4-FFF2-40B4-BE49-F238E27FC236}">
                  <a16:creationId xmlns:a16="http://schemas.microsoft.com/office/drawing/2014/main" id="{7397D812-A747-4564-8A6B-34D496D93F41}"/>
                </a:ext>
              </a:extLst>
            </p:cNvPr>
            <p:cNvSpPr/>
            <p:nvPr/>
          </p:nvSpPr>
          <p:spPr>
            <a:xfrm rot="2700000">
              <a:off x="12548443" y="714128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2" name="Stella a 5 punte 31">
              <a:extLst>
                <a:ext uri="{FF2B5EF4-FFF2-40B4-BE49-F238E27FC236}">
                  <a16:creationId xmlns:a16="http://schemas.microsoft.com/office/drawing/2014/main" id="{F8B4A131-1B1B-4FE6-B447-CE76DE159851}"/>
                </a:ext>
              </a:extLst>
            </p:cNvPr>
            <p:cNvSpPr/>
            <p:nvPr/>
          </p:nvSpPr>
          <p:spPr>
            <a:xfrm rot="189404">
              <a:off x="12284972" y="7394422"/>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7" name="Stella a 5 punte 36">
              <a:extLst>
                <a:ext uri="{FF2B5EF4-FFF2-40B4-BE49-F238E27FC236}">
                  <a16:creationId xmlns:a16="http://schemas.microsoft.com/office/drawing/2014/main" id="{482F1E4A-A5E4-4A9F-9583-EB842401D8AB}"/>
                </a:ext>
              </a:extLst>
            </p:cNvPr>
            <p:cNvSpPr/>
            <p:nvPr/>
          </p:nvSpPr>
          <p:spPr>
            <a:xfrm rot="730571">
              <a:off x="11293081" y="6423193"/>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sp>
          <p:nvSpPr>
            <p:cNvPr id="38" name="Stella a 5 punte 37">
              <a:extLst>
                <a:ext uri="{FF2B5EF4-FFF2-40B4-BE49-F238E27FC236}">
                  <a16:creationId xmlns:a16="http://schemas.microsoft.com/office/drawing/2014/main" id="{77B0044A-0366-42F5-AB92-63A8B33BB366}"/>
                </a:ext>
              </a:extLst>
            </p:cNvPr>
            <p:cNvSpPr/>
            <p:nvPr/>
          </p:nvSpPr>
          <p:spPr>
            <a:xfrm rot="2462472">
              <a:off x="11566884" y="6154556"/>
              <a:ext cx="253139" cy="253139"/>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FFFFFF"/>
                </a:solidFill>
                <a:effectLst/>
                <a:uLnTx/>
                <a:uFillTx/>
                <a:latin typeface="Lato"/>
                <a:ea typeface="+mn-ea"/>
                <a:cs typeface="+mn-cs"/>
              </a:endParaRPr>
            </a:p>
          </p:txBody>
        </p:sp>
      </p:grpSp>
      <p:grpSp>
        <p:nvGrpSpPr>
          <p:cNvPr id="39" name="Gruppo 38">
            <a:extLst>
              <a:ext uri="{FF2B5EF4-FFF2-40B4-BE49-F238E27FC236}">
                <a16:creationId xmlns:a16="http://schemas.microsoft.com/office/drawing/2014/main" id="{E62F4F29-CE88-4E6E-B38A-FC0C98146DD3}"/>
              </a:ext>
            </a:extLst>
          </p:cNvPr>
          <p:cNvGrpSpPr/>
          <p:nvPr/>
        </p:nvGrpSpPr>
        <p:grpSpPr>
          <a:xfrm>
            <a:off x="-8617" y="9110730"/>
            <a:ext cx="18287999" cy="1177858"/>
            <a:chOff x="-121141" y="6091519"/>
            <a:chExt cx="12462637" cy="894504"/>
          </a:xfrm>
        </p:grpSpPr>
        <p:sp>
          <p:nvSpPr>
            <p:cNvPr id="44" name="Rettangolo 43">
              <a:extLst>
                <a:ext uri="{FF2B5EF4-FFF2-40B4-BE49-F238E27FC236}">
                  <a16:creationId xmlns:a16="http://schemas.microsoft.com/office/drawing/2014/main" id="{CF499B35-D769-4DC2-9FF3-E0184C52EBA4}"/>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6" name="Immagine 45">
              <a:extLst>
                <a:ext uri="{FF2B5EF4-FFF2-40B4-BE49-F238E27FC236}">
                  <a16:creationId xmlns:a16="http://schemas.microsoft.com/office/drawing/2014/main" id="{C07315AF-D626-47F0-A211-BC4631C7EA1D}"/>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47" name="CasellaDiTesto 46">
            <a:extLst>
              <a:ext uri="{FF2B5EF4-FFF2-40B4-BE49-F238E27FC236}">
                <a16:creationId xmlns:a16="http://schemas.microsoft.com/office/drawing/2014/main" id="{7BB7D452-B28F-4DE8-B8C3-10E1006EB7E2}"/>
              </a:ext>
            </a:extLst>
          </p:cNvPr>
          <p:cNvSpPr txBox="1"/>
          <p:nvPr/>
        </p:nvSpPr>
        <p:spPr>
          <a:xfrm>
            <a:off x="515469" y="9592558"/>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36" name="TextBox 6">
            <a:extLst>
              <a:ext uri="{FF2B5EF4-FFF2-40B4-BE49-F238E27FC236}">
                <a16:creationId xmlns:a16="http://schemas.microsoft.com/office/drawing/2014/main" id="{67B7D74A-9207-40FC-A87C-35D5C82926E8}"/>
              </a:ext>
            </a:extLst>
          </p:cNvPr>
          <p:cNvSpPr txBox="1"/>
          <p:nvPr/>
        </p:nvSpPr>
        <p:spPr>
          <a:xfrm>
            <a:off x="705825" y="225198"/>
            <a:ext cx="15753375" cy="550343"/>
          </a:xfrm>
          <a:prstGeom prst="rect">
            <a:avLst/>
          </a:prstGeom>
          <a:noFill/>
        </p:spPr>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it-IT" sz="3000" b="1" i="0" u="none" strike="noStrike" kern="1200" cap="none" spc="0" normalizeH="0" baseline="0" noProof="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rPr>
              <a:t>ALTRI ADEMPIMENTI</a:t>
            </a:r>
            <a:endParaRPr kumimoji="0" lang="it-IT" sz="3000" b="0" i="0" u="none" strike="noStrike" kern="1200" cap="none" spc="0" normalizeH="0" baseline="0" noProof="0">
              <a:ln>
                <a:noFill/>
              </a:ln>
              <a:solidFill>
                <a:srgbClr val="FFFFFF"/>
              </a:solidFill>
              <a:effectLst/>
              <a:uLnTx/>
              <a:uFillTx/>
              <a:latin typeface="Arial" panose="020B0604020202020204" pitchFamily="34" charset="0"/>
              <a:ea typeface="Calibri" panose="020F0502020204030204" pitchFamily="34" charset="0"/>
              <a:cs typeface="Arial" panose="020B0604020202020204" pitchFamily="34" charset="0"/>
            </a:endParaRPr>
          </a:p>
        </p:txBody>
      </p:sp>
      <p:graphicFrame>
        <p:nvGraphicFramePr>
          <p:cNvPr id="5" name="Tabella 4">
            <a:extLst>
              <a:ext uri="{FF2B5EF4-FFF2-40B4-BE49-F238E27FC236}">
                <a16:creationId xmlns:a16="http://schemas.microsoft.com/office/drawing/2014/main" id="{AE9E8994-43E8-4A65-8E6E-D2860EEBEC77}"/>
              </a:ext>
            </a:extLst>
          </p:cNvPr>
          <p:cNvGraphicFramePr>
            <a:graphicFrameLocks noGrp="1"/>
          </p:cNvGraphicFramePr>
          <p:nvPr>
            <p:extLst>
              <p:ext uri="{D42A27DB-BD31-4B8C-83A1-F6EECF244321}">
                <p14:modId xmlns:p14="http://schemas.microsoft.com/office/powerpoint/2010/main" val="1008473079"/>
              </p:ext>
            </p:extLst>
          </p:nvPr>
        </p:nvGraphicFramePr>
        <p:xfrm>
          <a:off x="799699" y="1606405"/>
          <a:ext cx="16853845" cy="6400800"/>
        </p:xfrm>
        <a:graphic>
          <a:graphicData uri="http://schemas.openxmlformats.org/drawingml/2006/table">
            <a:tbl>
              <a:tblPr firstRow="1" bandRow="1">
                <a:tableStyleId>{00A15C55-8517-42AA-B614-E9B94910E393}</a:tableStyleId>
              </a:tblPr>
              <a:tblGrid>
                <a:gridCol w="1352608">
                  <a:extLst>
                    <a:ext uri="{9D8B030D-6E8A-4147-A177-3AD203B41FA5}">
                      <a16:colId xmlns:a16="http://schemas.microsoft.com/office/drawing/2014/main" val="310121555"/>
                    </a:ext>
                  </a:extLst>
                </a:gridCol>
                <a:gridCol w="2057400">
                  <a:extLst>
                    <a:ext uri="{9D8B030D-6E8A-4147-A177-3AD203B41FA5}">
                      <a16:colId xmlns:a16="http://schemas.microsoft.com/office/drawing/2014/main" val="562435872"/>
                    </a:ext>
                  </a:extLst>
                </a:gridCol>
                <a:gridCol w="13443837">
                  <a:extLst>
                    <a:ext uri="{9D8B030D-6E8A-4147-A177-3AD203B41FA5}">
                      <a16:colId xmlns:a16="http://schemas.microsoft.com/office/drawing/2014/main" val="3405912593"/>
                    </a:ext>
                  </a:extLst>
                </a:gridCol>
              </a:tblGrid>
              <a:tr h="3616017">
                <a:tc>
                  <a:txBody>
                    <a:bodyPr/>
                    <a:lstStyle/>
                    <a:p>
                      <a:endParaRPr lang="it-IT" sz="2400" dirty="0">
                        <a:solidFill>
                          <a:schemeClr val="tx2">
                            <a:lumMod val="10000"/>
                          </a:schemeClr>
                        </a:solidFill>
                        <a:latin typeface="Arial" panose="020B0604020202020204" pitchFamily="34" charset="0"/>
                        <a:cs typeface="Arial" panose="020B0604020202020204" pitchFamily="34" charset="0"/>
                      </a:endParaRPr>
                    </a:p>
                  </a:txBody>
                  <a:tcPr marL="137160" marR="137160" marT="137160" marB="137160" anchor="ctr">
                    <a:solidFill>
                      <a:schemeClr val="tx2">
                        <a:lumMod val="75000"/>
                      </a:schemeClr>
                    </a:solidFill>
                  </a:tcPr>
                </a:tc>
                <a:tc>
                  <a:txBody>
                    <a:bodyPr/>
                    <a:lstStyle/>
                    <a:p>
                      <a:pPr algn="ctr"/>
                      <a:r>
                        <a:rPr lang="it-IT" sz="2400" b="1" dirty="0">
                          <a:solidFill>
                            <a:schemeClr val="tx2">
                              <a:lumMod val="10000"/>
                            </a:schemeClr>
                          </a:solidFill>
                          <a:latin typeface="Arial" panose="020B0604020202020204" pitchFamily="34" charset="0"/>
                          <a:cs typeface="Arial" panose="020B0604020202020204" pitchFamily="34" charset="0"/>
                        </a:rPr>
                        <a:t>CESSIONI DI ENTI NON  SOGGETTI PASSIVI </a:t>
                      </a:r>
                    </a:p>
                    <a:p>
                      <a:pPr algn="ctr"/>
                      <a:r>
                        <a:rPr lang="it-IT" sz="2400" b="0" dirty="0">
                          <a:solidFill>
                            <a:schemeClr val="tx2">
                              <a:lumMod val="10000"/>
                            </a:schemeClr>
                          </a:solidFill>
                          <a:latin typeface="Arial" panose="020B0604020202020204" pitchFamily="34" charset="0"/>
                          <a:cs typeface="Arial" panose="020B0604020202020204" pitchFamily="34" charset="0"/>
                        </a:rPr>
                        <a:t>(ART. 16 DM)</a:t>
                      </a:r>
                    </a:p>
                  </a:txBody>
                  <a:tcPr marL="137160" marR="137160" marT="137160" marB="137160" anchor="ctr">
                    <a:solidFill>
                      <a:schemeClr val="tx2">
                        <a:lumMod val="75000"/>
                      </a:schemeClr>
                    </a:solidFill>
                  </a:tcPr>
                </a:tc>
                <a:tc>
                  <a:txBody>
                    <a:bodyPr/>
                    <a:lstStyle/>
                    <a:p>
                      <a:pPr marL="285750" lvl="0" indent="-285750" algn="l">
                        <a:buFont typeface="Wingdings" panose="05000000000000000000" pitchFamily="2" charset="2"/>
                        <a:buChar char="q"/>
                      </a:pPr>
                      <a:r>
                        <a:rPr lang="it-IT" sz="2400" b="1" dirty="0">
                          <a:solidFill>
                            <a:schemeClr val="tx2">
                              <a:lumMod val="10000"/>
                            </a:schemeClr>
                          </a:solidFill>
                          <a:latin typeface="Arial" panose="020B0604020202020204" pitchFamily="34" charset="0"/>
                          <a:cs typeface="Arial" panose="020B0604020202020204" pitchFamily="34" charset="0"/>
                        </a:rPr>
                        <a:t>Enti e associazioni non soggetti passivi IVA in Italia </a:t>
                      </a:r>
                      <a:r>
                        <a:rPr lang="it-IT" sz="24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 s</a:t>
                      </a:r>
                      <a:r>
                        <a:rPr lang="it-IT" sz="2400" b="0" dirty="0">
                          <a:solidFill>
                            <a:schemeClr val="tx2">
                              <a:lumMod val="10000"/>
                            </a:schemeClr>
                          </a:solidFill>
                          <a:latin typeface="Arial" panose="020B0604020202020204" pitchFamily="34" charset="0"/>
                          <a:cs typeface="Arial" panose="020B0604020202020204" pitchFamily="34" charset="0"/>
                        </a:rPr>
                        <a:t>e l'ammontare dei loro acquisti </a:t>
                      </a:r>
                      <a:r>
                        <a:rPr lang="it-IT" sz="2400" b="1" dirty="0">
                          <a:solidFill>
                            <a:schemeClr val="tx2">
                              <a:lumMod val="10000"/>
                            </a:schemeClr>
                          </a:solidFill>
                          <a:latin typeface="Arial" panose="020B0604020202020204" pitchFamily="34" charset="0"/>
                          <a:cs typeface="Arial" panose="020B0604020202020204" pitchFamily="34" charset="0"/>
                        </a:rPr>
                        <a:t>supera</a:t>
                      </a:r>
                      <a:r>
                        <a:rPr lang="it-IT" sz="2400" b="0" dirty="0">
                          <a:solidFill>
                            <a:schemeClr val="tx2">
                              <a:lumMod val="10000"/>
                            </a:schemeClr>
                          </a:solidFill>
                          <a:latin typeface="Arial" panose="020B0604020202020204" pitchFamily="34" charset="0"/>
                          <a:cs typeface="Arial" panose="020B0604020202020204" pitchFamily="34" charset="0"/>
                        </a:rPr>
                        <a:t> nell'anno solare precedente (ovvero in quello in corso) </a:t>
                      </a:r>
                      <a:r>
                        <a:rPr lang="it-IT" sz="2400" b="1" dirty="0">
                          <a:solidFill>
                            <a:schemeClr val="tx2">
                              <a:lumMod val="10000"/>
                            </a:schemeClr>
                          </a:solidFill>
                          <a:latin typeface="Arial" panose="020B0604020202020204" pitchFamily="34" charset="0"/>
                          <a:cs typeface="Arial" panose="020B0604020202020204" pitchFamily="34" charset="0"/>
                        </a:rPr>
                        <a:t>il limite di 8.000 euro</a:t>
                      </a:r>
                      <a:r>
                        <a:rPr lang="it-IT" sz="2400" b="0" dirty="0">
                          <a:solidFill>
                            <a:schemeClr val="tx2">
                              <a:lumMod val="10000"/>
                            </a:schemeClr>
                          </a:solidFill>
                          <a:latin typeface="Arial" panose="020B0604020202020204" pitchFamily="34" charset="0"/>
                          <a:cs typeface="Arial" panose="020B0604020202020204" pitchFamily="34" charset="0"/>
                        </a:rPr>
                        <a:t>, sono tenuti a corrispondere l’IVA in Italia; al di sotto di tale limite, </a:t>
                      </a:r>
                      <a:r>
                        <a:rPr lang="it-IT" sz="24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l'IVA è assolta nella Repubblica di San Marino a meno che non esercitino l'opzione per il pagamento dell'imposta in Italia presentando periodicamente all'Agenzia delle Entrate </a:t>
                      </a:r>
                      <a:r>
                        <a:rPr lang="it-IT" sz="2400" b="1"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il Modello INTRA 13</a:t>
                      </a:r>
                      <a:r>
                        <a:rPr lang="it-IT" sz="24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a:t>
                      </a:r>
                    </a:p>
                    <a:p>
                      <a:pPr marL="0" lvl="0" indent="0" algn="l">
                        <a:buFont typeface="Wingdings" panose="05000000000000000000" pitchFamily="2" charset="2"/>
                        <a:buNone/>
                      </a:pPr>
                      <a:endParaRPr lang="it-IT" sz="24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endParaRPr>
                    </a:p>
                    <a:p>
                      <a:pPr marL="285750" lvl="0" indent="-285750" algn="l">
                        <a:buFont typeface="Wingdings" panose="05000000000000000000" pitchFamily="2" charset="2"/>
                        <a:buChar char="q"/>
                      </a:pPr>
                      <a:r>
                        <a:rPr lang="it-IT" sz="2400" b="1"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Enti non commerciali, soggetti passivi IVA in Italia </a:t>
                      </a:r>
                      <a:r>
                        <a:rPr lang="it-IT" sz="24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 per gli acquisti effettuati da operatori di San Marino, assolvono l'IVA anche se agiscono nell'esercizio di attività istituzionali registrando la fattura di acquisto con addebito d’imposta nella propria contabilità. Se ricevono fattura senza addebito dell'IVA, sono tenuti a presentare all'Agenzia delle Entrate il </a:t>
                      </a:r>
                      <a:r>
                        <a:rPr lang="it-IT" sz="2400" b="1"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Modello INTRA 12 </a:t>
                      </a:r>
                      <a:r>
                        <a:rPr lang="it-IT" sz="2400" b="0" dirty="0">
                          <a:solidFill>
                            <a:schemeClr val="tx2">
                              <a:lumMod val="10000"/>
                            </a:schemeClr>
                          </a:solidFill>
                          <a:latin typeface="Arial" panose="020B0604020202020204" pitchFamily="34" charset="0"/>
                          <a:cs typeface="Arial" panose="020B0604020202020204" pitchFamily="34" charset="0"/>
                          <a:sym typeface="Wingdings" panose="05000000000000000000" pitchFamily="2" charset="2"/>
                        </a:rPr>
                        <a:t>e a versare l'imposta dovuta. </a:t>
                      </a:r>
                    </a:p>
                  </a:txBody>
                  <a:tcPr marL="137160" marR="137160" marT="137160" marB="137160" anchor="ctr">
                    <a:solidFill>
                      <a:schemeClr val="tx2">
                        <a:lumMod val="75000"/>
                      </a:schemeClr>
                    </a:solidFill>
                  </a:tcPr>
                </a:tc>
                <a:extLst>
                  <a:ext uri="{0D108BD9-81ED-4DB2-BD59-A6C34878D82A}">
                    <a16:rowId xmlns:a16="http://schemas.microsoft.com/office/drawing/2014/main" val="2574647286"/>
                  </a:ext>
                </a:extLst>
              </a:tr>
              <a:tr h="1342668">
                <a:tc>
                  <a:txBody>
                    <a:bodyPr/>
                    <a:lstStyle/>
                    <a:p>
                      <a:endParaRPr lang="it-IT" sz="2400" dirty="0">
                        <a:solidFill>
                          <a:schemeClr val="tx2">
                            <a:lumMod val="10000"/>
                          </a:schemeClr>
                        </a:solidFill>
                        <a:latin typeface="Arial" panose="020B0604020202020204" pitchFamily="34" charset="0"/>
                        <a:cs typeface="Arial" panose="020B0604020202020204" pitchFamily="34" charset="0"/>
                      </a:endParaRPr>
                    </a:p>
                  </a:txBody>
                  <a:tcPr marL="137160" marR="137160" marT="137160" marB="137160" anchor="ctr">
                    <a:solidFill>
                      <a:schemeClr val="tx2">
                        <a:lumMod val="90000"/>
                      </a:schemeClr>
                    </a:solidFill>
                  </a:tcPr>
                </a:tc>
                <a:tc>
                  <a:txBody>
                    <a:bodyPr/>
                    <a:lstStyle/>
                    <a:p>
                      <a:pPr marL="0" marR="0" lvl="0" indent="0" algn="ctr" defTabSz="1371645" rtl="0" eaLnBrk="1" fontAlgn="auto" latinLnBrk="0" hangingPunct="1">
                        <a:lnSpc>
                          <a:spcPct val="100000"/>
                        </a:lnSpc>
                        <a:spcBef>
                          <a:spcPts val="0"/>
                        </a:spcBef>
                        <a:spcAft>
                          <a:spcPts val="0"/>
                        </a:spcAft>
                        <a:buClrTx/>
                        <a:buSzTx/>
                        <a:buFontTx/>
                        <a:buNone/>
                        <a:tabLst/>
                        <a:defRPr/>
                      </a:pPr>
                      <a:r>
                        <a:rPr lang="it-IT" sz="2400" b="1" dirty="0">
                          <a:solidFill>
                            <a:schemeClr val="tx2">
                              <a:lumMod val="10000"/>
                            </a:schemeClr>
                          </a:solidFill>
                          <a:latin typeface="Arial" panose="020B0604020202020204" pitchFamily="34" charset="0"/>
                          <a:cs typeface="Arial" panose="020B0604020202020204" pitchFamily="34" charset="0"/>
                        </a:rPr>
                        <a:t>PRESTAZIONI DI SERVIZI </a:t>
                      </a: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400" b="0" dirty="0">
                          <a:solidFill>
                            <a:schemeClr val="tx2">
                              <a:lumMod val="10000"/>
                            </a:schemeClr>
                          </a:solidFill>
                          <a:latin typeface="Arial" panose="020B0604020202020204" pitchFamily="34" charset="0"/>
                          <a:cs typeface="Arial" panose="020B0604020202020204" pitchFamily="34" charset="0"/>
                        </a:rPr>
                        <a:t>(ART. 20 DM)</a:t>
                      </a:r>
                    </a:p>
                  </a:txBody>
                  <a:tcPr marL="137160" marR="137160" marT="137160" marB="137160" anchor="ctr">
                    <a:solidFill>
                      <a:schemeClr val="tx2">
                        <a:lumMod val="90000"/>
                      </a:schemeClr>
                    </a:solidFill>
                  </a:tcPr>
                </a:tc>
                <a:tc>
                  <a:txBody>
                    <a:bodyPr/>
                    <a:lstStyle/>
                    <a:p>
                      <a:pPr marL="0" marR="0" lvl="0" indent="0" algn="just" defTabSz="1371645" rtl="0" eaLnBrk="1" fontAlgn="auto" latinLnBrk="0" hangingPunct="1">
                        <a:lnSpc>
                          <a:spcPct val="100000"/>
                        </a:lnSpc>
                        <a:spcBef>
                          <a:spcPts val="0"/>
                        </a:spcBef>
                        <a:spcAft>
                          <a:spcPts val="0"/>
                        </a:spcAft>
                        <a:buClrTx/>
                        <a:buSzTx/>
                        <a:buFont typeface="Wingdings" panose="05000000000000000000" pitchFamily="2" charset="2"/>
                        <a:buNone/>
                        <a:tabLst/>
                        <a:defRPr/>
                      </a:pPr>
                      <a:r>
                        <a:rPr lang="it-IT" sz="2400" b="0" dirty="0">
                          <a:solidFill>
                            <a:schemeClr val="tx2">
                              <a:lumMod val="10000"/>
                            </a:schemeClr>
                          </a:solidFill>
                          <a:latin typeface="Arial" panose="020B0604020202020204" pitchFamily="34" charset="0"/>
                          <a:cs typeface="Arial" panose="020B0604020202020204" pitchFamily="34" charset="0"/>
                        </a:rPr>
                        <a:t>Per le prestazioni rese nei confronti di operatori economici di San Marino che abbiano </a:t>
                      </a:r>
                      <a:r>
                        <a:rPr lang="it-IT" sz="2400" b="1" dirty="0">
                          <a:solidFill>
                            <a:schemeClr val="tx2">
                              <a:lumMod val="10000"/>
                            </a:schemeClr>
                          </a:solidFill>
                          <a:latin typeface="Arial" panose="020B0604020202020204" pitchFamily="34" charset="0"/>
                          <a:cs typeface="Arial" panose="020B0604020202020204" pitchFamily="34" charset="0"/>
                        </a:rPr>
                        <a:t>comunicato al fornitore il proprio numero di identificazione IVA</a:t>
                      </a:r>
                      <a:r>
                        <a:rPr lang="it-IT" sz="2400" b="0" dirty="0">
                          <a:solidFill>
                            <a:schemeClr val="tx2">
                              <a:lumMod val="10000"/>
                            </a:schemeClr>
                          </a:solidFill>
                          <a:latin typeface="Arial" panose="020B0604020202020204" pitchFamily="34" charset="0"/>
                          <a:cs typeface="Arial" panose="020B0604020202020204" pitchFamily="34" charset="0"/>
                        </a:rPr>
                        <a:t>, la fattura può essere emessa in formato elettronico via </a:t>
                      </a:r>
                      <a:r>
                        <a:rPr lang="it-IT" sz="2400" b="0" dirty="0" err="1">
                          <a:solidFill>
                            <a:schemeClr val="tx2">
                              <a:lumMod val="10000"/>
                            </a:schemeClr>
                          </a:solidFill>
                          <a:latin typeface="Arial" panose="020B0604020202020204" pitchFamily="34" charset="0"/>
                          <a:cs typeface="Arial" panose="020B0604020202020204" pitchFamily="34" charset="0"/>
                        </a:rPr>
                        <a:t>SdI</a:t>
                      </a:r>
                      <a:r>
                        <a:rPr lang="it-IT" sz="2400" b="0" dirty="0">
                          <a:solidFill>
                            <a:schemeClr val="tx2">
                              <a:lumMod val="10000"/>
                            </a:schemeClr>
                          </a:solidFill>
                          <a:latin typeface="Arial" panose="020B0604020202020204" pitchFamily="34" charset="0"/>
                          <a:cs typeface="Arial" panose="020B0604020202020204" pitchFamily="34" charset="0"/>
                        </a:rPr>
                        <a:t>, il quale la trasmette all'Ufficio tributario sammarinese per il successivo inoltro al committente.</a:t>
                      </a:r>
                      <a:endParaRPr lang="it-IT" sz="2400" dirty="0">
                        <a:solidFill>
                          <a:schemeClr val="tx2">
                            <a:lumMod val="10000"/>
                          </a:schemeClr>
                        </a:solidFill>
                        <a:latin typeface="Arial" panose="020B0604020202020204" pitchFamily="34" charset="0"/>
                        <a:cs typeface="Arial" panose="020B0604020202020204" pitchFamily="34" charset="0"/>
                      </a:endParaRPr>
                    </a:p>
                  </a:txBody>
                  <a:tcPr marL="137160" marR="137160" marT="137160" marB="137160" anchor="ctr">
                    <a:solidFill>
                      <a:schemeClr val="tx2">
                        <a:lumMod val="90000"/>
                      </a:schemeClr>
                    </a:solidFill>
                  </a:tcPr>
                </a:tc>
                <a:extLst>
                  <a:ext uri="{0D108BD9-81ED-4DB2-BD59-A6C34878D82A}">
                    <a16:rowId xmlns:a16="http://schemas.microsoft.com/office/drawing/2014/main" val="3616571674"/>
                  </a:ext>
                </a:extLst>
              </a:tr>
            </a:tbl>
          </a:graphicData>
        </a:graphic>
      </p:graphicFrame>
      <p:pic>
        <p:nvPicPr>
          <p:cNvPr id="33" name="Elemento grafico 32" descr="Riunione con riempimento a tinta unita">
            <a:extLst>
              <a:ext uri="{FF2B5EF4-FFF2-40B4-BE49-F238E27FC236}">
                <a16:creationId xmlns:a16="http://schemas.microsoft.com/office/drawing/2014/main" id="{1F9E1038-122B-4A02-AA29-E94758E7E0B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9185" y="3121173"/>
            <a:ext cx="1162532" cy="1162532"/>
          </a:xfrm>
          <a:prstGeom prst="rect">
            <a:avLst/>
          </a:prstGeom>
        </p:spPr>
      </p:pic>
      <p:pic>
        <p:nvPicPr>
          <p:cNvPr id="6" name="Elemento grafico 5" descr="Lavoratrice edile con riempimento a tinta unita">
            <a:extLst>
              <a:ext uri="{FF2B5EF4-FFF2-40B4-BE49-F238E27FC236}">
                <a16:creationId xmlns:a16="http://schemas.microsoft.com/office/drawing/2014/main" id="{BB6BC4C1-24A8-4DFE-8255-68B8372DBD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30009" y="6385669"/>
            <a:ext cx="1207262" cy="1207262"/>
          </a:xfrm>
          <a:prstGeom prst="rect">
            <a:avLst/>
          </a:prstGeom>
        </p:spPr>
      </p:pic>
    </p:spTree>
    <p:extLst>
      <p:ext uri="{BB962C8B-B14F-4D97-AF65-F5344CB8AC3E}">
        <p14:creationId xmlns:p14="http://schemas.microsoft.com/office/powerpoint/2010/main" val="38102970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4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34">
            <a:extLst>
              <a:ext uri="{FF2B5EF4-FFF2-40B4-BE49-F238E27FC236}">
                <a16:creationId xmlns:a16="http://schemas.microsoft.com/office/drawing/2014/main" id="{673B8A12-394C-4EEB-B0C9-F0BB0DDE95E3}"/>
              </a:ext>
            </a:extLst>
          </p:cNvPr>
          <p:cNvGrpSpPr/>
          <p:nvPr/>
        </p:nvGrpSpPr>
        <p:grpSpPr>
          <a:xfrm>
            <a:off x="-223452" y="2010553"/>
            <a:ext cx="10520994" cy="1783397"/>
            <a:chOff x="2266150" y="5831404"/>
            <a:chExt cx="10520994" cy="1783397"/>
          </a:xfrm>
        </p:grpSpPr>
        <p:sp>
          <p:nvSpPr>
            <p:cNvPr id="28" name="Rectangle 32">
              <a:extLst>
                <a:ext uri="{FF2B5EF4-FFF2-40B4-BE49-F238E27FC236}">
                  <a16:creationId xmlns:a16="http://schemas.microsoft.com/office/drawing/2014/main" id="{0B69E005-DC54-4A5E-9E32-687ECEC08B3A}"/>
                </a:ext>
              </a:extLst>
            </p:cNvPr>
            <p:cNvSpPr/>
            <p:nvPr/>
          </p:nvSpPr>
          <p:spPr>
            <a:xfrm rot="3855042">
              <a:off x="6319038" y="1778516"/>
              <a:ext cx="1313777" cy="9419554"/>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Rectangle 33">
              <a:extLst>
                <a:ext uri="{FF2B5EF4-FFF2-40B4-BE49-F238E27FC236}">
                  <a16:creationId xmlns:a16="http://schemas.microsoft.com/office/drawing/2014/main" id="{11714101-459C-415A-8D5B-29BF735666F8}"/>
                </a:ext>
              </a:extLst>
            </p:cNvPr>
            <p:cNvSpPr/>
            <p:nvPr/>
          </p:nvSpPr>
          <p:spPr>
            <a:xfrm rot="3855042">
              <a:off x="6731259" y="1558916"/>
              <a:ext cx="1731771" cy="1037999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sp>
        <p:nvSpPr>
          <p:cNvPr id="2" name="Rettangolo 1">
            <a:extLst>
              <a:ext uri="{FF2B5EF4-FFF2-40B4-BE49-F238E27FC236}">
                <a16:creationId xmlns:a16="http://schemas.microsoft.com/office/drawing/2014/main" id="{9AB04A91-878E-41A2-BEEA-5FD14E324993}"/>
              </a:ext>
            </a:extLst>
          </p:cNvPr>
          <p:cNvSpPr/>
          <p:nvPr/>
        </p:nvSpPr>
        <p:spPr>
          <a:xfrm>
            <a:off x="3901440" y="2968830"/>
            <a:ext cx="14017592" cy="3171348"/>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Oval 35">
            <a:extLst>
              <a:ext uri="{FF2B5EF4-FFF2-40B4-BE49-F238E27FC236}">
                <a16:creationId xmlns:a16="http://schemas.microsoft.com/office/drawing/2014/main" id="{305397E7-F399-4A7D-8551-4E96037836E1}"/>
              </a:ext>
            </a:extLst>
          </p:cNvPr>
          <p:cNvSpPr/>
          <p:nvPr/>
        </p:nvSpPr>
        <p:spPr>
          <a:xfrm>
            <a:off x="1386874" y="2211644"/>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785315" y="4836825"/>
            <a:ext cx="3116125" cy="677108"/>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it-IT" sz="20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mn-cs"/>
              </a:rPr>
              <a:t> </a:t>
            </a:r>
            <a:endParaRPr kumimoji="0" lang="it-IT" sz="2400" b="0" i="0" u="none" strike="noStrike" kern="1200" cap="none" spc="0" normalizeH="0" baseline="0" noProof="0" dirty="0">
              <a:ln>
                <a:noFill/>
              </a:ln>
              <a:solidFill>
                <a:srgbClr val="F9FAFD">
                  <a:lumMod val="25000"/>
                </a:srgbClr>
              </a:solidFill>
              <a:effectLst/>
              <a:uLnTx/>
              <a:uFillTx/>
              <a:latin typeface="Segoe UI" panose="020B0502040204020203" pitchFamily="34" charset="0"/>
              <a:ea typeface="+mn-ea"/>
              <a:cs typeface="+mn-cs"/>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162037" y="179075"/>
            <a:ext cx="478936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IVA</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1" name="Google Shape;577;p86">
            <a:extLst>
              <a:ext uri="{FF2B5EF4-FFF2-40B4-BE49-F238E27FC236}">
                <a16:creationId xmlns:a16="http://schemas.microsoft.com/office/drawing/2014/main" id="{6EE432FB-8B19-43D9-A366-3F81ACBA66C6}"/>
              </a:ext>
            </a:extLst>
          </p:cNvPr>
          <p:cNvSpPr txBox="1"/>
          <p:nvPr/>
        </p:nvSpPr>
        <p:spPr>
          <a:xfrm>
            <a:off x="818833" y="1337199"/>
            <a:ext cx="3330319" cy="1033938"/>
          </a:xfrm>
          <a:prstGeom prst="rect">
            <a:avLst/>
          </a:prstGeom>
          <a:noFill/>
          <a:ln>
            <a:noFill/>
          </a:ln>
        </p:spPr>
        <p:txBody>
          <a:bodyPr spcFirstLastPara="1" wrap="square" lIns="91425" tIns="45700" rIns="91425" bIns="45700" anchor="t" anchorCtr="0">
            <a:noAutofit/>
          </a:bodyPr>
          <a:lstStyle/>
          <a:p>
            <a:pPr lvl="0" algn="ctr">
              <a:lnSpc>
                <a:spcPct val="102777"/>
              </a:lnSpc>
              <a:buClr>
                <a:srgbClr val="000000"/>
              </a:buClr>
              <a:buSzPts val="5400"/>
              <a:defRPr/>
            </a:pPr>
            <a:r>
              <a:rPr lang="it-IT" sz="2000" b="1" dirty="0">
                <a:solidFill>
                  <a:srgbClr val="1F2F5E"/>
                </a:solidFill>
                <a:latin typeface="Arial" panose="020B0604020202020204" pitchFamily="34" charset="0"/>
                <a:ea typeface="Montserrat Black"/>
                <a:cs typeface="Arial" panose="020B0604020202020204" pitchFamily="34" charset="0"/>
                <a:sym typeface="Montserrat Black"/>
              </a:rPr>
              <a:t>Provvedimento </a:t>
            </a:r>
          </a:p>
          <a:p>
            <a:pPr lvl="0" algn="ctr">
              <a:lnSpc>
                <a:spcPct val="102777"/>
              </a:lnSpc>
              <a:buClr>
                <a:srgbClr val="000000"/>
              </a:buClr>
              <a:buSzPts val="5400"/>
              <a:defRPr/>
            </a:pPr>
            <a:r>
              <a:rPr lang="it-IT" sz="2000" b="1" dirty="0">
                <a:solidFill>
                  <a:srgbClr val="1F2F5E"/>
                </a:solidFill>
                <a:latin typeface="Arial" panose="020B0604020202020204" pitchFamily="34" charset="0"/>
                <a:ea typeface="Montserrat Black"/>
                <a:cs typeface="Arial" panose="020B0604020202020204" pitchFamily="34" charset="0"/>
                <a:sym typeface="Montserrat Black"/>
              </a:rPr>
              <a:t>n. 293384 del 2021</a:t>
            </a:r>
            <a:endParaRPr kumimoji="0" lang="it-IT" sz="2000" b="1" i="0" u="none" strike="noStrike" kern="1200" cap="none" spc="0" normalizeH="0" baseline="0" noProof="0" dirty="0">
              <a:ln>
                <a:noFill/>
              </a:ln>
              <a:solidFill>
                <a:srgbClr val="1F2F5E"/>
              </a:solidFill>
              <a:effectLst/>
              <a:uLnTx/>
              <a:uFillTx/>
              <a:latin typeface="Arial" panose="020B0604020202020204" pitchFamily="34" charset="0"/>
              <a:ea typeface="Montserrat Black"/>
              <a:cs typeface="Arial" panose="020B0604020202020204" pitchFamily="34" charset="0"/>
              <a:sym typeface="Montserrat Black"/>
            </a:endParaRPr>
          </a:p>
        </p:txBody>
      </p:sp>
      <p:sp>
        <p:nvSpPr>
          <p:cNvPr id="24" name="CasellaDiTesto 23">
            <a:extLst>
              <a:ext uri="{FF2B5EF4-FFF2-40B4-BE49-F238E27FC236}">
                <a16:creationId xmlns:a16="http://schemas.microsoft.com/office/drawing/2014/main" id="{8AE80936-9284-484F-8236-8CEBEC76B855}"/>
              </a:ext>
            </a:extLst>
          </p:cNvPr>
          <p:cNvSpPr txBox="1"/>
          <p:nvPr/>
        </p:nvSpPr>
        <p:spPr>
          <a:xfrm>
            <a:off x="413386" y="4558234"/>
            <a:ext cx="3662299" cy="830997"/>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1F2F5E"/>
                </a:solidFill>
                <a:effectLst/>
                <a:uLnTx/>
                <a:uFillTx/>
                <a:latin typeface="Arial" panose="020B0604020202020204" pitchFamily="34" charset="0"/>
                <a:ea typeface="+mn-ea"/>
                <a:cs typeface="+mn-cs"/>
              </a:rPr>
              <a:t>ESTEROMETRO</a:t>
            </a: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1F2F5E"/>
                </a:solidFill>
                <a:effectLst/>
                <a:uLnTx/>
                <a:uFillTx/>
                <a:latin typeface="Arial" panose="020B0604020202020204" pitchFamily="34" charset="0"/>
                <a:ea typeface="+mn-ea"/>
                <a:cs typeface="+mn-cs"/>
              </a:rPr>
              <a:t>NUOVE REGOLE</a:t>
            </a:r>
            <a:endParaRPr kumimoji="0" lang="it-IT" sz="2400" b="0" i="0" u="none" strike="noStrike" kern="1200" cap="none" spc="0" normalizeH="0" baseline="0" noProof="0" dirty="0">
              <a:ln>
                <a:noFill/>
              </a:ln>
              <a:solidFill>
                <a:srgbClr val="1F2F5E"/>
              </a:solidFill>
              <a:effectLst/>
              <a:uLnTx/>
              <a:uFillTx/>
              <a:latin typeface="Segoe UI" panose="020B0502040204020203" pitchFamily="34" charset="0"/>
              <a:ea typeface="+mn-ea"/>
              <a:cs typeface="+mn-cs"/>
            </a:endParaRPr>
          </a:p>
        </p:txBody>
      </p:sp>
      <p:sp>
        <p:nvSpPr>
          <p:cNvPr id="30" name="Oval 9">
            <a:extLst>
              <a:ext uri="{FF2B5EF4-FFF2-40B4-BE49-F238E27FC236}">
                <a16:creationId xmlns:a16="http://schemas.microsoft.com/office/drawing/2014/main" id="{57282801-9532-4AD4-9D93-ED7D8B141199}"/>
              </a:ext>
            </a:extLst>
          </p:cNvPr>
          <p:cNvSpPr/>
          <p:nvPr/>
        </p:nvSpPr>
        <p:spPr>
          <a:xfrm>
            <a:off x="1575040" y="2423352"/>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23" name="Gruppo 22">
            <a:extLst>
              <a:ext uri="{FF2B5EF4-FFF2-40B4-BE49-F238E27FC236}">
                <a16:creationId xmlns:a16="http://schemas.microsoft.com/office/drawing/2014/main" id="{24707E75-354C-0B4F-BDF4-63827DA0FD3F}"/>
              </a:ext>
            </a:extLst>
          </p:cNvPr>
          <p:cNvGrpSpPr/>
          <p:nvPr/>
        </p:nvGrpSpPr>
        <p:grpSpPr>
          <a:xfrm>
            <a:off x="1" y="9097706"/>
            <a:ext cx="18287999" cy="1177858"/>
            <a:chOff x="-121141" y="6091519"/>
            <a:chExt cx="12462637" cy="894504"/>
          </a:xfrm>
        </p:grpSpPr>
        <p:sp>
          <p:nvSpPr>
            <p:cNvPr id="25" name="Rettangolo 24">
              <a:extLst>
                <a:ext uri="{FF2B5EF4-FFF2-40B4-BE49-F238E27FC236}">
                  <a16:creationId xmlns:a16="http://schemas.microsoft.com/office/drawing/2014/main" id="{F8E03130-F3A7-AA41-8B7E-FF0527017A2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1" name="Immagine 30">
              <a:extLst>
                <a:ext uri="{FF2B5EF4-FFF2-40B4-BE49-F238E27FC236}">
                  <a16:creationId xmlns:a16="http://schemas.microsoft.com/office/drawing/2014/main" id="{DFC0E9CE-02DD-F947-9370-F5A282AEF107}"/>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32" name="CasellaDiTesto 31">
            <a:extLst>
              <a:ext uri="{FF2B5EF4-FFF2-40B4-BE49-F238E27FC236}">
                <a16:creationId xmlns:a16="http://schemas.microsoft.com/office/drawing/2014/main" id="{4BACEE56-AB29-2441-AC12-A7EE78CAE11F}"/>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3" name="CasellaDiTesto 32">
            <a:extLst>
              <a:ext uri="{FF2B5EF4-FFF2-40B4-BE49-F238E27FC236}">
                <a16:creationId xmlns:a16="http://schemas.microsoft.com/office/drawing/2014/main" id="{3B7CFFBF-65A4-4BD4-8852-8C642D634CCB}"/>
              </a:ext>
            </a:extLst>
          </p:cNvPr>
          <p:cNvSpPr txBox="1"/>
          <p:nvPr/>
        </p:nvSpPr>
        <p:spPr>
          <a:xfrm>
            <a:off x="4031104" y="1735227"/>
            <a:ext cx="13711708" cy="4355038"/>
          </a:xfrm>
          <a:prstGeom prst="rect">
            <a:avLst/>
          </a:prstGeom>
          <a:noFill/>
        </p:spPr>
        <p:txBody>
          <a:bodyPr wrap="square">
            <a:spAutoFit/>
          </a:bodyPr>
          <a:lstStyle/>
          <a:p>
            <a:pPr algn="just"/>
            <a:r>
              <a:rPr lang="it-IT" sz="2200" dirty="0">
                <a:latin typeface="Arial" panose="020B0604020202020204" pitchFamily="34" charset="0"/>
                <a:cs typeface="Arial" panose="020B0604020202020204" pitchFamily="34" charset="0"/>
              </a:rPr>
              <a:t>A partire </a:t>
            </a:r>
            <a:r>
              <a:rPr lang="it-IT" sz="2200" b="1" dirty="0">
                <a:latin typeface="Arial" panose="020B0604020202020204" pitchFamily="34" charset="0"/>
                <a:cs typeface="Arial" panose="020B0604020202020204" pitchFamily="34" charset="0"/>
              </a:rPr>
              <a:t>dal 1° gennaio 2022 </a:t>
            </a:r>
            <a:r>
              <a:rPr lang="it-IT" sz="2200" dirty="0">
                <a:latin typeface="Arial" panose="020B0604020202020204" pitchFamily="34" charset="0"/>
                <a:cs typeface="Arial" panose="020B0604020202020204" pitchFamily="34" charset="0"/>
              </a:rPr>
              <a:t>la comunicazione dei dati delle </a:t>
            </a:r>
            <a:r>
              <a:rPr lang="it-IT" sz="2200" b="1" dirty="0">
                <a:latin typeface="Arial" panose="020B0604020202020204" pitchFamily="34" charset="0"/>
                <a:cs typeface="Arial" panose="020B0604020202020204" pitchFamily="34" charset="0"/>
              </a:rPr>
              <a:t>operazioni transfrontaliere </a:t>
            </a:r>
            <a:r>
              <a:rPr lang="it-IT" sz="2200" dirty="0">
                <a:latin typeface="Arial" panose="020B0604020202020204" pitchFamily="34" charset="0"/>
                <a:cs typeface="Arial" panose="020B0604020202020204" pitchFamily="34" charset="0"/>
              </a:rPr>
              <a:t>(cd. </a:t>
            </a:r>
            <a:r>
              <a:rPr lang="it-IT" sz="2200" dirty="0" err="1">
                <a:latin typeface="Arial" panose="020B0604020202020204" pitchFamily="34" charset="0"/>
                <a:cs typeface="Arial" panose="020B0604020202020204" pitchFamily="34" charset="0"/>
              </a:rPr>
              <a:t>esterometro</a:t>
            </a:r>
            <a:r>
              <a:rPr lang="it-IT" sz="2200" dirty="0">
                <a:latin typeface="Arial" panose="020B0604020202020204" pitchFamily="34" charset="0"/>
                <a:cs typeface="Arial" panose="020B0604020202020204" pitchFamily="34" charset="0"/>
              </a:rPr>
              <a:t>), dovrà essere trasmessa dagli operatori IVA residenti all’Agenzia delle Entrate utilizzando </a:t>
            </a:r>
            <a:r>
              <a:rPr lang="it-IT" sz="2200" b="1" dirty="0">
                <a:latin typeface="Arial" panose="020B0604020202020204" pitchFamily="34" charset="0"/>
                <a:cs typeface="Arial" panose="020B0604020202020204" pitchFamily="34" charset="0"/>
              </a:rPr>
              <a:t>esclusivamente il Sistema di Interscambio e il formato XML </a:t>
            </a:r>
            <a:r>
              <a:rPr lang="it-IT" sz="2200" dirty="0">
                <a:latin typeface="Arial" panose="020B0604020202020204" pitchFamily="34" charset="0"/>
                <a:cs typeface="Arial" panose="020B0604020202020204" pitchFamily="34" charset="0"/>
              </a:rPr>
              <a:t>come previsto per le fatture elettroniche.</a:t>
            </a:r>
          </a:p>
          <a:p>
            <a:pPr algn="just"/>
            <a:endParaRPr lang="it-IT" sz="2200" dirty="0">
              <a:latin typeface="Arial" panose="020B0604020202020204" pitchFamily="34" charset="0"/>
              <a:cs typeface="Arial" panose="020B0604020202020204" pitchFamily="34" charset="0"/>
            </a:endParaRPr>
          </a:p>
          <a:p>
            <a:pPr algn="just"/>
            <a:r>
              <a:rPr lang="it-IT" sz="2100" dirty="0">
                <a:latin typeface="Arial" panose="020B0604020202020204" pitchFamily="34" charset="0"/>
                <a:cs typeface="Arial" panose="020B0604020202020204" pitchFamily="34" charset="0"/>
              </a:rPr>
              <a:t>Si rammenta che attualmente è possibile comunicare tali dati all’Agenzia con due modalità alternative:</a:t>
            </a:r>
          </a:p>
          <a:p>
            <a:pPr marL="457200" indent="-457200" algn="just">
              <a:buAutoNum type="alphaLcPeriod"/>
            </a:pPr>
            <a:r>
              <a:rPr lang="it-IT" sz="2100" dirty="0">
                <a:latin typeface="Arial" panose="020B0604020202020204" pitchFamily="34" charset="0"/>
                <a:cs typeface="Arial" panose="020B0604020202020204" pitchFamily="34" charset="0"/>
              </a:rPr>
              <a:t>Predisposizione e invio trimestrale di un file contenente i dati fiscali di </a:t>
            </a:r>
            <a:r>
              <a:rPr lang="it-IT" sz="2100" u="sng" dirty="0">
                <a:latin typeface="Arial" panose="020B0604020202020204" pitchFamily="34" charset="0"/>
                <a:cs typeface="Arial" panose="020B0604020202020204" pitchFamily="34" charset="0"/>
              </a:rPr>
              <a:t>tutte le operazioni effettuate </a:t>
            </a:r>
            <a:r>
              <a:rPr lang="it-IT" sz="2100" dirty="0">
                <a:latin typeface="Arial" panose="020B0604020202020204" pitchFamily="34" charset="0"/>
                <a:cs typeface="Arial" panose="020B0604020202020204" pitchFamily="34" charset="0"/>
              </a:rPr>
              <a:t>da e verso l’estero nel trimestre di riferimento (trasmissione cumulativa);</a:t>
            </a:r>
          </a:p>
          <a:p>
            <a:pPr marL="457200" indent="-457200" algn="just">
              <a:buAutoNum type="alphaLcPeriod"/>
            </a:pPr>
            <a:endParaRPr lang="it-IT" sz="2100" dirty="0">
              <a:latin typeface="Arial" panose="020B0604020202020204" pitchFamily="34" charset="0"/>
              <a:cs typeface="Arial" panose="020B0604020202020204" pitchFamily="34" charset="0"/>
            </a:endParaRPr>
          </a:p>
          <a:p>
            <a:pPr marL="457200" indent="-457200" algn="just">
              <a:buAutoNum type="alphaLcPeriod"/>
            </a:pPr>
            <a:r>
              <a:rPr lang="it-IT" sz="2100" dirty="0">
                <a:effectLst/>
                <a:latin typeface="Arial" panose="020B0604020202020204" pitchFamily="34" charset="0"/>
                <a:ea typeface="Arial" panose="020B0604020202020204" pitchFamily="34" charset="0"/>
              </a:rPr>
              <a:t>Per ogni </a:t>
            </a:r>
            <a:r>
              <a:rPr lang="it-IT" sz="2100" u="sng" dirty="0">
                <a:effectLst/>
                <a:latin typeface="Arial" panose="020B0604020202020204" pitchFamily="34" charset="0"/>
                <a:ea typeface="Arial" panose="020B0604020202020204" pitchFamily="34" charset="0"/>
              </a:rPr>
              <a:t>operazione attiva</a:t>
            </a:r>
            <a:r>
              <a:rPr lang="it-IT" sz="2100" dirty="0">
                <a:effectLst/>
                <a:latin typeface="Arial" panose="020B0604020202020204" pitchFamily="34" charset="0"/>
                <a:ea typeface="Arial" panose="020B0604020202020204" pitchFamily="34" charset="0"/>
              </a:rPr>
              <a:t>, predisposizione e invio al Sistema di Interscambio, di un file XML che rispetta le caratteristiche della fattura elettronica, indicando all’interno del “</a:t>
            </a:r>
            <a:r>
              <a:rPr lang="it-IT" sz="2100" dirty="0" err="1">
                <a:effectLst/>
                <a:latin typeface="Arial" panose="020B0604020202020204" pitchFamily="34" charset="0"/>
                <a:ea typeface="Arial" panose="020B0604020202020204" pitchFamily="34" charset="0"/>
              </a:rPr>
              <a:t>Codicedestinatario</a:t>
            </a:r>
            <a:r>
              <a:rPr lang="it-IT" sz="2100" dirty="0">
                <a:effectLst/>
                <a:latin typeface="Arial" panose="020B0604020202020204" pitchFamily="34" charset="0"/>
                <a:ea typeface="Arial" panose="020B0604020202020204" pitchFamily="34" charset="0"/>
              </a:rPr>
              <a:t>” il valore convenzionale “XXXXXXX”. In aggiunta, per le </a:t>
            </a:r>
            <a:r>
              <a:rPr lang="it-IT" sz="2100" u="sng" dirty="0">
                <a:effectLst/>
                <a:latin typeface="Arial" panose="020B0604020202020204" pitchFamily="34" charset="0"/>
                <a:ea typeface="Arial" panose="020B0604020202020204" pitchFamily="34" charset="0"/>
              </a:rPr>
              <a:t>operazioni passive rilevanti in Italia,</a:t>
            </a:r>
            <a:r>
              <a:rPr lang="it-IT" sz="2100" dirty="0">
                <a:effectLst/>
                <a:latin typeface="Arial" panose="020B0604020202020204" pitchFamily="34" charset="0"/>
                <a:ea typeface="Arial" panose="020B0604020202020204" pitchFamily="34" charset="0"/>
              </a:rPr>
              <a:t> chi optava per l’integrazione o per l’</a:t>
            </a:r>
            <a:r>
              <a:rPr lang="it-IT" sz="2100" dirty="0" err="1">
                <a:effectLst/>
                <a:latin typeface="Arial" panose="020B0604020202020204" pitchFamily="34" charset="0"/>
                <a:ea typeface="Arial" panose="020B0604020202020204" pitchFamily="34" charset="0"/>
              </a:rPr>
              <a:t>autofatturazione</a:t>
            </a:r>
            <a:r>
              <a:rPr lang="it-IT" sz="2100" dirty="0">
                <a:effectLst/>
                <a:latin typeface="Arial" panose="020B0604020202020204" pitchFamily="34" charset="0"/>
                <a:ea typeface="Arial" panose="020B0604020202020204" pitchFamily="34" charset="0"/>
              </a:rPr>
              <a:t> tramite procedura elettronica non era tenuto a comunicare i dati delle operazioni tramite </a:t>
            </a:r>
            <a:r>
              <a:rPr lang="it-IT" sz="2100" dirty="0" err="1">
                <a:effectLst/>
                <a:latin typeface="Arial" panose="020B0604020202020204" pitchFamily="34" charset="0"/>
                <a:ea typeface="Arial" panose="020B0604020202020204" pitchFamily="34" charset="0"/>
              </a:rPr>
              <a:t>esterometro</a:t>
            </a:r>
            <a:r>
              <a:rPr lang="it-IT" sz="2100" dirty="0">
                <a:effectLst/>
                <a:latin typeface="Arial" panose="020B0604020202020204" pitchFamily="34" charset="0"/>
                <a:ea typeface="Arial" panose="020B0604020202020204" pitchFamily="34" charset="0"/>
              </a:rPr>
              <a:t> (i dati infatti venivano comunicati automaticamente).</a:t>
            </a:r>
            <a:endParaRPr lang="it-IT" sz="2100" dirty="0">
              <a:latin typeface="Arial" panose="020B0604020202020204" pitchFamily="34" charset="0"/>
              <a:cs typeface="Arial" panose="020B0604020202020204" pitchFamily="34" charset="0"/>
            </a:endParaRPr>
          </a:p>
        </p:txBody>
      </p:sp>
      <p:sp>
        <p:nvSpPr>
          <p:cNvPr id="35" name="CasellaDiTesto 34">
            <a:extLst>
              <a:ext uri="{FF2B5EF4-FFF2-40B4-BE49-F238E27FC236}">
                <a16:creationId xmlns:a16="http://schemas.microsoft.com/office/drawing/2014/main" id="{30F150A3-F112-490F-8F44-43EBA57EB620}"/>
              </a:ext>
            </a:extLst>
          </p:cNvPr>
          <p:cNvSpPr txBox="1"/>
          <p:nvPr/>
        </p:nvSpPr>
        <p:spPr>
          <a:xfrm>
            <a:off x="3923450" y="6512252"/>
            <a:ext cx="13819362" cy="1785104"/>
          </a:xfrm>
          <a:prstGeom prst="rect">
            <a:avLst/>
          </a:prstGeom>
          <a:noFill/>
        </p:spPr>
        <p:txBody>
          <a:bodyPr wrap="square">
            <a:spAutoFit/>
          </a:bodyPr>
          <a:lstStyle/>
          <a:p>
            <a:pPr algn="just"/>
            <a:r>
              <a:rPr lang="it-IT" sz="2200" dirty="0">
                <a:latin typeface="Arial" panose="020B0604020202020204" pitchFamily="34" charset="0"/>
                <a:cs typeface="Arial" panose="020B0604020202020204" pitchFamily="34" charset="0"/>
              </a:rPr>
              <a:t>Con la nuova disciplina viene eliminata la possibilità di trasmissione trimestrale e diventa </a:t>
            </a:r>
            <a:r>
              <a:rPr lang="it-IT" sz="2200" u="sng" dirty="0">
                <a:latin typeface="Arial" panose="020B0604020202020204" pitchFamily="34" charset="0"/>
                <a:cs typeface="Arial" panose="020B0604020202020204" pitchFamily="34" charset="0"/>
              </a:rPr>
              <a:t>obbligatoria la trasmissione dei dati delle singole operazioni tramite SDI nel rispetto delle regole indicate nel </a:t>
            </a:r>
            <a:r>
              <a:rPr lang="it-IT" sz="2200" i="1" u="sng" dirty="0">
                <a:latin typeface="Arial" panose="020B0604020202020204" pitchFamily="34" charset="0"/>
                <a:cs typeface="Arial" panose="020B0604020202020204" pitchFamily="34" charset="0"/>
              </a:rPr>
              <a:t>paragrafo “9. Trasmissione telematica dei dati delle operazioni transfrontaliere</a:t>
            </a:r>
            <a:r>
              <a:rPr lang="it-IT" sz="2200" u="sng" dirty="0">
                <a:latin typeface="Arial" panose="020B0604020202020204" pitchFamily="34" charset="0"/>
                <a:cs typeface="Arial" panose="020B0604020202020204" pitchFamily="34" charset="0"/>
              </a:rPr>
              <a:t>” delle specifiche tecniche aggiornate dal provvedimento in commento</a:t>
            </a:r>
            <a:r>
              <a:rPr lang="it-IT" sz="2200" dirty="0">
                <a:latin typeface="Arial" panose="020B0604020202020204" pitchFamily="34" charset="0"/>
                <a:cs typeface="Arial" panose="020B0604020202020204" pitchFamily="34" charset="0"/>
              </a:rPr>
              <a:t>. Altra novità consiste nei nuovi termini per adempiere alla trasmissione dei dati, molto più contratti rispetto a quelli attuali (ad oggi la comunicazione è trimestrale). </a:t>
            </a:r>
          </a:p>
        </p:txBody>
      </p:sp>
      <p:sp>
        <p:nvSpPr>
          <p:cNvPr id="36" name="CasellaDiTesto 35">
            <a:extLst>
              <a:ext uri="{FF2B5EF4-FFF2-40B4-BE49-F238E27FC236}">
                <a16:creationId xmlns:a16="http://schemas.microsoft.com/office/drawing/2014/main" id="{7687EFFE-88A2-45E6-B056-14FD9B8CEB94}"/>
              </a:ext>
            </a:extLst>
          </p:cNvPr>
          <p:cNvSpPr txBox="1"/>
          <p:nvPr/>
        </p:nvSpPr>
        <p:spPr>
          <a:xfrm>
            <a:off x="16748646" y="8291751"/>
            <a:ext cx="77904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Arial" panose="020B0604020202020204" pitchFamily="34" charset="0"/>
              </a:rPr>
              <a:t>1/2</a:t>
            </a:r>
          </a:p>
        </p:txBody>
      </p:sp>
      <p:pic>
        <p:nvPicPr>
          <p:cNvPr id="10" name="Elemento grafico 9" descr="Interfaccia utente/Esperienza utente con riempimento a tinta unita">
            <a:extLst>
              <a:ext uri="{FF2B5EF4-FFF2-40B4-BE49-F238E27FC236}">
                <a16:creationId xmlns:a16="http://schemas.microsoft.com/office/drawing/2014/main" id="{94A47DA7-BD4F-4D5E-AD8A-098EEA72299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35350" y="2752099"/>
            <a:ext cx="1158369" cy="1158369"/>
          </a:xfrm>
          <a:prstGeom prst="rect">
            <a:avLst/>
          </a:prstGeom>
        </p:spPr>
      </p:pic>
    </p:spTree>
    <p:extLst>
      <p:ext uri="{BB962C8B-B14F-4D97-AF65-F5344CB8AC3E}">
        <p14:creationId xmlns:p14="http://schemas.microsoft.com/office/powerpoint/2010/main" val="4620818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750"/>
                                        <p:tgtEl>
                                          <p:spTgt spid="21"/>
                                        </p:tgtEl>
                                      </p:cBhvr>
                                    </p:animEffect>
                                    <p:anim calcmode="lin" valueType="num">
                                      <p:cBhvr>
                                        <p:cTn id="13" dur="750" fill="hold"/>
                                        <p:tgtEl>
                                          <p:spTgt spid="21"/>
                                        </p:tgtEl>
                                        <p:attrNameLst>
                                          <p:attrName>ppt_x</p:attrName>
                                        </p:attrNameLst>
                                      </p:cBhvr>
                                      <p:tavLst>
                                        <p:tav tm="0">
                                          <p:val>
                                            <p:strVal val="#ppt_x"/>
                                          </p:val>
                                        </p:tav>
                                        <p:tav tm="100000">
                                          <p:val>
                                            <p:strVal val="#ppt_x"/>
                                          </p:val>
                                        </p:tav>
                                      </p:tavLst>
                                    </p:anim>
                                    <p:anim calcmode="lin" valueType="num">
                                      <p:cBhvr>
                                        <p:cTn id="14" dur="75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up)">
                                      <p:cBhvr>
                                        <p:cTn id="19" dur="500"/>
                                        <p:tgtEl>
                                          <p:spTgt spid="26"/>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wipe(up)">
                                      <p:cBhvr>
                                        <p:cTn id="2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7" grpId="0"/>
      <p:bldP spid="21" grpId="0"/>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785315" y="4836825"/>
            <a:ext cx="3116125" cy="677108"/>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it-IT" sz="20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mn-cs"/>
              </a:rPr>
              <a:t> </a:t>
            </a:r>
            <a:endParaRPr kumimoji="0" lang="it-IT" sz="2400" b="0" i="0" u="none" strike="noStrike" kern="1200" cap="none" spc="0" normalizeH="0" baseline="0" noProof="0" dirty="0">
              <a:ln>
                <a:noFill/>
              </a:ln>
              <a:solidFill>
                <a:srgbClr val="F9FAFD">
                  <a:lumMod val="25000"/>
                </a:srgbClr>
              </a:solidFill>
              <a:effectLst/>
              <a:uLnTx/>
              <a:uFillTx/>
              <a:latin typeface="Segoe UI" panose="020B0502040204020203" pitchFamily="34" charset="0"/>
              <a:ea typeface="+mn-ea"/>
              <a:cs typeface="+mn-cs"/>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162037" y="179075"/>
            <a:ext cx="478936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IVA</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pSp>
        <p:nvGrpSpPr>
          <p:cNvPr id="23" name="Gruppo 22">
            <a:extLst>
              <a:ext uri="{FF2B5EF4-FFF2-40B4-BE49-F238E27FC236}">
                <a16:creationId xmlns:a16="http://schemas.microsoft.com/office/drawing/2014/main" id="{24707E75-354C-0B4F-BDF4-63827DA0FD3F}"/>
              </a:ext>
            </a:extLst>
          </p:cNvPr>
          <p:cNvGrpSpPr/>
          <p:nvPr/>
        </p:nvGrpSpPr>
        <p:grpSpPr>
          <a:xfrm>
            <a:off x="1" y="9097706"/>
            <a:ext cx="18287999" cy="1177858"/>
            <a:chOff x="-121141" y="6091519"/>
            <a:chExt cx="12462637" cy="894504"/>
          </a:xfrm>
        </p:grpSpPr>
        <p:sp>
          <p:nvSpPr>
            <p:cNvPr id="25" name="Rettangolo 24">
              <a:extLst>
                <a:ext uri="{FF2B5EF4-FFF2-40B4-BE49-F238E27FC236}">
                  <a16:creationId xmlns:a16="http://schemas.microsoft.com/office/drawing/2014/main" id="{F8E03130-F3A7-AA41-8B7E-FF0527017A2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1" name="Immagine 30">
              <a:extLst>
                <a:ext uri="{FF2B5EF4-FFF2-40B4-BE49-F238E27FC236}">
                  <a16:creationId xmlns:a16="http://schemas.microsoft.com/office/drawing/2014/main" id="{DFC0E9CE-02DD-F947-9370-F5A282AEF107}"/>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32" name="CasellaDiTesto 31">
            <a:extLst>
              <a:ext uri="{FF2B5EF4-FFF2-40B4-BE49-F238E27FC236}">
                <a16:creationId xmlns:a16="http://schemas.microsoft.com/office/drawing/2014/main" id="{4BACEE56-AB29-2441-AC12-A7EE78CAE11F}"/>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aphicFrame>
        <p:nvGraphicFramePr>
          <p:cNvPr id="2" name="Tabella 1">
            <a:extLst>
              <a:ext uri="{FF2B5EF4-FFF2-40B4-BE49-F238E27FC236}">
                <a16:creationId xmlns:a16="http://schemas.microsoft.com/office/drawing/2014/main" id="{8FCA1C9D-D781-45A0-AE94-DBBB5DC994C9}"/>
              </a:ext>
            </a:extLst>
          </p:cNvPr>
          <p:cNvGraphicFramePr>
            <a:graphicFrameLocks noGrp="1"/>
          </p:cNvGraphicFramePr>
          <p:nvPr>
            <p:extLst>
              <p:ext uri="{D42A27DB-BD31-4B8C-83A1-F6EECF244321}">
                <p14:modId xmlns:p14="http://schemas.microsoft.com/office/powerpoint/2010/main" val="1613883920"/>
              </p:ext>
            </p:extLst>
          </p:nvPr>
        </p:nvGraphicFramePr>
        <p:xfrm>
          <a:off x="714562" y="1761594"/>
          <a:ext cx="16394216" cy="5859468"/>
        </p:xfrm>
        <a:graphic>
          <a:graphicData uri="http://schemas.openxmlformats.org/drawingml/2006/table">
            <a:tbl>
              <a:tblPr firstRow="1" firstCol="1" bandRow="1">
                <a:tableStyleId>{00A15C55-8517-42AA-B614-E9B94910E393}</a:tableStyleId>
              </a:tblPr>
              <a:tblGrid>
                <a:gridCol w="2195629">
                  <a:extLst>
                    <a:ext uri="{9D8B030D-6E8A-4147-A177-3AD203B41FA5}">
                      <a16:colId xmlns:a16="http://schemas.microsoft.com/office/drawing/2014/main" val="2290779058"/>
                    </a:ext>
                  </a:extLst>
                </a:gridCol>
                <a:gridCol w="9443707">
                  <a:extLst>
                    <a:ext uri="{9D8B030D-6E8A-4147-A177-3AD203B41FA5}">
                      <a16:colId xmlns:a16="http://schemas.microsoft.com/office/drawing/2014/main" val="4235762097"/>
                    </a:ext>
                  </a:extLst>
                </a:gridCol>
                <a:gridCol w="4754880">
                  <a:extLst>
                    <a:ext uri="{9D8B030D-6E8A-4147-A177-3AD203B41FA5}">
                      <a16:colId xmlns:a16="http://schemas.microsoft.com/office/drawing/2014/main" val="2296355165"/>
                    </a:ext>
                  </a:extLst>
                </a:gridCol>
              </a:tblGrid>
              <a:tr h="620683">
                <a:tc gridSpan="3">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NUOVE REGOLE DAL 1° GENNAIO 2022 </a:t>
                      </a: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4218825542"/>
                  </a:ext>
                </a:extLst>
              </a:tr>
              <a:tr h="620683">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OPERAZIONI</a:t>
                      </a:r>
                    </a:p>
                  </a:txBody>
                  <a:tcPr marL="137160" marR="137160" marT="137160" marB="137160" anchor="ctr"/>
                </a:tc>
                <a:tc>
                  <a:txBody>
                    <a:bodyPr/>
                    <a:lstStyle/>
                    <a:p>
                      <a:pPr algn="ctr">
                        <a:lnSpc>
                          <a:spcPct val="107000"/>
                        </a:lnSpc>
                        <a:spcAft>
                          <a:spcPts val="800"/>
                        </a:spcAft>
                      </a:pPr>
                      <a:r>
                        <a:rPr lang="it-IT" sz="2000" b="1" dirty="0">
                          <a:solidFill>
                            <a:schemeClr val="bg1"/>
                          </a:solidFill>
                          <a:effectLst/>
                          <a:latin typeface="Arial" panose="020B0604020202020204" pitchFamily="34" charset="0"/>
                          <a:cs typeface="Arial" panose="020B0604020202020204" pitchFamily="34" charset="0"/>
                        </a:rPr>
                        <a:t>MODALITA DI COMUNICAZIONE DEI DATI</a:t>
                      </a:r>
                      <a:endParaRPr lang="it-IT"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rgbClr val="2388A6"/>
                    </a:solidFill>
                  </a:tcPr>
                </a:tc>
                <a:tc>
                  <a:txBody>
                    <a:bodyPr/>
                    <a:lstStyle/>
                    <a:p>
                      <a:pPr algn="ctr">
                        <a:lnSpc>
                          <a:spcPct val="107000"/>
                        </a:lnSpc>
                        <a:spcAft>
                          <a:spcPts val="800"/>
                        </a:spcAft>
                      </a:pPr>
                      <a:r>
                        <a:rPr lang="it-IT" sz="2000" b="1" dirty="0">
                          <a:solidFill>
                            <a:schemeClr val="bg1"/>
                          </a:solidFill>
                          <a:effectLst/>
                          <a:latin typeface="Arial" panose="020B0604020202020204" pitchFamily="34" charset="0"/>
                          <a:cs typeface="Arial" panose="020B0604020202020204" pitchFamily="34" charset="0"/>
                        </a:rPr>
                        <a:t>TERMINI PER LA TRASMISSIONE</a:t>
                      </a:r>
                      <a:endParaRPr lang="it-IT"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solidFill>
                      <a:srgbClr val="2388A6"/>
                    </a:solidFill>
                  </a:tcPr>
                </a:tc>
                <a:extLst>
                  <a:ext uri="{0D108BD9-81ED-4DB2-BD59-A6C34878D82A}">
                    <a16:rowId xmlns:a16="http://schemas.microsoft.com/office/drawing/2014/main" val="2164855982"/>
                  </a:ext>
                </a:extLst>
              </a:tr>
              <a:tr h="1180448">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Attive</a:t>
                      </a:r>
                    </a:p>
                    <a:p>
                      <a:pPr algn="ctr">
                        <a:lnSpc>
                          <a:spcPct val="107000"/>
                        </a:lnSpc>
                        <a:spcAft>
                          <a:spcPts val="800"/>
                        </a:spcAft>
                      </a:pPr>
                      <a:r>
                        <a:rPr lang="it-IT" sz="2000" dirty="0">
                          <a:effectLst/>
                          <a:latin typeface="Arial" panose="020B0604020202020204" pitchFamily="34" charset="0"/>
                          <a:cs typeface="Arial" panose="020B0604020202020204" pitchFamily="34" charset="0"/>
                        </a:rPr>
                        <a:t>(svolte nei confronti di soggetti non stabiliti in Italia)</a:t>
                      </a: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tc>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Comunicate al Sistema di Interscambio (</a:t>
                      </a:r>
                      <a:r>
                        <a:rPr lang="it-IT" sz="2000" dirty="0" err="1">
                          <a:effectLst/>
                          <a:latin typeface="Arial" panose="020B0604020202020204" pitchFamily="34" charset="0"/>
                          <a:cs typeface="Arial" panose="020B0604020202020204" pitchFamily="34" charset="0"/>
                        </a:rPr>
                        <a:t>SdI</a:t>
                      </a:r>
                      <a:r>
                        <a:rPr lang="it-IT" sz="2000" dirty="0">
                          <a:effectLst/>
                          <a:latin typeface="Arial" panose="020B0604020202020204" pitchFamily="34" charset="0"/>
                          <a:cs typeface="Arial" panose="020B0604020202020204" pitchFamily="34" charset="0"/>
                        </a:rPr>
                        <a:t>) tramite un file XML che rispetta le caratteristiche della fattura elettronica, indicando all’interno del “</a:t>
                      </a:r>
                      <a:r>
                        <a:rPr lang="it-IT" sz="2000" dirty="0" err="1">
                          <a:effectLst/>
                          <a:latin typeface="Arial" panose="020B0604020202020204" pitchFamily="34" charset="0"/>
                          <a:cs typeface="Arial" panose="020B0604020202020204" pitchFamily="34" charset="0"/>
                        </a:rPr>
                        <a:t>Codicedestinatario</a:t>
                      </a:r>
                      <a:r>
                        <a:rPr lang="it-IT" sz="2000" dirty="0">
                          <a:effectLst/>
                          <a:latin typeface="Arial" panose="020B0604020202020204" pitchFamily="34" charset="0"/>
                          <a:cs typeface="Arial" panose="020B0604020202020204" pitchFamily="34" charset="0"/>
                        </a:rPr>
                        <a:t>” il codice </a:t>
                      </a:r>
                      <a:r>
                        <a:rPr lang="it-IT" sz="2000" dirty="0" err="1">
                          <a:effectLst/>
                          <a:latin typeface="Arial" panose="020B0604020202020204" pitchFamily="34" charset="0"/>
                          <a:cs typeface="Arial" panose="020B0604020202020204" pitchFamily="34" charset="0"/>
                        </a:rPr>
                        <a:t>convezionale</a:t>
                      </a:r>
                      <a:r>
                        <a:rPr lang="it-IT" sz="2000" dirty="0">
                          <a:effectLst/>
                          <a:latin typeface="Arial" panose="020B0604020202020204" pitchFamily="34" charset="0"/>
                          <a:cs typeface="Arial" panose="020B0604020202020204" pitchFamily="34" charset="0"/>
                        </a:rPr>
                        <a:t> “XXXXXXX”  </a:t>
                      </a:r>
                    </a:p>
                    <a:p>
                      <a:pPr algn="ctr">
                        <a:lnSpc>
                          <a:spcPct val="107000"/>
                        </a:lnSpc>
                        <a:spcAft>
                          <a:spcPts val="800"/>
                        </a:spcAft>
                      </a:pPr>
                      <a:r>
                        <a:rPr lang="it-IT" sz="2000" dirty="0">
                          <a:effectLst/>
                          <a:latin typeface="Arial" panose="020B0604020202020204" pitchFamily="34" charset="0"/>
                          <a:cs typeface="Arial" panose="020B0604020202020204" pitchFamily="34" charset="0"/>
                        </a:rPr>
                        <a:t> </a:t>
                      </a: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tc>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Entro i tempi di emissione delle fatture e di certificazione dei corrispettivi, ossia entro 12 giorni dall’effettuazione delle operazioni</a:t>
                      </a:r>
                    </a:p>
                    <a:p>
                      <a:pPr algn="ctr">
                        <a:lnSpc>
                          <a:spcPct val="107000"/>
                        </a:lnSpc>
                        <a:spcAft>
                          <a:spcPts val="800"/>
                        </a:spcAft>
                      </a:pPr>
                      <a:r>
                        <a:rPr lang="it-IT" sz="2000" dirty="0">
                          <a:effectLst/>
                          <a:latin typeface="Arial" panose="020B0604020202020204" pitchFamily="34" charset="0"/>
                          <a:cs typeface="Arial" panose="020B0604020202020204" pitchFamily="34" charset="0"/>
                        </a:rPr>
                        <a:t> </a:t>
                      </a: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tc>
                <a:extLst>
                  <a:ext uri="{0D108BD9-81ED-4DB2-BD59-A6C34878D82A}">
                    <a16:rowId xmlns:a16="http://schemas.microsoft.com/office/drawing/2014/main" val="203809535"/>
                  </a:ext>
                </a:extLst>
              </a:tr>
              <a:tr h="1994361">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Passive</a:t>
                      </a:r>
                    </a:p>
                    <a:p>
                      <a:pPr algn="ctr">
                        <a:lnSpc>
                          <a:spcPct val="107000"/>
                        </a:lnSpc>
                        <a:spcAft>
                          <a:spcPts val="800"/>
                        </a:spcAft>
                      </a:pPr>
                      <a:r>
                        <a:rPr lang="it-IT" sz="2000" dirty="0">
                          <a:effectLst/>
                          <a:latin typeface="Arial" panose="020B0604020202020204" pitchFamily="34" charset="0"/>
                          <a:cs typeface="Arial" panose="020B0604020202020204" pitchFamily="34" charset="0"/>
                        </a:rPr>
                        <a:t>(ricevute da soggetti non stabiliti in Italia)</a:t>
                      </a: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tc>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Trasmettendo a </a:t>
                      </a:r>
                      <a:r>
                        <a:rPr lang="it-IT" sz="2000" dirty="0" err="1">
                          <a:effectLst/>
                          <a:latin typeface="Arial" panose="020B0604020202020204" pitchFamily="34" charset="0"/>
                          <a:cs typeface="Arial" panose="020B0604020202020204" pitchFamily="34" charset="0"/>
                        </a:rPr>
                        <a:t>SdI</a:t>
                      </a:r>
                      <a:r>
                        <a:rPr lang="it-IT" sz="2000" dirty="0">
                          <a:effectLst/>
                          <a:latin typeface="Arial" panose="020B0604020202020204" pitchFamily="34" charset="0"/>
                          <a:cs typeface="Arial" panose="020B0604020202020204" pitchFamily="34" charset="0"/>
                        </a:rPr>
                        <a:t> i file XML contraddistinti a seconda dei casi (integrazione - autofattura) dai codici “</a:t>
                      </a:r>
                      <a:r>
                        <a:rPr lang="it-IT" sz="2000" dirty="0" err="1">
                          <a:effectLst/>
                          <a:latin typeface="Arial" panose="020B0604020202020204" pitchFamily="34" charset="0"/>
                          <a:cs typeface="Arial" panose="020B0604020202020204" pitchFamily="34" charset="0"/>
                        </a:rPr>
                        <a:t>TipoDocumento</a:t>
                      </a:r>
                      <a:r>
                        <a:rPr lang="it-IT" sz="2000" dirty="0">
                          <a:effectLst/>
                          <a:latin typeface="Arial" panose="020B0604020202020204" pitchFamily="34" charset="0"/>
                          <a:cs typeface="Arial" panose="020B0604020202020204" pitchFamily="34" charset="0"/>
                        </a:rPr>
                        <a:t>” TD17, TD18, TD19.</a:t>
                      </a:r>
                    </a:p>
                    <a:p>
                      <a:pPr algn="ctr">
                        <a:lnSpc>
                          <a:spcPct val="107000"/>
                        </a:lnSpc>
                        <a:spcAft>
                          <a:spcPts val="800"/>
                        </a:spcAft>
                      </a:pPr>
                      <a:r>
                        <a:rPr lang="it-IT" sz="2000" dirty="0">
                          <a:effectLst/>
                          <a:latin typeface="Arial" panose="020B0604020202020204" pitchFamily="34" charset="0"/>
                          <a:cs typeface="Arial" panose="020B0604020202020204" pitchFamily="34" charset="0"/>
                        </a:rPr>
                        <a:t> Il campo  “</a:t>
                      </a:r>
                      <a:r>
                        <a:rPr lang="it-IT" sz="2000" dirty="0" err="1">
                          <a:effectLst/>
                          <a:latin typeface="Arial" panose="020B0604020202020204" pitchFamily="34" charset="0"/>
                          <a:cs typeface="Arial" panose="020B0604020202020204" pitchFamily="34" charset="0"/>
                        </a:rPr>
                        <a:t>CodiceDestinatario</a:t>
                      </a:r>
                      <a:r>
                        <a:rPr lang="it-IT" sz="2000" dirty="0">
                          <a:effectLst/>
                          <a:latin typeface="Arial" panose="020B0604020202020204" pitchFamily="34" charset="0"/>
                          <a:cs typeface="Arial" panose="020B0604020202020204" pitchFamily="34" charset="0"/>
                        </a:rPr>
                        <a:t>” dovrà essere valorizzato con il codice utilizzato dal cessionario/committente per la ricezione delle fatture elettroniche, ossia alternativamente il codice destinatario del canale accreditato a </a:t>
                      </a:r>
                      <a:r>
                        <a:rPr lang="it-IT" sz="2000" dirty="0" err="1">
                          <a:effectLst/>
                          <a:latin typeface="Arial" panose="020B0604020202020204" pitchFamily="34" charset="0"/>
                          <a:cs typeface="Arial" panose="020B0604020202020204" pitchFamily="34" charset="0"/>
                        </a:rPr>
                        <a:t>SdI</a:t>
                      </a:r>
                      <a:r>
                        <a:rPr lang="it-IT" sz="2000" dirty="0">
                          <a:effectLst/>
                          <a:latin typeface="Arial" panose="020B0604020202020204" pitchFamily="34" charset="0"/>
                          <a:cs typeface="Arial" panose="020B0604020202020204" pitchFamily="34" charset="0"/>
                        </a:rPr>
                        <a:t> oppure “0000000” se riceve al proprio indirizzo PEC o nel caso abbia registrato l’indirizzo telematico nella propria area riservata</a:t>
                      </a:r>
                    </a:p>
                  </a:txBody>
                  <a:tcPr marL="137160" marR="137160" marT="137160" marB="137160" anchor="ctr"/>
                </a:tc>
                <a:tc>
                  <a:txBody>
                    <a:bodyPr/>
                    <a:lstStyle/>
                    <a:p>
                      <a:pPr algn="ctr">
                        <a:lnSpc>
                          <a:spcPct val="107000"/>
                        </a:lnSpc>
                        <a:spcAft>
                          <a:spcPts val="800"/>
                        </a:spcAft>
                      </a:pPr>
                      <a:r>
                        <a:rPr lang="it-IT" sz="2000" dirty="0">
                          <a:effectLst/>
                          <a:latin typeface="Arial" panose="020B0604020202020204" pitchFamily="34" charset="0"/>
                          <a:cs typeface="Arial" panose="020B0604020202020204" pitchFamily="34" charset="0"/>
                        </a:rPr>
                        <a:t>Entro il 15 del mese successivo a quello di ricezione della fattura o di effettuazione dell’operazione</a:t>
                      </a: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tc>
                <a:extLst>
                  <a:ext uri="{0D108BD9-81ED-4DB2-BD59-A6C34878D82A}">
                    <a16:rowId xmlns:a16="http://schemas.microsoft.com/office/drawing/2014/main" val="3416430322"/>
                  </a:ext>
                </a:extLst>
              </a:tr>
            </a:tbl>
          </a:graphicData>
        </a:graphic>
      </p:graphicFrame>
      <p:sp>
        <p:nvSpPr>
          <p:cNvPr id="34" name="CasellaDiTesto 33">
            <a:extLst>
              <a:ext uri="{FF2B5EF4-FFF2-40B4-BE49-F238E27FC236}">
                <a16:creationId xmlns:a16="http://schemas.microsoft.com/office/drawing/2014/main" id="{C1CC687C-550D-4A6F-BFAF-BF7AF5907803}"/>
              </a:ext>
            </a:extLst>
          </p:cNvPr>
          <p:cNvSpPr txBox="1"/>
          <p:nvPr/>
        </p:nvSpPr>
        <p:spPr>
          <a:xfrm>
            <a:off x="906232" y="1202604"/>
            <a:ext cx="9372600" cy="400110"/>
          </a:xfrm>
          <a:prstGeom prst="rect">
            <a:avLst/>
          </a:prstGeom>
          <a:noFill/>
        </p:spPr>
        <p:txBody>
          <a:bodyPr wrap="square">
            <a:spAutoFit/>
          </a:bodyPr>
          <a:lstStyle/>
          <a:p>
            <a:r>
              <a:rPr lang="it-IT" sz="2000" dirty="0">
                <a:latin typeface="Arial" panose="020B0604020202020204" pitchFamily="34" charset="0"/>
                <a:cs typeface="Arial" panose="020B0604020202020204" pitchFamily="34" charset="0"/>
              </a:rPr>
              <a:t>Di seguito una sintetica tabella riassuntiva delle nuove regole.</a:t>
            </a:r>
          </a:p>
        </p:txBody>
      </p:sp>
      <p:sp>
        <p:nvSpPr>
          <p:cNvPr id="36" name="CasellaDiTesto 35">
            <a:extLst>
              <a:ext uri="{FF2B5EF4-FFF2-40B4-BE49-F238E27FC236}">
                <a16:creationId xmlns:a16="http://schemas.microsoft.com/office/drawing/2014/main" id="{51862E02-36B7-41CF-80DD-D55624E6E23E}"/>
              </a:ext>
            </a:extLst>
          </p:cNvPr>
          <p:cNvSpPr txBox="1"/>
          <p:nvPr/>
        </p:nvSpPr>
        <p:spPr>
          <a:xfrm>
            <a:off x="856067" y="7745753"/>
            <a:ext cx="16252711" cy="1015663"/>
          </a:xfrm>
          <a:prstGeom prst="rect">
            <a:avLst/>
          </a:prstGeom>
          <a:noFill/>
        </p:spPr>
        <p:txBody>
          <a:bodyPr wrap="square">
            <a:spAutoFit/>
          </a:bodyPr>
          <a:lstStyle/>
          <a:p>
            <a:pPr algn="just"/>
            <a:r>
              <a:rPr lang="it-IT" sz="2000" b="1" dirty="0">
                <a:effectLst/>
                <a:latin typeface="Arial" panose="020B0604020202020204" pitchFamily="34" charset="0"/>
                <a:ea typeface="Arial" panose="020B0604020202020204" pitchFamily="34" charset="0"/>
              </a:rPr>
              <a:t>NB. </a:t>
            </a:r>
            <a:r>
              <a:rPr lang="it-IT" sz="2000" dirty="0">
                <a:effectLst/>
                <a:latin typeface="Arial" panose="020B0604020202020204" pitchFamily="34" charset="0"/>
                <a:ea typeface="Arial" panose="020B0604020202020204" pitchFamily="34" charset="0"/>
              </a:rPr>
              <a:t>Vale la pena evidenziare che la nuova disciplina di trasmissione dati</a:t>
            </a:r>
            <a:r>
              <a:rPr lang="it-IT" sz="2000" b="1" dirty="0">
                <a:effectLst/>
                <a:latin typeface="Arial" panose="020B0604020202020204" pitchFamily="34" charset="0"/>
                <a:ea typeface="Arial" panose="020B0604020202020204" pitchFamily="34" charset="0"/>
              </a:rPr>
              <a:t> non sostituisce l’obbligo di fatturazione </a:t>
            </a:r>
            <a:r>
              <a:rPr lang="it-IT" sz="2000" dirty="0">
                <a:effectLst/>
                <a:latin typeface="Arial" panose="020B0604020202020204" pitchFamily="34" charset="0"/>
                <a:ea typeface="Arial" panose="020B0604020202020204" pitchFamily="34" charset="0"/>
              </a:rPr>
              <a:t>che</a:t>
            </a:r>
            <a:r>
              <a:rPr lang="it-IT" sz="2000" b="1" dirty="0">
                <a:effectLst/>
                <a:latin typeface="Arial" panose="020B0604020202020204" pitchFamily="34" charset="0"/>
                <a:ea typeface="Arial" panose="020B0604020202020204" pitchFamily="34" charset="0"/>
              </a:rPr>
              <a:t> </a:t>
            </a:r>
            <a:r>
              <a:rPr lang="it-IT" sz="2000" dirty="0">
                <a:effectLst/>
                <a:latin typeface="Arial" panose="020B0604020202020204" pitchFamily="34" charset="0"/>
                <a:ea typeface="Arial" panose="020B0604020202020204" pitchFamily="34" charset="0"/>
              </a:rPr>
              <a:t>rimangono due adempimenti ben distinti. Quindi, anche dal 1° gennaio 2022, un’operazione transfrontaliera dovrà essere documentata tramite fattura cartacea o analogica ma i dati dell’operazione dovrà essere comunicata all’Agenzia, entro i nuovi termini e nel rispetto delle citate regole tecniche.</a:t>
            </a:r>
            <a:endParaRPr lang="it-IT" sz="2000" dirty="0"/>
          </a:p>
        </p:txBody>
      </p:sp>
      <p:sp>
        <p:nvSpPr>
          <p:cNvPr id="37" name="CasellaDiTesto 36">
            <a:extLst>
              <a:ext uri="{FF2B5EF4-FFF2-40B4-BE49-F238E27FC236}">
                <a16:creationId xmlns:a16="http://schemas.microsoft.com/office/drawing/2014/main" id="{93DFEFA0-B949-46CA-8264-6F6013205A38}"/>
              </a:ext>
            </a:extLst>
          </p:cNvPr>
          <p:cNvSpPr txBox="1"/>
          <p:nvPr/>
        </p:nvSpPr>
        <p:spPr>
          <a:xfrm>
            <a:off x="17225030" y="8430692"/>
            <a:ext cx="779049"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2800" b="1" dirty="0">
                <a:solidFill>
                  <a:srgbClr val="F9FAFD">
                    <a:lumMod val="25000"/>
                  </a:srgbClr>
                </a:solidFill>
                <a:latin typeface="Arial" panose="020B0604020202020204" pitchFamily="34" charset="0"/>
                <a:cs typeface="Arial" panose="020B0604020202020204" pitchFamily="34" charset="0"/>
              </a:rPr>
              <a:t>2</a:t>
            </a:r>
            <a:r>
              <a:rPr kumimoji="0" lang="it-IT" sz="2800" b="1"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Arial" panose="020B0604020202020204" pitchFamily="34" charset="0"/>
              </a:rPr>
              <a:t>/2</a:t>
            </a:r>
          </a:p>
        </p:txBody>
      </p:sp>
    </p:spTree>
    <p:extLst>
      <p:ext uri="{BB962C8B-B14F-4D97-AF65-F5344CB8AC3E}">
        <p14:creationId xmlns:p14="http://schemas.microsoft.com/office/powerpoint/2010/main" val="13656135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35">
            <a:extLst>
              <a:ext uri="{FF2B5EF4-FFF2-40B4-BE49-F238E27FC236}">
                <a16:creationId xmlns:a16="http://schemas.microsoft.com/office/drawing/2014/main" id="{305397E7-F399-4A7D-8551-4E96037836E1}"/>
              </a:ext>
            </a:extLst>
          </p:cNvPr>
          <p:cNvSpPr/>
          <p:nvPr/>
        </p:nvSpPr>
        <p:spPr>
          <a:xfrm>
            <a:off x="1386874" y="2211644"/>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27" name="Group 34">
            <a:extLst>
              <a:ext uri="{FF2B5EF4-FFF2-40B4-BE49-F238E27FC236}">
                <a16:creationId xmlns:a16="http://schemas.microsoft.com/office/drawing/2014/main" id="{673B8A12-394C-4EEB-B0C9-F0BB0DDE95E3}"/>
              </a:ext>
            </a:extLst>
          </p:cNvPr>
          <p:cNvGrpSpPr/>
          <p:nvPr/>
        </p:nvGrpSpPr>
        <p:grpSpPr>
          <a:xfrm>
            <a:off x="-223452" y="2010553"/>
            <a:ext cx="10520994" cy="1783397"/>
            <a:chOff x="2266150" y="5831404"/>
            <a:chExt cx="10520994" cy="1783397"/>
          </a:xfrm>
        </p:grpSpPr>
        <p:sp>
          <p:nvSpPr>
            <p:cNvPr id="28" name="Rectangle 32">
              <a:extLst>
                <a:ext uri="{FF2B5EF4-FFF2-40B4-BE49-F238E27FC236}">
                  <a16:creationId xmlns:a16="http://schemas.microsoft.com/office/drawing/2014/main" id="{0B69E005-DC54-4A5E-9E32-687ECEC08B3A}"/>
                </a:ext>
              </a:extLst>
            </p:cNvPr>
            <p:cNvSpPr/>
            <p:nvPr/>
          </p:nvSpPr>
          <p:spPr>
            <a:xfrm rot="3855042">
              <a:off x="6319038" y="1778516"/>
              <a:ext cx="1313777" cy="9419554"/>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Rectangle 33">
              <a:extLst>
                <a:ext uri="{FF2B5EF4-FFF2-40B4-BE49-F238E27FC236}">
                  <a16:creationId xmlns:a16="http://schemas.microsoft.com/office/drawing/2014/main" id="{11714101-459C-415A-8D5B-29BF735666F8}"/>
                </a:ext>
              </a:extLst>
            </p:cNvPr>
            <p:cNvSpPr/>
            <p:nvPr/>
          </p:nvSpPr>
          <p:spPr>
            <a:xfrm rot="3855042">
              <a:off x="6731259" y="1558916"/>
              <a:ext cx="1731771" cy="1037999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785315" y="4836825"/>
            <a:ext cx="3116125" cy="677108"/>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it-IT" sz="20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mn-cs"/>
              </a:rPr>
              <a:t> </a:t>
            </a:r>
            <a:endParaRPr kumimoji="0" lang="it-IT" sz="2400" b="0" i="0" u="none" strike="noStrike" kern="1200" cap="none" spc="0" normalizeH="0" baseline="0" noProof="0" dirty="0">
              <a:ln>
                <a:noFill/>
              </a:ln>
              <a:solidFill>
                <a:srgbClr val="F9FAFD">
                  <a:lumMod val="25000"/>
                </a:srgbClr>
              </a:solidFill>
              <a:effectLst/>
              <a:uLnTx/>
              <a:uFillTx/>
              <a:latin typeface="Segoe UI" panose="020B0502040204020203" pitchFamily="34" charset="0"/>
              <a:ea typeface="+mn-ea"/>
              <a:cs typeface="+mn-cs"/>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162037" y="179075"/>
            <a:ext cx="4789365"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IVA</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21" name="Google Shape;577;p86">
            <a:extLst>
              <a:ext uri="{FF2B5EF4-FFF2-40B4-BE49-F238E27FC236}">
                <a16:creationId xmlns:a16="http://schemas.microsoft.com/office/drawing/2014/main" id="{6EE432FB-8B19-43D9-A366-3F81ACBA66C6}"/>
              </a:ext>
            </a:extLst>
          </p:cNvPr>
          <p:cNvSpPr txBox="1"/>
          <p:nvPr/>
        </p:nvSpPr>
        <p:spPr>
          <a:xfrm>
            <a:off x="818833" y="1337199"/>
            <a:ext cx="3330319" cy="1033938"/>
          </a:xfrm>
          <a:prstGeom prst="rect">
            <a:avLst/>
          </a:prstGeom>
          <a:noFill/>
          <a:ln>
            <a:noFill/>
          </a:ln>
        </p:spPr>
        <p:txBody>
          <a:bodyPr spcFirstLastPara="1" wrap="square" lIns="91425" tIns="45700" rIns="91425" bIns="45700" anchor="t" anchorCtr="0">
            <a:noAutofit/>
          </a:bodyPr>
          <a:lstStyle/>
          <a:p>
            <a:pPr lvl="0" algn="ctr">
              <a:lnSpc>
                <a:spcPct val="102777"/>
              </a:lnSpc>
              <a:buClr>
                <a:srgbClr val="000000"/>
              </a:buClr>
              <a:buSzPts val="5400"/>
              <a:defRPr/>
            </a:pPr>
            <a:r>
              <a:rPr lang="it-IT" sz="2000" b="1" dirty="0">
                <a:solidFill>
                  <a:srgbClr val="1F2F5E"/>
                </a:solidFill>
                <a:latin typeface="Arial" panose="020B0604020202020204" pitchFamily="34" charset="0"/>
                <a:ea typeface="Montserrat Black"/>
                <a:cs typeface="Arial" panose="020B0604020202020204" pitchFamily="34" charset="0"/>
                <a:sym typeface="Montserrat Black"/>
              </a:rPr>
              <a:t>Risp. </a:t>
            </a:r>
            <a:r>
              <a:rPr lang="it-IT" sz="2000" b="1" dirty="0" err="1">
                <a:solidFill>
                  <a:srgbClr val="1F2F5E"/>
                </a:solidFill>
                <a:latin typeface="Arial" panose="020B0604020202020204" pitchFamily="34" charset="0"/>
                <a:ea typeface="Montserrat Black"/>
                <a:cs typeface="Arial" panose="020B0604020202020204" pitchFamily="34" charset="0"/>
                <a:sym typeface="Montserrat Black"/>
              </a:rPr>
              <a:t>Interp</a:t>
            </a:r>
            <a:r>
              <a:rPr lang="it-IT" sz="2000" b="1" dirty="0">
                <a:solidFill>
                  <a:srgbClr val="1F2F5E"/>
                </a:solidFill>
                <a:latin typeface="Arial" panose="020B0604020202020204" pitchFamily="34" charset="0"/>
                <a:ea typeface="Montserrat Black"/>
                <a:cs typeface="Arial" panose="020B0604020202020204" pitchFamily="34" charset="0"/>
                <a:sym typeface="Montserrat Black"/>
              </a:rPr>
              <a:t>. </a:t>
            </a:r>
          </a:p>
          <a:p>
            <a:pPr lvl="0" algn="ctr">
              <a:lnSpc>
                <a:spcPct val="102777"/>
              </a:lnSpc>
              <a:buClr>
                <a:srgbClr val="000000"/>
              </a:buClr>
              <a:buSzPts val="5400"/>
              <a:defRPr/>
            </a:pPr>
            <a:r>
              <a:rPr lang="it-IT" sz="2000" b="1" dirty="0">
                <a:solidFill>
                  <a:srgbClr val="1F2F5E"/>
                </a:solidFill>
                <a:latin typeface="Arial" panose="020B0604020202020204" pitchFamily="34" charset="0"/>
                <a:ea typeface="Montserrat Black"/>
                <a:cs typeface="Arial" panose="020B0604020202020204" pitchFamily="34" charset="0"/>
                <a:sym typeface="Montserrat Black"/>
              </a:rPr>
              <a:t>n. 752 del 2021</a:t>
            </a:r>
          </a:p>
          <a:p>
            <a:pPr marL="0" marR="0" lvl="0" indent="0" algn="ctr" defTabSz="457200" rtl="0" eaLnBrk="1" fontAlgn="auto" latinLnBrk="0" hangingPunct="1">
              <a:lnSpc>
                <a:spcPct val="102777"/>
              </a:lnSpc>
              <a:spcBef>
                <a:spcPts val="0"/>
              </a:spcBef>
              <a:spcAft>
                <a:spcPts val="0"/>
              </a:spcAft>
              <a:buClr>
                <a:srgbClr val="000000"/>
              </a:buClr>
              <a:buSzPts val="5400"/>
              <a:buFontTx/>
              <a:buNone/>
              <a:tabLst/>
              <a:defRPr/>
            </a:pPr>
            <a:r>
              <a:rPr kumimoji="0" lang="it-IT" sz="2000" b="1" i="0" u="none" strike="noStrike" kern="1200" cap="none" spc="0" normalizeH="0" baseline="0" noProof="0" dirty="0">
                <a:ln>
                  <a:noFill/>
                </a:ln>
                <a:solidFill>
                  <a:srgbClr val="1F2F5E"/>
                </a:solidFill>
                <a:effectLst/>
                <a:uLnTx/>
                <a:uFillTx/>
                <a:latin typeface="Arial" panose="020B0604020202020204" pitchFamily="34" charset="0"/>
                <a:ea typeface="Montserrat Black"/>
                <a:cs typeface="Arial" panose="020B0604020202020204" pitchFamily="34" charset="0"/>
                <a:sym typeface="Montserrat Black"/>
              </a:rPr>
              <a:t>. </a:t>
            </a:r>
          </a:p>
        </p:txBody>
      </p:sp>
      <p:sp>
        <p:nvSpPr>
          <p:cNvPr id="24" name="CasellaDiTesto 23">
            <a:extLst>
              <a:ext uri="{FF2B5EF4-FFF2-40B4-BE49-F238E27FC236}">
                <a16:creationId xmlns:a16="http://schemas.microsoft.com/office/drawing/2014/main" id="{8AE80936-9284-484F-8236-8CEBEC76B855}"/>
              </a:ext>
            </a:extLst>
          </p:cNvPr>
          <p:cNvSpPr txBox="1"/>
          <p:nvPr/>
        </p:nvSpPr>
        <p:spPr>
          <a:xfrm>
            <a:off x="652842" y="4559447"/>
            <a:ext cx="3662299" cy="1200329"/>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rgbClr val="1F2F5E"/>
                </a:solidFill>
                <a:effectLst/>
                <a:uLnTx/>
                <a:uFillTx/>
                <a:latin typeface="Arial" panose="020B0604020202020204" pitchFamily="34" charset="0"/>
                <a:ea typeface="+mn-ea"/>
                <a:cs typeface="+mn-cs"/>
              </a:rPr>
              <a:t>ALIQUOTA IVA PRODOTTI DELLA PANETTERIA</a:t>
            </a:r>
            <a:endParaRPr kumimoji="0" lang="it-IT" sz="2400" b="0" i="0" u="none" strike="noStrike" kern="1200" cap="none" spc="0" normalizeH="0" baseline="0" noProof="0" dirty="0">
              <a:ln>
                <a:noFill/>
              </a:ln>
              <a:solidFill>
                <a:srgbClr val="1F2F5E"/>
              </a:solidFill>
              <a:effectLst/>
              <a:uLnTx/>
              <a:uFillTx/>
              <a:latin typeface="Segoe UI" panose="020B0502040204020203" pitchFamily="34" charset="0"/>
              <a:ea typeface="+mn-ea"/>
              <a:cs typeface="+mn-cs"/>
            </a:endParaRPr>
          </a:p>
        </p:txBody>
      </p:sp>
      <p:sp>
        <p:nvSpPr>
          <p:cNvPr id="30" name="Oval 9">
            <a:extLst>
              <a:ext uri="{FF2B5EF4-FFF2-40B4-BE49-F238E27FC236}">
                <a16:creationId xmlns:a16="http://schemas.microsoft.com/office/drawing/2014/main" id="{57282801-9532-4AD4-9D93-ED7D8B141199}"/>
              </a:ext>
            </a:extLst>
          </p:cNvPr>
          <p:cNvSpPr/>
          <p:nvPr/>
        </p:nvSpPr>
        <p:spPr>
          <a:xfrm>
            <a:off x="1575040" y="2423352"/>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23" name="Gruppo 22">
            <a:extLst>
              <a:ext uri="{FF2B5EF4-FFF2-40B4-BE49-F238E27FC236}">
                <a16:creationId xmlns:a16="http://schemas.microsoft.com/office/drawing/2014/main" id="{24707E75-354C-0B4F-BDF4-63827DA0FD3F}"/>
              </a:ext>
            </a:extLst>
          </p:cNvPr>
          <p:cNvGrpSpPr/>
          <p:nvPr/>
        </p:nvGrpSpPr>
        <p:grpSpPr>
          <a:xfrm>
            <a:off x="1" y="9097706"/>
            <a:ext cx="18287999" cy="1177858"/>
            <a:chOff x="-121141" y="6091519"/>
            <a:chExt cx="12462637" cy="894504"/>
          </a:xfrm>
        </p:grpSpPr>
        <p:sp>
          <p:nvSpPr>
            <p:cNvPr id="25" name="Rettangolo 24">
              <a:extLst>
                <a:ext uri="{FF2B5EF4-FFF2-40B4-BE49-F238E27FC236}">
                  <a16:creationId xmlns:a16="http://schemas.microsoft.com/office/drawing/2014/main" id="{F8E03130-F3A7-AA41-8B7E-FF0527017A2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1" name="Immagine 30">
              <a:extLst>
                <a:ext uri="{FF2B5EF4-FFF2-40B4-BE49-F238E27FC236}">
                  <a16:creationId xmlns:a16="http://schemas.microsoft.com/office/drawing/2014/main" id="{DFC0E9CE-02DD-F947-9370-F5A282AEF107}"/>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32" name="CasellaDiTesto 31">
            <a:extLst>
              <a:ext uri="{FF2B5EF4-FFF2-40B4-BE49-F238E27FC236}">
                <a16:creationId xmlns:a16="http://schemas.microsoft.com/office/drawing/2014/main" id="{4BACEE56-AB29-2441-AC12-A7EE78CAE11F}"/>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4" name="CasellaDiTesto 33">
            <a:extLst>
              <a:ext uri="{FF2B5EF4-FFF2-40B4-BE49-F238E27FC236}">
                <a16:creationId xmlns:a16="http://schemas.microsoft.com/office/drawing/2014/main" id="{651DF686-4289-4AD7-867D-9EA92FBB6FAA}"/>
              </a:ext>
            </a:extLst>
          </p:cNvPr>
          <p:cNvSpPr txBox="1"/>
          <p:nvPr/>
        </p:nvSpPr>
        <p:spPr>
          <a:xfrm>
            <a:off x="4315141" y="2918897"/>
            <a:ext cx="13083540" cy="3785652"/>
          </a:xfrm>
          <a:prstGeom prst="rect">
            <a:avLst/>
          </a:prstGeom>
          <a:noFill/>
        </p:spPr>
        <p:txBody>
          <a:bodyPr wrap="square">
            <a:spAutoFit/>
          </a:bodyPr>
          <a:lstStyle/>
          <a:p>
            <a:pPr algn="just" rtl="0" fontAlgn="base"/>
            <a:r>
              <a:rPr lang="it-IT" sz="2400" b="0" i="0" dirty="0">
                <a:solidFill>
                  <a:srgbClr val="000000"/>
                </a:solidFill>
                <a:effectLst/>
                <a:latin typeface="Arial" panose="020B0604020202020204" pitchFamily="34" charset="0"/>
                <a:cs typeface="Arial" panose="020B0604020202020204" pitchFamily="34" charset="0"/>
              </a:rPr>
              <a:t>Come in precedenza affermato con riguardo alle basi per pizze, l'Agenzia chiarisce che anche le </a:t>
            </a:r>
            <a:r>
              <a:rPr lang="it-IT" sz="2400" b="1" i="0" dirty="0">
                <a:solidFill>
                  <a:srgbClr val="000000"/>
                </a:solidFill>
                <a:effectLst/>
                <a:latin typeface="Arial" panose="020B0604020202020204" pitchFamily="34" charset="0"/>
                <a:cs typeface="Arial" panose="020B0604020202020204" pitchFamily="34" charset="0"/>
              </a:rPr>
              <a:t>basi per pinse</a:t>
            </a:r>
            <a:r>
              <a:rPr lang="it-IT" sz="2400" b="0" i="0" dirty="0">
                <a:solidFill>
                  <a:srgbClr val="000000"/>
                </a:solidFill>
                <a:effectLst/>
                <a:latin typeface="Arial" panose="020B0604020202020204" pitchFamily="34" charset="0"/>
                <a:cs typeface="Arial" panose="020B0604020202020204" pitchFamily="34" charset="0"/>
              </a:rPr>
              <a:t> devono ritenersi ricomprese, ai fini IVA, fra i prodotti della “panetteria ordinaria” ove preparati con specifici ingredienti e sostanze ammessi dalla disciplina del settore della panetteria (art. 75 comma 2 della L. 413/91). Conseguentemente, alle cessioni di tali beni potrà applicarsi l</a:t>
            </a:r>
            <a:r>
              <a:rPr lang="it-IT" sz="2400" b="1" i="0" dirty="0">
                <a:solidFill>
                  <a:srgbClr val="000000"/>
                </a:solidFill>
                <a:effectLst/>
                <a:latin typeface="Arial" panose="020B0604020202020204" pitchFamily="34" charset="0"/>
                <a:cs typeface="Arial" panose="020B0604020202020204" pitchFamily="34" charset="0"/>
              </a:rPr>
              <a:t>'aliquota IVA agevolata del 4%</a:t>
            </a:r>
            <a:r>
              <a:rPr lang="it-IT" sz="2400" b="0" i="0" dirty="0">
                <a:solidFill>
                  <a:srgbClr val="000000"/>
                </a:solidFill>
                <a:effectLst/>
                <a:latin typeface="Arial" panose="020B0604020202020204" pitchFamily="34" charset="0"/>
                <a:cs typeface="Arial" panose="020B0604020202020204" pitchFamily="34" charset="0"/>
              </a:rPr>
              <a:t> (n. 15, Tab. A, parte II, del DPR 633/72).  </a:t>
            </a:r>
          </a:p>
          <a:p>
            <a:pPr algn="just" rtl="0" fontAlgn="base"/>
            <a:endParaRPr lang="it-IT" sz="2400" b="0" i="0" dirty="0">
              <a:solidFill>
                <a:srgbClr val="000000"/>
              </a:solidFill>
              <a:effectLst/>
              <a:latin typeface="Arial" panose="020B0604020202020204" pitchFamily="34" charset="0"/>
              <a:cs typeface="Arial" panose="020B0604020202020204" pitchFamily="34" charset="0"/>
            </a:endParaRPr>
          </a:p>
          <a:p>
            <a:pPr algn="just" rtl="0" fontAlgn="base"/>
            <a:r>
              <a:rPr lang="it-IT" sz="2400" b="0" i="0" dirty="0">
                <a:solidFill>
                  <a:srgbClr val="000000"/>
                </a:solidFill>
                <a:effectLst/>
                <a:latin typeface="Arial" panose="020B0604020202020204" pitchFamily="34" charset="0"/>
                <a:cs typeface="Arial" panose="020B0604020202020204" pitchFamily="34" charset="0"/>
              </a:rPr>
              <a:t>Viceversa, qualora le basi siano farcite o preparate con ingredienti differenti, dovranno considerarsi prodotti della “panetteria fine” alle cui cessioni si applica l’aliquota IVA del 10% (n. 68, Tab. A, parte III, del DPR 633/72) (cfr. risposte </a:t>
            </a:r>
            <a:r>
              <a:rPr lang="it-IT" sz="2400" b="0" i="0" dirty="0" err="1">
                <a:solidFill>
                  <a:srgbClr val="000000"/>
                </a:solidFill>
                <a:effectLst/>
                <a:latin typeface="Arial" panose="020B0604020202020204" pitchFamily="34" charset="0"/>
                <a:cs typeface="Arial" panose="020B0604020202020204" pitchFamily="34" charset="0"/>
              </a:rPr>
              <a:t>nn</a:t>
            </a:r>
            <a:r>
              <a:rPr lang="it-IT" sz="2400" b="0" i="0" dirty="0">
                <a:solidFill>
                  <a:srgbClr val="000000"/>
                </a:solidFill>
                <a:effectLst/>
                <a:latin typeface="Arial" panose="020B0604020202020204" pitchFamily="34" charset="0"/>
                <a:cs typeface="Arial" panose="020B0604020202020204" pitchFamily="34" charset="0"/>
              </a:rPr>
              <a:t>. 546 e 547 del 2021). </a:t>
            </a:r>
          </a:p>
        </p:txBody>
      </p:sp>
      <p:pic>
        <p:nvPicPr>
          <p:cNvPr id="8" name="Elemento grafico 7" descr="Pizza intera con riempimento a tinta unita">
            <a:extLst>
              <a:ext uri="{FF2B5EF4-FFF2-40B4-BE49-F238E27FC236}">
                <a16:creationId xmlns:a16="http://schemas.microsoft.com/office/drawing/2014/main" id="{857F5D52-F5EC-441C-AAF3-A71113EC9E0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69860" y="2737918"/>
            <a:ext cx="1200729" cy="1200729"/>
          </a:xfrm>
          <a:prstGeom prst="rect">
            <a:avLst/>
          </a:prstGeom>
        </p:spPr>
      </p:pic>
    </p:spTree>
    <p:extLst>
      <p:ext uri="{BB962C8B-B14F-4D97-AF65-F5344CB8AC3E}">
        <p14:creationId xmlns:p14="http://schemas.microsoft.com/office/powerpoint/2010/main" val="34037632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750"/>
                                        <p:tgtEl>
                                          <p:spTgt spid="21"/>
                                        </p:tgtEl>
                                      </p:cBhvr>
                                    </p:animEffect>
                                    <p:anim calcmode="lin" valueType="num">
                                      <p:cBhvr>
                                        <p:cTn id="13" dur="750" fill="hold"/>
                                        <p:tgtEl>
                                          <p:spTgt spid="21"/>
                                        </p:tgtEl>
                                        <p:attrNameLst>
                                          <p:attrName>ppt_x</p:attrName>
                                        </p:attrNameLst>
                                      </p:cBhvr>
                                      <p:tavLst>
                                        <p:tav tm="0">
                                          <p:val>
                                            <p:strVal val="#ppt_x"/>
                                          </p:val>
                                        </p:tav>
                                        <p:tav tm="100000">
                                          <p:val>
                                            <p:strVal val="#ppt_x"/>
                                          </p:val>
                                        </p:tav>
                                      </p:tavLst>
                                    </p:anim>
                                    <p:anim calcmode="lin" valueType="num">
                                      <p:cBhvr>
                                        <p:cTn id="14" dur="75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up)">
                                      <p:cBhvr>
                                        <p:cTn id="19" dur="500"/>
                                        <p:tgtEl>
                                          <p:spTgt spid="26"/>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wipe(up)">
                                      <p:cBhvr>
                                        <p:cTn id="2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7" grpId="0"/>
      <p:bldP spid="21" grpId="0"/>
      <p:bldP spid="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Oval 35">
            <a:extLst>
              <a:ext uri="{FF2B5EF4-FFF2-40B4-BE49-F238E27FC236}">
                <a16:creationId xmlns:a16="http://schemas.microsoft.com/office/drawing/2014/main" id="{D0985A89-5BCB-6148-9DA3-1F23A9E89116}"/>
              </a:ext>
            </a:extLst>
          </p:cNvPr>
          <p:cNvSpPr/>
          <p:nvPr/>
        </p:nvSpPr>
        <p:spPr>
          <a:xfrm>
            <a:off x="1386874" y="2211644"/>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27" name="Group 34">
            <a:extLst>
              <a:ext uri="{FF2B5EF4-FFF2-40B4-BE49-F238E27FC236}">
                <a16:creationId xmlns:a16="http://schemas.microsoft.com/office/drawing/2014/main" id="{673B8A12-394C-4EEB-B0C9-F0BB0DDE95E3}"/>
              </a:ext>
            </a:extLst>
          </p:cNvPr>
          <p:cNvGrpSpPr/>
          <p:nvPr/>
        </p:nvGrpSpPr>
        <p:grpSpPr>
          <a:xfrm>
            <a:off x="-223452" y="2010553"/>
            <a:ext cx="10520994" cy="1783397"/>
            <a:chOff x="2266150" y="5831404"/>
            <a:chExt cx="10520994" cy="1783397"/>
          </a:xfrm>
        </p:grpSpPr>
        <p:sp>
          <p:nvSpPr>
            <p:cNvPr id="28" name="Rectangle 32">
              <a:extLst>
                <a:ext uri="{FF2B5EF4-FFF2-40B4-BE49-F238E27FC236}">
                  <a16:creationId xmlns:a16="http://schemas.microsoft.com/office/drawing/2014/main" id="{0B69E005-DC54-4A5E-9E32-687ECEC08B3A}"/>
                </a:ext>
              </a:extLst>
            </p:cNvPr>
            <p:cNvSpPr/>
            <p:nvPr/>
          </p:nvSpPr>
          <p:spPr>
            <a:xfrm rot="3855042">
              <a:off x="6319038" y="1778516"/>
              <a:ext cx="1313777" cy="9419554"/>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Rectangle 33">
              <a:extLst>
                <a:ext uri="{FF2B5EF4-FFF2-40B4-BE49-F238E27FC236}">
                  <a16:creationId xmlns:a16="http://schemas.microsoft.com/office/drawing/2014/main" id="{11714101-459C-415A-8D5B-29BF735666F8}"/>
                </a:ext>
              </a:extLst>
            </p:cNvPr>
            <p:cNvSpPr/>
            <p:nvPr/>
          </p:nvSpPr>
          <p:spPr>
            <a:xfrm rot="3855042">
              <a:off x="6731259" y="1558916"/>
              <a:ext cx="1731771" cy="1037999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785315" y="4836825"/>
            <a:ext cx="3116125" cy="677108"/>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it-IT" sz="20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mn-cs"/>
              </a:rPr>
              <a:t> </a:t>
            </a:r>
            <a:endParaRPr kumimoji="0" lang="it-IT" sz="2400" b="0" i="0" u="none" strike="noStrike" kern="1200" cap="none" spc="0" normalizeH="0" baseline="0" noProof="0" dirty="0">
              <a:ln>
                <a:noFill/>
              </a:ln>
              <a:solidFill>
                <a:srgbClr val="F9FAFD">
                  <a:lumMod val="25000"/>
                </a:srgbClr>
              </a:solidFill>
              <a:effectLst/>
              <a:uLnTx/>
              <a:uFillTx/>
              <a:latin typeface="Segoe UI" panose="020B0502040204020203" pitchFamily="34" charset="0"/>
              <a:ea typeface="+mn-ea"/>
              <a:cs typeface="+mn-cs"/>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5" name="Oval 9">
            <a:extLst>
              <a:ext uri="{FF2B5EF4-FFF2-40B4-BE49-F238E27FC236}">
                <a16:creationId xmlns:a16="http://schemas.microsoft.com/office/drawing/2014/main" id="{8CDBCC7E-5BF4-5D4E-968C-B02500EDFEEA}"/>
              </a:ext>
            </a:extLst>
          </p:cNvPr>
          <p:cNvSpPr/>
          <p:nvPr/>
        </p:nvSpPr>
        <p:spPr>
          <a:xfrm>
            <a:off x="1575040" y="2423352"/>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37" name="Gruppo 36">
            <a:extLst>
              <a:ext uri="{FF2B5EF4-FFF2-40B4-BE49-F238E27FC236}">
                <a16:creationId xmlns:a16="http://schemas.microsoft.com/office/drawing/2014/main" id="{AA502A59-74CE-CB41-A951-BBEBECE64C3C}"/>
              </a:ext>
            </a:extLst>
          </p:cNvPr>
          <p:cNvGrpSpPr/>
          <p:nvPr/>
        </p:nvGrpSpPr>
        <p:grpSpPr>
          <a:xfrm>
            <a:off x="1" y="9097706"/>
            <a:ext cx="18287999" cy="1177858"/>
            <a:chOff x="-121141" y="6091519"/>
            <a:chExt cx="12462637" cy="894504"/>
          </a:xfrm>
        </p:grpSpPr>
        <p:sp>
          <p:nvSpPr>
            <p:cNvPr id="38" name="Rettangolo 37">
              <a:extLst>
                <a:ext uri="{FF2B5EF4-FFF2-40B4-BE49-F238E27FC236}">
                  <a16:creationId xmlns:a16="http://schemas.microsoft.com/office/drawing/2014/main" id="{D4CCEC50-C8CB-3C4D-AD56-4C6BE57B3B4A}"/>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9" name="Immagine 38">
              <a:extLst>
                <a:ext uri="{FF2B5EF4-FFF2-40B4-BE49-F238E27FC236}">
                  <a16:creationId xmlns:a16="http://schemas.microsoft.com/office/drawing/2014/main" id="{D3E691EC-C7CE-024A-97AB-4D5D42D162D3}"/>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40" name="CasellaDiTesto 39">
            <a:extLst>
              <a:ext uri="{FF2B5EF4-FFF2-40B4-BE49-F238E27FC236}">
                <a16:creationId xmlns:a16="http://schemas.microsoft.com/office/drawing/2014/main" id="{3F7B168A-48BF-114C-B27F-673B49A0043C}"/>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aphicFrame>
        <p:nvGraphicFramePr>
          <p:cNvPr id="21" name="Tabella 20">
            <a:extLst>
              <a:ext uri="{FF2B5EF4-FFF2-40B4-BE49-F238E27FC236}">
                <a16:creationId xmlns:a16="http://schemas.microsoft.com/office/drawing/2014/main" id="{89721725-DA4C-4FFB-87E2-014496FE9F65}"/>
              </a:ext>
            </a:extLst>
          </p:cNvPr>
          <p:cNvGraphicFramePr>
            <a:graphicFrameLocks noGrp="1"/>
          </p:cNvGraphicFramePr>
          <p:nvPr>
            <p:extLst>
              <p:ext uri="{D42A27DB-BD31-4B8C-83A1-F6EECF244321}">
                <p14:modId xmlns:p14="http://schemas.microsoft.com/office/powerpoint/2010/main" val="365260228"/>
              </p:ext>
            </p:extLst>
          </p:nvPr>
        </p:nvGraphicFramePr>
        <p:xfrm>
          <a:off x="3948285" y="1353211"/>
          <a:ext cx="13972611" cy="7351205"/>
        </p:xfrm>
        <a:graphic>
          <a:graphicData uri="http://schemas.openxmlformats.org/drawingml/2006/table">
            <a:tbl>
              <a:tblPr>
                <a:tableStyleId>{3C2FFA5D-87B4-456A-9821-1D502468CF0F}</a:tableStyleId>
              </a:tblPr>
              <a:tblGrid>
                <a:gridCol w="2152049">
                  <a:extLst>
                    <a:ext uri="{9D8B030D-6E8A-4147-A177-3AD203B41FA5}">
                      <a16:colId xmlns:a16="http://schemas.microsoft.com/office/drawing/2014/main" val="1866101581"/>
                    </a:ext>
                  </a:extLst>
                </a:gridCol>
                <a:gridCol w="1723363">
                  <a:extLst>
                    <a:ext uri="{9D8B030D-6E8A-4147-A177-3AD203B41FA5}">
                      <a16:colId xmlns:a16="http://schemas.microsoft.com/office/drawing/2014/main" val="2858654031"/>
                    </a:ext>
                  </a:extLst>
                </a:gridCol>
                <a:gridCol w="10097199">
                  <a:extLst>
                    <a:ext uri="{9D8B030D-6E8A-4147-A177-3AD203B41FA5}">
                      <a16:colId xmlns:a16="http://schemas.microsoft.com/office/drawing/2014/main" val="2262648079"/>
                    </a:ext>
                  </a:extLst>
                </a:gridCol>
              </a:tblGrid>
              <a:tr h="2237138">
                <a:tc>
                  <a:txBody>
                    <a:bodyPr/>
                    <a:lstStyle/>
                    <a:p>
                      <a:pPr algn="ctr" rtl="0" fontAlgn="base"/>
                      <a:r>
                        <a:rPr lang="it-IT" sz="2000" b="1" dirty="0">
                          <a:solidFill>
                            <a:schemeClr val="tx2"/>
                          </a:solidFill>
                          <a:effectLst/>
                          <a:latin typeface="Arial" panose="020B0604020202020204" pitchFamily="34" charset="0"/>
                          <a:cs typeface="Arial" panose="020B0604020202020204" pitchFamily="34" charset="0"/>
                        </a:rPr>
                        <a:t>Risp. </a:t>
                      </a:r>
                      <a:r>
                        <a:rPr lang="it-IT" sz="2000" b="1" dirty="0" err="1">
                          <a:solidFill>
                            <a:schemeClr val="tx2"/>
                          </a:solidFill>
                          <a:effectLst/>
                          <a:latin typeface="Arial" panose="020B0604020202020204" pitchFamily="34" charset="0"/>
                          <a:cs typeface="Arial" panose="020B0604020202020204" pitchFamily="34" charset="0"/>
                        </a:rPr>
                        <a:t>Interp</a:t>
                      </a:r>
                      <a:r>
                        <a:rPr lang="it-IT" sz="2000" b="1" dirty="0">
                          <a:solidFill>
                            <a:schemeClr val="tx2"/>
                          </a:solidFill>
                          <a:effectLst/>
                          <a:latin typeface="Arial" panose="020B0604020202020204" pitchFamily="34" charset="0"/>
                          <a:cs typeface="Arial" panose="020B0604020202020204" pitchFamily="34" charset="0"/>
                        </a:rPr>
                        <a:t>. </a:t>
                      </a:r>
                    </a:p>
                    <a:p>
                      <a:pPr algn="ctr" rtl="0" fontAlgn="base"/>
                      <a:r>
                        <a:rPr lang="it-IT" sz="2000" b="1" dirty="0">
                          <a:solidFill>
                            <a:schemeClr val="tx2"/>
                          </a:solidFill>
                          <a:effectLst/>
                          <a:latin typeface="Arial" panose="020B0604020202020204" pitchFamily="34" charset="0"/>
                          <a:cs typeface="Arial" panose="020B0604020202020204" pitchFamily="34" charset="0"/>
                        </a:rPr>
                        <a:t>n. 756/2021 </a:t>
                      </a:r>
                      <a:endParaRPr lang="it-IT" sz="2000" b="1" i="0" dirty="0">
                        <a:solidFill>
                          <a:schemeClr val="tx2"/>
                        </a:solidFill>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5000"/>
                      </a:schemeClr>
                    </a:solidFill>
                  </a:tcPr>
                </a:tc>
                <a:tc rowSpan="2">
                  <a:txBody>
                    <a:bodyPr/>
                    <a:lstStyle/>
                    <a:p>
                      <a:pPr algn="ctr" rtl="0" fontAlgn="base"/>
                      <a:endParaRPr lang="it-IT" sz="2200" b="1" dirty="0">
                        <a:solidFill>
                          <a:schemeClr val="tx1"/>
                        </a:solidFill>
                        <a:effectLst/>
                        <a:latin typeface="Arial" panose="020B0604020202020204" pitchFamily="34" charset="0"/>
                        <a:cs typeface="Arial" panose="020B0604020202020204" pitchFamily="34" charset="0"/>
                      </a:endParaRPr>
                    </a:p>
                    <a:p>
                      <a:pPr algn="ctr" rtl="0" fontAlgn="base"/>
                      <a:r>
                        <a:rPr lang="it-IT" sz="2200" b="1" dirty="0">
                          <a:solidFill>
                            <a:schemeClr val="tx1"/>
                          </a:solidFill>
                          <a:effectLst/>
                          <a:latin typeface="Arial" panose="020B0604020202020204" pitchFamily="34" charset="0"/>
                          <a:cs typeface="Arial" panose="020B0604020202020204" pitchFamily="34" charset="0"/>
                        </a:rPr>
                        <a:t>GRUPPO</a:t>
                      </a:r>
                    </a:p>
                    <a:p>
                      <a:pPr algn="ctr" rtl="0" fontAlgn="base"/>
                      <a:r>
                        <a:rPr lang="it-IT" sz="2200" b="1" dirty="0">
                          <a:solidFill>
                            <a:schemeClr val="tx1"/>
                          </a:solidFill>
                          <a:effectLst/>
                          <a:latin typeface="Arial" panose="020B0604020202020204" pitchFamily="34" charset="0"/>
                          <a:cs typeface="Arial" panose="020B0604020202020204" pitchFamily="34" charset="0"/>
                        </a:rPr>
                        <a:t>IVA</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90000"/>
                      </a:schemeClr>
                    </a:solidFill>
                  </a:tcPr>
                </a:tc>
                <a:tc>
                  <a:txBody>
                    <a:bodyPr/>
                    <a:lstStyle/>
                    <a:p>
                      <a:pPr marL="0" lvl="0" indent="0" algn="just">
                        <a:lnSpc>
                          <a:spcPct val="115000"/>
                        </a:lnSpc>
                        <a:spcAft>
                          <a:spcPts val="800"/>
                        </a:spcAft>
                        <a:buFont typeface="Symbol" panose="05050102010706020507" pitchFamily="18" charset="2"/>
                        <a:buNone/>
                      </a:pPr>
                      <a:r>
                        <a:rPr lang="it-IT" sz="2000" dirty="0">
                          <a:solidFill>
                            <a:srgbClr val="000000"/>
                          </a:solidFill>
                          <a:effectLst/>
                          <a:latin typeface="Arial" panose="020B0604020202020204" pitchFamily="34" charset="0"/>
                          <a:ea typeface="Arial" panose="020B0604020202020204" pitchFamily="34" charset="0"/>
                          <a:cs typeface="Arial" panose="020B0604020202020204" pitchFamily="34" charset="0"/>
                        </a:rPr>
                        <a:t>Le operazioni </a:t>
                      </a:r>
                      <a:r>
                        <a:rPr lang="it-IT" sz="2000" dirty="0">
                          <a:effectLst/>
                          <a:latin typeface="Arial" panose="020B0604020202020204" pitchFamily="34" charset="0"/>
                          <a:ea typeface="Arial" panose="020B0604020202020204" pitchFamily="34" charset="0"/>
                          <a:cs typeface="Arial" panose="020B0604020202020204" pitchFamily="34" charset="0"/>
                        </a:rPr>
                        <a:t>effettuate da una </a:t>
                      </a:r>
                      <a:r>
                        <a:rPr lang="it-IT" sz="2000" dirty="0" err="1">
                          <a:effectLst/>
                          <a:latin typeface="Arial" panose="020B0604020202020204" pitchFamily="34" charset="0"/>
                          <a:ea typeface="Arial" panose="020B0604020202020204" pitchFamily="34" charset="0"/>
                          <a:cs typeface="Arial" panose="020B0604020202020204" pitchFamily="34" charset="0"/>
                        </a:rPr>
                        <a:t>branch</a:t>
                      </a:r>
                      <a:r>
                        <a:rPr lang="it-IT" sz="2000" dirty="0">
                          <a:effectLst/>
                          <a:latin typeface="Arial" panose="020B0604020202020204" pitchFamily="34" charset="0"/>
                          <a:ea typeface="Arial" panose="020B0604020202020204" pitchFamily="34" charset="0"/>
                          <a:cs typeface="Arial" panose="020B0604020202020204" pitchFamily="34" charset="0"/>
                        </a:rPr>
                        <a:t> italiana (stabile organizzazione) nei confronti della casa madre UK aderente ad un Gruppo IVA inglese restano </a:t>
                      </a:r>
                      <a:r>
                        <a:rPr lang="it-IT" sz="2000" b="1" dirty="0">
                          <a:effectLst/>
                          <a:latin typeface="Arial" panose="020B0604020202020204" pitchFamily="34" charset="0"/>
                          <a:ea typeface="Arial" panose="020B0604020202020204" pitchFamily="34" charset="0"/>
                          <a:cs typeface="Arial" panose="020B0604020202020204" pitchFamily="34" charset="0"/>
                        </a:rPr>
                        <a:t>rilevanti ai fini IVA </a:t>
                      </a:r>
                      <a:r>
                        <a:rPr lang="it-IT" sz="2000" dirty="0">
                          <a:effectLst/>
                          <a:latin typeface="Arial" panose="020B0604020202020204" pitchFamily="34" charset="0"/>
                          <a:ea typeface="Arial" panose="020B0604020202020204" pitchFamily="34" charset="0"/>
                          <a:cs typeface="Arial" panose="020B0604020202020204" pitchFamily="34" charset="0"/>
                        </a:rPr>
                        <a:t>anche se effettuate dopo l’uscita dal Regno Unito dall’Unione europea (Brexit). Ciò a condizione che l’istituto previsto dalla normativa inglese continui a integrare la nozione di Gruppo IVA secondo i principi </a:t>
                      </a:r>
                      <a:r>
                        <a:rPr lang="it-IT" sz="2000" dirty="0" err="1">
                          <a:effectLst/>
                          <a:latin typeface="Arial" panose="020B0604020202020204" pitchFamily="34" charset="0"/>
                          <a:ea typeface="Arial" panose="020B0604020202020204" pitchFamily="34" charset="0"/>
                          <a:cs typeface="Arial" panose="020B0604020202020204" pitchFamily="34" charset="0"/>
                        </a:rPr>
                        <a:t>unionali</a:t>
                      </a:r>
                      <a:r>
                        <a:rPr lang="it-IT" sz="2000" dirty="0">
                          <a:effectLst/>
                          <a:latin typeface="Arial" panose="020B0604020202020204" pitchFamily="34" charset="0"/>
                          <a:ea typeface="Arial" panose="020B0604020202020204" pitchFamily="34" charset="0"/>
                          <a:cs typeface="Arial" panose="020B0604020202020204" pitchFamily="34" charset="0"/>
                        </a:rPr>
                        <a:t> (art.11 Direttiva 2006/112/CE). </a:t>
                      </a:r>
                      <a:endParaRPr lang="it-IT" sz="20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r>
                        <a:rPr lang="it-IT" sz="2000" dirty="0">
                          <a:effectLst/>
                          <a:latin typeface="Arial" panose="020B0604020202020204" pitchFamily="34" charset="0"/>
                          <a:ea typeface="Arial" panose="020B0604020202020204" pitchFamily="34" charset="0"/>
                          <a:cs typeface="Arial" panose="020B0604020202020204" pitchFamily="34" charset="0"/>
                        </a:rPr>
                        <a:t>Ne consegue che la SO italiana può chiedere il rimborso dell’IVA assolta sugli acquisti in quanto soggetto che effettua prevalentemente operazioni non soggette ad imposta senza dover ricorrere alla disciplina dei rimborsi a soggetti extra-UE (art. 38-ter DPR 633/72).</a:t>
                      </a:r>
                    </a:p>
                    <a:p>
                      <a:pPr algn="just">
                        <a:lnSpc>
                          <a:spcPct val="115000"/>
                        </a:lnSpc>
                        <a:spcAft>
                          <a:spcPts val="800"/>
                        </a:spcAft>
                      </a:pP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90000"/>
                      </a:schemeClr>
                    </a:solidFill>
                  </a:tcPr>
                </a:tc>
                <a:extLst>
                  <a:ext uri="{0D108BD9-81ED-4DB2-BD59-A6C34878D82A}">
                    <a16:rowId xmlns:a16="http://schemas.microsoft.com/office/drawing/2014/main" val="2295845283"/>
                  </a:ext>
                </a:extLst>
              </a:tr>
              <a:tr h="2484086">
                <a:tc>
                  <a:txBody>
                    <a:bodyPr/>
                    <a:lstStyle/>
                    <a:p>
                      <a:pPr algn="ctr" rtl="0" fontAlgn="base"/>
                      <a:r>
                        <a:rPr lang="it-IT" sz="2000" b="1" dirty="0">
                          <a:solidFill>
                            <a:schemeClr val="tx2"/>
                          </a:solidFill>
                          <a:effectLst/>
                          <a:latin typeface="Arial" panose="020B0604020202020204" pitchFamily="34" charset="0"/>
                          <a:cs typeface="Arial" panose="020B0604020202020204" pitchFamily="34" charset="0"/>
                        </a:rPr>
                        <a:t>Risp. </a:t>
                      </a:r>
                      <a:r>
                        <a:rPr lang="it-IT" sz="2000" b="1" dirty="0" err="1">
                          <a:solidFill>
                            <a:schemeClr val="tx2"/>
                          </a:solidFill>
                          <a:effectLst/>
                          <a:latin typeface="Arial" panose="020B0604020202020204" pitchFamily="34" charset="0"/>
                          <a:cs typeface="Arial" panose="020B0604020202020204" pitchFamily="34" charset="0"/>
                        </a:rPr>
                        <a:t>Interp</a:t>
                      </a:r>
                      <a:r>
                        <a:rPr lang="it-IT" sz="2000" b="1" dirty="0">
                          <a:solidFill>
                            <a:schemeClr val="tx2"/>
                          </a:solidFill>
                          <a:effectLst/>
                          <a:latin typeface="Arial" panose="020B0604020202020204" pitchFamily="34" charset="0"/>
                          <a:cs typeface="Arial" panose="020B0604020202020204" pitchFamily="34" charset="0"/>
                        </a:rPr>
                        <a:t>. </a:t>
                      </a:r>
                    </a:p>
                    <a:p>
                      <a:pPr algn="ctr" rtl="0" fontAlgn="base"/>
                      <a:r>
                        <a:rPr lang="it-IT" sz="2000" b="1" dirty="0">
                          <a:solidFill>
                            <a:schemeClr val="tx2"/>
                          </a:solidFill>
                          <a:effectLst/>
                          <a:latin typeface="Arial" panose="020B0604020202020204" pitchFamily="34" charset="0"/>
                          <a:cs typeface="Arial" panose="020B0604020202020204" pitchFamily="34" charset="0"/>
                        </a:rPr>
                        <a:t>n. 757/2021 </a:t>
                      </a:r>
                    </a:p>
                    <a:p>
                      <a:pPr algn="ctr" rtl="0" fontAlgn="base"/>
                      <a:r>
                        <a:rPr lang="it-IT" sz="2000" b="1" dirty="0">
                          <a:solidFill>
                            <a:schemeClr val="tx2"/>
                          </a:solidFill>
                          <a:effectLst/>
                          <a:latin typeface="Arial" panose="020B0604020202020204" pitchFamily="34" charset="0"/>
                          <a:cs typeface="Arial" panose="020B0604020202020204" pitchFamily="34" charset="0"/>
                        </a:rPr>
                        <a:t>  </a:t>
                      </a:r>
                      <a:endParaRPr lang="it-IT" sz="2000" b="1" i="0" dirty="0">
                        <a:solidFill>
                          <a:schemeClr val="tx2"/>
                        </a:solidFill>
                        <a:effectLst/>
                        <a:latin typeface="Arial" panose="020B0604020202020204" pitchFamily="34" charset="0"/>
                        <a:cs typeface="Arial" panose="020B060402020202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2">
                          <a:lumMod val="9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5000"/>
                      </a:schemeClr>
                    </a:solidFill>
                  </a:tcPr>
                </a:tc>
                <a:tc vMerge="1">
                  <a:txBody>
                    <a:bodyPr/>
                    <a:lstStyle/>
                    <a:p>
                      <a:pPr algn="ctr" rtl="0" fontAlgn="base"/>
                      <a:endParaRPr lang="it-IT" sz="2000" b="1" i="0" dirty="0">
                        <a:solidFill>
                          <a:schemeClr val="tx1"/>
                        </a:solidFill>
                        <a:effectLst/>
                        <a:latin typeface="Arial" panose="020B0604020202020204" pitchFamily="34" charset="0"/>
                        <a:cs typeface="Arial" panose="020B0604020202020204" pitchFamily="34" charset="0"/>
                      </a:endParaRPr>
                    </a:p>
                  </a:txBody>
                  <a:tcPr marL="251999" marR="251999" marT="108000" marB="10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just">
                        <a:lnSpc>
                          <a:spcPct val="107000"/>
                        </a:lnSpc>
                        <a:spcAft>
                          <a:spcPts val="800"/>
                        </a:spcAft>
                        <a:buFont typeface="Symbol" panose="05050102010706020507" pitchFamily="18" charset="2"/>
                        <a:buNone/>
                      </a:pPr>
                      <a:r>
                        <a:rPr lang="it-IT" sz="2000" dirty="0">
                          <a:effectLst/>
                          <a:latin typeface="Arial" panose="020B0604020202020204" pitchFamily="34" charset="0"/>
                          <a:ea typeface="Arial" panose="020B0604020202020204" pitchFamily="34" charset="0"/>
                          <a:cs typeface="Times New Roman" panose="02020603050405020304" pitchFamily="18" charset="0"/>
                        </a:rPr>
                        <a:t>Le società </a:t>
                      </a:r>
                      <a:r>
                        <a:rPr lang="it-IT" sz="2000" b="1" dirty="0">
                          <a:effectLst/>
                          <a:latin typeface="Arial" panose="020B0604020202020204" pitchFamily="34" charset="0"/>
                          <a:ea typeface="Arial" panose="020B0604020202020204" pitchFamily="34" charset="0"/>
                          <a:cs typeface="Times New Roman" panose="02020603050405020304" pitchFamily="18" charset="0"/>
                        </a:rPr>
                        <a:t>neocostituite</a:t>
                      </a:r>
                      <a:r>
                        <a:rPr lang="it-IT" sz="2000" dirty="0">
                          <a:effectLst/>
                          <a:latin typeface="Arial" panose="020B0604020202020204" pitchFamily="34" charset="0"/>
                          <a:ea typeface="Arial" panose="020B0604020202020204" pitchFamily="34" charset="0"/>
                          <a:cs typeface="Times New Roman" panose="02020603050405020304" pitchFamily="18" charset="0"/>
                        </a:rPr>
                        <a:t>, </a:t>
                      </a:r>
                      <a:r>
                        <a:rPr lang="it-IT" sz="2000" b="1" dirty="0">
                          <a:effectLst/>
                          <a:latin typeface="Arial" panose="020B0604020202020204" pitchFamily="34" charset="0"/>
                          <a:ea typeface="Arial" panose="020B0604020202020204" pitchFamily="34" charset="0"/>
                          <a:cs typeface="Times New Roman" panose="02020603050405020304" pitchFamily="18" charset="0"/>
                        </a:rPr>
                        <a:t>anche se controllate integralmente</a:t>
                      </a:r>
                      <a:r>
                        <a:rPr lang="it-IT" sz="2000" dirty="0">
                          <a:effectLst/>
                          <a:latin typeface="Arial" panose="020B0604020202020204" pitchFamily="34" charset="0"/>
                          <a:ea typeface="Arial" panose="020B0604020202020204" pitchFamily="34" charset="0"/>
                          <a:cs typeface="Times New Roman" panose="02020603050405020304" pitchFamily="18" charset="0"/>
                        </a:rPr>
                        <a:t> da una società partecipante al Gruppo IVA, potranno partecipare al regime solamente a decorrere dall’</a:t>
                      </a:r>
                      <a:r>
                        <a:rPr lang="it-IT" sz="2000" b="1" dirty="0">
                          <a:effectLst/>
                          <a:latin typeface="Arial" panose="020B0604020202020204" pitchFamily="34" charset="0"/>
                          <a:ea typeface="Arial" panose="020B0604020202020204" pitchFamily="34" charset="0"/>
                          <a:cs typeface="Times New Roman" panose="02020603050405020304" pitchFamily="18" charset="0"/>
                        </a:rPr>
                        <a:t>anno successivo</a:t>
                      </a:r>
                      <a:r>
                        <a:rPr lang="it-IT" sz="2000" dirty="0">
                          <a:effectLst/>
                          <a:latin typeface="Arial" panose="020B0604020202020204" pitchFamily="34" charset="0"/>
                          <a:ea typeface="Arial" panose="020B0604020202020204" pitchFamily="34" charset="0"/>
                          <a:cs typeface="Times New Roman" panose="02020603050405020304" pitchFamily="18" charset="0"/>
                        </a:rPr>
                        <a:t> a quello in cui si siano instaurati i vincoli finanziario, economico e organizzativo, come ordinariamente previsto per l’ingresso di nuovi soggetti (risoluzione n. 30/E del 7 maggio 2021). Questo al fine di impedire che possano fondersi in un unico soggetto passivo IVA entità legate da vincoli occasionali e temporanei. </a:t>
                      </a:r>
                    </a:p>
                    <a:p>
                      <a:pPr marL="0" lvl="0" indent="0" algn="just">
                        <a:lnSpc>
                          <a:spcPct val="107000"/>
                        </a:lnSpc>
                        <a:spcAft>
                          <a:spcPts val="800"/>
                        </a:spcAft>
                        <a:buFont typeface="Symbol" panose="05050102010706020507" pitchFamily="18" charset="2"/>
                        <a:buNone/>
                      </a:pPr>
                      <a:endParaRPr lang="it-IT" sz="20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Font typeface="Symbol" panose="05050102010706020507" pitchFamily="18" charset="2"/>
                        <a:buNone/>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90000"/>
                      </a:schemeClr>
                    </a:solidFill>
                  </a:tcPr>
                </a:tc>
                <a:extLst>
                  <a:ext uri="{0D108BD9-81ED-4DB2-BD59-A6C34878D82A}">
                    <a16:rowId xmlns:a16="http://schemas.microsoft.com/office/drawing/2014/main" val="124841198"/>
                  </a:ext>
                </a:extLst>
              </a:tr>
            </a:tbl>
          </a:graphicData>
        </a:graphic>
      </p:graphicFrame>
      <p:pic>
        <p:nvPicPr>
          <p:cNvPr id="24" name="Elemento grafico 23" descr="Elenco con riempimento a tinta unita">
            <a:extLst>
              <a:ext uri="{FF2B5EF4-FFF2-40B4-BE49-F238E27FC236}">
                <a16:creationId xmlns:a16="http://schemas.microsoft.com/office/drawing/2014/main" id="{C80EA936-9A70-477E-B815-C8A1E60353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42212" y="2749845"/>
            <a:ext cx="1176233" cy="1176233"/>
          </a:xfrm>
          <a:prstGeom prst="rect">
            <a:avLst/>
          </a:prstGeom>
        </p:spPr>
      </p:pic>
      <p:sp>
        <p:nvSpPr>
          <p:cNvPr id="18" name="TextBox 6">
            <a:extLst>
              <a:ext uri="{FF2B5EF4-FFF2-40B4-BE49-F238E27FC236}">
                <a16:creationId xmlns:a16="http://schemas.microsoft.com/office/drawing/2014/main" id="{B80ACFA0-FC21-4A99-AF0B-AB314EA50847}"/>
              </a:ext>
            </a:extLst>
          </p:cNvPr>
          <p:cNvSpPr txBox="1"/>
          <p:nvPr/>
        </p:nvSpPr>
        <p:spPr>
          <a:xfrm>
            <a:off x="1162036" y="179075"/>
            <a:ext cx="7268731"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IVA - ULTERIORI PRONUNCE</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040787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500"/>
                                        <p:tgtEl>
                                          <p:spTgt spid="3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wipe(up)">
                                      <p:cBhvr>
                                        <p:cTn id="10" dur="500"/>
                                        <p:tgtEl>
                                          <p:spTgt spid="3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wipe(up)">
                                      <p:cBhvr>
                                        <p:cTn id="15" dur="4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Oval 35">
            <a:extLst>
              <a:ext uri="{FF2B5EF4-FFF2-40B4-BE49-F238E27FC236}">
                <a16:creationId xmlns:a16="http://schemas.microsoft.com/office/drawing/2014/main" id="{D0985A89-5BCB-6148-9DA3-1F23A9E89116}"/>
              </a:ext>
            </a:extLst>
          </p:cNvPr>
          <p:cNvSpPr/>
          <p:nvPr/>
        </p:nvSpPr>
        <p:spPr>
          <a:xfrm>
            <a:off x="1386874" y="2211644"/>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grpSp>
        <p:nvGrpSpPr>
          <p:cNvPr id="27" name="Group 34">
            <a:extLst>
              <a:ext uri="{FF2B5EF4-FFF2-40B4-BE49-F238E27FC236}">
                <a16:creationId xmlns:a16="http://schemas.microsoft.com/office/drawing/2014/main" id="{673B8A12-394C-4EEB-B0C9-F0BB0DDE95E3}"/>
              </a:ext>
            </a:extLst>
          </p:cNvPr>
          <p:cNvGrpSpPr/>
          <p:nvPr/>
        </p:nvGrpSpPr>
        <p:grpSpPr>
          <a:xfrm>
            <a:off x="-223452" y="2010553"/>
            <a:ext cx="10520994" cy="1783397"/>
            <a:chOff x="2266150" y="5831404"/>
            <a:chExt cx="10520994" cy="1783397"/>
          </a:xfrm>
        </p:grpSpPr>
        <p:sp>
          <p:nvSpPr>
            <p:cNvPr id="28" name="Rectangle 32">
              <a:extLst>
                <a:ext uri="{FF2B5EF4-FFF2-40B4-BE49-F238E27FC236}">
                  <a16:creationId xmlns:a16="http://schemas.microsoft.com/office/drawing/2014/main" id="{0B69E005-DC54-4A5E-9E32-687ECEC08B3A}"/>
                </a:ext>
              </a:extLst>
            </p:cNvPr>
            <p:cNvSpPr/>
            <p:nvPr/>
          </p:nvSpPr>
          <p:spPr>
            <a:xfrm rot="3855042">
              <a:off x="6319038" y="1778516"/>
              <a:ext cx="1313777" cy="9419554"/>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9" name="Rectangle 33">
              <a:extLst>
                <a:ext uri="{FF2B5EF4-FFF2-40B4-BE49-F238E27FC236}">
                  <a16:creationId xmlns:a16="http://schemas.microsoft.com/office/drawing/2014/main" id="{11714101-459C-415A-8D5B-29BF735666F8}"/>
                </a:ext>
              </a:extLst>
            </p:cNvPr>
            <p:cNvSpPr/>
            <p:nvPr/>
          </p:nvSpPr>
          <p:spPr>
            <a:xfrm rot="3855042">
              <a:off x="6731259" y="1558916"/>
              <a:ext cx="1731771" cy="1037999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785315" y="4836825"/>
            <a:ext cx="3116125" cy="677108"/>
          </a:xfrm>
          <a:prstGeom prst="rect">
            <a:avLst/>
          </a:prstGeom>
          <a:noFill/>
        </p:spPr>
        <p:txBody>
          <a:bodyPr wrap="square">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it-IT" sz="2000" b="0" i="0" u="none" strike="noStrike" kern="1200" cap="none" spc="0" normalizeH="0" baseline="0" noProof="0" dirty="0">
              <a:ln>
                <a:noFill/>
              </a:ln>
              <a:solidFill>
                <a:srgbClr val="000000"/>
              </a:solidFill>
              <a:effectLst/>
              <a:uLnTx/>
              <a:uFillTx/>
              <a:latin typeface="Segoe UI" panose="020B0502040204020203" pitchFamily="34" charset="0"/>
              <a:ea typeface="+mn-ea"/>
              <a:cs typeface="+mn-cs"/>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srgbClr val="F9FAFD">
                    <a:lumMod val="25000"/>
                  </a:srgbClr>
                </a:solidFill>
                <a:effectLst/>
                <a:uLnTx/>
                <a:uFillTx/>
                <a:latin typeface="Arial" panose="020B0604020202020204" pitchFamily="34" charset="0"/>
                <a:ea typeface="+mn-ea"/>
                <a:cs typeface="+mn-cs"/>
              </a:rPr>
              <a:t> </a:t>
            </a:r>
            <a:endParaRPr kumimoji="0" lang="it-IT" sz="2400" b="0" i="0" u="none" strike="noStrike" kern="1200" cap="none" spc="0" normalizeH="0" baseline="0" noProof="0" dirty="0">
              <a:ln>
                <a:noFill/>
              </a:ln>
              <a:solidFill>
                <a:srgbClr val="F9FAFD">
                  <a:lumMod val="25000"/>
                </a:srgbClr>
              </a:solidFill>
              <a:effectLst/>
              <a:uLnTx/>
              <a:uFillTx/>
              <a:latin typeface="Segoe UI" panose="020B0502040204020203" pitchFamily="34" charset="0"/>
              <a:ea typeface="+mn-ea"/>
              <a:cs typeface="+mn-cs"/>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p:cNvSpPr txBox="1"/>
          <p:nvPr/>
        </p:nvSpPr>
        <p:spPr>
          <a:xfrm>
            <a:off x="1162036" y="179075"/>
            <a:ext cx="7268731"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IVA - ULTERIORI PRONUNCE</a:t>
            </a:r>
            <a:endParaRPr kumimoji="0" lang="en-US" sz="4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5" name="Oval 9">
            <a:extLst>
              <a:ext uri="{FF2B5EF4-FFF2-40B4-BE49-F238E27FC236}">
                <a16:creationId xmlns:a16="http://schemas.microsoft.com/office/drawing/2014/main" id="{8CDBCC7E-5BF4-5D4E-968C-B02500EDFEEA}"/>
              </a:ext>
            </a:extLst>
          </p:cNvPr>
          <p:cNvSpPr/>
          <p:nvPr/>
        </p:nvSpPr>
        <p:spPr>
          <a:xfrm>
            <a:off x="1575040" y="2423352"/>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srgbClr val="FFFFFF"/>
              </a:solidFill>
              <a:effectLst/>
              <a:uLnTx/>
              <a:uFillTx/>
              <a:latin typeface="Lato"/>
              <a:ea typeface="+mn-ea"/>
              <a:cs typeface="+mn-cs"/>
            </a:endParaRPr>
          </a:p>
        </p:txBody>
      </p:sp>
      <p:grpSp>
        <p:nvGrpSpPr>
          <p:cNvPr id="37" name="Gruppo 36">
            <a:extLst>
              <a:ext uri="{FF2B5EF4-FFF2-40B4-BE49-F238E27FC236}">
                <a16:creationId xmlns:a16="http://schemas.microsoft.com/office/drawing/2014/main" id="{AA502A59-74CE-CB41-A951-BBEBECE64C3C}"/>
              </a:ext>
            </a:extLst>
          </p:cNvPr>
          <p:cNvGrpSpPr/>
          <p:nvPr/>
        </p:nvGrpSpPr>
        <p:grpSpPr>
          <a:xfrm>
            <a:off x="1" y="9097706"/>
            <a:ext cx="18287999" cy="1177858"/>
            <a:chOff x="-121141" y="6091519"/>
            <a:chExt cx="12462637" cy="894504"/>
          </a:xfrm>
        </p:grpSpPr>
        <p:sp>
          <p:nvSpPr>
            <p:cNvPr id="38" name="Rettangolo 37">
              <a:extLst>
                <a:ext uri="{FF2B5EF4-FFF2-40B4-BE49-F238E27FC236}">
                  <a16:creationId xmlns:a16="http://schemas.microsoft.com/office/drawing/2014/main" id="{D4CCEC50-C8CB-3C4D-AD56-4C6BE57B3B4A}"/>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39" name="Immagine 38">
              <a:extLst>
                <a:ext uri="{FF2B5EF4-FFF2-40B4-BE49-F238E27FC236}">
                  <a16:creationId xmlns:a16="http://schemas.microsoft.com/office/drawing/2014/main" id="{D3E691EC-C7CE-024A-97AB-4D5D42D162D3}"/>
                </a:ext>
              </a:extLst>
            </p:cNvPr>
            <p:cNvPicPr>
              <a:picLocks noChangeAspect="1"/>
            </p:cNvPicPr>
            <p:nvPr/>
          </p:nvPicPr>
          <p:blipFill>
            <a:blip r:embed="rId3"/>
            <a:stretch>
              <a:fillRect/>
            </a:stretch>
          </p:blipFill>
          <p:spPr>
            <a:xfrm>
              <a:off x="11120312" y="6270466"/>
              <a:ext cx="1083094" cy="536609"/>
            </a:xfrm>
            <a:prstGeom prst="rect">
              <a:avLst/>
            </a:prstGeom>
          </p:spPr>
        </p:pic>
      </p:grpSp>
      <p:sp>
        <p:nvSpPr>
          <p:cNvPr id="40" name="CasellaDiTesto 39">
            <a:extLst>
              <a:ext uri="{FF2B5EF4-FFF2-40B4-BE49-F238E27FC236}">
                <a16:creationId xmlns:a16="http://schemas.microsoft.com/office/drawing/2014/main" id="{3F7B168A-48BF-114C-B27F-673B49A0043C}"/>
              </a:ext>
            </a:extLst>
          </p:cNvPr>
          <p:cNvSpPr txBox="1"/>
          <p:nvPr/>
        </p:nvSpPr>
        <p:spPr>
          <a:xfrm>
            <a:off x="413386" y="9498578"/>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graphicFrame>
        <p:nvGraphicFramePr>
          <p:cNvPr id="21" name="Tabella 20">
            <a:extLst>
              <a:ext uri="{FF2B5EF4-FFF2-40B4-BE49-F238E27FC236}">
                <a16:creationId xmlns:a16="http://schemas.microsoft.com/office/drawing/2014/main" id="{89721725-DA4C-4FFB-87E2-014496FE9F65}"/>
              </a:ext>
            </a:extLst>
          </p:cNvPr>
          <p:cNvGraphicFramePr>
            <a:graphicFrameLocks noGrp="1"/>
          </p:cNvGraphicFramePr>
          <p:nvPr>
            <p:extLst>
              <p:ext uri="{D42A27DB-BD31-4B8C-83A1-F6EECF244321}">
                <p14:modId xmlns:p14="http://schemas.microsoft.com/office/powerpoint/2010/main" val="1996182716"/>
              </p:ext>
            </p:extLst>
          </p:nvPr>
        </p:nvGraphicFramePr>
        <p:xfrm>
          <a:off x="3849268" y="1971440"/>
          <a:ext cx="13972611" cy="6045582"/>
        </p:xfrm>
        <a:graphic>
          <a:graphicData uri="http://schemas.openxmlformats.org/drawingml/2006/table">
            <a:tbl>
              <a:tblPr>
                <a:tableStyleId>{3C2FFA5D-87B4-456A-9821-1D502468CF0F}</a:tableStyleId>
              </a:tblPr>
              <a:tblGrid>
                <a:gridCol w="3136691">
                  <a:extLst>
                    <a:ext uri="{9D8B030D-6E8A-4147-A177-3AD203B41FA5}">
                      <a16:colId xmlns:a16="http://schemas.microsoft.com/office/drawing/2014/main" val="1866101581"/>
                    </a:ext>
                  </a:extLst>
                </a:gridCol>
                <a:gridCol w="10835920">
                  <a:extLst>
                    <a:ext uri="{9D8B030D-6E8A-4147-A177-3AD203B41FA5}">
                      <a16:colId xmlns:a16="http://schemas.microsoft.com/office/drawing/2014/main" val="2262648079"/>
                    </a:ext>
                  </a:extLst>
                </a:gridCol>
              </a:tblGrid>
              <a:tr h="2237138">
                <a:tc>
                  <a:txBody>
                    <a:bodyPr/>
                    <a:lstStyle/>
                    <a:p>
                      <a:pPr algn="ctr" rtl="0" fontAlgn="base"/>
                      <a:r>
                        <a:rPr lang="it-IT" sz="2000" b="1" dirty="0">
                          <a:solidFill>
                            <a:schemeClr val="tx2"/>
                          </a:solidFill>
                          <a:effectLst/>
                          <a:latin typeface="Arial" panose="020B0604020202020204" pitchFamily="34" charset="0"/>
                          <a:cs typeface="Arial" panose="020B0604020202020204" pitchFamily="34" charset="0"/>
                        </a:rPr>
                        <a:t>Risp. </a:t>
                      </a:r>
                      <a:r>
                        <a:rPr lang="it-IT" sz="2000" b="1" dirty="0" err="1">
                          <a:solidFill>
                            <a:schemeClr val="tx2"/>
                          </a:solidFill>
                          <a:effectLst/>
                          <a:latin typeface="Arial" panose="020B0604020202020204" pitchFamily="34" charset="0"/>
                          <a:cs typeface="Arial" panose="020B0604020202020204" pitchFamily="34" charset="0"/>
                        </a:rPr>
                        <a:t>Interp</a:t>
                      </a:r>
                      <a:r>
                        <a:rPr lang="it-IT" sz="2000" b="1" dirty="0">
                          <a:solidFill>
                            <a:schemeClr val="tx2"/>
                          </a:solidFill>
                          <a:effectLst/>
                          <a:latin typeface="Arial" panose="020B0604020202020204" pitchFamily="34" charset="0"/>
                          <a:cs typeface="Arial" panose="020B0604020202020204" pitchFamily="34" charset="0"/>
                        </a:rPr>
                        <a:t>. </a:t>
                      </a:r>
                    </a:p>
                    <a:p>
                      <a:pPr algn="ctr" rtl="0" fontAlgn="base"/>
                      <a:r>
                        <a:rPr lang="it-IT" sz="2000" b="1" dirty="0">
                          <a:solidFill>
                            <a:schemeClr val="tx2"/>
                          </a:solidFill>
                          <a:effectLst/>
                          <a:latin typeface="Arial" panose="020B0604020202020204" pitchFamily="34" charset="0"/>
                          <a:cs typeface="Arial" panose="020B0604020202020204" pitchFamily="34" charset="0"/>
                        </a:rPr>
                        <a:t>n. 759/2021 </a:t>
                      </a:r>
                    </a:p>
                    <a:p>
                      <a:pPr algn="ctr" rtl="0" fontAlgn="base"/>
                      <a:endParaRPr lang="it-IT" sz="2000" b="1" dirty="0">
                        <a:solidFill>
                          <a:schemeClr val="tx2"/>
                        </a:solidFill>
                        <a:effectLst/>
                        <a:latin typeface="Arial" panose="020B0604020202020204" pitchFamily="34" charset="0"/>
                        <a:cs typeface="Arial" panose="020B0604020202020204" pitchFamily="34" charset="0"/>
                      </a:endParaRPr>
                    </a:p>
                    <a:p>
                      <a:pPr algn="ctr" rtl="0" fontAlgn="base"/>
                      <a:r>
                        <a:rPr lang="it-IT" sz="2200" b="1" dirty="0">
                          <a:solidFill>
                            <a:schemeClr val="bg1"/>
                          </a:solidFill>
                          <a:effectLst/>
                          <a:latin typeface="Arial" panose="020B0604020202020204" pitchFamily="34" charset="0"/>
                          <a:cs typeface="Arial" panose="020B0604020202020204" pitchFamily="34" charset="0"/>
                        </a:rPr>
                        <a:t>ACCESSORIETÀ IVA</a:t>
                      </a:r>
                    </a:p>
                  </a:txBody>
                  <a:tcPr marL="209160" marR="209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5000"/>
                      </a:schemeClr>
                    </a:solidFill>
                  </a:tcPr>
                </a:tc>
                <a:tc>
                  <a:txBody>
                    <a:bodyPr/>
                    <a:lstStyle/>
                    <a:p>
                      <a:pPr algn="just">
                        <a:lnSpc>
                          <a:spcPct val="107000"/>
                        </a:lnSpc>
                        <a:spcAft>
                          <a:spcPts val="800"/>
                        </a:spcAft>
                      </a:pPr>
                      <a:r>
                        <a:rPr lang="it-IT" sz="2000" dirty="0">
                          <a:effectLst/>
                          <a:latin typeface="Arial" panose="020B0604020202020204" pitchFamily="34" charset="0"/>
                          <a:ea typeface="Arial" panose="020B0604020202020204" pitchFamily="34" charset="0"/>
                          <a:cs typeface="Arial" panose="020B0604020202020204" pitchFamily="34" charset="0"/>
                        </a:rPr>
                        <a:t>Il servizio di tele-monitoraggio domiciliare </a:t>
                      </a:r>
                      <a:r>
                        <a:rPr lang="it-IT" sz="2000" dirty="0" err="1">
                          <a:effectLst/>
                          <a:latin typeface="Arial" panose="020B0604020202020204" pitchFamily="34" charset="0"/>
                          <a:ea typeface="Arial" panose="020B0604020202020204" pitchFamily="34" charset="0"/>
                          <a:cs typeface="Arial" panose="020B0604020202020204" pitchFamily="34" charset="0"/>
                        </a:rPr>
                        <a:t>pre</a:t>
                      </a:r>
                      <a:r>
                        <a:rPr lang="it-IT" sz="2000" dirty="0">
                          <a:effectLst/>
                          <a:latin typeface="Arial" panose="020B0604020202020204" pitchFamily="34" charset="0"/>
                          <a:ea typeface="Arial" panose="020B0604020202020204" pitchFamily="34" charset="0"/>
                          <a:cs typeface="Arial" panose="020B0604020202020204" pitchFamily="34" charset="0"/>
                        </a:rPr>
                        <a:t> e post-chirurgico </a:t>
                      </a:r>
                      <a:r>
                        <a:rPr lang="it-IT" sz="2000" b="1" dirty="0">
                          <a:effectLst/>
                          <a:latin typeface="Arial" panose="020B0604020202020204" pitchFamily="34" charset="0"/>
                          <a:ea typeface="Arial" panose="020B0604020202020204" pitchFamily="34" charset="0"/>
                          <a:cs typeface="Arial" panose="020B0604020202020204" pitchFamily="34" charset="0"/>
                        </a:rPr>
                        <a:t>non</a:t>
                      </a:r>
                      <a:r>
                        <a:rPr lang="it-IT" sz="2000" dirty="0">
                          <a:effectLst/>
                          <a:latin typeface="Arial" panose="020B0604020202020204" pitchFamily="34" charset="0"/>
                          <a:ea typeface="Arial" panose="020B0604020202020204" pitchFamily="34" charset="0"/>
                          <a:cs typeface="Arial" panose="020B0604020202020204" pitchFamily="34" charset="0"/>
                        </a:rPr>
                        <a:t> può ritenersi </a:t>
                      </a:r>
                      <a:r>
                        <a:rPr lang="it-IT" sz="2000" b="1" dirty="0">
                          <a:effectLst/>
                          <a:latin typeface="Arial" panose="020B0604020202020204" pitchFamily="34" charset="0"/>
                          <a:ea typeface="Arial" panose="020B0604020202020204" pitchFamily="34" charset="0"/>
                          <a:cs typeface="Arial" panose="020B0604020202020204" pitchFamily="34" charset="0"/>
                        </a:rPr>
                        <a:t>prestazione</a:t>
                      </a:r>
                      <a:r>
                        <a:rPr lang="it-IT" sz="2000" dirty="0">
                          <a:effectLst/>
                          <a:latin typeface="Arial" panose="020B0604020202020204" pitchFamily="34" charset="0"/>
                          <a:ea typeface="Arial" panose="020B0604020202020204" pitchFamily="34" charset="0"/>
                          <a:cs typeface="Arial" panose="020B0604020202020204" pitchFamily="34" charset="0"/>
                        </a:rPr>
                        <a:t> </a:t>
                      </a:r>
                      <a:r>
                        <a:rPr lang="it-IT" sz="2000" b="1" dirty="0">
                          <a:effectLst/>
                          <a:latin typeface="Arial" panose="020B0604020202020204" pitchFamily="34" charset="0"/>
                          <a:ea typeface="Arial" panose="020B0604020202020204" pitchFamily="34" charset="0"/>
                          <a:cs typeface="Arial" panose="020B0604020202020204" pitchFamily="34" charset="0"/>
                        </a:rPr>
                        <a:t>accessoria</a:t>
                      </a:r>
                      <a:r>
                        <a:rPr lang="it-IT" sz="2000" dirty="0">
                          <a:effectLst/>
                          <a:latin typeface="Arial" panose="020B0604020202020204" pitchFamily="34" charset="0"/>
                          <a:ea typeface="Arial" panose="020B0604020202020204" pitchFamily="34" charset="0"/>
                          <a:cs typeface="Arial" panose="020B0604020202020204" pitchFamily="34" charset="0"/>
                        </a:rPr>
                        <a:t> (ai sensi dell’art. 12 DPR 633/72) alla cessione dei dispositivi impiantabili a pazienti con patologie cardiache, alle quali si applica l’aliquota IVA ridotta del 4%. L’Agenzia disconosce il nesso funzionale in quanto da un punto di vista tecnologico i dati e i parametri vitali monitorati non sono rilevati ed elaborati dai dispositivi impiantati ma da altri strumenti ed inoltre il servizio di tele-monitoraggio potrebbe essere reso anche a pazienti non ancora sottoposti a impianto. Di conseguenza, alle prestazioni di servizi suddette non sarà possibile applicare il medesimo trattamento IVA dell'operazione principale e dovrà, invece, applicarsi l’aliquota IVA ordinaria.</a:t>
                      </a:r>
                      <a:endParaRPr lang="it-IT" sz="2000" dirty="0">
                        <a:effectLst/>
                        <a:latin typeface="Arial" panose="020B0604020202020204" pitchFamily="34" charset="0"/>
                        <a:ea typeface="Calibri" panose="020F0502020204030204" pitchFamily="34" charset="0"/>
                        <a:cs typeface="Arial" panose="020B0604020202020204" pitchFamily="34" charset="0"/>
                      </a:endParaRPr>
                    </a:p>
                  </a:txBody>
                  <a:tcPr marL="209160" marR="209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90000"/>
                      </a:schemeClr>
                    </a:solidFill>
                  </a:tcPr>
                </a:tc>
                <a:extLst>
                  <a:ext uri="{0D108BD9-81ED-4DB2-BD59-A6C34878D82A}">
                    <a16:rowId xmlns:a16="http://schemas.microsoft.com/office/drawing/2014/main" val="2295845283"/>
                  </a:ext>
                </a:extLst>
              </a:tr>
              <a:tr h="2797810">
                <a:tc>
                  <a:txBody>
                    <a:bodyPr/>
                    <a:lstStyle/>
                    <a:p>
                      <a:pPr algn="ctr" rtl="0" fontAlgn="base"/>
                      <a:r>
                        <a:rPr lang="it-IT" sz="2000" b="1" dirty="0">
                          <a:solidFill>
                            <a:schemeClr val="tx2"/>
                          </a:solidFill>
                          <a:effectLst/>
                          <a:latin typeface="Arial" panose="020B0604020202020204" pitchFamily="34" charset="0"/>
                          <a:cs typeface="Arial" panose="020B0604020202020204" pitchFamily="34" charset="0"/>
                        </a:rPr>
                        <a:t>Risp. </a:t>
                      </a:r>
                      <a:r>
                        <a:rPr lang="it-IT" sz="2000" b="1" dirty="0" err="1">
                          <a:solidFill>
                            <a:schemeClr val="tx2"/>
                          </a:solidFill>
                          <a:effectLst/>
                          <a:latin typeface="Arial" panose="020B0604020202020204" pitchFamily="34" charset="0"/>
                          <a:cs typeface="Arial" panose="020B0604020202020204" pitchFamily="34" charset="0"/>
                        </a:rPr>
                        <a:t>Interp</a:t>
                      </a:r>
                      <a:r>
                        <a:rPr lang="it-IT" sz="2000" b="1" dirty="0">
                          <a:solidFill>
                            <a:schemeClr val="tx2"/>
                          </a:solidFill>
                          <a:effectLst/>
                          <a:latin typeface="Arial" panose="020B0604020202020204" pitchFamily="34" charset="0"/>
                          <a:cs typeface="Arial" panose="020B0604020202020204" pitchFamily="34" charset="0"/>
                        </a:rPr>
                        <a:t>. </a:t>
                      </a:r>
                    </a:p>
                    <a:p>
                      <a:pPr algn="ctr" rtl="0" fontAlgn="base"/>
                      <a:r>
                        <a:rPr lang="it-IT" sz="2000" b="1" dirty="0">
                          <a:solidFill>
                            <a:schemeClr val="tx2"/>
                          </a:solidFill>
                          <a:effectLst/>
                          <a:latin typeface="Arial" panose="020B0604020202020204" pitchFamily="34" charset="0"/>
                          <a:cs typeface="Arial" panose="020B0604020202020204" pitchFamily="34" charset="0"/>
                        </a:rPr>
                        <a:t>n. 762/2021 </a:t>
                      </a:r>
                    </a:p>
                    <a:p>
                      <a:pPr algn="ctr" rtl="0" fontAlgn="base"/>
                      <a:r>
                        <a:rPr lang="it-IT" sz="2000" b="1" dirty="0">
                          <a:solidFill>
                            <a:schemeClr val="tx2"/>
                          </a:solidFill>
                          <a:effectLst/>
                          <a:latin typeface="Arial" panose="020B0604020202020204" pitchFamily="34" charset="0"/>
                          <a:cs typeface="Arial" panose="020B0604020202020204" pitchFamily="34" charset="0"/>
                        </a:rPr>
                        <a:t>  </a:t>
                      </a:r>
                    </a:p>
                    <a:p>
                      <a:pPr algn="ctr" rtl="0" fontAlgn="base"/>
                      <a:r>
                        <a:rPr lang="it-IT" sz="1800" b="1" i="0" dirty="0">
                          <a:solidFill>
                            <a:schemeClr val="bg1"/>
                          </a:solidFill>
                          <a:effectLst/>
                          <a:latin typeface="Arial" panose="020B0604020202020204" pitchFamily="34" charset="0"/>
                          <a:cs typeface="Arial" panose="020B0604020202020204" pitchFamily="34" charset="0"/>
                        </a:rPr>
                        <a:t>NOTE DI VARIAZIONE IN DIMUNUZIONE E RIMBORSO </a:t>
                      </a:r>
                      <a:r>
                        <a:rPr lang="it-IT" sz="1800" b="0" i="0" dirty="0">
                          <a:solidFill>
                            <a:schemeClr val="bg1"/>
                          </a:solidFill>
                          <a:effectLst/>
                          <a:latin typeface="Arial" panose="020B0604020202020204" pitchFamily="34" charset="0"/>
                          <a:cs typeface="Arial" panose="020B0604020202020204" pitchFamily="34" charset="0"/>
                        </a:rPr>
                        <a:t>(artt. 26 e 30-ter DPR 633/72)</a:t>
                      </a:r>
                    </a:p>
                  </a:txBody>
                  <a:tcPr marL="209160" marR="209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2">
                          <a:lumMod val="9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5000"/>
                      </a:schemeClr>
                    </a:solidFill>
                  </a:tcPr>
                </a:tc>
                <a:tc>
                  <a:txBody>
                    <a:bodyPr/>
                    <a:lstStyle/>
                    <a:p>
                      <a:pPr algn="just">
                        <a:lnSpc>
                          <a:spcPct val="107000"/>
                        </a:lnSpc>
                        <a:spcAft>
                          <a:spcPts val="800"/>
                        </a:spcAft>
                      </a:pPr>
                      <a:r>
                        <a:rPr lang="it-IT" sz="2000" dirty="0">
                          <a:solidFill>
                            <a:srgbClr val="000000"/>
                          </a:solidFill>
                          <a:effectLst/>
                          <a:latin typeface="Arial" panose="020B0604020202020204" pitchFamily="34" charset="0"/>
                          <a:ea typeface="Arial" panose="020B0604020202020204" pitchFamily="34" charset="0"/>
                          <a:cs typeface="Arial" panose="020B0604020202020204" pitchFamily="34" charset="0"/>
                        </a:rPr>
                        <a:t>L’Agenzia ribadisce che l’istituto del “</a:t>
                      </a:r>
                      <a:r>
                        <a:rPr lang="it-IT" sz="2000" b="1" dirty="0">
                          <a:effectLst/>
                          <a:latin typeface="Arial" panose="020B0604020202020204" pitchFamily="34" charset="0"/>
                          <a:ea typeface="Arial" panose="020B0604020202020204" pitchFamily="34" charset="0"/>
                          <a:cs typeface="Arial" panose="020B0604020202020204" pitchFamily="34" charset="0"/>
                        </a:rPr>
                        <a:t>rimborso anomalo</a:t>
                      </a:r>
                      <a:r>
                        <a:rPr lang="it-IT" sz="2000" dirty="0">
                          <a:effectLst/>
                          <a:latin typeface="Arial" panose="020B0604020202020204" pitchFamily="34" charset="0"/>
                          <a:ea typeface="Arial" panose="020B0604020202020204" pitchFamily="34" charset="0"/>
                          <a:cs typeface="Arial" panose="020B0604020202020204" pitchFamily="34" charset="0"/>
                        </a:rPr>
                        <a:t>” per recuperare l’IVA non dovuta è uno </a:t>
                      </a:r>
                      <a:r>
                        <a:rPr lang="it-IT" sz="2000" b="1" dirty="0">
                          <a:effectLst/>
                          <a:latin typeface="Arial" panose="020B0604020202020204" pitchFamily="34" charset="0"/>
                          <a:ea typeface="Arial" panose="020B0604020202020204" pitchFamily="34" charset="0"/>
                          <a:cs typeface="Arial" panose="020B0604020202020204" pitchFamily="34" charset="0"/>
                        </a:rPr>
                        <a:t>strumento eccezionale e residuale </a:t>
                      </a:r>
                      <a:r>
                        <a:rPr lang="it-IT" sz="2000" dirty="0">
                          <a:effectLst/>
                          <a:latin typeface="Arial" panose="020B0604020202020204" pitchFamily="34" charset="0"/>
                          <a:ea typeface="Arial" panose="020B0604020202020204" pitchFamily="34" charset="0"/>
                          <a:cs typeface="Arial" panose="020B0604020202020204" pitchFamily="34" charset="0"/>
                        </a:rPr>
                        <a:t>rispetto a quello ordinario delle note di variazione. Tuttavia, il diritto al rimborso è comunque riconosciuto, laddove vi sia stato un errore a fronte del quale il </a:t>
                      </a:r>
                      <a:r>
                        <a:rPr lang="it-IT" sz="2000" b="1" dirty="0">
                          <a:effectLst/>
                          <a:latin typeface="Arial" panose="020B0604020202020204" pitchFamily="34" charset="0"/>
                          <a:ea typeface="Arial" panose="020B0604020202020204" pitchFamily="34" charset="0"/>
                          <a:cs typeface="Arial" panose="020B0604020202020204" pitchFamily="34" charset="0"/>
                        </a:rPr>
                        <a:t>rischio di perdita del gettito fiscale può ritenersi insussistente, </a:t>
                      </a:r>
                      <a:r>
                        <a:rPr lang="it-IT" sz="2000" dirty="0">
                          <a:effectLst/>
                          <a:latin typeface="Arial" panose="020B0604020202020204" pitchFamily="34" charset="0"/>
                          <a:ea typeface="Arial" panose="020B0604020202020204" pitchFamily="34" charset="0"/>
                          <a:cs typeface="Arial" panose="020B0604020202020204" pitchFamily="34" charset="0"/>
                        </a:rPr>
                        <a:t>circostanza che ricorre, ad esempio, quando risulti accertato che la fattura erroneamente emessa sia stata tempestivamente ritirata dal destinatario senza che questi ne abbia fatto uso fiscale (annotandola nel registro acquisti od in altre scritture contabili destinate ad esercitare il diritto alla detrazione).</a:t>
                      </a:r>
                    </a:p>
                  </a:txBody>
                  <a:tcPr marL="209160" marR="209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90000"/>
                      </a:schemeClr>
                    </a:solidFill>
                  </a:tcPr>
                </a:tc>
                <a:extLst>
                  <a:ext uri="{0D108BD9-81ED-4DB2-BD59-A6C34878D82A}">
                    <a16:rowId xmlns:a16="http://schemas.microsoft.com/office/drawing/2014/main" val="124841198"/>
                  </a:ext>
                </a:extLst>
              </a:tr>
            </a:tbl>
          </a:graphicData>
        </a:graphic>
      </p:graphicFrame>
      <p:pic>
        <p:nvPicPr>
          <p:cNvPr id="24" name="Elemento grafico 23" descr="Elenco con riempimento a tinta unita">
            <a:extLst>
              <a:ext uri="{FF2B5EF4-FFF2-40B4-BE49-F238E27FC236}">
                <a16:creationId xmlns:a16="http://schemas.microsoft.com/office/drawing/2014/main" id="{C80EA936-9A70-477E-B815-C8A1E60353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42212" y="2749845"/>
            <a:ext cx="1176233" cy="1176233"/>
          </a:xfrm>
          <a:prstGeom prst="rect">
            <a:avLst/>
          </a:prstGeom>
        </p:spPr>
      </p:pic>
    </p:spTree>
    <p:extLst>
      <p:ext uri="{BB962C8B-B14F-4D97-AF65-F5344CB8AC3E}">
        <p14:creationId xmlns:p14="http://schemas.microsoft.com/office/powerpoint/2010/main" val="21823335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up)">
                                      <p:cBhvr>
                                        <p:cTn id="12" dur="500"/>
                                        <p:tgtEl>
                                          <p:spTgt spid="32"/>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up)">
                                      <p:cBhvr>
                                        <p:cTn id="1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7" grpId="0"/>
      <p:bldP spid="35" grpId="0" animBg="1"/>
    </p:bldLst>
  </p:timing>
</p:sld>
</file>

<file path=ppt/theme/theme1.xml><?xml version="1.0" encoding="utf-8"?>
<a:theme xmlns:a="http://schemas.openxmlformats.org/drawingml/2006/main" name="Тема Office">
  <a:themeElements>
    <a:clrScheme name="Infographic Scheme">
      <a:dk1>
        <a:srgbClr val="292930"/>
      </a:dk1>
      <a:lt1>
        <a:srgbClr val="FFFFFF"/>
      </a:lt1>
      <a:dk2>
        <a:srgbClr val="F9FAFD"/>
      </a:dk2>
      <a:lt2>
        <a:srgbClr val="34343C"/>
      </a:lt2>
      <a:accent1>
        <a:srgbClr val="00A6AE"/>
      </a:accent1>
      <a:accent2>
        <a:srgbClr val="F4CF0D"/>
      </a:accent2>
      <a:accent3>
        <a:srgbClr val="D90708"/>
      </a:accent3>
      <a:accent4>
        <a:srgbClr val="2388A6"/>
      </a:accent4>
      <a:accent5>
        <a:srgbClr val="FE8200"/>
      </a:accent5>
      <a:accent6>
        <a:srgbClr val="456363"/>
      </a:accent6>
      <a:hlink>
        <a:srgbClr val="2E2E2E"/>
      </a:hlink>
      <a:folHlink>
        <a:srgbClr val="FE3000"/>
      </a:folHlink>
    </a:clrScheme>
    <a:fontScheme name="Custom 5">
      <a:majorFont>
        <a:latin typeface="Lato Black"/>
        <a:ea typeface=""/>
        <a:cs typeface=""/>
      </a:majorFont>
      <a:minorFont>
        <a:latin typeface="Lato"/>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87CFDF6892E3247842EF96E413FDB3F" ma:contentTypeVersion="12" ma:contentTypeDescription="Create a new document." ma:contentTypeScope="" ma:versionID="cb2c0b045265b0aa5f3a572af1cd902f">
  <xsd:schema xmlns:xsd="http://www.w3.org/2001/XMLSchema" xmlns:xs="http://www.w3.org/2001/XMLSchema" xmlns:p="http://schemas.microsoft.com/office/2006/metadata/properties" xmlns:ns3="e60cec33-145f-41ab-a822-077e8e56c466" xmlns:ns4="5f260ac1-76b8-4e85-966a-de77d839fe5e" targetNamespace="http://schemas.microsoft.com/office/2006/metadata/properties" ma:root="true" ma:fieldsID="2dc905f332f516c1390239a5d7d5a1ab" ns3:_="" ns4:_="">
    <xsd:import namespace="e60cec33-145f-41ab-a822-077e8e56c466"/>
    <xsd:import namespace="5f260ac1-76b8-4e85-966a-de77d839fe5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0cec33-145f-41ab-a822-077e8e56c4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260ac1-76b8-4e85-966a-de77d839fe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7333BC-CDC0-482E-BF11-79870E4087C5}">
  <ds:schemaRefs>
    <ds:schemaRef ds:uri="http://schemas.microsoft.com/sharepoint/v3/contenttype/forms"/>
  </ds:schemaRefs>
</ds:datastoreItem>
</file>

<file path=customXml/itemProps2.xml><?xml version="1.0" encoding="utf-8"?>
<ds:datastoreItem xmlns:ds="http://schemas.openxmlformats.org/officeDocument/2006/customXml" ds:itemID="{FD747119-C77B-4187-8E16-98A8FB4F5CA2}">
  <ds:schemaRefs>
    <ds:schemaRef ds:uri="http://purl.org/dc/elements/1.1/"/>
    <ds:schemaRef ds:uri="http://purl.org/dc/dcmitype/"/>
    <ds:schemaRef ds:uri="http://schemas.microsoft.com/office/2006/metadata/properties"/>
    <ds:schemaRef ds:uri="http://purl.org/dc/terms/"/>
    <ds:schemaRef ds:uri="5f260ac1-76b8-4e85-966a-de77d839fe5e"/>
    <ds:schemaRef ds:uri="http://schemas.microsoft.com/office/2006/documentManagement/types"/>
    <ds:schemaRef ds:uri="e60cec33-145f-41ab-a822-077e8e56c466"/>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05FFAEF-4916-4EFF-8204-FCD4440247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0cec33-145f-41ab-a822-077e8e56c466"/>
    <ds:schemaRef ds:uri="5f260ac1-76b8-4e85-966a-de77d839fe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42547</TotalTime>
  <Words>7603</Words>
  <Application>Microsoft Office PowerPoint</Application>
  <PresentationFormat>Personalizzato</PresentationFormat>
  <Paragraphs>547</Paragraphs>
  <Slides>40</Slides>
  <Notes>0</Notes>
  <HiddenSlides>0</HiddenSlides>
  <MMClips>0</MMClips>
  <ScaleCrop>false</ScaleCrop>
  <HeadingPairs>
    <vt:vector size="6" baseType="variant">
      <vt:variant>
        <vt:lpstr>Caratteri utilizzati</vt:lpstr>
      </vt:variant>
      <vt:variant>
        <vt:i4>11</vt:i4>
      </vt:variant>
      <vt:variant>
        <vt:lpstr>Tema</vt:lpstr>
      </vt:variant>
      <vt:variant>
        <vt:i4>2</vt:i4>
      </vt:variant>
      <vt:variant>
        <vt:lpstr>Titoli diapositive</vt:lpstr>
      </vt:variant>
      <vt:variant>
        <vt:i4>40</vt:i4>
      </vt:variant>
    </vt:vector>
  </HeadingPairs>
  <TitlesOfParts>
    <vt:vector size="53" baseType="lpstr">
      <vt:lpstr>Aral</vt:lpstr>
      <vt:lpstr>Arial</vt:lpstr>
      <vt:lpstr>Calibri</vt:lpstr>
      <vt:lpstr>Calibri Light</vt:lpstr>
      <vt:lpstr>Lato</vt:lpstr>
      <vt:lpstr>Lato Black</vt:lpstr>
      <vt:lpstr>Poppins Light</vt:lpstr>
      <vt:lpstr>Segoe UI</vt:lpstr>
      <vt:lpstr>Symbol</vt:lpstr>
      <vt:lpstr>Times New Roman</vt:lpstr>
      <vt:lpstr>Wingdings</vt:lpstr>
      <vt:lpstr>Тема Office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Confindustria</dc:creator>
  <cp:lastModifiedBy>Musco Emma</cp:lastModifiedBy>
  <cp:revision>1216</cp:revision>
  <dcterms:created xsi:type="dcterms:W3CDTF">2017-06-12T02:35:05Z</dcterms:created>
  <dcterms:modified xsi:type="dcterms:W3CDTF">2021-11-09T17:47:42Z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0x010100387CFDF6892E3247842EF96E413FDB3F</vt:lpwstr>
  </property>
</Properties>
</file>