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293" r:id="rId3"/>
    <p:sldId id="256" r:id="rId4"/>
    <p:sldId id="257" r:id="rId5"/>
    <p:sldId id="271" r:id="rId6"/>
    <p:sldId id="272" r:id="rId7"/>
    <p:sldId id="258" r:id="rId8"/>
    <p:sldId id="273" r:id="rId9"/>
    <p:sldId id="260" r:id="rId10"/>
    <p:sldId id="274" r:id="rId11"/>
    <p:sldId id="262" r:id="rId12"/>
    <p:sldId id="275" r:id="rId13"/>
    <p:sldId id="276" r:id="rId14"/>
    <p:sldId id="266" r:id="rId15"/>
    <p:sldId id="279" r:id="rId16"/>
    <p:sldId id="280" r:id="rId17"/>
    <p:sldId id="277" r:id="rId18"/>
    <p:sldId id="278" r:id="rId19"/>
    <p:sldId id="281" r:id="rId20"/>
    <p:sldId id="267" r:id="rId21"/>
    <p:sldId id="282" r:id="rId22"/>
    <p:sldId id="283" r:id="rId23"/>
    <p:sldId id="268" r:id="rId24"/>
    <p:sldId id="292" r:id="rId25"/>
    <p:sldId id="286" r:id="rId26"/>
    <p:sldId id="269" r:id="rId27"/>
    <p:sldId id="284" r:id="rId28"/>
    <p:sldId id="285" r:id="rId29"/>
    <p:sldId id="270" r:id="rId30"/>
    <p:sldId id="288" r:id="rId31"/>
    <p:sldId id="289" r:id="rId32"/>
    <p:sldId id="290" r:id="rId33"/>
    <p:sldId id="473" r:id="rId34"/>
    <p:sldId id="484" r:id="rId35"/>
    <p:sldId id="485" r:id="rId36"/>
    <p:sldId id="478" r:id="rId37"/>
    <p:sldId id="479" r:id="rId38"/>
    <p:sldId id="471" r:id="rId39"/>
    <p:sldId id="480" r:id="rId40"/>
    <p:sldId id="481" r:id="rId41"/>
    <p:sldId id="482" r:id="rId42"/>
    <p:sldId id="450" r:id="rId43"/>
    <p:sldId id="476" r:id="rId44"/>
    <p:sldId id="475" r:id="rId45"/>
    <p:sldId id="477" r:id="rId46"/>
    <p:sldId id="492" r:id="rId47"/>
    <p:sldId id="486" r:id="rId48"/>
    <p:sldId id="487" r:id="rId49"/>
    <p:sldId id="488" r:id="rId50"/>
    <p:sldId id="489" r:id="rId51"/>
    <p:sldId id="491" r:id="rId52"/>
    <p:sldId id="495"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rui Simona" initials="AS" lastIdx="1" clrIdx="0">
    <p:extLst>
      <p:ext uri="{19B8F6BF-5375-455C-9EA6-DF929625EA0E}">
        <p15:presenceInfo xmlns:p15="http://schemas.microsoft.com/office/powerpoint/2012/main" userId="S::Saltrui@confindustria.it::8eb9dd1d-2f16-4a60-973e-864c3bc9b7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46F"/>
    <a:srgbClr val="9FE13F"/>
    <a:srgbClr val="B3F4B0"/>
    <a:srgbClr val="D29500"/>
    <a:srgbClr val="FFFFAF"/>
    <a:srgbClr val="FFF4A4"/>
    <a:srgbClr val="D49600"/>
    <a:srgbClr val="A7E6A5"/>
    <a:srgbClr val="FF9966"/>
    <a:srgbClr val="FFA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5B41E-559C-4E48-830F-B1DA0E12EC8F}" v="4" dt="2021-07-05T19:02:55.26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1984" autoAdjust="0"/>
  </p:normalViewPr>
  <p:slideViewPr>
    <p:cSldViewPr snapToGrid="0">
      <p:cViewPr varScale="1">
        <p:scale>
          <a:sx n="61" d="100"/>
          <a:sy n="61" d="100"/>
        </p:scale>
        <p:origin x="9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6681C-0C15-4A87-931C-4CE22A077D56}" type="doc">
      <dgm:prSet loTypeId="urn:microsoft.com/office/officeart/2005/8/layout/chevron1" loCatId="process" qsTypeId="urn:microsoft.com/office/officeart/2005/8/quickstyle/simple1" qsCatId="simple" csTypeId="urn:microsoft.com/office/officeart/2005/8/colors/accent1_2" csCatId="accent1" phldr="1"/>
      <dgm:spPr/>
    </dgm:pt>
    <dgm:pt modelId="{9AE192CB-8A9A-416F-B070-9176AB62E132}">
      <dgm:prSet phldrT="[Testo]"/>
      <dgm:spPr>
        <a:solidFill>
          <a:srgbClr val="FF0000"/>
        </a:solidFill>
      </dgm:spPr>
      <dgm:t>
        <a:bodyPr/>
        <a:lstStyle/>
        <a:p>
          <a:r>
            <a:rPr lang="it-IT" dirty="0">
              <a:latin typeface="Arial" panose="020B0604020202020204" pitchFamily="34" charset="0"/>
              <a:cs typeface="Arial" panose="020B0604020202020204" pitchFamily="34" charset="0"/>
            </a:rPr>
            <a:t>Mancata riscossione del credito</a:t>
          </a:r>
        </a:p>
      </dgm:t>
    </dgm:pt>
    <dgm:pt modelId="{979FC12B-3BC6-4295-87D0-2FB0C23EE510}" type="parTrans" cxnId="{5202D704-189B-44AD-8F26-3B76F76DCCE4}">
      <dgm:prSet/>
      <dgm:spPr/>
      <dgm:t>
        <a:bodyPr/>
        <a:lstStyle/>
        <a:p>
          <a:endParaRPr lang="it-IT"/>
        </a:p>
      </dgm:t>
    </dgm:pt>
    <dgm:pt modelId="{F8D4995D-40C7-4539-9BF8-B831F30CD2D3}" type="sibTrans" cxnId="{5202D704-189B-44AD-8F26-3B76F76DCCE4}">
      <dgm:prSet/>
      <dgm:spPr/>
      <dgm:t>
        <a:bodyPr/>
        <a:lstStyle/>
        <a:p>
          <a:endParaRPr lang="it-IT"/>
        </a:p>
      </dgm:t>
    </dgm:pt>
    <dgm:pt modelId="{CCE7E3D8-5AB3-4F69-BB2E-68BD4039E189}">
      <dgm:prSet phldrT="[Testo]"/>
      <dgm:spPr>
        <a:solidFill>
          <a:schemeClr val="accent6">
            <a:lumMod val="75000"/>
          </a:schemeClr>
        </a:solidFill>
      </dgm:spPr>
      <dgm:t>
        <a:bodyPr/>
        <a:lstStyle/>
        <a:p>
          <a:r>
            <a:rPr lang="it-IT" dirty="0">
              <a:latin typeface="Arial" panose="020B0604020202020204" pitchFamily="34" charset="0"/>
              <a:cs typeface="Arial" panose="020B0604020202020204" pitchFamily="34" charset="0"/>
            </a:rPr>
            <a:t>Assoggettamento alla procedura concorsuale </a:t>
          </a:r>
        </a:p>
      </dgm:t>
    </dgm:pt>
    <dgm:pt modelId="{3A6A6526-BBE5-4A60-9863-AABB0C27A78B}" type="parTrans" cxnId="{CAAFE2F7-F7AB-4E92-A0DA-975CA83E8271}">
      <dgm:prSet/>
      <dgm:spPr/>
      <dgm:t>
        <a:bodyPr/>
        <a:lstStyle/>
        <a:p>
          <a:endParaRPr lang="it-IT"/>
        </a:p>
      </dgm:t>
    </dgm:pt>
    <dgm:pt modelId="{E266CCD8-67D2-4378-A325-76EE7C8789A4}" type="sibTrans" cxnId="{CAAFE2F7-F7AB-4E92-A0DA-975CA83E8271}">
      <dgm:prSet/>
      <dgm:spPr/>
      <dgm:t>
        <a:bodyPr/>
        <a:lstStyle/>
        <a:p>
          <a:endParaRPr lang="it-IT"/>
        </a:p>
      </dgm:t>
    </dgm:pt>
    <dgm:pt modelId="{50E0BB5E-2917-4844-A9A2-3F7808445016}">
      <dgm:prSet phldrT="[Testo]"/>
      <dgm:spPr>
        <a:solidFill>
          <a:schemeClr val="accent2"/>
        </a:solidFill>
      </dgm:spPr>
      <dgm:t>
        <a:bodyPr/>
        <a:lstStyle/>
        <a:p>
          <a:r>
            <a:rPr lang="it-IT" dirty="0">
              <a:latin typeface="Arial" panose="020B0604020202020204" pitchFamily="34" charset="0"/>
              <a:cs typeface="Arial" panose="020B0604020202020204" pitchFamily="34" charset="0"/>
            </a:rPr>
            <a:t>Scadenza termine per la presentazione Dichiarazione IVA</a:t>
          </a:r>
        </a:p>
      </dgm:t>
    </dgm:pt>
    <dgm:pt modelId="{B71B8D22-1A7E-4597-929C-8761F34426B6}" type="parTrans" cxnId="{3B48E9E4-0ECF-4B77-9099-125E89BE8A54}">
      <dgm:prSet/>
      <dgm:spPr/>
      <dgm:t>
        <a:bodyPr/>
        <a:lstStyle/>
        <a:p>
          <a:endParaRPr lang="it-IT"/>
        </a:p>
      </dgm:t>
    </dgm:pt>
    <dgm:pt modelId="{B92DEFE3-A9C9-4358-A40A-A0C7BEC4BECC}" type="sibTrans" cxnId="{3B48E9E4-0ECF-4B77-9099-125E89BE8A54}">
      <dgm:prSet/>
      <dgm:spPr/>
      <dgm:t>
        <a:bodyPr/>
        <a:lstStyle/>
        <a:p>
          <a:endParaRPr lang="it-IT"/>
        </a:p>
      </dgm:t>
    </dgm:pt>
    <dgm:pt modelId="{7C619782-0528-4745-9B1D-71EBA82BE137}" type="pres">
      <dgm:prSet presAssocID="{B506681C-0C15-4A87-931C-4CE22A077D56}" presName="Name0" presStyleCnt="0">
        <dgm:presLayoutVars>
          <dgm:dir/>
          <dgm:animLvl val="lvl"/>
          <dgm:resizeHandles val="exact"/>
        </dgm:presLayoutVars>
      </dgm:prSet>
      <dgm:spPr/>
    </dgm:pt>
    <dgm:pt modelId="{1FF1975F-998D-499E-8B57-D247B9323B38}" type="pres">
      <dgm:prSet presAssocID="{9AE192CB-8A9A-416F-B070-9176AB62E132}" presName="parTxOnly" presStyleLbl="node1" presStyleIdx="0" presStyleCnt="3">
        <dgm:presLayoutVars>
          <dgm:chMax val="0"/>
          <dgm:chPref val="0"/>
          <dgm:bulletEnabled val="1"/>
        </dgm:presLayoutVars>
      </dgm:prSet>
      <dgm:spPr/>
    </dgm:pt>
    <dgm:pt modelId="{5E5C1041-44C8-40A3-A06D-B7F73B34F922}" type="pres">
      <dgm:prSet presAssocID="{F8D4995D-40C7-4539-9BF8-B831F30CD2D3}" presName="parTxOnlySpace" presStyleCnt="0"/>
      <dgm:spPr/>
    </dgm:pt>
    <dgm:pt modelId="{48962A27-6788-458E-AB69-2BCBE6B4CB26}" type="pres">
      <dgm:prSet presAssocID="{CCE7E3D8-5AB3-4F69-BB2E-68BD4039E189}" presName="parTxOnly" presStyleLbl="node1" presStyleIdx="1" presStyleCnt="3">
        <dgm:presLayoutVars>
          <dgm:chMax val="0"/>
          <dgm:chPref val="0"/>
          <dgm:bulletEnabled val="1"/>
        </dgm:presLayoutVars>
      </dgm:prSet>
      <dgm:spPr/>
    </dgm:pt>
    <dgm:pt modelId="{3D88317B-57C1-4585-9506-B0D013CABC0E}" type="pres">
      <dgm:prSet presAssocID="{E266CCD8-67D2-4378-A325-76EE7C8789A4}" presName="parTxOnlySpace" presStyleCnt="0"/>
      <dgm:spPr/>
    </dgm:pt>
    <dgm:pt modelId="{66BE400D-BC42-4A66-9247-64D5A36B357B}" type="pres">
      <dgm:prSet presAssocID="{50E0BB5E-2917-4844-A9A2-3F7808445016}" presName="parTxOnly" presStyleLbl="node1" presStyleIdx="2" presStyleCnt="3">
        <dgm:presLayoutVars>
          <dgm:chMax val="0"/>
          <dgm:chPref val="0"/>
          <dgm:bulletEnabled val="1"/>
        </dgm:presLayoutVars>
      </dgm:prSet>
      <dgm:spPr/>
    </dgm:pt>
  </dgm:ptLst>
  <dgm:cxnLst>
    <dgm:cxn modelId="{5202D704-189B-44AD-8F26-3B76F76DCCE4}" srcId="{B506681C-0C15-4A87-931C-4CE22A077D56}" destId="{9AE192CB-8A9A-416F-B070-9176AB62E132}" srcOrd="0" destOrd="0" parTransId="{979FC12B-3BC6-4295-87D0-2FB0C23EE510}" sibTransId="{F8D4995D-40C7-4539-9BF8-B831F30CD2D3}"/>
    <dgm:cxn modelId="{B5335E0A-3821-458B-AA3A-D7AC7D0414D6}" type="presOf" srcId="{50E0BB5E-2917-4844-A9A2-3F7808445016}" destId="{66BE400D-BC42-4A66-9247-64D5A36B357B}" srcOrd="0" destOrd="0" presId="urn:microsoft.com/office/officeart/2005/8/layout/chevron1"/>
    <dgm:cxn modelId="{BBCD8944-26DE-4EE2-B6C8-D6D6ADE00004}" type="presOf" srcId="{B506681C-0C15-4A87-931C-4CE22A077D56}" destId="{7C619782-0528-4745-9B1D-71EBA82BE137}" srcOrd="0" destOrd="0" presId="urn:microsoft.com/office/officeart/2005/8/layout/chevron1"/>
    <dgm:cxn modelId="{F5DFFC4D-9209-4450-BF5A-434901439469}" type="presOf" srcId="{CCE7E3D8-5AB3-4F69-BB2E-68BD4039E189}" destId="{48962A27-6788-458E-AB69-2BCBE6B4CB26}" srcOrd="0" destOrd="0" presId="urn:microsoft.com/office/officeart/2005/8/layout/chevron1"/>
    <dgm:cxn modelId="{F0B4EEB2-6FFE-4F56-9B6E-CF8230824788}" type="presOf" srcId="{9AE192CB-8A9A-416F-B070-9176AB62E132}" destId="{1FF1975F-998D-499E-8B57-D247B9323B38}" srcOrd="0" destOrd="0" presId="urn:microsoft.com/office/officeart/2005/8/layout/chevron1"/>
    <dgm:cxn modelId="{3B48E9E4-0ECF-4B77-9099-125E89BE8A54}" srcId="{B506681C-0C15-4A87-931C-4CE22A077D56}" destId="{50E0BB5E-2917-4844-A9A2-3F7808445016}" srcOrd="2" destOrd="0" parTransId="{B71B8D22-1A7E-4597-929C-8761F34426B6}" sibTransId="{B92DEFE3-A9C9-4358-A40A-A0C7BEC4BECC}"/>
    <dgm:cxn modelId="{CAAFE2F7-F7AB-4E92-A0DA-975CA83E8271}" srcId="{B506681C-0C15-4A87-931C-4CE22A077D56}" destId="{CCE7E3D8-5AB3-4F69-BB2E-68BD4039E189}" srcOrd="1" destOrd="0" parTransId="{3A6A6526-BBE5-4A60-9863-AABB0C27A78B}" sibTransId="{E266CCD8-67D2-4378-A325-76EE7C8789A4}"/>
    <dgm:cxn modelId="{25663946-759A-499E-861C-A5DB34D1CC1A}" type="presParOf" srcId="{7C619782-0528-4745-9B1D-71EBA82BE137}" destId="{1FF1975F-998D-499E-8B57-D247B9323B38}" srcOrd="0" destOrd="0" presId="urn:microsoft.com/office/officeart/2005/8/layout/chevron1"/>
    <dgm:cxn modelId="{23F44C19-32D8-4735-8ECC-C465B59A9BBB}" type="presParOf" srcId="{7C619782-0528-4745-9B1D-71EBA82BE137}" destId="{5E5C1041-44C8-40A3-A06D-B7F73B34F922}" srcOrd="1" destOrd="0" presId="urn:microsoft.com/office/officeart/2005/8/layout/chevron1"/>
    <dgm:cxn modelId="{243C947A-C386-4608-995C-73D30707E29E}" type="presParOf" srcId="{7C619782-0528-4745-9B1D-71EBA82BE137}" destId="{48962A27-6788-458E-AB69-2BCBE6B4CB26}" srcOrd="2" destOrd="0" presId="urn:microsoft.com/office/officeart/2005/8/layout/chevron1"/>
    <dgm:cxn modelId="{2C9F3C2B-D7FB-46E5-8071-8EBE58DCDB54}" type="presParOf" srcId="{7C619782-0528-4745-9B1D-71EBA82BE137}" destId="{3D88317B-57C1-4585-9506-B0D013CABC0E}" srcOrd="3" destOrd="0" presId="urn:microsoft.com/office/officeart/2005/8/layout/chevron1"/>
    <dgm:cxn modelId="{7FC947D3-9149-43E0-A898-4F35095BD169}" type="presParOf" srcId="{7C619782-0528-4745-9B1D-71EBA82BE137}" destId="{66BE400D-BC42-4A66-9247-64D5A36B357B}"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06681C-0C15-4A87-931C-4CE22A077D56}" type="doc">
      <dgm:prSet loTypeId="urn:microsoft.com/office/officeart/2005/8/layout/chevron1" loCatId="process" qsTypeId="urn:microsoft.com/office/officeart/2005/8/quickstyle/simple1" qsCatId="simple" csTypeId="urn:microsoft.com/office/officeart/2005/8/colors/accent1_2" csCatId="accent1" phldr="1"/>
      <dgm:spPr/>
    </dgm:pt>
    <dgm:pt modelId="{9AE192CB-8A9A-416F-B070-9176AB62E132}">
      <dgm:prSet phldrT="[Testo]" custT="1"/>
      <dgm:spPr>
        <a:solidFill>
          <a:schemeClr val="tx2">
            <a:lumMod val="60000"/>
            <a:lumOff val="40000"/>
          </a:schemeClr>
        </a:solidFill>
      </dgm:spPr>
      <dgm:t>
        <a:bodyPr/>
        <a:lstStyle/>
        <a:p>
          <a:r>
            <a:rPr lang="it-IT" sz="2200" dirty="0">
              <a:latin typeface="Arial" panose="020B0604020202020204" pitchFamily="34" charset="0"/>
              <a:cs typeface="Arial" panose="020B0604020202020204" pitchFamily="34" charset="0"/>
            </a:rPr>
            <a:t>Parziale o totale incasso del credito</a:t>
          </a:r>
        </a:p>
      </dgm:t>
    </dgm:pt>
    <dgm:pt modelId="{979FC12B-3BC6-4295-87D0-2FB0C23EE510}" type="parTrans" cxnId="{5202D704-189B-44AD-8F26-3B76F76DCCE4}">
      <dgm:prSet/>
      <dgm:spPr/>
      <dgm:t>
        <a:bodyPr/>
        <a:lstStyle/>
        <a:p>
          <a:endParaRPr lang="it-IT"/>
        </a:p>
      </dgm:t>
    </dgm:pt>
    <dgm:pt modelId="{F8D4995D-40C7-4539-9BF8-B831F30CD2D3}" type="sibTrans" cxnId="{5202D704-189B-44AD-8F26-3B76F76DCCE4}">
      <dgm:prSet/>
      <dgm:spPr/>
      <dgm:t>
        <a:bodyPr/>
        <a:lstStyle/>
        <a:p>
          <a:endParaRPr lang="it-IT"/>
        </a:p>
      </dgm:t>
    </dgm:pt>
    <dgm:pt modelId="{7C619782-0528-4745-9B1D-71EBA82BE137}" type="pres">
      <dgm:prSet presAssocID="{B506681C-0C15-4A87-931C-4CE22A077D56}" presName="Name0" presStyleCnt="0">
        <dgm:presLayoutVars>
          <dgm:dir/>
          <dgm:animLvl val="lvl"/>
          <dgm:resizeHandles val="exact"/>
        </dgm:presLayoutVars>
      </dgm:prSet>
      <dgm:spPr/>
    </dgm:pt>
    <dgm:pt modelId="{1FF1975F-998D-499E-8B57-D247B9323B38}" type="pres">
      <dgm:prSet presAssocID="{9AE192CB-8A9A-416F-B070-9176AB62E132}" presName="parTxOnly" presStyleLbl="node1" presStyleIdx="0" presStyleCnt="1">
        <dgm:presLayoutVars>
          <dgm:chMax val="0"/>
          <dgm:chPref val="0"/>
          <dgm:bulletEnabled val="1"/>
        </dgm:presLayoutVars>
      </dgm:prSet>
      <dgm:spPr/>
    </dgm:pt>
  </dgm:ptLst>
  <dgm:cxnLst>
    <dgm:cxn modelId="{5202D704-189B-44AD-8F26-3B76F76DCCE4}" srcId="{B506681C-0C15-4A87-931C-4CE22A077D56}" destId="{9AE192CB-8A9A-416F-B070-9176AB62E132}" srcOrd="0" destOrd="0" parTransId="{979FC12B-3BC6-4295-87D0-2FB0C23EE510}" sibTransId="{F8D4995D-40C7-4539-9BF8-B831F30CD2D3}"/>
    <dgm:cxn modelId="{BBCD8944-26DE-4EE2-B6C8-D6D6ADE00004}" type="presOf" srcId="{B506681C-0C15-4A87-931C-4CE22A077D56}" destId="{7C619782-0528-4745-9B1D-71EBA82BE137}" srcOrd="0" destOrd="0" presId="urn:microsoft.com/office/officeart/2005/8/layout/chevron1"/>
    <dgm:cxn modelId="{F0B4EEB2-6FFE-4F56-9B6E-CF8230824788}" type="presOf" srcId="{9AE192CB-8A9A-416F-B070-9176AB62E132}" destId="{1FF1975F-998D-499E-8B57-D247B9323B38}" srcOrd="0" destOrd="0" presId="urn:microsoft.com/office/officeart/2005/8/layout/chevron1"/>
    <dgm:cxn modelId="{25663946-759A-499E-861C-A5DB34D1CC1A}" type="presParOf" srcId="{7C619782-0528-4745-9B1D-71EBA82BE137}" destId="{1FF1975F-998D-499E-8B57-D247B9323B38}"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1975F-998D-499E-8B57-D247B9323B38}">
      <dsp:nvSpPr>
        <dsp:cNvPr id="0" name=""/>
        <dsp:cNvSpPr/>
      </dsp:nvSpPr>
      <dsp:spPr>
        <a:xfrm>
          <a:off x="2381" y="619982"/>
          <a:ext cx="2901156" cy="116046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Arial" panose="020B0604020202020204" pitchFamily="34" charset="0"/>
              <a:cs typeface="Arial" panose="020B0604020202020204" pitchFamily="34" charset="0"/>
            </a:rPr>
            <a:t>Mancata riscossione del credito</a:t>
          </a:r>
        </a:p>
      </dsp:txBody>
      <dsp:txXfrm>
        <a:off x="582612" y="619982"/>
        <a:ext cx="1740694" cy="1160462"/>
      </dsp:txXfrm>
    </dsp:sp>
    <dsp:sp modelId="{48962A27-6788-458E-AB69-2BCBE6B4CB26}">
      <dsp:nvSpPr>
        <dsp:cNvPr id="0" name=""/>
        <dsp:cNvSpPr/>
      </dsp:nvSpPr>
      <dsp:spPr>
        <a:xfrm>
          <a:off x="2613421" y="619982"/>
          <a:ext cx="2901156" cy="116046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Arial" panose="020B0604020202020204" pitchFamily="34" charset="0"/>
              <a:cs typeface="Arial" panose="020B0604020202020204" pitchFamily="34" charset="0"/>
            </a:rPr>
            <a:t>Assoggettamento alla procedura concorsuale </a:t>
          </a:r>
        </a:p>
      </dsp:txBody>
      <dsp:txXfrm>
        <a:off x="3193652" y="619982"/>
        <a:ext cx="1740694" cy="1160462"/>
      </dsp:txXfrm>
    </dsp:sp>
    <dsp:sp modelId="{66BE400D-BC42-4A66-9247-64D5A36B357B}">
      <dsp:nvSpPr>
        <dsp:cNvPr id="0" name=""/>
        <dsp:cNvSpPr/>
      </dsp:nvSpPr>
      <dsp:spPr>
        <a:xfrm>
          <a:off x="5224462" y="619982"/>
          <a:ext cx="2901156" cy="1160462"/>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Arial" panose="020B0604020202020204" pitchFamily="34" charset="0"/>
              <a:cs typeface="Arial" panose="020B0604020202020204" pitchFamily="34" charset="0"/>
            </a:rPr>
            <a:t>Scadenza termine per la presentazione Dichiarazione IVA</a:t>
          </a:r>
        </a:p>
      </dsp:txBody>
      <dsp:txXfrm>
        <a:off x="5804693" y="619982"/>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1975F-998D-499E-8B57-D247B9323B38}">
      <dsp:nvSpPr>
        <dsp:cNvPr id="0" name=""/>
        <dsp:cNvSpPr/>
      </dsp:nvSpPr>
      <dsp:spPr>
        <a:xfrm>
          <a:off x="1772" y="0"/>
          <a:ext cx="3626622" cy="1115568"/>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it-IT" sz="2200" kern="1200" dirty="0">
              <a:latin typeface="Arial" panose="020B0604020202020204" pitchFamily="34" charset="0"/>
              <a:cs typeface="Arial" panose="020B0604020202020204" pitchFamily="34" charset="0"/>
            </a:rPr>
            <a:t>Parziale o totale incasso del credito</a:t>
          </a:r>
        </a:p>
      </dsp:txBody>
      <dsp:txXfrm>
        <a:off x="559556" y="0"/>
        <a:ext cx="2511054" cy="11155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13ACF-BD7F-4396-8EC2-005DA9E2CC9A}" type="datetimeFigureOut">
              <a:rPr lang="it-IT" smtClean="0"/>
              <a:t>08/07/2021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27DE6-FBF3-48EB-B4A2-83300F1B14E2}" type="slidenum">
              <a:rPr lang="it-IT" smtClean="0"/>
              <a:t>‹N›</a:t>
            </a:fld>
            <a:endParaRPr lang="it-IT"/>
          </a:p>
        </p:txBody>
      </p:sp>
    </p:spTree>
    <p:extLst>
      <p:ext uri="{BB962C8B-B14F-4D97-AF65-F5344CB8AC3E}">
        <p14:creationId xmlns:p14="http://schemas.microsoft.com/office/powerpoint/2010/main" val="76349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a:t>
            </a:fld>
            <a:endParaRPr lang="it-IT"/>
          </a:p>
        </p:txBody>
      </p:sp>
    </p:spTree>
    <p:extLst>
      <p:ext uri="{BB962C8B-B14F-4D97-AF65-F5344CB8AC3E}">
        <p14:creationId xmlns:p14="http://schemas.microsoft.com/office/powerpoint/2010/main" val="144831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12</a:t>
            </a:fld>
            <a:endParaRPr lang="it-IT"/>
          </a:p>
        </p:txBody>
      </p:sp>
    </p:spTree>
    <p:extLst>
      <p:ext uri="{BB962C8B-B14F-4D97-AF65-F5344CB8AC3E}">
        <p14:creationId xmlns:p14="http://schemas.microsoft.com/office/powerpoint/2010/main" val="423228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13</a:t>
            </a:fld>
            <a:endParaRPr lang="it-IT"/>
          </a:p>
        </p:txBody>
      </p:sp>
    </p:spTree>
    <p:extLst>
      <p:ext uri="{BB962C8B-B14F-4D97-AF65-F5344CB8AC3E}">
        <p14:creationId xmlns:p14="http://schemas.microsoft.com/office/powerpoint/2010/main" val="76841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14</a:t>
            </a:fld>
            <a:endParaRPr lang="it-IT"/>
          </a:p>
        </p:txBody>
      </p:sp>
    </p:spTree>
    <p:extLst>
      <p:ext uri="{BB962C8B-B14F-4D97-AF65-F5344CB8AC3E}">
        <p14:creationId xmlns:p14="http://schemas.microsoft.com/office/powerpoint/2010/main" val="108465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15</a:t>
            </a:fld>
            <a:endParaRPr lang="it-IT"/>
          </a:p>
        </p:txBody>
      </p:sp>
    </p:spTree>
    <p:extLst>
      <p:ext uri="{BB962C8B-B14F-4D97-AF65-F5344CB8AC3E}">
        <p14:creationId xmlns:p14="http://schemas.microsoft.com/office/powerpoint/2010/main" val="221780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16</a:t>
            </a:fld>
            <a:endParaRPr lang="it-IT"/>
          </a:p>
        </p:txBody>
      </p:sp>
    </p:spTree>
    <p:extLst>
      <p:ext uri="{BB962C8B-B14F-4D97-AF65-F5344CB8AC3E}">
        <p14:creationId xmlns:p14="http://schemas.microsoft.com/office/powerpoint/2010/main" val="407110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17</a:t>
            </a:fld>
            <a:endParaRPr lang="it-IT"/>
          </a:p>
        </p:txBody>
      </p:sp>
    </p:spTree>
    <p:extLst>
      <p:ext uri="{BB962C8B-B14F-4D97-AF65-F5344CB8AC3E}">
        <p14:creationId xmlns:p14="http://schemas.microsoft.com/office/powerpoint/2010/main" val="325477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18</a:t>
            </a:fld>
            <a:endParaRPr lang="it-IT"/>
          </a:p>
        </p:txBody>
      </p:sp>
    </p:spTree>
    <p:extLst>
      <p:ext uri="{BB962C8B-B14F-4D97-AF65-F5344CB8AC3E}">
        <p14:creationId xmlns:p14="http://schemas.microsoft.com/office/powerpoint/2010/main" val="295649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19</a:t>
            </a:fld>
            <a:endParaRPr lang="it-IT"/>
          </a:p>
        </p:txBody>
      </p:sp>
    </p:spTree>
    <p:extLst>
      <p:ext uri="{BB962C8B-B14F-4D97-AF65-F5344CB8AC3E}">
        <p14:creationId xmlns:p14="http://schemas.microsoft.com/office/powerpoint/2010/main" val="2942417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20</a:t>
            </a:fld>
            <a:endParaRPr lang="it-IT"/>
          </a:p>
        </p:txBody>
      </p:sp>
    </p:spTree>
    <p:extLst>
      <p:ext uri="{BB962C8B-B14F-4D97-AF65-F5344CB8AC3E}">
        <p14:creationId xmlns:p14="http://schemas.microsoft.com/office/powerpoint/2010/main" val="1166590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21</a:t>
            </a:fld>
            <a:endParaRPr lang="it-IT"/>
          </a:p>
        </p:txBody>
      </p:sp>
    </p:spTree>
    <p:extLst>
      <p:ext uri="{BB962C8B-B14F-4D97-AF65-F5344CB8AC3E}">
        <p14:creationId xmlns:p14="http://schemas.microsoft.com/office/powerpoint/2010/main" val="421604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a:t>
            </a:fld>
            <a:endParaRPr lang="it-IT"/>
          </a:p>
        </p:txBody>
      </p:sp>
    </p:spTree>
    <p:extLst>
      <p:ext uri="{BB962C8B-B14F-4D97-AF65-F5344CB8AC3E}">
        <p14:creationId xmlns:p14="http://schemas.microsoft.com/office/powerpoint/2010/main" val="422833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22</a:t>
            </a:fld>
            <a:endParaRPr lang="it-IT"/>
          </a:p>
        </p:txBody>
      </p:sp>
    </p:spTree>
    <p:extLst>
      <p:ext uri="{BB962C8B-B14F-4D97-AF65-F5344CB8AC3E}">
        <p14:creationId xmlns:p14="http://schemas.microsoft.com/office/powerpoint/2010/main" val="1047510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23</a:t>
            </a:fld>
            <a:endParaRPr lang="it-IT"/>
          </a:p>
        </p:txBody>
      </p:sp>
    </p:spTree>
    <p:extLst>
      <p:ext uri="{BB962C8B-B14F-4D97-AF65-F5344CB8AC3E}">
        <p14:creationId xmlns:p14="http://schemas.microsoft.com/office/powerpoint/2010/main" val="371144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24</a:t>
            </a:fld>
            <a:endParaRPr lang="it-IT"/>
          </a:p>
        </p:txBody>
      </p:sp>
    </p:spTree>
    <p:extLst>
      <p:ext uri="{BB962C8B-B14F-4D97-AF65-F5344CB8AC3E}">
        <p14:creationId xmlns:p14="http://schemas.microsoft.com/office/powerpoint/2010/main" val="2475184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25</a:t>
            </a:fld>
            <a:endParaRPr lang="it-IT"/>
          </a:p>
        </p:txBody>
      </p:sp>
    </p:spTree>
    <p:extLst>
      <p:ext uri="{BB962C8B-B14F-4D97-AF65-F5344CB8AC3E}">
        <p14:creationId xmlns:p14="http://schemas.microsoft.com/office/powerpoint/2010/main" val="274627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26</a:t>
            </a:fld>
            <a:endParaRPr lang="it-IT"/>
          </a:p>
        </p:txBody>
      </p:sp>
    </p:spTree>
    <p:extLst>
      <p:ext uri="{BB962C8B-B14F-4D97-AF65-F5344CB8AC3E}">
        <p14:creationId xmlns:p14="http://schemas.microsoft.com/office/powerpoint/2010/main" val="4136711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27</a:t>
            </a:fld>
            <a:endParaRPr lang="it-IT"/>
          </a:p>
        </p:txBody>
      </p:sp>
    </p:spTree>
    <p:extLst>
      <p:ext uri="{BB962C8B-B14F-4D97-AF65-F5344CB8AC3E}">
        <p14:creationId xmlns:p14="http://schemas.microsoft.com/office/powerpoint/2010/main" val="2221613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28</a:t>
            </a:fld>
            <a:endParaRPr lang="it-IT"/>
          </a:p>
        </p:txBody>
      </p:sp>
    </p:spTree>
    <p:extLst>
      <p:ext uri="{BB962C8B-B14F-4D97-AF65-F5344CB8AC3E}">
        <p14:creationId xmlns:p14="http://schemas.microsoft.com/office/powerpoint/2010/main" val="203125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29</a:t>
            </a:fld>
            <a:endParaRPr lang="it-IT"/>
          </a:p>
        </p:txBody>
      </p:sp>
    </p:spTree>
    <p:extLst>
      <p:ext uri="{BB962C8B-B14F-4D97-AF65-F5344CB8AC3E}">
        <p14:creationId xmlns:p14="http://schemas.microsoft.com/office/powerpoint/2010/main" val="526704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30</a:t>
            </a:fld>
            <a:endParaRPr lang="it-IT"/>
          </a:p>
        </p:txBody>
      </p:sp>
    </p:spTree>
    <p:extLst>
      <p:ext uri="{BB962C8B-B14F-4D97-AF65-F5344CB8AC3E}">
        <p14:creationId xmlns:p14="http://schemas.microsoft.com/office/powerpoint/2010/main" val="695162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31</a:t>
            </a:fld>
            <a:endParaRPr lang="it-IT"/>
          </a:p>
        </p:txBody>
      </p:sp>
    </p:spTree>
    <p:extLst>
      <p:ext uri="{BB962C8B-B14F-4D97-AF65-F5344CB8AC3E}">
        <p14:creationId xmlns:p14="http://schemas.microsoft.com/office/powerpoint/2010/main" val="241809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5</a:t>
            </a:fld>
            <a:endParaRPr lang="it-IT"/>
          </a:p>
        </p:txBody>
      </p:sp>
    </p:spTree>
    <p:extLst>
      <p:ext uri="{BB962C8B-B14F-4D97-AF65-F5344CB8AC3E}">
        <p14:creationId xmlns:p14="http://schemas.microsoft.com/office/powerpoint/2010/main" val="1215962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32</a:t>
            </a:fld>
            <a:endParaRPr lang="it-IT"/>
          </a:p>
        </p:txBody>
      </p:sp>
    </p:spTree>
    <p:extLst>
      <p:ext uri="{BB962C8B-B14F-4D97-AF65-F5344CB8AC3E}">
        <p14:creationId xmlns:p14="http://schemas.microsoft.com/office/powerpoint/2010/main" val="282172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33</a:t>
            </a:fld>
            <a:endParaRPr lang="it-IT"/>
          </a:p>
        </p:txBody>
      </p:sp>
    </p:spTree>
    <p:extLst>
      <p:ext uri="{BB962C8B-B14F-4D97-AF65-F5344CB8AC3E}">
        <p14:creationId xmlns:p14="http://schemas.microsoft.com/office/powerpoint/2010/main" val="554267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34</a:t>
            </a:fld>
            <a:endParaRPr lang="it-IT"/>
          </a:p>
        </p:txBody>
      </p:sp>
    </p:spTree>
    <p:extLst>
      <p:ext uri="{BB962C8B-B14F-4D97-AF65-F5344CB8AC3E}">
        <p14:creationId xmlns:p14="http://schemas.microsoft.com/office/powerpoint/2010/main" val="2403295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35</a:t>
            </a:fld>
            <a:endParaRPr lang="it-IT"/>
          </a:p>
        </p:txBody>
      </p:sp>
    </p:spTree>
    <p:extLst>
      <p:ext uri="{BB962C8B-B14F-4D97-AF65-F5344CB8AC3E}">
        <p14:creationId xmlns:p14="http://schemas.microsoft.com/office/powerpoint/2010/main" val="3442797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36</a:t>
            </a:fld>
            <a:endParaRPr lang="it-IT"/>
          </a:p>
        </p:txBody>
      </p:sp>
    </p:spTree>
    <p:extLst>
      <p:ext uri="{BB962C8B-B14F-4D97-AF65-F5344CB8AC3E}">
        <p14:creationId xmlns:p14="http://schemas.microsoft.com/office/powerpoint/2010/main" val="213895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37</a:t>
            </a:fld>
            <a:endParaRPr lang="it-IT"/>
          </a:p>
        </p:txBody>
      </p:sp>
    </p:spTree>
    <p:extLst>
      <p:ext uri="{BB962C8B-B14F-4D97-AF65-F5344CB8AC3E}">
        <p14:creationId xmlns:p14="http://schemas.microsoft.com/office/powerpoint/2010/main" val="1492687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38</a:t>
            </a:fld>
            <a:endParaRPr lang="it-IT"/>
          </a:p>
        </p:txBody>
      </p:sp>
    </p:spTree>
    <p:extLst>
      <p:ext uri="{BB962C8B-B14F-4D97-AF65-F5344CB8AC3E}">
        <p14:creationId xmlns:p14="http://schemas.microsoft.com/office/powerpoint/2010/main" val="378872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39</a:t>
            </a:fld>
            <a:endParaRPr lang="it-IT"/>
          </a:p>
        </p:txBody>
      </p:sp>
    </p:spTree>
    <p:extLst>
      <p:ext uri="{BB962C8B-B14F-4D97-AF65-F5344CB8AC3E}">
        <p14:creationId xmlns:p14="http://schemas.microsoft.com/office/powerpoint/2010/main" val="2244098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40</a:t>
            </a:fld>
            <a:endParaRPr lang="it-IT"/>
          </a:p>
        </p:txBody>
      </p:sp>
    </p:spTree>
    <p:extLst>
      <p:ext uri="{BB962C8B-B14F-4D97-AF65-F5344CB8AC3E}">
        <p14:creationId xmlns:p14="http://schemas.microsoft.com/office/powerpoint/2010/main" val="1743945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41</a:t>
            </a:fld>
            <a:endParaRPr lang="it-IT"/>
          </a:p>
        </p:txBody>
      </p:sp>
    </p:spTree>
    <p:extLst>
      <p:ext uri="{BB962C8B-B14F-4D97-AF65-F5344CB8AC3E}">
        <p14:creationId xmlns:p14="http://schemas.microsoft.com/office/powerpoint/2010/main" val="361057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6</a:t>
            </a:fld>
            <a:endParaRPr lang="it-IT"/>
          </a:p>
        </p:txBody>
      </p:sp>
    </p:spTree>
    <p:extLst>
      <p:ext uri="{BB962C8B-B14F-4D97-AF65-F5344CB8AC3E}">
        <p14:creationId xmlns:p14="http://schemas.microsoft.com/office/powerpoint/2010/main" val="1174525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42</a:t>
            </a:fld>
            <a:endParaRPr lang="it-IT"/>
          </a:p>
        </p:txBody>
      </p:sp>
    </p:spTree>
    <p:extLst>
      <p:ext uri="{BB962C8B-B14F-4D97-AF65-F5344CB8AC3E}">
        <p14:creationId xmlns:p14="http://schemas.microsoft.com/office/powerpoint/2010/main" val="4244970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43</a:t>
            </a:fld>
            <a:endParaRPr lang="it-IT"/>
          </a:p>
        </p:txBody>
      </p:sp>
    </p:spTree>
    <p:extLst>
      <p:ext uri="{BB962C8B-B14F-4D97-AF65-F5344CB8AC3E}">
        <p14:creationId xmlns:p14="http://schemas.microsoft.com/office/powerpoint/2010/main" val="389194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44</a:t>
            </a:fld>
            <a:endParaRPr lang="it-IT"/>
          </a:p>
        </p:txBody>
      </p:sp>
    </p:spTree>
    <p:extLst>
      <p:ext uri="{BB962C8B-B14F-4D97-AF65-F5344CB8AC3E}">
        <p14:creationId xmlns:p14="http://schemas.microsoft.com/office/powerpoint/2010/main" val="777156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45</a:t>
            </a:fld>
            <a:endParaRPr lang="it-IT"/>
          </a:p>
        </p:txBody>
      </p:sp>
    </p:spTree>
    <p:extLst>
      <p:ext uri="{BB962C8B-B14F-4D97-AF65-F5344CB8AC3E}">
        <p14:creationId xmlns:p14="http://schemas.microsoft.com/office/powerpoint/2010/main" val="3680443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46</a:t>
            </a:fld>
            <a:endParaRPr lang="it-IT"/>
          </a:p>
        </p:txBody>
      </p:sp>
    </p:spTree>
    <p:extLst>
      <p:ext uri="{BB962C8B-B14F-4D97-AF65-F5344CB8AC3E}">
        <p14:creationId xmlns:p14="http://schemas.microsoft.com/office/powerpoint/2010/main" val="1649311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47</a:t>
            </a:fld>
            <a:endParaRPr lang="it-IT"/>
          </a:p>
        </p:txBody>
      </p:sp>
    </p:spTree>
    <p:extLst>
      <p:ext uri="{BB962C8B-B14F-4D97-AF65-F5344CB8AC3E}">
        <p14:creationId xmlns:p14="http://schemas.microsoft.com/office/powerpoint/2010/main" val="265981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48</a:t>
            </a:fld>
            <a:endParaRPr lang="it-IT"/>
          </a:p>
        </p:txBody>
      </p:sp>
    </p:spTree>
    <p:extLst>
      <p:ext uri="{BB962C8B-B14F-4D97-AF65-F5344CB8AC3E}">
        <p14:creationId xmlns:p14="http://schemas.microsoft.com/office/powerpoint/2010/main" val="3377201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49</a:t>
            </a:fld>
            <a:endParaRPr lang="it-IT"/>
          </a:p>
        </p:txBody>
      </p:sp>
    </p:spTree>
    <p:extLst>
      <p:ext uri="{BB962C8B-B14F-4D97-AF65-F5344CB8AC3E}">
        <p14:creationId xmlns:p14="http://schemas.microsoft.com/office/powerpoint/2010/main" val="1307178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50</a:t>
            </a:fld>
            <a:endParaRPr lang="it-IT"/>
          </a:p>
        </p:txBody>
      </p:sp>
    </p:spTree>
    <p:extLst>
      <p:ext uri="{BB962C8B-B14F-4D97-AF65-F5344CB8AC3E}">
        <p14:creationId xmlns:p14="http://schemas.microsoft.com/office/powerpoint/2010/main" val="183055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7</a:t>
            </a:fld>
            <a:endParaRPr lang="it-IT"/>
          </a:p>
        </p:txBody>
      </p:sp>
    </p:spTree>
    <p:extLst>
      <p:ext uri="{BB962C8B-B14F-4D97-AF65-F5344CB8AC3E}">
        <p14:creationId xmlns:p14="http://schemas.microsoft.com/office/powerpoint/2010/main" val="376731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8</a:t>
            </a:fld>
            <a:endParaRPr lang="it-IT"/>
          </a:p>
        </p:txBody>
      </p:sp>
    </p:spTree>
    <p:extLst>
      <p:ext uri="{BB962C8B-B14F-4D97-AF65-F5344CB8AC3E}">
        <p14:creationId xmlns:p14="http://schemas.microsoft.com/office/powerpoint/2010/main" val="58831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9</a:t>
            </a:fld>
            <a:endParaRPr lang="it-IT"/>
          </a:p>
        </p:txBody>
      </p:sp>
    </p:spTree>
    <p:extLst>
      <p:ext uri="{BB962C8B-B14F-4D97-AF65-F5344CB8AC3E}">
        <p14:creationId xmlns:p14="http://schemas.microsoft.com/office/powerpoint/2010/main" val="296105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10</a:t>
            </a:fld>
            <a:endParaRPr lang="it-IT"/>
          </a:p>
        </p:txBody>
      </p:sp>
    </p:spTree>
    <p:extLst>
      <p:ext uri="{BB962C8B-B14F-4D97-AF65-F5344CB8AC3E}">
        <p14:creationId xmlns:p14="http://schemas.microsoft.com/office/powerpoint/2010/main" val="249328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27DE6-FBF3-48EB-B4A2-83300F1B14E2}" type="slidenum">
              <a:rPr lang="it-IT" smtClean="0"/>
              <a:t>11</a:t>
            </a:fld>
            <a:endParaRPr lang="it-IT"/>
          </a:p>
        </p:txBody>
      </p:sp>
    </p:spTree>
    <p:extLst>
      <p:ext uri="{BB962C8B-B14F-4D97-AF65-F5344CB8AC3E}">
        <p14:creationId xmlns:p14="http://schemas.microsoft.com/office/powerpoint/2010/main" val="385187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DDBFE-DE1A-41E6-A166-9CFA68D259C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FD2EABA-67E7-4D21-8825-34DAB54D4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875655A-2B52-4C16-9BA3-94126A6F397D}"/>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5" name="Segnaposto piè di pagina 4">
            <a:extLst>
              <a:ext uri="{FF2B5EF4-FFF2-40B4-BE49-F238E27FC236}">
                <a16:creationId xmlns:a16="http://schemas.microsoft.com/office/drawing/2014/main" id="{72F60854-927F-4F49-8501-56AC843A86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3E22C9C-177C-46AD-9191-8B284CDF172D}"/>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2432436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7BA66-FECC-4043-AA4A-90793FE863C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5B83A6-FBFB-40E4-AC64-073CE39E42F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D54A6D-C720-48DA-92C8-503F15B73628}"/>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5" name="Segnaposto piè di pagina 4">
            <a:extLst>
              <a:ext uri="{FF2B5EF4-FFF2-40B4-BE49-F238E27FC236}">
                <a16:creationId xmlns:a16="http://schemas.microsoft.com/office/drawing/2014/main" id="{74DDC117-3D4F-45F0-8D74-A82C295A52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864530-3FFB-462B-B92B-A12601090B92}"/>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750742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D5B04E2-52E7-453F-96AD-9F5497A6567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6EB83B2-6CD2-4242-BD03-95A72804301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CFC400-1A7B-4855-BB41-2E1799F23026}"/>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5" name="Segnaposto piè di pagina 4">
            <a:extLst>
              <a:ext uri="{FF2B5EF4-FFF2-40B4-BE49-F238E27FC236}">
                <a16:creationId xmlns:a16="http://schemas.microsoft.com/office/drawing/2014/main" id="{78014D99-EE0C-44E1-AEE0-36A3601B240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717E09-AA9E-47BD-B9C9-87301B4B3FC5}"/>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2350964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Два объекта">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65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B805455C-437E-2244-843F-2AA453C9D30E}"/>
              </a:ext>
            </a:extLst>
          </p:cNvPr>
          <p:cNvGrpSpPr/>
          <p:nvPr userDrawn="1"/>
        </p:nvGrpSpPr>
        <p:grpSpPr>
          <a:xfrm>
            <a:off x="-3111494" y="-113228"/>
            <a:ext cx="9128326" cy="7143422"/>
            <a:chOff x="-1774567" y="-19829"/>
            <a:chExt cx="6662903" cy="6910907"/>
          </a:xfrm>
        </p:grpSpPr>
        <p:sp>
          <p:nvSpPr>
            <p:cNvPr id="8" name="Figura a mano libera 7">
              <a:extLst>
                <a:ext uri="{FF2B5EF4-FFF2-40B4-BE49-F238E27FC236}">
                  <a16:creationId xmlns:a16="http://schemas.microsoft.com/office/drawing/2014/main" id="{56CB6777-68A9-4341-A137-A30058777420}"/>
                </a:ext>
              </a:extLst>
            </p:cNvPr>
            <p:cNvSpPr/>
            <p:nvPr/>
          </p:nvSpPr>
          <p:spPr>
            <a:xfrm flipH="1">
              <a:off x="-1262750" y="-13888"/>
              <a:ext cx="6151086" cy="6904965"/>
            </a:xfrm>
            <a:custGeom>
              <a:avLst/>
              <a:gdLst>
                <a:gd name="connsiteX0" fmla="*/ 503525 w 978851"/>
                <a:gd name="connsiteY0" fmla="*/ 0 h 930512"/>
                <a:gd name="connsiteX1" fmla="*/ 978851 w 978851"/>
                <a:gd name="connsiteY1" fmla="*/ 4028 h 930512"/>
                <a:gd name="connsiteX2" fmla="*/ 467271 w 978851"/>
                <a:gd name="connsiteY2" fmla="*/ 930512 h 930512"/>
                <a:gd name="connsiteX3" fmla="*/ 0 w 978851"/>
                <a:gd name="connsiteY3" fmla="*/ 926484 h 930512"/>
                <a:gd name="connsiteX4" fmla="*/ 503525 w 978851"/>
                <a:gd name="connsiteY4" fmla="*/ 0 h 930512"/>
                <a:gd name="connsiteX0" fmla="*/ 503525 w 992392"/>
                <a:gd name="connsiteY0" fmla="*/ 5636 h 936148"/>
                <a:gd name="connsiteX1" fmla="*/ 992392 w 992392"/>
                <a:gd name="connsiteY1" fmla="*/ 0 h 936148"/>
                <a:gd name="connsiteX2" fmla="*/ 467271 w 992392"/>
                <a:gd name="connsiteY2" fmla="*/ 936148 h 936148"/>
                <a:gd name="connsiteX3" fmla="*/ 0 w 992392"/>
                <a:gd name="connsiteY3" fmla="*/ 932120 h 936148"/>
                <a:gd name="connsiteX4" fmla="*/ 503525 w 992392"/>
                <a:gd name="connsiteY4" fmla="*/ 5636 h 936148"/>
                <a:gd name="connsiteX0" fmla="*/ 496755 w 992392"/>
                <a:gd name="connsiteY0" fmla="*/ 2415 h 936148"/>
                <a:gd name="connsiteX1" fmla="*/ 992392 w 992392"/>
                <a:gd name="connsiteY1" fmla="*/ 0 h 936148"/>
                <a:gd name="connsiteX2" fmla="*/ 467271 w 992392"/>
                <a:gd name="connsiteY2" fmla="*/ 936148 h 936148"/>
                <a:gd name="connsiteX3" fmla="*/ 0 w 992392"/>
                <a:gd name="connsiteY3" fmla="*/ 932120 h 936148"/>
                <a:gd name="connsiteX4" fmla="*/ 496755 w 992392"/>
                <a:gd name="connsiteY4" fmla="*/ 2415 h 936148"/>
                <a:gd name="connsiteX0" fmla="*/ 496755 w 992392"/>
                <a:gd name="connsiteY0" fmla="*/ 2415 h 936148"/>
                <a:gd name="connsiteX1" fmla="*/ 992392 w 992392"/>
                <a:gd name="connsiteY1" fmla="*/ 0 h 936148"/>
                <a:gd name="connsiteX2" fmla="*/ 477427 w 992392"/>
                <a:gd name="connsiteY2" fmla="*/ 936148 h 936148"/>
                <a:gd name="connsiteX3" fmla="*/ 0 w 992392"/>
                <a:gd name="connsiteY3" fmla="*/ 932120 h 936148"/>
                <a:gd name="connsiteX4" fmla="*/ 496755 w 992392"/>
                <a:gd name="connsiteY4" fmla="*/ 2415 h 936148"/>
                <a:gd name="connsiteX0" fmla="*/ 662637 w 992392"/>
                <a:gd name="connsiteY0" fmla="*/ 2415 h 936148"/>
                <a:gd name="connsiteX1" fmla="*/ 992392 w 992392"/>
                <a:gd name="connsiteY1" fmla="*/ 0 h 936148"/>
                <a:gd name="connsiteX2" fmla="*/ 477427 w 992392"/>
                <a:gd name="connsiteY2" fmla="*/ 936148 h 936148"/>
                <a:gd name="connsiteX3" fmla="*/ 0 w 992392"/>
                <a:gd name="connsiteY3" fmla="*/ 932120 h 936148"/>
                <a:gd name="connsiteX4" fmla="*/ 662637 w 992392"/>
                <a:gd name="connsiteY4" fmla="*/ 2415 h 936148"/>
                <a:gd name="connsiteX0" fmla="*/ 503525 w 833280"/>
                <a:gd name="connsiteY0" fmla="*/ 2415 h 936148"/>
                <a:gd name="connsiteX1" fmla="*/ 833280 w 833280"/>
                <a:gd name="connsiteY1" fmla="*/ 0 h 936148"/>
                <a:gd name="connsiteX2" fmla="*/ 318315 w 833280"/>
                <a:gd name="connsiteY2" fmla="*/ 936148 h 936148"/>
                <a:gd name="connsiteX3" fmla="*/ 0 w 833280"/>
                <a:gd name="connsiteY3" fmla="*/ 932120 h 936148"/>
                <a:gd name="connsiteX4" fmla="*/ 503525 w 833280"/>
                <a:gd name="connsiteY4" fmla="*/ 2415 h 936148"/>
                <a:gd name="connsiteX0" fmla="*/ 533993 w 863748"/>
                <a:gd name="connsiteY0" fmla="*/ 2415 h 936148"/>
                <a:gd name="connsiteX1" fmla="*/ 863748 w 863748"/>
                <a:gd name="connsiteY1" fmla="*/ 0 h 936148"/>
                <a:gd name="connsiteX2" fmla="*/ 348783 w 863748"/>
                <a:gd name="connsiteY2" fmla="*/ 936148 h 936148"/>
                <a:gd name="connsiteX3" fmla="*/ 0 w 863748"/>
                <a:gd name="connsiteY3" fmla="*/ 935341 h 936148"/>
                <a:gd name="connsiteX4" fmla="*/ 533993 w 863748"/>
                <a:gd name="connsiteY4" fmla="*/ 2415 h 9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48" h="936148">
                  <a:moveTo>
                    <a:pt x="533993" y="2415"/>
                  </a:moveTo>
                  <a:lnTo>
                    <a:pt x="863748" y="0"/>
                  </a:lnTo>
                  <a:lnTo>
                    <a:pt x="348783" y="936148"/>
                  </a:lnTo>
                  <a:lnTo>
                    <a:pt x="0" y="935341"/>
                  </a:lnTo>
                  <a:lnTo>
                    <a:pt x="533993" y="2415"/>
                  </a:lnTo>
                  <a:close/>
                </a:path>
              </a:pathLst>
            </a:custGeom>
            <a:gradFill flip="none" rotWithShape="1">
              <a:gsLst>
                <a:gs pos="0">
                  <a:srgbClr val="00A2C0">
                    <a:alpha val="3000"/>
                    <a:lumMod val="96000"/>
                    <a:lumOff val="4000"/>
                  </a:srgbClr>
                </a:gs>
                <a:gs pos="100000">
                  <a:schemeClr val="accent1">
                    <a:shade val="100000"/>
                    <a:satMod val="115000"/>
                    <a:lumMod val="0"/>
                    <a:lumOff val="10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t> </a:t>
              </a:r>
            </a:p>
          </p:txBody>
        </p:sp>
        <p:grpSp>
          <p:nvGrpSpPr>
            <p:cNvPr id="9" name="Gruppo 8">
              <a:extLst>
                <a:ext uri="{FF2B5EF4-FFF2-40B4-BE49-F238E27FC236}">
                  <a16:creationId xmlns:a16="http://schemas.microsoft.com/office/drawing/2014/main" id="{318EE216-BDEF-A24A-A663-999CDFAA32BE}"/>
                </a:ext>
              </a:extLst>
            </p:cNvPr>
            <p:cNvGrpSpPr/>
            <p:nvPr/>
          </p:nvGrpSpPr>
          <p:grpSpPr>
            <a:xfrm>
              <a:off x="-1774567" y="-19829"/>
              <a:ext cx="6662903" cy="6910907"/>
              <a:chOff x="-1774567" y="-19829"/>
              <a:chExt cx="6662903" cy="6910907"/>
            </a:xfrm>
          </p:grpSpPr>
          <p:sp>
            <p:nvSpPr>
              <p:cNvPr id="11" name="Figura a mano libera 10">
                <a:extLst>
                  <a:ext uri="{FF2B5EF4-FFF2-40B4-BE49-F238E27FC236}">
                    <a16:creationId xmlns:a16="http://schemas.microsoft.com/office/drawing/2014/main" id="{FE1177DF-9242-324E-AEA8-11803486B08A}"/>
                  </a:ext>
                </a:extLst>
              </p:cNvPr>
              <p:cNvSpPr/>
              <p:nvPr/>
            </p:nvSpPr>
            <p:spPr>
              <a:xfrm>
                <a:off x="-1300580" y="-19829"/>
                <a:ext cx="6188916" cy="6910907"/>
              </a:xfrm>
              <a:custGeom>
                <a:avLst/>
                <a:gdLst>
                  <a:gd name="connsiteX0" fmla="*/ 503525 w 978851"/>
                  <a:gd name="connsiteY0" fmla="*/ 0 h 930512"/>
                  <a:gd name="connsiteX1" fmla="*/ 978851 w 978851"/>
                  <a:gd name="connsiteY1" fmla="*/ 4028 h 930512"/>
                  <a:gd name="connsiteX2" fmla="*/ 467271 w 978851"/>
                  <a:gd name="connsiteY2" fmla="*/ 930512 h 930512"/>
                  <a:gd name="connsiteX3" fmla="*/ 0 w 978851"/>
                  <a:gd name="connsiteY3" fmla="*/ 926484 h 930512"/>
                  <a:gd name="connsiteX4" fmla="*/ 503525 w 978851"/>
                  <a:gd name="connsiteY4" fmla="*/ 0 h 930512"/>
                  <a:gd name="connsiteX0" fmla="*/ 503525 w 992392"/>
                  <a:gd name="connsiteY0" fmla="*/ 5636 h 936148"/>
                  <a:gd name="connsiteX1" fmla="*/ 992392 w 992392"/>
                  <a:gd name="connsiteY1" fmla="*/ 0 h 936148"/>
                  <a:gd name="connsiteX2" fmla="*/ 467271 w 992392"/>
                  <a:gd name="connsiteY2" fmla="*/ 936148 h 936148"/>
                  <a:gd name="connsiteX3" fmla="*/ 0 w 992392"/>
                  <a:gd name="connsiteY3" fmla="*/ 932120 h 936148"/>
                  <a:gd name="connsiteX4" fmla="*/ 503525 w 992392"/>
                  <a:gd name="connsiteY4" fmla="*/ 5636 h 936148"/>
                  <a:gd name="connsiteX0" fmla="*/ 496755 w 992392"/>
                  <a:gd name="connsiteY0" fmla="*/ 2415 h 936148"/>
                  <a:gd name="connsiteX1" fmla="*/ 992392 w 992392"/>
                  <a:gd name="connsiteY1" fmla="*/ 0 h 936148"/>
                  <a:gd name="connsiteX2" fmla="*/ 467271 w 992392"/>
                  <a:gd name="connsiteY2" fmla="*/ 936148 h 936148"/>
                  <a:gd name="connsiteX3" fmla="*/ 0 w 992392"/>
                  <a:gd name="connsiteY3" fmla="*/ 932120 h 936148"/>
                  <a:gd name="connsiteX4" fmla="*/ 496755 w 992392"/>
                  <a:gd name="connsiteY4" fmla="*/ 2415 h 936148"/>
                  <a:gd name="connsiteX0" fmla="*/ 496755 w 992392"/>
                  <a:gd name="connsiteY0" fmla="*/ 2415 h 936148"/>
                  <a:gd name="connsiteX1" fmla="*/ 992392 w 992392"/>
                  <a:gd name="connsiteY1" fmla="*/ 0 h 936148"/>
                  <a:gd name="connsiteX2" fmla="*/ 477427 w 992392"/>
                  <a:gd name="connsiteY2" fmla="*/ 936148 h 936148"/>
                  <a:gd name="connsiteX3" fmla="*/ 0 w 992392"/>
                  <a:gd name="connsiteY3" fmla="*/ 932120 h 936148"/>
                  <a:gd name="connsiteX4" fmla="*/ 496755 w 992392"/>
                  <a:gd name="connsiteY4" fmla="*/ 2415 h 936148"/>
                  <a:gd name="connsiteX0" fmla="*/ 618627 w 992392"/>
                  <a:gd name="connsiteY0" fmla="*/ 0 h 936955"/>
                  <a:gd name="connsiteX1" fmla="*/ 992392 w 992392"/>
                  <a:gd name="connsiteY1" fmla="*/ 807 h 936955"/>
                  <a:gd name="connsiteX2" fmla="*/ 477427 w 992392"/>
                  <a:gd name="connsiteY2" fmla="*/ 936955 h 936955"/>
                  <a:gd name="connsiteX3" fmla="*/ 0 w 992392"/>
                  <a:gd name="connsiteY3" fmla="*/ 932927 h 936955"/>
                  <a:gd name="connsiteX4" fmla="*/ 618627 w 992392"/>
                  <a:gd name="connsiteY4" fmla="*/ 0 h 936955"/>
                  <a:gd name="connsiteX0" fmla="*/ 483213 w 856978"/>
                  <a:gd name="connsiteY0" fmla="*/ 0 h 942591"/>
                  <a:gd name="connsiteX1" fmla="*/ 856978 w 856978"/>
                  <a:gd name="connsiteY1" fmla="*/ 807 h 942591"/>
                  <a:gd name="connsiteX2" fmla="*/ 342013 w 856978"/>
                  <a:gd name="connsiteY2" fmla="*/ 936955 h 942591"/>
                  <a:gd name="connsiteX3" fmla="*/ 0 w 856978"/>
                  <a:gd name="connsiteY3" fmla="*/ 942591 h 942591"/>
                  <a:gd name="connsiteX4" fmla="*/ 483213 w 856978"/>
                  <a:gd name="connsiteY4" fmla="*/ 0 h 942591"/>
                  <a:gd name="connsiteX0" fmla="*/ 510296 w 884061"/>
                  <a:gd name="connsiteY0" fmla="*/ 0 h 939370"/>
                  <a:gd name="connsiteX1" fmla="*/ 884061 w 884061"/>
                  <a:gd name="connsiteY1" fmla="*/ 807 h 939370"/>
                  <a:gd name="connsiteX2" fmla="*/ 369096 w 884061"/>
                  <a:gd name="connsiteY2" fmla="*/ 936955 h 939370"/>
                  <a:gd name="connsiteX3" fmla="*/ 0 w 884061"/>
                  <a:gd name="connsiteY3" fmla="*/ 939370 h 939370"/>
                  <a:gd name="connsiteX4" fmla="*/ 510296 w 884061"/>
                  <a:gd name="connsiteY4" fmla="*/ 0 h 939370"/>
                  <a:gd name="connsiteX0" fmla="*/ 530608 w 884061"/>
                  <a:gd name="connsiteY0" fmla="*/ 0 h 939370"/>
                  <a:gd name="connsiteX1" fmla="*/ 884061 w 884061"/>
                  <a:gd name="connsiteY1" fmla="*/ 807 h 939370"/>
                  <a:gd name="connsiteX2" fmla="*/ 369096 w 884061"/>
                  <a:gd name="connsiteY2" fmla="*/ 936955 h 939370"/>
                  <a:gd name="connsiteX3" fmla="*/ 0 w 884061"/>
                  <a:gd name="connsiteY3" fmla="*/ 939370 h 939370"/>
                  <a:gd name="connsiteX4" fmla="*/ 530608 w 884061"/>
                  <a:gd name="connsiteY4" fmla="*/ 0 h 93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061" h="939370">
                    <a:moveTo>
                      <a:pt x="530608" y="0"/>
                    </a:moveTo>
                    <a:lnTo>
                      <a:pt x="884061" y="807"/>
                    </a:lnTo>
                    <a:lnTo>
                      <a:pt x="369096" y="936955"/>
                    </a:lnTo>
                    <a:lnTo>
                      <a:pt x="0" y="939370"/>
                    </a:lnTo>
                    <a:lnTo>
                      <a:pt x="530608" y="0"/>
                    </a:lnTo>
                    <a:close/>
                  </a:path>
                </a:pathLst>
              </a:custGeom>
              <a:solidFill>
                <a:srgbClr val="53C1E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t> </a:t>
                </a:r>
              </a:p>
            </p:txBody>
          </p:sp>
          <p:sp>
            <p:nvSpPr>
              <p:cNvPr id="12" name="Figura a mano libera 11">
                <a:extLst>
                  <a:ext uri="{FF2B5EF4-FFF2-40B4-BE49-F238E27FC236}">
                    <a16:creationId xmlns:a16="http://schemas.microsoft.com/office/drawing/2014/main" id="{3998410A-EF9E-EA4C-87D0-D5AA30B3BD67}"/>
                  </a:ext>
                </a:extLst>
              </p:cNvPr>
              <p:cNvSpPr/>
              <p:nvPr/>
            </p:nvSpPr>
            <p:spPr>
              <a:xfrm flipH="1">
                <a:off x="-1774567" y="-13887"/>
                <a:ext cx="6046720" cy="6887208"/>
              </a:xfrm>
              <a:custGeom>
                <a:avLst/>
                <a:gdLst>
                  <a:gd name="connsiteX0" fmla="*/ 503525 w 978851"/>
                  <a:gd name="connsiteY0" fmla="*/ 0 h 930512"/>
                  <a:gd name="connsiteX1" fmla="*/ 978851 w 978851"/>
                  <a:gd name="connsiteY1" fmla="*/ 4028 h 930512"/>
                  <a:gd name="connsiteX2" fmla="*/ 467271 w 978851"/>
                  <a:gd name="connsiteY2" fmla="*/ 930512 h 930512"/>
                  <a:gd name="connsiteX3" fmla="*/ 0 w 978851"/>
                  <a:gd name="connsiteY3" fmla="*/ 926484 h 930512"/>
                  <a:gd name="connsiteX4" fmla="*/ 503525 w 978851"/>
                  <a:gd name="connsiteY4" fmla="*/ 0 h 930512"/>
                  <a:gd name="connsiteX0" fmla="*/ 503525 w 992392"/>
                  <a:gd name="connsiteY0" fmla="*/ 5636 h 936148"/>
                  <a:gd name="connsiteX1" fmla="*/ 992392 w 992392"/>
                  <a:gd name="connsiteY1" fmla="*/ 0 h 936148"/>
                  <a:gd name="connsiteX2" fmla="*/ 467271 w 992392"/>
                  <a:gd name="connsiteY2" fmla="*/ 936148 h 936148"/>
                  <a:gd name="connsiteX3" fmla="*/ 0 w 992392"/>
                  <a:gd name="connsiteY3" fmla="*/ 932120 h 936148"/>
                  <a:gd name="connsiteX4" fmla="*/ 503525 w 992392"/>
                  <a:gd name="connsiteY4" fmla="*/ 5636 h 936148"/>
                  <a:gd name="connsiteX0" fmla="*/ 496755 w 992392"/>
                  <a:gd name="connsiteY0" fmla="*/ 2415 h 936148"/>
                  <a:gd name="connsiteX1" fmla="*/ 992392 w 992392"/>
                  <a:gd name="connsiteY1" fmla="*/ 0 h 936148"/>
                  <a:gd name="connsiteX2" fmla="*/ 467271 w 992392"/>
                  <a:gd name="connsiteY2" fmla="*/ 936148 h 936148"/>
                  <a:gd name="connsiteX3" fmla="*/ 0 w 992392"/>
                  <a:gd name="connsiteY3" fmla="*/ 932120 h 936148"/>
                  <a:gd name="connsiteX4" fmla="*/ 496755 w 992392"/>
                  <a:gd name="connsiteY4" fmla="*/ 2415 h 936148"/>
                  <a:gd name="connsiteX0" fmla="*/ 496755 w 992392"/>
                  <a:gd name="connsiteY0" fmla="*/ 2415 h 936148"/>
                  <a:gd name="connsiteX1" fmla="*/ 992392 w 992392"/>
                  <a:gd name="connsiteY1" fmla="*/ 0 h 936148"/>
                  <a:gd name="connsiteX2" fmla="*/ 477427 w 992392"/>
                  <a:gd name="connsiteY2" fmla="*/ 936148 h 936148"/>
                  <a:gd name="connsiteX3" fmla="*/ 0 w 992392"/>
                  <a:gd name="connsiteY3" fmla="*/ 932120 h 936148"/>
                  <a:gd name="connsiteX4" fmla="*/ 496755 w 992392"/>
                  <a:gd name="connsiteY4" fmla="*/ 2415 h 936148"/>
                  <a:gd name="connsiteX0" fmla="*/ 662637 w 992392"/>
                  <a:gd name="connsiteY0" fmla="*/ 2415 h 936148"/>
                  <a:gd name="connsiteX1" fmla="*/ 992392 w 992392"/>
                  <a:gd name="connsiteY1" fmla="*/ 0 h 936148"/>
                  <a:gd name="connsiteX2" fmla="*/ 477427 w 992392"/>
                  <a:gd name="connsiteY2" fmla="*/ 936148 h 936148"/>
                  <a:gd name="connsiteX3" fmla="*/ 0 w 992392"/>
                  <a:gd name="connsiteY3" fmla="*/ 932120 h 936148"/>
                  <a:gd name="connsiteX4" fmla="*/ 662637 w 992392"/>
                  <a:gd name="connsiteY4" fmla="*/ 2415 h 936148"/>
                  <a:gd name="connsiteX0" fmla="*/ 503525 w 833280"/>
                  <a:gd name="connsiteY0" fmla="*/ 2415 h 936148"/>
                  <a:gd name="connsiteX1" fmla="*/ 833280 w 833280"/>
                  <a:gd name="connsiteY1" fmla="*/ 0 h 936148"/>
                  <a:gd name="connsiteX2" fmla="*/ 318315 w 833280"/>
                  <a:gd name="connsiteY2" fmla="*/ 936148 h 936148"/>
                  <a:gd name="connsiteX3" fmla="*/ 0 w 833280"/>
                  <a:gd name="connsiteY3" fmla="*/ 932120 h 936148"/>
                  <a:gd name="connsiteX4" fmla="*/ 503525 w 833280"/>
                  <a:gd name="connsiteY4" fmla="*/ 2415 h 936148"/>
                  <a:gd name="connsiteX0" fmla="*/ 533993 w 863748"/>
                  <a:gd name="connsiteY0" fmla="*/ 2415 h 936148"/>
                  <a:gd name="connsiteX1" fmla="*/ 863748 w 863748"/>
                  <a:gd name="connsiteY1" fmla="*/ 0 h 936148"/>
                  <a:gd name="connsiteX2" fmla="*/ 348783 w 863748"/>
                  <a:gd name="connsiteY2" fmla="*/ 936148 h 936148"/>
                  <a:gd name="connsiteX3" fmla="*/ 0 w 863748"/>
                  <a:gd name="connsiteY3" fmla="*/ 935341 h 936148"/>
                  <a:gd name="connsiteX4" fmla="*/ 533993 w 863748"/>
                  <a:gd name="connsiteY4" fmla="*/ 2415 h 9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48" h="936148">
                    <a:moveTo>
                      <a:pt x="533993" y="2415"/>
                    </a:moveTo>
                    <a:lnTo>
                      <a:pt x="863748" y="0"/>
                    </a:lnTo>
                    <a:lnTo>
                      <a:pt x="348783" y="936148"/>
                    </a:lnTo>
                    <a:lnTo>
                      <a:pt x="0" y="935341"/>
                    </a:lnTo>
                    <a:lnTo>
                      <a:pt x="533993" y="2415"/>
                    </a:lnTo>
                    <a:close/>
                  </a:path>
                </a:pathLst>
              </a:custGeom>
              <a:solidFill>
                <a:srgbClr val="0092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t> </a:t>
                </a:r>
              </a:p>
            </p:txBody>
          </p:sp>
        </p:grpSp>
        <p:sp>
          <p:nvSpPr>
            <p:cNvPr id="10" name="Figura a mano libera 9">
              <a:extLst>
                <a:ext uri="{FF2B5EF4-FFF2-40B4-BE49-F238E27FC236}">
                  <a16:creationId xmlns:a16="http://schemas.microsoft.com/office/drawing/2014/main" id="{66D2DEA4-F7F5-9D42-9352-A08D5C9CD633}"/>
                </a:ext>
              </a:extLst>
            </p:cNvPr>
            <p:cNvSpPr/>
            <p:nvPr/>
          </p:nvSpPr>
          <p:spPr>
            <a:xfrm>
              <a:off x="-1774567" y="-19829"/>
              <a:ext cx="6188916" cy="6910907"/>
            </a:xfrm>
            <a:custGeom>
              <a:avLst/>
              <a:gdLst>
                <a:gd name="connsiteX0" fmla="*/ 503525 w 978851"/>
                <a:gd name="connsiteY0" fmla="*/ 0 h 930512"/>
                <a:gd name="connsiteX1" fmla="*/ 978851 w 978851"/>
                <a:gd name="connsiteY1" fmla="*/ 4028 h 930512"/>
                <a:gd name="connsiteX2" fmla="*/ 467271 w 978851"/>
                <a:gd name="connsiteY2" fmla="*/ 930512 h 930512"/>
                <a:gd name="connsiteX3" fmla="*/ 0 w 978851"/>
                <a:gd name="connsiteY3" fmla="*/ 926484 h 930512"/>
                <a:gd name="connsiteX4" fmla="*/ 503525 w 978851"/>
                <a:gd name="connsiteY4" fmla="*/ 0 h 930512"/>
                <a:gd name="connsiteX0" fmla="*/ 503525 w 992392"/>
                <a:gd name="connsiteY0" fmla="*/ 5636 h 936148"/>
                <a:gd name="connsiteX1" fmla="*/ 992392 w 992392"/>
                <a:gd name="connsiteY1" fmla="*/ 0 h 936148"/>
                <a:gd name="connsiteX2" fmla="*/ 467271 w 992392"/>
                <a:gd name="connsiteY2" fmla="*/ 936148 h 936148"/>
                <a:gd name="connsiteX3" fmla="*/ 0 w 992392"/>
                <a:gd name="connsiteY3" fmla="*/ 932120 h 936148"/>
                <a:gd name="connsiteX4" fmla="*/ 503525 w 992392"/>
                <a:gd name="connsiteY4" fmla="*/ 5636 h 936148"/>
                <a:gd name="connsiteX0" fmla="*/ 496755 w 992392"/>
                <a:gd name="connsiteY0" fmla="*/ 2415 h 936148"/>
                <a:gd name="connsiteX1" fmla="*/ 992392 w 992392"/>
                <a:gd name="connsiteY1" fmla="*/ 0 h 936148"/>
                <a:gd name="connsiteX2" fmla="*/ 467271 w 992392"/>
                <a:gd name="connsiteY2" fmla="*/ 936148 h 936148"/>
                <a:gd name="connsiteX3" fmla="*/ 0 w 992392"/>
                <a:gd name="connsiteY3" fmla="*/ 932120 h 936148"/>
                <a:gd name="connsiteX4" fmla="*/ 496755 w 992392"/>
                <a:gd name="connsiteY4" fmla="*/ 2415 h 936148"/>
                <a:gd name="connsiteX0" fmla="*/ 496755 w 992392"/>
                <a:gd name="connsiteY0" fmla="*/ 2415 h 936148"/>
                <a:gd name="connsiteX1" fmla="*/ 992392 w 992392"/>
                <a:gd name="connsiteY1" fmla="*/ 0 h 936148"/>
                <a:gd name="connsiteX2" fmla="*/ 477427 w 992392"/>
                <a:gd name="connsiteY2" fmla="*/ 936148 h 936148"/>
                <a:gd name="connsiteX3" fmla="*/ 0 w 992392"/>
                <a:gd name="connsiteY3" fmla="*/ 932120 h 936148"/>
                <a:gd name="connsiteX4" fmla="*/ 496755 w 992392"/>
                <a:gd name="connsiteY4" fmla="*/ 2415 h 936148"/>
                <a:gd name="connsiteX0" fmla="*/ 618627 w 992392"/>
                <a:gd name="connsiteY0" fmla="*/ 0 h 936955"/>
                <a:gd name="connsiteX1" fmla="*/ 992392 w 992392"/>
                <a:gd name="connsiteY1" fmla="*/ 807 h 936955"/>
                <a:gd name="connsiteX2" fmla="*/ 477427 w 992392"/>
                <a:gd name="connsiteY2" fmla="*/ 936955 h 936955"/>
                <a:gd name="connsiteX3" fmla="*/ 0 w 992392"/>
                <a:gd name="connsiteY3" fmla="*/ 932927 h 936955"/>
                <a:gd name="connsiteX4" fmla="*/ 618627 w 992392"/>
                <a:gd name="connsiteY4" fmla="*/ 0 h 936955"/>
                <a:gd name="connsiteX0" fmla="*/ 483213 w 856978"/>
                <a:gd name="connsiteY0" fmla="*/ 0 h 942591"/>
                <a:gd name="connsiteX1" fmla="*/ 856978 w 856978"/>
                <a:gd name="connsiteY1" fmla="*/ 807 h 942591"/>
                <a:gd name="connsiteX2" fmla="*/ 342013 w 856978"/>
                <a:gd name="connsiteY2" fmla="*/ 936955 h 942591"/>
                <a:gd name="connsiteX3" fmla="*/ 0 w 856978"/>
                <a:gd name="connsiteY3" fmla="*/ 942591 h 942591"/>
                <a:gd name="connsiteX4" fmla="*/ 483213 w 856978"/>
                <a:gd name="connsiteY4" fmla="*/ 0 h 942591"/>
                <a:gd name="connsiteX0" fmla="*/ 510296 w 884061"/>
                <a:gd name="connsiteY0" fmla="*/ 0 h 939370"/>
                <a:gd name="connsiteX1" fmla="*/ 884061 w 884061"/>
                <a:gd name="connsiteY1" fmla="*/ 807 h 939370"/>
                <a:gd name="connsiteX2" fmla="*/ 369096 w 884061"/>
                <a:gd name="connsiteY2" fmla="*/ 936955 h 939370"/>
                <a:gd name="connsiteX3" fmla="*/ 0 w 884061"/>
                <a:gd name="connsiteY3" fmla="*/ 939370 h 939370"/>
                <a:gd name="connsiteX4" fmla="*/ 510296 w 884061"/>
                <a:gd name="connsiteY4" fmla="*/ 0 h 939370"/>
                <a:gd name="connsiteX0" fmla="*/ 530608 w 884061"/>
                <a:gd name="connsiteY0" fmla="*/ 0 h 939370"/>
                <a:gd name="connsiteX1" fmla="*/ 884061 w 884061"/>
                <a:gd name="connsiteY1" fmla="*/ 807 h 939370"/>
                <a:gd name="connsiteX2" fmla="*/ 369096 w 884061"/>
                <a:gd name="connsiteY2" fmla="*/ 936955 h 939370"/>
                <a:gd name="connsiteX3" fmla="*/ 0 w 884061"/>
                <a:gd name="connsiteY3" fmla="*/ 939370 h 939370"/>
                <a:gd name="connsiteX4" fmla="*/ 530608 w 884061"/>
                <a:gd name="connsiteY4" fmla="*/ 0 h 93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061" h="939370">
                  <a:moveTo>
                    <a:pt x="530608" y="0"/>
                  </a:moveTo>
                  <a:lnTo>
                    <a:pt x="884061" y="807"/>
                  </a:lnTo>
                  <a:lnTo>
                    <a:pt x="369096" y="936955"/>
                  </a:lnTo>
                  <a:lnTo>
                    <a:pt x="0" y="939370"/>
                  </a:lnTo>
                  <a:lnTo>
                    <a:pt x="530608" y="0"/>
                  </a:lnTo>
                  <a:close/>
                </a:path>
              </a:pathLst>
            </a:custGeom>
            <a:gradFill flip="none" rotWithShape="1">
              <a:gsLst>
                <a:gs pos="0">
                  <a:schemeClr val="accent1">
                    <a:alpha val="0"/>
                    <a:lumMod val="86000"/>
                    <a:lumOff val="14000"/>
                  </a:schemeClr>
                </a:gs>
                <a:gs pos="100000">
                  <a:schemeClr val="accent1">
                    <a:shade val="100000"/>
                    <a:satMod val="115000"/>
                    <a:lumMod val="0"/>
                    <a:lumOff val="10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t> </a:t>
              </a:r>
            </a:p>
          </p:txBody>
        </p:sp>
      </p:grpSp>
    </p:spTree>
    <p:extLst>
      <p:ext uri="{BB962C8B-B14F-4D97-AF65-F5344CB8AC3E}">
        <p14:creationId xmlns:p14="http://schemas.microsoft.com/office/powerpoint/2010/main" val="3612556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490E1A-2852-5845-BC32-2ECD1AF1DE85}"/>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F480F220-E815-764F-923F-C56E17C75C7F}"/>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178F79-79A3-484C-9368-322BBD953AF9}"/>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5" name="Segnaposto piè di pagina 4">
            <a:extLst>
              <a:ext uri="{FF2B5EF4-FFF2-40B4-BE49-F238E27FC236}">
                <a16:creationId xmlns:a16="http://schemas.microsoft.com/office/drawing/2014/main" id="{598D64C9-2B59-B942-B2F7-73B109A42C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7D81AD-6BF9-5B41-858E-F223A006D753}"/>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164797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E5720-BE48-8040-B575-7ADB372EECD1}"/>
              </a:ext>
            </a:extLst>
          </p:cNvPr>
          <p:cNvSpPr>
            <a:spLocks noGrp="1"/>
          </p:cNvSpPr>
          <p:nvPr>
            <p:ph type="title"/>
          </p:nvPr>
        </p:nvSpPr>
        <p:spPr>
          <a:xfrm>
            <a:off x="831851" y="1709739"/>
            <a:ext cx="10515600" cy="2852737"/>
          </a:xfrm>
        </p:spPr>
        <p:txBody>
          <a:bodyPr anchor="b"/>
          <a:lstStyle>
            <a:lvl1pPr>
              <a:defRPr sz="4500"/>
            </a:lvl1pPr>
          </a:lstStyle>
          <a:p>
            <a:r>
              <a:rPr lang="it-IT"/>
              <a:t>Fare clic per modificare lo stile del titolo</a:t>
            </a:r>
          </a:p>
        </p:txBody>
      </p:sp>
      <p:sp>
        <p:nvSpPr>
          <p:cNvPr id="3" name="Segnaposto testo 2">
            <a:extLst>
              <a:ext uri="{FF2B5EF4-FFF2-40B4-BE49-F238E27FC236}">
                <a16:creationId xmlns:a16="http://schemas.microsoft.com/office/drawing/2014/main" id="{3F4B0907-DDD4-574E-B0D7-BDFDC9D485D9}"/>
              </a:ext>
            </a:extLst>
          </p:cNvPr>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24" indent="0">
              <a:buNone/>
              <a:defRPr sz="1500">
                <a:solidFill>
                  <a:schemeClr val="tx1">
                    <a:tint val="75000"/>
                  </a:schemeClr>
                </a:solidFill>
              </a:defRPr>
            </a:lvl2pPr>
            <a:lvl3pPr marL="685846" indent="0">
              <a:buNone/>
              <a:defRPr sz="1350">
                <a:solidFill>
                  <a:schemeClr val="tx1">
                    <a:tint val="75000"/>
                  </a:schemeClr>
                </a:solidFill>
              </a:defRPr>
            </a:lvl3pPr>
            <a:lvl4pPr marL="1028768" indent="0">
              <a:buNone/>
              <a:defRPr sz="1200">
                <a:solidFill>
                  <a:schemeClr val="tx1">
                    <a:tint val="75000"/>
                  </a:schemeClr>
                </a:solidFill>
              </a:defRPr>
            </a:lvl4pPr>
            <a:lvl5pPr marL="1371691" indent="0">
              <a:buNone/>
              <a:defRPr sz="1200">
                <a:solidFill>
                  <a:schemeClr val="tx1">
                    <a:tint val="75000"/>
                  </a:schemeClr>
                </a:solidFill>
              </a:defRPr>
            </a:lvl5pPr>
            <a:lvl6pPr marL="1714615" indent="0">
              <a:buNone/>
              <a:defRPr sz="1200">
                <a:solidFill>
                  <a:schemeClr val="tx1">
                    <a:tint val="75000"/>
                  </a:schemeClr>
                </a:solidFill>
              </a:defRPr>
            </a:lvl6pPr>
            <a:lvl7pPr marL="2057537" indent="0">
              <a:buNone/>
              <a:defRPr sz="1200">
                <a:solidFill>
                  <a:schemeClr val="tx1">
                    <a:tint val="75000"/>
                  </a:schemeClr>
                </a:solidFill>
              </a:defRPr>
            </a:lvl7pPr>
            <a:lvl8pPr marL="2400461" indent="0">
              <a:buNone/>
              <a:defRPr sz="1200">
                <a:solidFill>
                  <a:schemeClr val="tx1">
                    <a:tint val="75000"/>
                  </a:schemeClr>
                </a:solidFill>
              </a:defRPr>
            </a:lvl8pPr>
            <a:lvl9pPr marL="2743383" indent="0">
              <a:buNone/>
              <a:defRPr sz="12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54D5E3A4-8682-9940-B881-59858BE4CDA1}"/>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5" name="Segnaposto piè di pagina 4">
            <a:extLst>
              <a:ext uri="{FF2B5EF4-FFF2-40B4-BE49-F238E27FC236}">
                <a16:creationId xmlns:a16="http://schemas.microsoft.com/office/drawing/2014/main" id="{5584591B-9660-D648-9D19-AA525269C3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C9E895F-88F1-1A44-8C6F-05B870E25557}"/>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374860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DDAAB-7036-1340-8A0E-B61BAC9FE6DA}"/>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5740D1CE-0098-034F-8D40-5790A811938A}"/>
              </a:ext>
            </a:extLst>
          </p:cNvPr>
          <p:cNvSpPr>
            <a:spLocks noGrp="1"/>
          </p:cNvSpPr>
          <p:nvPr>
            <p:ph sz="half" idx="1"/>
          </p:nvPr>
        </p:nvSpPr>
        <p:spPr>
          <a:xfrm>
            <a:off x="838200" y="1825626"/>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A2C276-4290-EA40-9B52-6BC9DA0EB086}"/>
              </a:ext>
            </a:extLst>
          </p:cNvPr>
          <p:cNvSpPr>
            <a:spLocks noGrp="1"/>
          </p:cNvSpPr>
          <p:nvPr>
            <p:ph sz="half" idx="2"/>
          </p:nvPr>
        </p:nvSpPr>
        <p:spPr>
          <a:xfrm>
            <a:off x="6172201" y="1825626"/>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60B8FD6-0686-F64C-B60F-F71F5D2AF9D0}"/>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6" name="Segnaposto piè di pagina 5">
            <a:extLst>
              <a:ext uri="{FF2B5EF4-FFF2-40B4-BE49-F238E27FC236}">
                <a16:creationId xmlns:a16="http://schemas.microsoft.com/office/drawing/2014/main" id="{C4BE7F9F-BAC4-894E-888E-6079FA5C07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464362-D10E-FA48-B589-AE4DE2681A1C}"/>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1038007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FBD33-DEEB-8240-BC4B-B64930852467}"/>
              </a:ext>
            </a:extLst>
          </p:cNvPr>
          <p:cNvSpPr>
            <a:spLocks noGrp="1"/>
          </p:cNvSpPr>
          <p:nvPr>
            <p:ph type="title"/>
          </p:nvPr>
        </p:nvSpPr>
        <p:spPr>
          <a:xfrm>
            <a:off x="839788" y="365130"/>
            <a:ext cx="105156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BE0A02E9-BC87-F348-B940-F2C8B4CE600C}"/>
              </a:ext>
            </a:extLst>
          </p:cNvPr>
          <p:cNvSpPr>
            <a:spLocks noGrp="1"/>
          </p:cNvSpPr>
          <p:nvPr>
            <p:ph type="body" idx="1"/>
          </p:nvPr>
        </p:nvSpPr>
        <p:spPr>
          <a:xfrm>
            <a:off x="839789" y="1681166"/>
            <a:ext cx="5157787" cy="823912"/>
          </a:xfrm>
        </p:spPr>
        <p:txBody>
          <a:bodyPr anchor="b"/>
          <a:lstStyle>
            <a:lvl1pPr marL="0" indent="0">
              <a:buNone/>
              <a:defRPr sz="1800" b="1"/>
            </a:lvl1pPr>
            <a:lvl2pPr marL="342924" indent="0">
              <a:buNone/>
              <a:defRPr sz="1500" b="1"/>
            </a:lvl2pPr>
            <a:lvl3pPr marL="685846" indent="0">
              <a:buNone/>
              <a:defRPr sz="1350" b="1"/>
            </a:lvl3pPr>
            <a:lvl4pPr marL="1028768" indent="0">
              <a:buNone/>
              <a:defRPr sz="1200" b="1"/>
            </a:lvl4pPr>
            <a:lvl5pPr marL="1371691" indent="0">
              <a:buNone/>
              <a:defRPr sz="1200" b="1"/>
            </a:lvl5pPr>
            <a:lvl6pPr marL="1714615" indent="0">
              <a:buNone/>
              <a:defRPr sz="1200" b="1"/>
            </a:lvl6pPr>
            <a:lvl7pPr marL="2057537" indent="0">
              <a:buNone/>
              <a:defRPr sz="1200" b="1"/>
            </a:lvl7pPr>
            <a:lvl8pPr marL="2400461" indent="0">
              <a:buNone/>
              <a:defRPr sz="1200" b="1"/>
            </a:lvl8pPr>
            <a:lvl9pPr marL="2743383"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F7342083-6739-EC4A-875E-9733C4726805}"/>
              </a:ext>
            </a:extLst>
          </p:cNvPr>
          <p:cNvSpPr>
            <a:spLocks noGrp="1"/>
          </p:cNvSpPr>
          <p:nvPr>
            <p:ph sz="half" idx="2"/>
          </p:nvPr>
        </p:nvSpPr>
        <p:spPr>
          <a:xfrm>
            <a:off x="839789" y="2505078"/>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632ABEC-266B-D144-BEB2-AB067F5F07D3}"/>
              </a:ext>
            </a:extLst>
          </p:cNvPr>
          <p:cNvSpPr>
            <a:spLocks noGrp="1"/>
          </p:cNvSpPr>
          <p:nvPr>
            <p:ph type="body" sz="quarter" idx="3"/>
          </p:nvPr>
        </p:nvSpPr>
        <p:spPr>
          <a:xfrm>
            <a:off x="6172200" y="1681166"/>
            <a:ext cx="5183189" cy="823912"/>
          </a:xfrm>
        </p:spPr>
        <p:txBody>
          <a:bodyPr anchor="b"/>
          <a:lstStyle>
            <a:lvl1pPr marL="0" indent="0">
              <a:buNone/>
              <a:defRPr sz="1800" b="1"/>
            </a:lvl1pPr>
            <a:lvl2pPr marL="342924" indent="0">
              <a:buNone/>
              <a:defRPr sz="1500" b="1"/>
            </a:lvl2pPr>
            <a:lvl3pPr marL="685846" indent="0">
              <a:buNone/>
              <a:defRPr sz="1350" b="1"/>
            </a:lvl3pPr>
            <a:lvl4pPr marL="1028768" indent="0">
              <a:buNone/>
              <a:defRPr sz="1200" b="1"/>
            </a:lvl4pPr>
            <a:lvl5pPr marL="1371691" indent="0">
              <a:buNone/>
              <a:defRPr sz="1200" b="1"/>
            </a:lvl5pPr>
            <a:lvl6pPr marL="1714615" indent="0">
              <a:buNone/>
              <a:defRPr sz="1200" b="1"/>
            </a:lvl6pPr>
            <a:lvl7pPr marL="2057537" indent="0">
              <a:buNone/>
              <a:defRPr sz="1200" b="1"/>
            </a:lvl7pPr>
            <a:lvl8pPr marL="2400461" indent="0">
              <a:buNone/>
              <a:defRPr sz="1200" b="1"/>
            </a:lvl8pPr>
            <a:lvl9pPr marL="2743383"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7CE877C2-03BD-334E-BB29-5B1102DD9F89}"/>
              </a:ext>
            </a:extLst>
          </p:cNvPr>
          <p:cNvSpPr>
            <a:spLocks noGrp="1"/>
          </p:cNvSpPr>
          <p:nvPr>
            <p:ph sz="quarter" idx="4"/>
          </p:nvPr>
        </p:nvSpPr>
        <p:spPr>
          <a:xfrm>
            <a:off x="6172200" y="2505078"/>
            <a:ext cx="5183189"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96952F5-2309-6F4B-87F0-9B116F8C2879}"/>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8" name="Segnaposto piè di pagina 7">
            <a:extLst>
              <a:ext uri="{FF2B5EF4-FFF2-40B4-BE49-F238E27FC236}">
                <a16:creationId xmlns:a16="http://schemas.microsoft.com/office/drawing/2014/main" id="{24E784EB-A3F0-6648-B561-F3FF6B6FA99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EF5905D-6AF5-5C48-82AA-910E46352DA8}"/>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174526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1F4CB-CDA7-BE4C-940F-DDAFC3A66E82}"/>
              </a:ext>
            </a:extLst>
          </p:cNvPr>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ED9D573A-7A40-AF4F-ACA7-C220B36C8B85}"/>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4" name="Segnaposto piè di pagina 3">
            <a:extLst>
              <a:ext uri="{FF2B5EF4-FFF2-40B4-BE49-F238E27FC236}">
                <a16:creationId xmlns:a16="http://schemas.microsoft.com/office/drawing/2014/main" id="{909A189E-5FAE-8544-A4F3-0746B39BD73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89C7444-FD0B-844E-A817-3C4B6CEBF8A2}"/>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1797266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956CD2-5512-2A4F-AE58-0D41E50AD123}"/>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3" name="Segnaposto piè di pagina 2">
            <a:extLst>
              <a:ext uri="{FF2B5EF4-FFF2-40B4-BE49-F238E27FC236}">
                <a16:creationId xmlns:a16="http://schemas.microsoft.com/office/drawing/2014/main" id="{0CD778FB-97DD-2C4A-951A-D3B4FD7F84E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280E500-66C4-AA40-9FC3-992A59537D89}"/>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2788549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79C9D-066E-46B6-AFD6-D1169972FC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4BBE14-BF4C-4FBD-948A-85EBCB93B10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C96589-14CD-4836-ADB1-C917A6E2B5E7}"/>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5" name="Segnaposto piè di pagina 4">
            <a:extLst>
              <a:ext uri="{FF2B5EF4-FFF2-40B4-BE49-F238E27FC236}">
                <a16:creationId xmlns:a16="http://schemas.microsoft.com/office/drawing/2014/main" id="{FCB64773-8B65-4FB4-BB8F-24A0CF46A1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9B4048-10A1-4AE6-A933-AEE2E2123EA5}"/>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1715650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D5A5D3-D6F3-3844-8CEB-E5D5EB5A4D07}"/>
              </a:ext>
            </a:extLst>
          </p:cNvPr>
          <p:cNvSpPr>
            <a:spLocks noGrp="1"/>
          </p:cNvSpPr>
          <p:nvPr>
            <p:ph type="title"/>
          </p:nvPr>
        </p:nvSpPr>
        <p:spPr>
          <a:xfrm>
            <a:off x="839790" y="457203"/>
            <a:ext cx="3932237" cy="1600200"/>
          </a:xfrm>
        </p:spPr>
        <p:txBody>
          <a:bodyPr anchor="b"/>
          <a:lstStyle>
            <a:lvl1pPr>
              <a:defRPr sz="2400"/>
            </a:lvl1pPr>
          </a:lstStyle>
          <a:p>
            <a:r>
              <a:rPr lang="it-IT"/>
              <a:t>Fare clic per modificare lo stile del titolo</a:t>
            </a:r>
          </a:p>
        </p:txBody>
      </p:sp>
      <p:sp>
        <p:nvSpPr>
          <p:cNvPr id="3" name="Segnaposto contenuto 2">
            <a:extLst>
              <a:ext uri="{FF2B5EF4-FFF2-40B4-BE49-F238E27FC236}">
                <a16:creationId xmlns:a16="http://schemas.microsoft.com/office/drawing/2014/main" id="{EE2ED06B-EEC8-7944-BC50-3C796A3C9066}"/>
              </a:ext>
            </a:extLst>
          </p:cNvPr>
          <p:cNvSpPr>
            <a:spLocks noGrp="1"/>
          </p:cNvSpPr>
          <p:nvPr>
            <p:ph idx="1"/>
          </p:nvPr>
        </p:nvSpPr>
        <p:spPr>
          <a:xfrm>
            <a:off x="5183189"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1C20829-A0DC-5641-BDD9-118BC5EF9879}"/>
              </a:ext>
            </a:extLst>
          </p:cNvPr>
          <p:cNvSpPr>
            <a:spLocks noGrp="1"/>
          </p:cNvSpPr>
          <p:nvPr>
            <p:ph type="body" sz="half" idx="2"/>
          </p:nvPr>
        </p:nvSpPr>
        <p:spPr>
          <a:xfrm>
            <a:off x="839790" y="2057403"/>
            <a:ext cx="3932237" cy="3811588"/>
          </a:xfrm>
        </p:spPr>
        <p:txBody>
          <a:bodyPr/>
          <a:lstStyle>
            <a:lvl1pPr marL="0" indent="0">
              <a:buNone/>
              <a:defRPr sz="1200"/>
            </a:lvl1pPr>
            <a:lvl2pPr marL="342924" indent="0">
              <a:buNone/>
              <a:defRPr sz="1050"/>
            </a:lvl2pPr>
            <a:lvl3pPr marL="685846" indent="0">
              <a:buNone/>
              <a:defRPr sz="901"/>
            </a:lvl3pPr>
            <a:lvl4pPr marL="1028768" indent="0">
              <a:buNone/>
              <a:defRPr sz="750"/>
            </a:lvl4pPr>
            <a:lvl5pPr marL="1371691" indent="0">
              <a:buNone/>
              <a:defRPr sz="750"/>
            </a:lvl5pPr>
            <a:lvl6pPr marL="1714615" indent="0">
              <a:buNone/>
              <a:defRPr sz="750"/>
            </a:lvl6pPr>
            <a:lvl7pPr marL="2057537" indent="0">
              <a:buNone/>
              <a:defRPr sz="750"/>
            </a:lvl7pPr>
            <a:lvl8pPr marL="2400461" indent="0">
              <a:buNone/>
              <a:defRPr sz="750"/>
            </a:lvl8pPr>
            <a:lvl9pPr marL="2743383"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4FB5D36D-63BB-E144-9C83-143536B49E2C}"/>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6" name="Segnaposto piè di pagina 5">
            <a:extLst>
              <a:ext uri="{FF2B5EF4-FFF2-40B4-BE49-F238E27FC236}">
                <a16:creationId xmlns:a16="http://schemas.microsoft.com/office/drawing/2014/main" id="{7883806F-8F44-5546-879A-FF99A779E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2CD6F17-27B1-FD4B-B64B-BE6A8D252934}"/>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178801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41948-2A69-7147-AB81-E81DECA6D22A}"/>
              </a:ext>
            </a:extLst>
          </p:cNvPr>
          <p:cNvSpPr>
            <a:spLocks noGrp="1"/>
          </p:cNvSpPr>
          <p:nvPr>
            <p:ph type="title"/>
          </p:nvPr>
        </p:nvSpPr>
        <p:spPr>
          <a:xfrm>
            <a:off x="839790" y="457203"/>
            <a:ext cx="3932237" cy="1600200"/>
          </a:xfrm>
        </p:spPr>
        <p:txBody>
          <a:bodyPr anchor="b"/>
          <a:lstStyle>
            <a:lvl1pPr>
              <a:defRPr sz="2400"/>
            </a:lvl1pPr>
          </a:lstStyle>
          <a:p>
            <a:r>
              <a:rPr lang="it-IT"/>
              <a:t>Fare clic per modificare lo stile del titolo</a:t>
            </a:r>
          </a:p>
        </p:txBody>
      </p:sp>
      <p:sp>
        <p:nvSpPr>
          <p:cNvPr id="3" name="Segnaposto immagine 2">
            <a:extLst>
              <a:ext uri="{FF2B5EF4-FFF2-40B4-BE49-F238E27FC236}">
                <a16:creationId xmlns:a16="http://schemas.microsoft.com/office/drawing/2014/main" id="{4A1F5E16-3A2A-2A44-8304-10D17E472FC3}"/>
              </a:ext>
            </a:extLst>
          </p:cNvPr>
          <p:cNvSpPr>
            <a:spLocks noGrp="1"/>
          </p:cNvSpPr>
          <p:nvPr>
            <p:ph type="pic" idx="1"/>
          </p:nvPr>
        </p:nvSpPr>
        <p:spPr>
          <a:xfrm>
            <a:off x="5183189" y="987426"/>
            <a:ext cx="6172200" cy="4873625"/>
          </a:xfrm>
        </p:spPr>
        <p:txBody>
          <a:bodyPr/>
          <a:lstStyle>
            <a:lvl1pPr marL="0" indent="0">
              <a:buNone/>
              <a:defRPr sz="2400"/>
            </a:lvl1pPr>
            <a:lvl2pPr marL="342924" indent="0">
              <a:buNone/>
              <a:defRPr sz="2100"/>
            </a:lvl2pPr>
            <a:lvl3pPr marL="685846" indent="0">
              <a:buNone/>
              <a:defRPr sz="1800"/>
            </a:lvl3pPr>
            <a:lvl4pPr marL="1028768" indent="0">
              <a:buNone/>
              <a:defRPr sz="1500"/>
            </a:lvl4pPr>
            <a:lvl5pPr marL="1371691" indent="0">
              <a:buNone/>
              <a:defRPr sz="1500"/>
            </a:lvl5pPr>
            <a:lvl6pPr marL="1714615" indent="0">
              <a:buNone/>
              <a:defRPr sz="1500"/>
            </a:lvl6pPr>
            <a:lvl7pPr marL="2057537" indent="0">
              <a:buNone/>
              <a:defRPr sz="1500"/>
            </a:lvl7pPr>
            <a:lvl8pPr marL="2400461" indent="0">
              <a:buNone/>
              <a:defRPr sz="1500"/>
            </a:lvl8pPr>
            <a:lvl9pPr marL="2743383" indent="0">
              <a:buNone/>
              <a:defRPr sz="1500"/>
            </a:lvl9pPr>
          </a:lstStyle>
          <a:p>
            <a:endParaRPr lang="it-IT"/>
          </a:p>
        </p:txBody>
      </p:sp>
      <p:sp>
        <p:nvSpPr>
          <p:cNvPr id="4" name="Segnaposto testo 3">
            <a:extLst>
              <a:ext uri="{FF2B5EF4-FFF2-40B4-BE49-F238E27FC236}">
                <a16:creationId xmlns:a16="http://schemas.microsoft.com/office/drawing/2014/main" id="{DEB7244A-3C67-F34C-B0D1-42F7C86233AF}"/>
              </a:ext>
            </a:extLst>
          </p:cNvPr>
          <p:cNvSpPr>
            <a:spLocks noGrp="1"/>
          </p:cNvSpPr>
          <p:nvPr>
            <p:ph type="body" sz="half" idx="2"/>
          </p:nvPr>
        </p:nvSpPr>
        <p:spPr>
          <a:xfrm>
            <a:off x="839790" y="2057403"/>
            <a:ext cx="3932237" cy="3811588"/>
          </a:xfrm>
        </p:spPr>
        <p:txBody>
          <a:bodyPr/>
          <a:lstStyle>
            <a:lvl1pPr marL="0" indent="0">
              <a:buNone/>
              <a:defRPr sz="1200"/>
            </a:lvl1pPr>
            <a:lvl2pPr marL="342924" indent="0">
              <a:buNone/>
              <a:defRPr sz="1050"/>
            </a:lvl2pPr>
            <a:lvl3pPr marL="685846" indent="0">
              <a:buNone/>
              <a:defRPr sz="901"/>
            </a:lvl3pPr>
            <a:lvl4pPr marL="1028768" indent="0">
              <a:buNone/>
              <a:defRPr sz="750"/>
            </a:lvl4pPr>
            <a:lvl5pPr marL="1371691" indent="0">
              <a:buNone/>
              <a:defRPr sz="750"/>
            </a:lvl5pPr>
            <a:lvl6pPr marL="1714615" indent="0">
              <a:buNone/>
              <a:defRPr sz="750"/>
            </a:lvl6pPr>
            <a:lvl7pPr marL="2057537" indent="0">
              <a:buNone/>
              <a:defRPr sz="750"/>
            </a:lvl7pPr>
            <a:lvl8pPr marL="2400461" indent="0">
              <a:buNone/>
              <a:defRPr sz="750"/>
            </a:lvl8pPr>
            <a:lvl9pPr marL="2743383"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32791E92-56D8-FA4F-A93C-9BDEFC24C828}"/>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6" name="Segnaposto piè di pagina 5">
            <a:extLst>
              <a:ext uri="{FF2B5EF4-FFF2-40B4-BE49-F238E27FC236}">
                <a16:creationId xmlns:a16="http://schemas.microsoft.com/office/drawing/2014/main" id="{68107D02-5664-E942-BEE9-071D9B835DE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5FB122D-0C92-E543-B774-F745CA53D409}"/>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3761477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841B51-0660-8843-B5EF-2EB852C5CB0B}"/>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9CFC9CC6-418E-054C-918D-31AC6840EF9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0F385DC-CC86-DD40-BEEA-EF8CCBAE36E2}"/>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5" name="Segnaposto piè di pagina 4">
            <a:extLst>
              <a:ext uri="{FF2B5EF4-FFF2-40B4-BE49-F238E27FC236}">
                <a16:creationId xmlns:a16="http://schemas.microsoft.com/office/drawing/2014/main" id="{E802B4C5-D4B2-7146-A4C4-1A75E66339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996E0A-23DE-7D47-A79B-8613EA297402}"/>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2631629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0431626-939F-C84C-8A5A-B6154D117511}"/>
              </a:ext>
            </a:extLst>
          </p:cNvPr>
          <p:cNvSpPr>
            <a:spLocks noGrp="1"/>
          </p:cNvSpPr>
          <p:nvPr>
            <p:ph type="title" orient="vert"/>
          </p:nvPr>
        </p:nvSpPr>
        <p:spPr>
          <a:xfrm>
            <a:off x="8724901" y="365128"/>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25B65DD7-3280-2247-8DB0-6B6E71C8CC28}"/>
              </a:ext>
            </a:extLst>
          </p:cNvPr>
          <p:cNvSpPr>
            <a:spLocks noGrp="1"/>
          </p:cNvSpPr>
          <p:nvPr>
            <p:ph type="body" orient="vert" idx="1"/>
          </p:nvPr>
        </p:nvSpPr>
        <p:spPr>
          <a:xfrm>
            <a:off x="838202" y="365128"/>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C02EAF-003B-274D-9275-FE459EDACDA5}"/>
              </a:ext>
            </a:extLst>
          </p:cNvPr>
          <p:cNvSpPr>
            <a:spLocks noGrp="1"/>
          </p:cNvSpPr>
          <p:nvPr>
            <p:ph type="dt" sz="half" idx="10"/>
          </p:nvPr>
        </p:nvSpPr>
        <p:spPr/>
        <p:txBody>
          <a:bodyPr/>
          <a:lstStyle/>
          <a:p>
            <a:fld id="{0F9DC6B9-EBA0-B146-ADC0-A6AC714ECF06}" type="datetimeFigureOut">
              <a:rPr lang="it-IT" smtClean="0"/>
              <a:t>08/07/2021</a:t>
            </a:fld>
            <a:endParaRPr lang="it-IT"/>
          </a:p>
        </p:txBody>
      </p:sp>
      <p:sp>
        <p:nvSpPr>
          <p:cNvPr id="5" name="Segnaposto piè di pagina 4">
            <a:extLst>
              <a:ext uri="{FF2B5EF4-FFF2-40B4-BE49-F238E27FC236}">
                <a16:creationId xmlns:a16="http://schemas.microsoft.com/office/drawing/2014/main" id="{4F6E0B2B-D801-CC40-89D6-549AC8D128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3F12A7-9596-B748-8EDD-20CBF50BBD14}"/>
              </a:ext>
            </a:extLst>
          </p:cNvPr>
          <p:cNvSpPr>
            <a:spLocks noGrp="1"/>
          </p:cNvSpPr>
          <p:nvPr>
            <p:ph type="sldNum" sz="quarter" idx="12"/>
          </p:nvPr>
        </p:nvSpPr>
        <p:spPr/>
        <p:txBody>
          <a:bodyPr/>
          <a:lstStyle/>
          <a:p>
            <a:fld id="{2B8196E9-C9B8-494E-B8F3-081598438571}" type="slidenum">
              <a:rPr lang="it-IT" smtClean="0"/>
              <a:t>‹N›</a:t>
            </a:fld>
            <a:endParaRPr lang="it-IT"/>
          </a:p>
        </p:txBody>
      </p:sp>
    </p:spTree>
    <p:extLst>
      <p:ext uri="{BB962C8B-B14F-4D97-AF65-F5344CB8AC3E}">
        <p14:creationId xmlns:p14="http://schemas.microsoft.com/office/powerpoint/2010/main" val="3644864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13FDEC-1214-4B7F-88D0-41A6CEE3BEB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9A81BF3-FB13-4D82-AFD6-4B9A83B36F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E34E01F-DF93-42A1-9AB1-319EFEC37F5F}"/>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5" name="Segnaposto piè di pagina 4">
            <a:extLst>
              <a:ext uri="{FF2B5EF4-FFF2-40B4-BE49-F238E27FC236}">
                <a16:creationId xmlns:a16="http://schemas.microsoft.com/office/drawing/2014/main" id="{DDC9ED88-E6B6-4D36-AF66-2BFC1DBF08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034B7E-ECDF-40A5-A4C1-718FB05CA11A}"/>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2361710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58F81A-23A4-48D9-84EF-379EB972EE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7AF425E-DE02-49F5-907F-2F7D45A58AD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DAE8BE-97ED-45D9-A869-DCBB8CFE1BE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687EA84-567F-4D43-8960-54DFE27AB67F}"/>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6" name="Segnaposto piè di pagina 5">
            <a:extLst>
              <a:ext uri="{FF2B5EF4-FFF2-40B4-BE49-F238E27FC236}">
                <a16:creationId xmlns:a16="http://schemas.microsoft.com/office/drawing/2014/main" id="{0E8F2989-3814-40FB-8E8D-34836946AC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CAB0DDF-2D08-4E64-A2A0-E5CB4F5833B6}"/>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290186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E64E29-1FFA-423F-942B-8D18C119DF3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F03F08C-6C86-43A7-BB8D-235DB6FF8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90CB1EB-8C40-468A-920C-B154F8AC009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C7C2F5B-BDD6-44A8-91BB-D49BC5E7E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720626A-58AB-4A1A-B18F-59DCD2C989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1978ED6-CB15-4211-B959-077F89855C30}"/>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8" name="Segnaposto piè di pagina 7">
            <a:extLst>
              <a:ext uri="{FF2B5EF4-FFF2-40B4-BE49-F238E27FC236}">
                <a16:creationId xmlns:a16="http://schemas.microsoft.com/office/drawing/2014/main" id="{49D3D0A9-B077-458C-AAFA-AFB0E512C15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92D27-CD83-4344-8501-11D128B18814}"/>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2669457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C12E95-4F6D-4123-BDED-88670A88CBD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4350C86-D9D0-40BA-955A-E4EED0B69625}"/>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4" name="Segnaposto piè di pagina 3">
            <a:extLst>
              <a:ext uri="{FF2B5EF4-FFF2-40B4-BE49-F238E27FC236}">
                <a16:creationId xmlns:a16="http://schemas.microsoft.com/office/drawing/2014/main" id="{EF5A1490-98C3-4329-A045-DED734CC320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E0DEAA5-9FB4-4EAA-80A4-3053F9B7CB56}"/>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2866696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4254A32-EC04-4A49-A3FF-F3C45CD41F3B}"/>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3" name="Segnaposto piè di pagina 2">
            <a:extLst>
              <a:ext uri="{FF2B5EF4-FFF2-40B4-BE49-F238E27FC236}">
                <a16:creationId xmlns:a16="http://schemas.microsoft.com/office/drawing/2014/main" id="{74573250-FE3D-46D7-8997-BC068A2BBDD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D18B125-92E7-4962-9F92-D886A4930FB9}"/>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2227506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2AC4F7-E67E-4E35-B8B0-37F3D8B0D1C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C0A03D5-EF05-4527-A401-CA000AC07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BBF823C-9D77-46BB-AF88-2259E793B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D9D2A3-67D2-449D-83C1-E2071CFCA0F9}"/>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6" name="Segnaposto piè di pagina 5">
            <a:extLst>
              <a:ext uri="{FF2B5EF4-FFF2-40B4-BE49-F238E27FC236}">
                <a16:creationId xmlns:a16="http://schemas.microsoft.com/office/drawing/2014/main" id="{CAB5DC7C-FB58-4C9E-86BD-1A5F99291F4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32D957-AC6D-41E8-B5C9-72A6E11DD530}"/>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786183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955078-1679-4B27-92F2-1E8BAE068F7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418DE4C-8FBC-4A21-A4DD-E2A2FADFFC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EBF12E2-2F89-4723-8006-FA38EF3F5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2E74BD-06A8-4974-A2C6-965D75E95841}"/>
              </a:ext>
            </a:extLst>
          </p:cNvPr>
          <p:cNvSpPr>
            <a:spLocks noGrp="1"/>
          </p:cNvSpPr>
          <p:nvPr>
            <p:ph type="dt" sz="half" idx="10"/>
          </p:nvPr>
        </p:nvSpPr>
        <p:spPr/>
        <p:txBody>
          <a:bodyPr/>
          <a:lstStyle/>
          <a:p>
            <a:fld id="{49ED7202-E45A-452E-9532-2B8E465F29E2}" type="datetimeFigureOut">
              <a:rPr lang="it-IT" smtClean="0"/>
              <a:t>08/07/2021</a:t>
            </a:fld>
            <a:endParaRPr lang="it-IT"/>
          </a:p>
        </p:txBody>
      </p:sp>
      <p:sp>
        <p:nvSpPr>
          <p:cNvPr id="6" name="Segnaposto piè di pagina 5">
            <a:extLst>
              <a:ext uri="{FF2B5EF4-FFF2-40B4-BE49-F238E27FC236}">
                <a16:creationId xmlns:a16="http://schemas.microsoft.com/office/drawing/2014/main" id="{7190270F-4A11-491F-8BE5-85A599920D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7B99F0-C5C6-4578-A971-47F3131887AB}"/>
              </a:ext>
            </a:extLst>
          </p:cNvPr>
          <p:cNvSpPr>
            <a:spLocks noGrp="1"/>
          </p:cNvSpPr>
          <p:nvPr>
            <p:ph type="sldNum" sz="quarter" idx="12"/>
          </p:nvPr>
        </p:nvSpPr>
        <p:spPr/>
        <p:txBody>
          <a:bodyPr/>
          <a:lstStyle/>
          <a:p>
            <a:fld id="{54BBCBD0-E25B-4471-8506-96094154EFA0}" type="slidenum">
              <a:rPr lang="it-IT" smtClean="0"/>
              <a:t>‹N›</a:t>
            </a:fld>
            <a:endParaRPr lang="it-IT"/>
          </a:p>
        </p:txBody>
      </p:sp>
    </p:spTree>
    <p:extLst>
      <p:ext uri="{BB962C8B-B14F-4D97-AF65-F5344CB8AC3E}">
        <p14:creationId xmlns:p14="http://schemas.microsoft.com/office/powerpoint/2010/main" val="351332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98290F-CDFA-4847-BF74-DC9CFD2FE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5777927-EED7-4A4E-9174-5C7247AB7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02C11F-5E2D-4AAA-8EE4-00BF21DDD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D7202-E45A-452E-9532-2B8E465F29E2}" type="datetimeFigureOut">
              <a:rPr lang="it-IT" smtClean="0"/>
              <a:t>08/07/2021</a:t>
            </a:fld>
            <a:endParaRPr lang="it-IT"/>
          </a:p>
        </p:txBody>
      </p:sp>
      <p:sp>
        <p:nvSpPr>
          <p:cNvPr id="5" name="Segnaposto piè di pagina 4">
            <a:extLst>
              <a:ext uri="{FF2B5EF4-FFF2-40B4-BE49-F238E27FC236}">
                <a16:creationId xmlns:a16="http://schemas.microsoft.com/office/drawing/2014/main" id="{992A2B74-ECE3-465A-B386-31528FA7C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1C0067D-2D78-4B93-B08E-DC151F40F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BCBD0-E25B-4471-8506-96094154EFA0}" type="slidenum">
              <a:rPr lang="it-IT" smtClean="0"/>
              <a:t>‹N›</a:t>
            </a:fld>
            <a:endParaRPr lang="it-IT"/>
          </a:p>
        </p:txBody>
      </p:sp>
    </p:spTree>
    <p:extLst>
      <p:ext uri="{BB962C8B-B14F-4D97-AF65-F5344CB8AC3E}">
        <p14:creationId xmlns:p14="http://schemas.microsoft.com/office/powerpoint/2010/main" val="80716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2881BC5-797D-9F4A-A370-F327EB546612}"/>
              </a:ext>
            </a:extLst>
          </p:cNvPr>
          <p:cNvSpPr>
            <a:spLocks noGrp="1"/>
          </p:cNvSpPr>
          <p:nvPr>
            <p:ph type="title"/>
          </p:nvPr>
        </p:nvSpPr>
        <p:spPr>
          <a:xfrm>
            <a:off x="838200" y="365130"/>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245EDEE9-8735-E942-9804-C412614DCC98}"/>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79B3AF-41E6-8248-AE17-06C73BCA1A8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1">
                <a:solidFill>
                  <a:schemeClr val="tx1">
                    <a:tint val="75000"/>
                  </a:schemeClr>
                </a:solidFill>
              </a:defRPr>
            </a:lvl1pPr>
          </a:lstStyle>
          <a:p>
            <a:fld id="{0F9DC6B9-EBA0-B146-ADC0-A6AC714ECF06}" type="datetimeFigureOut">
              <a:rPr lang="it-IT" smtClean="0"/>
              <a:t>08/07/2021</a:t>
            </a:fld>
            <a:endParaRPr lang="it-IT"/>
          </a:p>
        </p:txBody>
      </p:sp>
      <p:sp>
        <p:nvSpPr>
          <p:cNvPr id="5" name="Segnaposto piè di pagina 4">
            <a:extLst>
              <a:ext uri="{FF2B5EF4-FFF2-40B4-BE49-F238E27FC236}">
                <a16:creationId xmlns:a16="http://schemas.microsoft.com/office/drawing/2014/main" id="{28B60D40-0ED9-D245-8079-DDF3B52BDE4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1BECB59-893A-CF4E-83A1-22B6FF8C777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901">
                <a:solidFill>
                  <a:schemeClr val="tx1">
                    <a:tint val="75000"/>
                  </a:schemeClr>
                </a:solidFill>
              </a:defRPr>
            </a:lvl1pPr>
          </a:lstStyle>
          <a:p>
            <a:fld id="{2B8196E9-C9B8-494E-B8F3-081598438571}" type="slidenum">
              <a:rPr lang="it-IT" smtClean="0"/>
              <a:t>‹N›</a:t>
            </a:fld>
            <a:endParaRPr lang="it-IT"/>
          </a:p>
        </p:txBody>
      </p:sp>
    </p:spTree>
    <p:extLst>
      <p:ext uri="{BB962C8B-B14F-4D97-AF65-F5344CB8AC3E}">
        <p14:creationId xmlns:p14="http://schemas.microsoft.com/office/powerpoint/2010/main" val="1101155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4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61" indent="-171461" algn="l" defTabSz="68584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4" indent="-171461" algn="l" defTabSz="68584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07" indent="-171461" algn="l" defTabSz="68584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0"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52"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75"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46" rtl="0" eaLnBrk="1" latinLnBrk="0" hangingPunct="1">
        <a:defRPr sz="1350" kern="1200">
          <a:solidFill>
            <a:schemeClr val="tx1"/>
          </a:solidFill>
          <a:latin typeface="+mn-lt"/>
          <a:ea typeface="+mn-ea"/>
          <a:cs typeface="+mn-cs"/>
        </a:defRPr>
      </a:lvl1pPr>
      <a:lvl2pPr marL="342924"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5"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1"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sv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www.eutekne.it/Servizi/RassegnaLeggi/Recensione_Articolo.aspx?IdLegge=19329&amp;IdArticolo=508059&amp;Codice_Materia=&amp;testo=&amp;ReLink=Y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eutekne.it/Servizi/RassegnaPrassi/Testo.aspx?IDRec=7933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eutekne.it/Servizi/RassegnaPrassi/Testo.aspx?IDRec=7933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18000">
              <a:schemeClr val="accent5">
                <a:lumMod val="75000"/>
              </a:schemeClr>
            </a:gs>
            <a:gs pos="54000">
              <a:schemeClr val="accent1">
                <a:lumMod val="75000"/>
              </a:schemeClr>
            </a:gs>
            <a:gs pos="100000">
              <a:srgbClr val="10374B">
                <a:lumMod val="95000"/>
                <a:lumOff val="5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1956FC-7CC2-1049-A501-BE69B77766B2}"/>
              </a:ext>
            </a:extLst>
          </p:cNvPr>
          <p:cNvPicPr>
            <a:picLocks noChangeAspect="1"/>
          </p:cNvPicPr>
          <p:nvPr/>
        </p:nvPicPr>
        <p:blipFill>
          <a:blip r:embed="rId2"/>
          <a:stretch>
            <a:fillRect/>
          </a:stretch>
        </p:blipFill>
        <p:spPr>
          <a:xfrm>
            <a:off x="5125193" y="1438838"/>
            <a:ext cx="2002892" cy="992314"/>
          </a:xfrm>
          <a:prstGeom prst="rect">
            <a:avLst/>
          </a:prstGeom>
        </p:spPr>
      </p:pic>
      <p:sp>
        <p:nvSpPr>
          <p:cNvPr id="4" name="CasellaDiTesto 3">
            <a:extLst>
              <a:ext uri="{FF2B5EF4-FFF2-40B4-BE49-F238E27FC236}">
                <a16:creationId xmlns:a16="http://schemas.microsoft.com/office/drawing/2014/main" id="{C57712A7-B567-EE48-B870-29EFA68F4E1B}"/>
              </a:ext>
            </a:extLst>
          </p:cNvPr>
          <p:cNvSpPr txBox="1"/>
          <p:nvPr/>
        </p:nvSpPr>
        <p:spPr>
          <a:xfrm>
            <a:off x="3083295" y="3130758"/>
            <a:ext cx="6554691" cy="2246769"/>
          </a:xfrm>
          <a:prstGeom prst="rect">
            <a:avLst/>
          </a:prstGeom>
          <a:noFill/>
        </p:spPr>
        <p:txBody>
          <a:bodyPr wrap="square" rtlCol="0">
            <a:spAutoFit/>
          </a:bodyPr>
          <a:lstStyle/>
          <a:p>
            <a:pPr algn="ctr" defTabSz="304770"/>
            <a:r>
              <a:rPr lang="it-IT" sz="2800" b="1" dirty="0">
                <a:solidFill>
                  <a:schemeClr val="bg1"/>
                </a:solidFill>
                <a:latin typeface="Arial" panose="020B0604020202020204" pitchFamily="34" charset="0"/>
              </a:rPr>
              <a:t>IL DECRETO SOSTEGNI-BIS: </a:t>
            </a:r>
          </a:p>
          <a:p>
            <a:pPr algn="ctr" defTabSz="304770"/>
            <a:r>
              <a:rPr lang="it-IT" sz="2800" b="1" dirty="0">
                <a:solidFill>
                  <a:schemeClr val="bg1"/>
                </a:solidFill>
                <a:latin typeface="Arial" panose="020B0604020202020204" pitchFamily="34" charset="0"/>
              </a:rPr>
              <a:t>GLI ASPETTI FISCALI</a:t>
            </a:r>
            <a:br>
              <a:rPr lang="it-IT" sz="2800" b="1" dirty="0">
                <a:solidFill>
                  <a:schemeClr val="bg1"/>
                </a:solidFill>
                <a:latin typeface="Arial" panose="020B0604020202020204" pitchFamily="34" charset="0"/>
              </a:rPr>
            </a:br>
            <a:r>
              <a:rPr lang="it-IT" sz="2800" b="1" dirty="0">
                <a:solidFill>
                  <a:schemeClr val="bg1"/>
                </a:solidFill>
                <a:latin typeface="Arial" panose="020B0604020202020204" pitchFamily="34" charset="0"/>
              </a:rPr>
              <a:t>D'INTERESSE PER LE IMPRESE </a:t>
            </a:r>
            <a:br>
              <a:rPr lang="it-IT" sz="2800" b="1" dirty="0">
                <a:solidFill>
                  <a:schemeClr val="bg1"/>
                </a:solidFill>
                <a:latin typeface="Arial" panose="020B0604020202020204" pitchFamily="34" charset="0"/>
              </a:rPr>
            </a:br>
            <a:br>
              <a:rPr lang="it-IT" sz="2800" b="1" dirty="0">
                <a:solidFill>
                  <a:schemeClr val="bg1"/>
                </a:solidFill>
                <a:latin typeface="Arial" panose="020B0604020202020204" pitchFamily="34" charset="0"/>
              </a:rPr>
            </a:br>
            <a:endParaRPr lang="it-IT" sz="2800" b="1" dirty="0">
              <a:solidFill>
                <a:schemeClr val="bg1"/>
              </a:solidFill>
              <a:latin typeface="Arial" panose="020B0604020202020204" pitchFamily="34" charset="0"/>
              <a:cs typeface="Arial" panose="020B0604020202020204" pitchFamily="34" charset="0"/>
            </a:endParaRPr>
          </a:p>
        </p:txBody>
      </p:sp>
      <p:sp>
        <p:nvSpPr>
          <p:cNvPr id="5" name="Sottotitolo 2">
            <a:extLst>
              <a:ext uri="{FF2B5EF4-FFF2-40B4-BE49-F238E27FC236}">
                <a16:creationId xmlns:a16="http://schemas.microsoft.com/office/drawing/2014/main" id="{FF529F50-2F8D-490E-BC04-7BDC9499200A}"/>
              </a:ext>
            </a:extLst>
          </p:cNvPr>
          <p:cNvSpPr txBox="1">
            <a:spLocks/>
          </p:cNvSpPr>
          <p:nvPr/>
        </p:nvSpPr>
        <p:spPr>
          <a:xfrm>
            <a:off x="2629429" y="6077134"/>
            <a:ext cx="9144000" cy="587616"/>
          </a:xfrm>
          <a:prstGeom prst="rect">
            <a:avLst/>
          </a:prstGeom>
        </p:spPr>
        <p:txBody>
          <a:bodyPr/>
          <a:lstStyle>
            <a:lvl1pPr marL="171461" indent="-171461" algn="l" defTabSz="68584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4" indent="-171461" algn="l" defTabSz="68584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07" indent="-171461" algn="l" defTabSz="68584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0"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52"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75"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1"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it-IT" dirty="0">
                <a:solidFill>
                  <a:schemeClr val="bg1"/>
                </a:solidFill>
                <a:latin typeface="Arial" panose="020B0604020202020204" pitchFamily="34" charset="0"/>
                <a:cs typeface="Arial" panose="020B0604020202020204" pitchFamily="34" charset="0"/>
              </a:rPr>
              <a:t>Area Politiche Fiscali</a:t>
            </a:r>
          </a:p>
        </p:txBody>
      </p:sp>
    </p:spTree>
    <p:extLst>
      <p:ext uri="{BB962C8B-B14F-4D97-AF65-F5344CB8AC3E}">
        <p14:creationId xmlns:p14="http://schemas.microsoft.com/office/powerpoint/2010/main" val="3644987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01101" y="64278"/>
            <a:ext cx="6989797"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CREDITO DI IMPOSTA PUBBLICITÀ</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520902" y="1037681"/>
            <a:ext cx="6698403" cy="1859163"/>
          </a:xfrm>
          <a:prstGeom prst="rect">
            <a:avLst/>
          </a:prstGeom>
          <a:noFill/>
          <a:ln w="34925">
            <a:solidFill>
              <a:srgbClr val="FF0000"/>
            </a:solidFill>
          </a:ln>
        </p:spPr>
        <p:txBody>
          <a:bodyPr wrap="square" rtlCol="0">
            <a:spAutoFit/>
          </a:bodyPr>
          <a:lstStyle/>
          <a:p>
            <a:pPr lvl="0" algn="ctr">
              <a:lnSpc>
                <a:spcPct val="107000"/>
              </a:lnSpc>
              <a:spcAft>
                <a:spcPts val="800"/>
              </a:spcAft>
              <a:buSzPts val="1000"/>
              <a:tabLst>
                <a:tab pos="457200" algn="l"/>
              </a:tabLst>
            </a:pPr>
            <a:r>
              <a:rPr lang="it-IT"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Legge di Bilancio 2021 – DOPPIO REGIME</a:t>
            </a:r>
          </a:p>
          <a:p>
            <a:pPr marL="342900" indent="-342900">
              <a:lnSpc>
                <a:spcPct val="107000"/>
              </a:lnSpc>
              <a:spcAft>
                <a:spcPts val="800"/>
              </a:spcAft>
              <a:buSzPts val="1000"/>
              <a:buFont typeface="Symbol" panose="05050102010706020507" pitchFamily="18" charset="2"/>
              <a:buChar char=""/>
              <a:tabLst>
                <a:tab pos="457200" algn="l"/>
              </a:tabLst>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regime ordinario: 75% (metodo incrementale)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per le campagne pubblicitarie su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emittenti televisive e radiofoniche locali</a:t>
            </a:r>
            <a:endParaRPr lang="it-IT" sz="1600" b="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r</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egime straordinario: 50% per le campagne pubblicitarie sulla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stampa</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(giornali quotidiani e periodici, anche in formato digitale)</a:t>
            </a:r>
            <a:endParaRPr lang="it-IT" sz="1600" dirty="0">
              <a:latin typeface="Arial" panose="020B0604020202020204" pitchFamily="34" charset="0"/>
              <a:cs typeface="Arial" panose="020B0604020202020204" pitchFamily="34" charset="0"/>
            </a:endParaRPr>
          </a:p>
        </p:txBody>
      </p:sp>
      <p:pic>
        <p:nvPicPr>
          <p:cNvPr id="2054" name="Picture 6" descr="journal, magazine, newspaper, press paper, reading ">
            <a:extLst>
              <a:ext uri="{FF2B5EF4-FFF2-40B4-BE49-F238E27FC236}">
                <a16:creationId xmlns:a16="http://schemas.microsoft.com/office/drawing/2014/main" id="{B0FFDA25-AA29-429B-B5D4-3BA02A532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92" y="3101456"/>
            <a:ext cx="3335079" cy="33350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3527B1B-1BDA-4FD2-B495-AEA93C24F7B2}"/>
              </a:ext>
            </a:extLst>
          </p:cNvPr>
          <p:cNvSpPr txBox="1"/>
          <p:nvPr/>
        </p:nvSpPr>
        <p:spPr>
          <a:xfrm>
            <a:off x="6730207" y="2004113"/>
            <a:ext cx="978196" cy="1569660"/>
          </a:xfrm>
          <a:prstGeom prst="rect">
            <a:avLst/>
          </a:prstGeom>
          <a:noFill/>
        </p:spPr>
        <p:txBody>
          <a:bodyPr wrap="square" rtlCol="0">
            <a:spAutoFit/>
          </a:bodyPr>
          <a:lstStyle/>
          <a:p>
            <a:pPr algn="ctr"/>
            <a:r>
              <a:rPr lang="it-IT" sz="9600" b="1" dirty="0">
                <a:solidFill>
                  <a:srgbClr val="FF0000"/>
                </a:solidFill>
              </a:rPr>
              <a:t>X</a:t>
            </a:r>
          </a:p>
        </p:txBody>
      </p:sp>
      <p:sp>
        <p:nvSpPr>
          <p:cNvPr id="11" name="CasellaDiTesto 10">
            <a:extLst>
              <a:ext uri="{FF2B5EF4-FFF2-40B4-BE49-F238E27FC236}">
                <a16:creationId xmlns:a16="http://schemas.microsoft.com/office/drawing/2014/main" id="{46B52A80-851E-4800-A6DC-0BF7BE2B8C51}"/>
              </a:ext>
            </a:extLst>
          </p:cNvPr>
          <p:cNvSpPr txBox="1"/>
          <p:nvPr/>
        </p:nvSpPr>
        <p:spPr>
          <a:xfrm>
            <a:off x="3870103" y="3954286"/>
            <a:ext cx="7341727" cy="1629420"/>
          </a:xfrm>
          <a:prstGeom prst="rect">
            <a:avLst/>
          </a:prstGeom>
          <a:noFill/>
          <a:ln w="34925">
            <a:solidFill>
              <a:srgbClr val="00B050"/>
            </a:solidFill>
          </a:ln>
        </p:spPr>
        <p:txBody>
          <a:bodyPr wrap="square" rtlCol="0">
            <a:spAutoFit/>
          </a:bodyPr>
          <a:lstStyle/>
          <a:p>
            <a:pPr lvl="0" algn="ctr">
              <a:lnSpc>
                <a:spcPct val="107000"/>
              </a:lnSpc>
              <a:spcAft>
                <a:spcPts val="800"/>
              </a:spcAft>
              <a:buSzPts val="1000"/>
              <a:tabLst>
                <a:tab pos="457200" algn="l"/>
              </a:tabLst>
            </a:pPr>
            <a:r>
              <a:rPr lang="it-IT" sz="1600" b="1" dirty="0">
                <a:solidFill>
                  <a:schemeClr val="tx2"/>
                </a:solidFill>
                <a:latin typeface="Arial" panose="020B0604020202020204" pitchFamily="34" charset="0"/>
                <a:ea typeface="Calibri" panose="020F0502020204030204" pitchFamily="34" charset="0"/>
                <a:cs typeface="Arial" panose="020B0604020202020204" pitchFamily="34" charset="0"/>
              </a:rPr>
              <a:t>REGIME UNITARIO</a:t>
            </a:r>
            <a:endParaRPr lang="it-IT" sz="16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fontAlgn="base">
              <a:lnSpc>
                <a:spcPts val="1575"/>
              </a:lnSpc>
              <a:spcAft>
                <a:spcPts val="800"/>
              </a:spcAft>
              <a:buFont typeface="Arial" panose="020B0604020202020204" pitchFamily="34" charset="0"/>
              <a:buChar char="•"/>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l</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imitatamente agli anni 2021 e 2022</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per entrambi i canali, il credito d’imposta è concesso nella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misura unica del </a:t>
            </a:r>
            <a:r>
              <a:rPr lang="it-IT" sz="2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50%</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del valore degli investimenti effettuati</a:t>
            </a:r>
          </a:p>
          <a:p>
            <a:pPr marL="285750" indent="-285750" fontAlgn="base">
              <a:lnSpc>
                <a:spcPts val="1575"/>
              </a:lnSpc>
              <a:spcAft>
                <a:spcPts val="800"/>
              </a:spcAft>
              <a:buFont typeface="Arial" panose="020B0604020202020204" pitchFamily="34" charset="0"/>
              <a:buChar char="•"/>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viene meno il presupposto dell’incremento minimo dell’1% dell’investimento, rispetto all’investimento dell’anno precedente</a:t>
            </a:r>
          </a:p>
        </p:txBody>
      </p:sp>
      <p:pic>
        <p:nvPicPr>
          <p:cNvPr id="10" name="Elemento grafico 9" descr="Segno di spunta con riempimento a tinta unita">
            <a:extLst>
              <a:ext uri="{FF2B5EF4-FFF2-40B4-BE49-F238E27FC236}">
                <a16:creationId xmlns:a16="http://schemas.microsoft.com/office/drawing/2014/main" id="{3E26CF67-421A-438A-9BAF-E31AC59EF6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70358" y="5049819"/>
            <a:ext cx="914400" cy="914400"/>
          </a:xfrm>
          <a:prstGeom prst="rect">
            <a:avLst/>
          </a:prstGeom>
        </p:spPr>
      </p:pic>
      <p:sp>
        <p:nvSpPr>
          <p:cNvPr id="13" name="Scorrimento orizzontale 12">
            <a:extLst>
              <a:ext uri="{FF2B5EF4-FFF2-40B4-BE49-F238E27FC236}">
                <a16:creationId xmlns:a16="http://schemas.microsoft.com/office/drawing/2014/main" id="{A783ABE4-6F92-4F68-87AE-D8352089B81A}"/>
              </a:ext>
            </a:extLst>
          </p:cNvPr>
          <p:cNvSpPr/>
          <p:nvPr/>
        </p:nvSpPr>
        <p:spPr>
          <a:xfrm flipH="1">
            <a:off x="7983569" y="1214714"/>
            <a:ext cx="3593867" cy="2512000"/>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i="1" dirty="0">
                <a:solidFill>
                  <a:schemeClr val="accent1">
                    <a:lumMod val="50000"/>
                  </a:schemeClr>
                </a:solidFill>
                <a:latin typeface="Arial" panose="020B0604020202020204" pitchFamily="34" charset="0"/>
                <a:cs typeface="Arial" panose="020B0604020202020204" pitchFamily="34" charset="0"/>
              </a:rPr>
              <a:t>Normativa</a:t>
            </a:r>
          </a:p>
          <a:p>
            <a:pPr marL="285750" indent="-285750" algn="just">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art. 57-bis, DL n. 50/2017</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a</a:t>
            </a:r>
            <a:r>
              <a:rPr lang="it-IT" sz="1400" b="1" u="none" strike="noStrike" baseline="0" dirty="0">
                <a:solidFill>
                  <a:schemeClr val="accent1">
                    <a:lumMod val="50000"/>
                  </a:schemeClr>
                </a:solidFill>
                <a:latin typeface="Arial" panose="020B0604020202020204" pitchFamily="34" charset="0"/>
                <a:cs typeface="Arial" panose="020B0604020202020204" pitchFamily="34" charset="0"/>
              </a:rPr>
              <a:t>rt. 67, DL Sostegni-bis</a:t>
            </a:r>
          </a:p>
          <a:p>
            <a:pPr marL="285750" indent="-285750">
              <a:buFont typeface="Arial" panose="020B0604020202020204" pitchFamily="34" charset="0"/>
              <a:buChar char="•"/>
            </a:pPr>
            <a:r>
              <a:rPr lang="it-IT" sz="1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art. 1, co. 608, </a:t>
            </a:r>
            <a:r>
              <a:rPr lang="it-IT" sz="1400" b="1"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LdB</a:t>
            </a:r>
            <a:r>
              <a:rPr lang="it-IT"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2021</a:t>
            </a:r>
            <a:endParaRPr lang="it-IT" sz="1400" b="1" u="none" strike="noStrike" baseline="0" dirty="0">
              <a:solidFill>
                <a:schemeClr val="accent1">
                  <a:lumMod val="50000"/>
                </a:schemeClr>
              </a:solidFill>
              <a:latin typeface="Arial" panose="020B0604020202020204" pitchFamily="34" charset="0"/>
              <a:cs typeface="Arial" panose="020B0604020202020204" pitchFamily="34" charset="0"/>
            </a:endParaRPr>
          </a:p>
          <a:p>
            <a:pPr algn="just"/>
            <a:r>
              <a:rPr lang="it-IT" sz="1400" b="1" i="1" dirty="0">
                <a:solidFill>
                  <a:schemeClr val="accent1">
                    <a:lumMod val="50000"/>
                  </a:schemeClr>
                </a:solidFill>
                <a:latin typeface="Arial" panose="020B0604020202020204" pitchFamily="34" charset="0"/>
                <a:cs typeface="Arial" panose="020B0604020202020204" pitchFamily="34" charset="0"/>
              </a:rPr>
              <a:t>Prassi e chiarimenti</a:t>
            </a:r>
          </a:p>
          <a:p>
            <a:pPr marL="285750" indent="-285750" algn="just">
              <a:buFont typeface="Arial" panose="020B0604020202020204" pitchFamily="34" charset="0"/>
              <a:buChar char="•"/>
            </a:pPr>
            <a:r>
              <a:rPr lang="it-IT" sz="1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DPCM 16 maggio 2018, n. 90</a:t>
            </a:r>
          </a:p>
          <a:p>
            <a:pPr algn="just"/>
            <a:endParaRPr lang="it-IT" sz="1400" b="1" i="1"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sz="1400" b="1" i="1" dirty="0">
              <a:solidFill>
                <a:schemeClr val="accent1">
                  <a:lumMod val="50000"/>
                </a:schemeClr>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23357811-1C8F-4F69-ADE3-D56D0D1EC558}"/>
              </a:ext>
            </a:extLst>
          </p:cNvPr>
          <p:cNvSpPr txBox="1"/>
          <p:nvPr/>
        </p:nvSpPr>
        <p:spPr>
          <a:xfrm>
            <a:off x="0" y="6371568"/>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111899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3A254F45-7DF1-3D46-92CD-F3ECB8E79F83}"/>
              </a:ext>
            </a:extLst>
          </p:cNvPr>
          <p:cNvSpPr>
            <a:spLocks/>
          </p:cNvSpPr>
          <p:nvPr/>
        </p:nvSpPr>
        <p:spPr bwMode="auto">
          <a:xfrm rot="16200000">
            <a:off x="2143000" y="564960"/>
            <a:ext cx="346632" cy="390962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8" name="Freeform 14">
            <a:extLst>
              <a:ext uri="{FF2B5EF4-FFF2-40B4-BE49-F238E27FC236}">
                <a16:creationId xmlns:a16="http://schemas.microsoft.com/office/drawing/2014/main" id="{29BB91A5-B075-9046-9E0D-36A95297F2D3}"/>
              </a:ext>
            </a:extLst>
          </p:cNvPr>
          <p:cNvSpPr>
            <a:spLocks/>
          </p:cNvSpPr>
          <p:nvPr/>
        </p:nvSpPr>
        <p:spPr bwMode="auto">
          <a:xfrm rot="16200000">
            <a:off x="2143000" y="-949069"/>
            <a:ext cx="346632" cy="390962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795946" y="83814"/>
            <a:ext cx="6778978"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CREDITO DI IMPOSTA PUBBLICITÀ</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54" name="Picture 6" descr="journal, magazine, newspaper, press paper, reading ">
            <a:extLst>
              <a:ext uri="{FF2B5EF4-FFF2-40B4-BE49-F238E27FC236}">
                <a16:creationId xmlns:a16="http://schemas.microsoft.com/office/drawing/2014/main" id="{B0FFDA25-AA29-429B-B5D4-3BA02A532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209794" y="879664"/>
            <a:ext cx="3079531" cy="33350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33FA2F4-6E18-4390-8EAE-DBB004F6656E}"/>
              </a:ext>
            </a:extLst>
          </p:cNvPr>
          <p:cNvSpPr txBox="1"/>
          <p:nvPr/>
        </p:nvSpPr>
        <p:spPr>
          <a:xfrm>
            <a:off x="361505" y="879664"/>
            <a:ext cx="9845751" cy="5468164"/>
          </a:xfrm>
          <a:prstGeom prst="rect">
            <a:avLst/>
          </a:prstGeom>
          <a:noFill/>
        </p:spPr>
        <p:txBody>
          <a:bodyPr wrap="square" rtlCol="0">
            <a:spAutoFit/>
          </a:bodyPr>
          <a:lstStyle/>
          <a:p>
            <a:pPr fontAlgn="base">
              <a:lnSpc>
                <a:spcPts val="1575"/>
              </a:lnSpc>
              <a:spcAft>
                <a:spcPts val="800"/>
              </a:spcAft>
            </a:pPr>
            <a:r>
              <a:rPr lang="it-I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AMBITO SOGGETTIVO</a:t>
            </a:r>
          </a:p>
          <a:p>
            <a:pPr marL="285750" indent="-285750" fontAlgn="base">
              <a:lnSpc>
                <a:spcPts val="1575"/>
              </a:lnSpc>
              <a:spcAft>
                <a:spcPts val="800"/>
              </a:spcAft>
              <a:buFont typeface="Arial" panose="020B0604020202020204" pitchFamily="34" charset="0"/>
              <a:buChar char="•"/>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i</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mprese</a:t>
            </a:r>
          </a:p>
          <a:p>
            <a:pPr marL="285750" indent="-285750" fontAlgn="base">
              <a:lnSpc>
                <a:spcPts val="1575"/>
              </a:lnSpc>
              <a:spcAft>
                <a:spcPts val="800"/>
              </a:spcAft>
              <a:buFont typeface="Arial" panose="020B0604020202020204" pitchFamily="34" charset="0"/>
              <a:buChar char="•"/>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lavoratori autonomi</a:t>
            </a:r>
          </a:p>
          <a:p>
            <a:pPr marL="285750" indent="-285750" fontAlgn="base">
              <a:lnSpc>
                <a:spcPts val="1575"/>
              </a:lnSpc>
              <a:spcAft>
                <a:spcPts val="800"/>
              </a:spcAft>
              <a:buFont typeface="Arial" panose="020B0604020202020204" pitchFamily="34" charset="0"/>
              <a:buChar char="•"/>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e</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nti non commerciali</a:t>
            </a:r>
          </a:p>
          <a:p>
            <a:pPr marL="285750" indent="-285750" fontAlgn="base">
              <a:lnSpc>
                <a:spcPts val="1575"/>
              </a:lnSpc>
              <a:spcAft>
                <a:spcPts val="800"/>
              </a:spcAft>
              <a:buFont typeface="Arial" panose="020B0604020202020204" pitchFamily="34" charset="0"/>
              <a:buChar char="•"/>
            </a:pPr>
            <a:endParaRPr lang="it-IT"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ts val="1575"/>
              </a:lnSpc>
              <a:spcAft>
                <a:spcPts val="800"/>
              </a:spcAft>
            </a:pPr>
            <a:r>
              <a:rPr lang="it-I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AMBITO OGGETTIVO</a:t>
            </a:r>
            <a:endParaRPr lang="it-IT" sz="1600" b="1"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ts val="1575"/>
              </a:lnSpc>
              <a:spcAft>
                <a:spcPts val="800"/>
              </a:spcAft>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Investimenti pubblicitari:</a:t>
            </a: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su emittenti televisive e radiofoniche, analogiche o digitali, iscritte al ROC</a:t>
            </a: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sui giornali quotidiani e periodici, pubblicati in edizione cartacea o in formato digitale, registrati presso il Tribunale, ovvero presso il ROC, e dotati del Direttore responsabile</a:t>
            </a:r>
          </a:p>
          <a:p>
            <a:pPr fontAlgn="base">
              <a:lnSpc>
                <a:spcPts val="1575"/>
              </a:lnSpc>
              <a:spcAft>
                <a:spcPts val="800"/>
              </a:spcAft>
            </a:pPr>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Sono </a:t>
            </a:r>
            <a:r>
              <a:rPr lang="it-IT" sz="1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escluse</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a:t>
            </a: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le spese sostenute per l’acquisto di spazi nell’ambito della programmazione o dei palinsesti editoriali per pubblicizzare o promuovere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televendite</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di beni e servizi</a:t>
            </a:r>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le spese per la trasmissione o per l’acquisto di spot radio e televisivi di inserzioni o spazi promozionali relativi a servizi di pronostici,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giochi o scommesse</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con vincite in denaro, di messaggeria vocale, chat-line</a:t>
            </a: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le spese accessorie, di intermediazione e ogni altra spesa diversa dall’acquisto dello spazio pubblicitario, anche se ad essa funzionale o connessa</a:t>
            </a:r>
          </a:p>
          <a:p>
            <a:endParaRPr lang="it-IT" sz="16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1050214-2B81-493C-83DC-AE89ACC0D627}"/>
              </a:ext>
            </a:extLst>
          </p:cNvPr>
          <p:cNvSpPr txBox="1"/>
          <p:nvPr/>
        </p:nvSpPr>
        <p:spPr>
          <a:xfrm>
            <a:off x="0" y="636703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861526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4">
            <a:extLst>
              <a:ext uri="{FF2B5EF4-FFF2-40B4-BE49-F238E27FC236}">
                <a16:creationId xmlns:a16="http://schemas.microsoft.com/office/drawing/2014/main" id="{E5F0C600-B513-6C47-B3C7-ADB067098890}"/>
              </a:ext>
            </a:extLst>
          </p:cNvPr>
          <p:cNvSpPr>
            <a:spLocks/>
          </p:cNvSpPr>
          <p:nvPr/>
        </p:nvSpPr>
        <p:spPr bwMode="auto">
          <a:xfrm rot="16200000">
            <a:off x="2106920" y="1572400"/>
            <a:ext cx="346632" cy="390962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9" name="Freeform 14">
            <a:extLst>
              <a:ext uri="{FF2B5EF4-FFF2-40B4-BE49-F238E27FC236}">
                <a16:creationId xmlns:a16="http://schemas.microsoft.com/office/drawing/2014/main" id="{72CDB165-F6CE-454C-87ED-CB1AE9A3EB66}"/>
              </a:ext>
            </a:extLst>
          </p:cNvPr>
          <p:cNvSpPr>
            <a:spLocks/>
          </p:cNvSpPr>
          <p:nvPr/>
        </p:nvSpPr>
        <p:spPr bwMode="auto">
          <a:xfrm rot="16200000">
            <a:off x="2106920" y="2276488"/>
            <a:ext cx="346632" cy="390962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13781"/>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38291" y="82221"/>
            <a:ext cx="6755445"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CREDITO DI IMPOSTA PUBBLICITÀ</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F33FA2F4-6E18-4390-8EAE-DBB004F6656E}"/>
              </a:ext>
            </a:extLst>
          </p:cNvPr>
          <p:cNvSpPr txBox="1"/>
          <p:nvPr/>
        </p:nvSpPr>
        <p:spPr>
          <a:xfrm>
            <a:off x="388937" y="879664"/>
            <a:ext cx="9845751" cy="5345053"/>
          </a:xfrm>
          <a:prstGeom prst="rect">
            <a:avLst/>
          </a:prstGeom>
          <a:noFill/>
        </p:spPr>
        <p:txBody>
          <a:bodyPr wrap="square" rtlCol="0">
            <a:spAutoFit/>
          </a:bodyPr>
          <a:lstStyle/>
          <a:p>
            <a:pPr fontAlgn="base">
              <a:lnSpc>
                <a:spcPts val="1575"/>
              </a:lnSpc>
              <a:spcAft>
                <a:spcPts val="800"/>
              </a:spcAft>
            </a:pPr>
            <a:r>
              <a:rPr lang="it-IT"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Altre novità:</a:t>
            </a:r>
          </a:p>
          <a:p>
            <a:pPr marL="285750" indent="-285750" fontAlgn="base">
              <a:lnSpc>
                <a:spcPts val="1575"/>
              </a:lnSpc>
              <a:spcAft>
                <a:spcPts val="800"/>
              </a:spcAft>
              <a:buFontTx/>
              <a:buChar char="-"/>
            </a:pPr>
            <a:r>
              <a:rPr lang="it-IT" sz="1600" b="1" dirty="0">
                <a:solidFill>
                  <a:schemeClr val="tx2"/>
                </a:solidFill>
                <a:latin typeface="Arial" panose="020B0604020202020204" pitchFamily="34" charset="0"/>
                <a:ea typeface="Calibri" panose="020F0502020204030204" pitchFamily="34" charset="0"/>
                <a:cs typeface="Arial" panose="020B0604020202020204" pitchFamily="34" charset="0"/>
              </a:rPr>
              <a:t>Sono ammissibili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anche gli investimenti pubblicitari su radio e tv nazionali non partecipate dallo Stato.</a:t>
            </a:r>
          </a:p>
          <a:p>
            <a:pPr lvl="1"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Per il 2021 e il 2022, pertanto, il credito d’imposta spetta per le spese per campagne pubblicitarie:</a:t>
            </a:r>
          </a:p>
          <a:p>
            <a:pPr lvl="1"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giornali quotidiani e periodici</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anche in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formato digitale</a:t>
            </a:r>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lvl="1"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it-IT" sz="1600" b="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em</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televisive e radiofoniche</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analogiche o digitali</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locali o nazionali non partecipate dallo Stato</a:t>
            </a:r>
          </a:p>
          <a:p>
            <a:pPr marL="285750" indent="-285750">
              <a:buFontTx/>
              <a:buChar char="-"/>
            </a:pPr>
            <a:r>
              <a:rPr lang="it-IT" sz="16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nuova finestra temporale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per la comunicazione per l’accesso al beneficio, che si aprirà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dal 1° al 30 settembre 2021</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Per espressa disposizione normativa, restano valide le comunicazioni inviate dal 1° e al 31 marzo 2021. Eventuale nuova istanz</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a presentata a settembre sostituirà la precedente.</a:t>
            </a:r>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Tx/>
              <a:buChar char="-"/>
            </a:pPr>
            <a:endParaRPr lang="it-IT"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r>
              <a:rPr lang="it-I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UTILIZZO DEL CREDITO</a:t>
            </a:r>
          </a:p>
          <a:p>
            <a:pPr marL="285750" indent="-285750">
              <a:buFontTx/>
              <a:buChar char="-"/>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preventiva comunicazione e compensazione in F24</a:t>
            </a:r>
          </a:p>
          <a:p>
            <a:endParaRPr lang="it-IT"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fontAlgn="base">
              <a:lnSpc>
                <a:spcPts val="1575"/>
              </a:lnSpc>
              <a:spcAft>
                <a:spcPts val="800"/>
              </a:spcAft>
            </a:pPr>
            <a:r>
              <a:rPr lang="it-IT" sz="1600" b="1" dirty="0">
                <a:solidFill>
                  <a:schemeClr val="bg1"/>
                </a:solidFill>
                <a:latin typeface="Arial" panose="020B0604020202020204" pitchFamily="34" charset="0"/>
                <a:cs typeface="Arial" panose="020B0604020202020204" pitchFamily="34" charset="0"/>
              </a:rPr>
              <a:t>RISORSE DISPONIBILI</a:t>
            </a: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65 mln € </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per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investimenti pubblicitari effettuati sui giornali quotidiani e periodici, anche on line</a:t>
            </a: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25 mln €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per gli investimenti pubblicitari effettuati sulle emittenti televisive e radiofoniche locali e nazionali analogiche o digitali, non partecipate dallo Stato.</a:t>
            </a:r>
          </a:p>
          <a:p>
            <a:pPr fontAlgn="base">
              <a:lnSpc>
                <a:spcPts val="1575"/>
              </a:lnSpc>
              <a:spcAft>
                <a:spcPts val="800"/>
              </a:spcAft>
            </a:pPr>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ts val="1575"/>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Dal </a:t>
            </a:r>
            <a:r>
              <a:rPr lang="it-IT" sz="16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2023: 45 mln €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in ragione d’anno.</a:t>
            </a:r>
          </a:p>
          <a:p>
            <a:pPr marL="285750" indent="-285750">
              <a:buFontTx/>
              <a:buChar char="-"/>
            </a:pPr>
            <a:endParaRPr lang="it-IT" sz="1600" dirty="0">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E3F75094-4820-458D-A9DB-676D2BD3AA9A}"/>
              </a:ext>
            </a:extLst>
          </p:cNvPr>
          <p:cNvSpPr txBox="1"/>
          <p:nvPr/>
        </p:nvSpPr>
        <p:spPr>
          <a:xfrm>
            <a:off x="9872883" y="4191170"/>
            <a:ext cx="2164182" cy="646331"/>
          </a:xfrm>
          <a:prstGeom prst="rect">
            <a:avLst/>
          </a:prstGeom>
          <a:noFill/>
        </p:spPr>
        <p:txBody>
          <a:bodyPr wrap="square" rtlCol="0">
            <a:spAutoFit/>
          </a:bodyPr>
          <a:lstStyle/>
          <a:p>
            <a:r>
              <a:rPr lang="it-IT" b="1" dirty="0">
                <a:solidFill>
                  <a:srgbClr val="00B050"/>
                </a:solidFill>
              </a:rPr>
              <a:t>Per ciascuno degli anni 2021 e 2022</a:t>
            </a:r>
          </a:p>
        </p:txBody>
      </p:sp>
      <p:pic>
        <p:nvPicPr>
          <p:cNvPr id="11" name="Picture 6" descr="journal, magazine, newspaper, press paper, reading ">
            <a:extLst>
              <a:ext uri="{FF2B5EF4-FFF2-40B4-BE49-F238E27FC236}">
                <a16:creationId xmlns:a16="http://schemas.microsoft.com/office/drawing/2014/main" id="{703C2202-86CA-4D0A-950E-717E370AB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735774" y="1109429"/>
            <a:ext cx="3079531" cy="33350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1B0057B7-B735-44E9-8BE6-FC1480C56393}"/>
              </a:ext>
            </a:extLst>
          </p:cNvPr>
          <p:cNvPicPr>
            <a:picLocks noChangeAspect="1"/>
          </p:cNvPicPr>
          <p:nvPr/>
        </p:nvPicPr>
        <p:blipFill>
          <a:blip r:embed="rId5"/>
          <a:stretch>
            <a:fillRect/>
          </a:stretch>
        </p:blipFill>
        <p:spPr>
          <a:xfrm>
            <a:off x="8471338" y="5359576"/>
            <a:ext cx="730715" cy="730715"/>
          </a:xfrm>
          <a:prstGeom prst="rect">
            <a:avLst/>
          </a:prstGeom>
        </p:spPr>
      </p:pic>
      <p:sp>
        <p:nvSpPr>
          <p:cNvPr id="15" name="CasellaDiTesto 14">
            <a:extLst>
              <a:ext uri="{FF2B5EF4-FFF2-40B4-BE49-F238E27FC236}">
                <a16:creationId xmlns:a16="http://schemas.microsoft.com/office/drawing/2014/main" id="{B8658A4E-92A4-4AA6-AD61-BD7ABB0F4B8C}"/>
              </a:ext>
            </a:extLst>
          </p:cNvPr>
          <p:cNvSpPr txBox="1"/>
          <p:nvPr/>
        </p:nvSpPr>
        <p:spPr>
          <a:xfrm>
            <a:off x="7003282" y="5366382"/>
            <a:ext cx="1694441" cy="523220"/>
          </a:xfrm>
          <a:prstGeom prst="rect">
            <a:avLst/>
          </a:prstGeom>
          <a:noFill/>
        </p:spPr>
        <p:txBody>
          <a:bodyPr wrap="square" rtlCol="0">
            <a:spAutoFit/>
          </a:bodyPr>
          <a:lstStyle/>
          <a:p>
            <a:pPr algn="ctr"/>
            <a:r>
              <a:rPr lang="it-IT" sz="1400" b="1" dirty="0">
                <a:solidFill>
                  <a:schemeClr val="bg1"/>
                </a:solidFill>
                <a:latin typeface="Arial" panose="020B0604020202020204" pitchFamily="34" charset="0"/>
                <a:cs typeface="Arial" panose="020B0604020202020204" pitchFamily="34" charset="0"/>
              </a:rPr>
              <a:t>REGIME DE MINIMIS</a:t>
            </a:r>
          </a:p>
        </p:txBody>
      </p:sp>
      <p:sp>
        <p:nvSpPr>
          <p:cNvPr id="16" name="Cornice 15">
            <a:extLst>
              <a:ext uri="{FF2B5EF4-FFF2-40B4-BE49-F238E27FC236}">
                <a16:creationId xmlns:a16="http://schemas.microsoft.com/office/drawing/2014/main" id="{68D2462E-10FF-40F2-A709-B0BF38390868}"/>
              </a:ext>
            </a:extLst>
          </p:cNvPr>
          <p:cNvSpPr/>
          <p:nvPr/>
        </p:nvSpPr>
        <p:spPr>
          <a:xfrm>
            <a:off x="7049807" y="5496525"/>
            <a:ext cx="3370521" cy="646331"/>
          </a:xfrm>
          <a:prstGeom prst="frame">
            <a:avLst/>
          </a:prstGeom>
          <a:solidFill>
            <a:srgbClr val="2C4E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solidFill>
                <a:latin typeface="Arial" panose="020B0604020202020204" pitchFamily="34" charset="0"/>
                <a:cs typeface="Arial" panose="020B0604020202020204" pitchFamily="34" charset="0"/>
              </a:rPr>
              <a:t>Regime </a:t>
            </a:r>
            <a:r>
              <a:rPr lang="it-IT" b="1" i="1" dirty="0">
                <a:solidFill>
                  <a:schemeClr val="tx2"/>
                </a:solidFill>
                <a:latin typeface="Arial" panose="020B0604020202020204" pitchFamily="34" charset="0"/>
                <a:cs typeface="Arial" panose="020B0604020202020204" pitchFamily="34" charset="0"/>
              </a:rPr>
              <a:t>de </a:t>
            </a:r>
            <a:r>
              <a:rPr lang="it-IT" b="1" i="1" dirty="0" err="1">
                <a:solidFill>
                  <a:schemeClr val="tx2"/>
                </a:solidFill>
                <a:latin typeface="Arial" panose="020B0604020202020204" pitchFamily="34" charset="0"/>
                <a:cs typeface="Arial" panose="020B0604020202020204" pitchFamily="34" charset="0"/>
              </a:rPr>
              <a:t>minimis</a:t>
            </a:r>
            <a:endParaRPr lang="it-IT" b="1" i="1" dirty="0">
              <a:solidFill>
                <a:schemeClr val="tx2"/>
              </a:solidFill>
              <a:latin typeface="Arial" panose="020B0604020202020204" pitchFamily="34" charset="0"/>
              <a:cs typeface="Arial" panose="020B0604020202020204" pitchFamily="34" charset="0"/>
            </a:endParaRPr>
          </a:p>
        </p:txBody>
      </p:sp>
      <p:pic>
        <p:nvPicPr>
          <p:cNvPr id="17" name="Picture 2" descr="union, of, flag, european ">
            <a:extLst>
              <a:ext uri="{FF2B5EF4-FFF2-40B4-BE49-F238E27FC236}">
                <a16:creationId xmlns:a16="http://schemas.microsoft.com/office/drawing/2014/main" id="{90BF0E14-0FC1-403A-8BF9-C1A16EBC5C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5774" y="556635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a:extLst>
              <a:ext uri="{FF2B5EF4-FFF2-40B4-BE49-F238E27FC236}">
                <a16:creationId xmlns:a16="http://schemas.microsoft.com/office/drawing/2014/main" id="{20E44491-AC2D-4F43-A69C-F28BC8F88D49}"/>
              </a:ext>
            </a:extLst>
          </p:cNvPr>
          <p:cNvSpPr txBox="1"/>
          <p:nvPr/>
        </p:nvSpPr>
        <p:spPr>
          <a:xfrm>
            <a:off x="84354" y="6387164"/>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4099160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041931" y="6315956"/>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361456" y="903084"/>
            <a:ext cx="11469087" cy="3129126"/>
          </a:xfrm>
          <a:prstGeom prst="rect">
            <a:avLst/>
          </a:prstGeom>
          <a:noFill/>
          <a:ln>
            <a:solidFill>
              <a:schemeClr val="bg1"/>
            </a:solidFill>
          </a:ln>
        </p:spPr>
        <p:txBody>
          <a:bodyPr wrap="square" rtlCol="0">
            <a:spAutoFit/>
          </a:bodyPr>
          <a:lstStyle/>
          <a:p>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Rafforzamento </a:t>
            </a:r>
            <a:r>
              <a:rPr lang="it-IT" sz="1800" i="1" u="sng"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una tantum </a:t>
            </a:r>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del regime </a:t>
            </a:r>
            <a:r>
              <a:rPr lang="it-IT" spc="5" dirty="0">
                <a:solidFill>
                  <a:schemeClr val="tx2"/>
                </a:solidFill>
                <a:latin typeface="Arial" panose="020B0604020202020204" pitchFamily="34" charset="0"/>
                <a:ea typeface="Times New Roman" panose="02020603050405020304" pitchFamily="18" charset="0"/>
                <a:cs typeface="Arial" panose="020B0604020202020204" pitchFamily="34" charset="0"/>
              </a:rPr>
              <a:t>ordinario per il solo 2021, mediante:</a:t>
            </a:r>
            <a:endPar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applicazione di un </a:t>
            </a:r>
            <a:r>
              <a:rPr lang="it-IT" sz="1800"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coefficiente di remunerazione del 15%</a:t>
            </a:r>
            <a:endParaRPr lang="it-IT"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determinazione della “base ACE” calcolata prendendo a riferimento la variazione in aumento del capitale proprio </a:t>
            </a:r>
            <a:r>
              <a:rPr lang="it-IT" sz="1800"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al 31 dicembre 2021 rispetto a quello esistente alla chiusura del periodo d’imposta precedente </a:t>
            </a: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(2020 per i soggetti “solari”</a:t>
            </a:r>
            <a:endParaRPr lang="it-IT"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rilevanza degli incrementi del capitale proprio </a:t>
            </a:r>
            <a:r>
              <a:rPr lang="it-IT" sz="1800"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a partire dal 1° giorno</a:t>
            </a: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 del periodo d’imposta (quindi dall’01/01/2021 per i “solari”)</a:t>
            </a:r>
            <a:endParaRPr lang="it-IT"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la variazione in aumento del capitale proprio rileva per un </a:t>
            </a:r>
            <a:r>
              <a:rPr lang="it-IT" sz="1800"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importo massimo di 5 mln € indipendentemente</a:t>
            </a: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 dall’importo del </a:t>
            </a:r>
            <a:r>
              <a:rPr lang="it-IT" sz="1800"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patrimonio netto</a:t>
            </a: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 risultante dal bilancio</a:t>
            </a:r>
            <a:endParaRPr lang="it-IT"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descr="business, business growth, business investment, data analytics, financial growth, infographic, investment ">
            <a:extLst>
              <a:ext uri="{FF2B5EF4-FFF2-40B4-BE49-F238E27FC236}">
                <a16:creationId xmlns:a16="http://schemas.microsoft.com/office/drawing/2014/main" id="{FB71E6C6-D067-4700-9A9D-5A9F5D2E7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897" y="384271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1" name="Scorrimento orizzontale 10">
            <a:extLst>
              <a:ext uri="{FF2B5EF4-FFF2-40B4-BE49-F238E27FC236}">
                <a16:creationId xmlns:a16="http://schemas.microsoft.com/office/drawing/2014/main" id="{BAECB5AA-22A5-4147-9F36-93C4C44573A8}"/>
              </a:ext>
            </a:extLst>
          </p:cNvPr>
          <p:cNvSpPr/>
          <p:nvPr/>
        </p:nvSpPr>
        <p:spPr>
          <a:xfrm flipH="1">
            <a:off x="4814669" y="3842715"/>
            <a:ext cx="3603079" cy="2518439"/>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600" b="1" i="1" dirty="0">
              <a:solidFill>
                <a:schemeClr val="accent1">
                  <a:lumMod val="50000"/>
                </a:schemeClr>
              </a:solidFill>
            </a:endParaRPr>
          </a:p>
          <a:p>
            <a:pPr algn="just"/>
            <a:endParaRPr lang="it-IT" sz="1600" b="1" i="1" dirty="0">
              <a:solidFill>
                <a:schemeClr val="accent1">
                  <a:lumMod val="50000"/>
                </a:schemeClr>
              </a:solidFill>
            </a:endParaRPr>
          </a:p>
          <a:p>
            <a:pPr algn="just"/>
            <a:r>
              <a:rPr lang="it-IT" sz="1600" b="1" i="1" dirty="0">
                <a:solidFill>
                  <a:schemeClr val="accent1">
                    <a:lumMod val="50000"/>
                  </a:schemeClr>
                </a:solidFill>
              </a:rPr>
              <a:t>Normativa</a:t>
            </a:r>
          </a:p>
          <a:p>
            <a:pPr marL="285750" indent="-285750">
              <a:buFont typeface="Arial" panose="020B0604020202020204" pitchFamily="34" charset="0"/>
              <a:buChar char="•"/>
            </a:pPr>
            <a:r>
              <a:rPr lang="it-IT" sz="1600" dirty="0">
                <a:solidFill>
                  <a:schemeClr val="accent1">
                    <a:lumMod val="50000"/>
                  </a:schemeClr>
                </a:solidFill>
              </a:rPr>
              <a:t>art. 1, DL n. 201/2011</a:t>
            </a:r>
          </a:p>
          <a:p>
            <a:pPr marL="285750" indent="-285750">
              <a:buFont typeface="Arial" panose="020B0604020202020204" pitchFamily="34" charset="0"/>
              <a:buChar char="•"/>
            </a:pPr>
            <a:r>
              <a:rPr lang="it-IT" sz="1600" spc="5" dirty="0">
                <a:solidFill>
                  <a:schemeClr val="accent1">
                    <a:lumMod val="50000"/>
                  </a:schemeClr>
                </a:solidFill>
                <a:effectLst/>
                <a:latin typeface="Karla"/>
                <a:ea typeface="Calibri" panose="020F0502020204030204" pitchFamily="34" charset="0"/>
                <a:cs typeface="Times New Roman" panose="02020603050405020304" pitchFamily="18" charset="0"/>
              </a:rPr>
              <a:t>art. 1, </a:t>
            </a:r>
            <a:r>
              <a:rPr lang="it-IT" sz="1600" spc="5"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co. 287, </a:t>
            </a:r>
            <a:r>
              <a:rPr lang="it-IT" sz="1600" spc="5"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LdB</a:t>
            </a:r>
            <a:r>
              <a:rPr lang="it-IT" sz="1600" spc="5"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2020</a:t>
            </a:r>
          </a:p>
          <a:p>
            <a:pPr marL="285750" indent="-285750">
              <a:buFont typeface="Arial" panose="020B0604020202020204" pitchFamily="34" charset="0"/>
              <a:buChar char="•"/>
            </a:pPr>
            <a:r>
              <a:rPr lang="it-IT" sz="1600" spc="5"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art. 19, co. 2-7, DL</a:t>
            </a:r>
            <a:r>
              <a:rPr lang="it-IT" sz="1600" spc="5"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Sostegni-bis</a:t>
            </a:r>
          </a:p>
          <a:p>
            <a:pPr algn="just"/>
            <a:r>
              <a:rPr lang="it-IT" sz="1600" b="1" i="1" dirty="0">
                <a:solidFill>
                  <a:schemeClr val="accent1">
                    <a:lumMod val="50000"/>
                  </a:schemeClr>
                </a:solidFill>
              </a:rPr>
              <a:t>Prassi e chiarimenti</a:t>
            </a:r>
          </a:p>
          <a:p>
            <a:pPr marL="285750" indent="-285750" algn="just">
              <a:buFont typeface="Arial" panose="020B0604020202020204" pitchFamily="34" charset="0"/>
              <a:buChar char="•"/>
            </a:pPr>
            <a:r>
              <a:rPr lang="it-IT" sz="1600" dirty="0">
                <a:solidFill>
                  <a:schemeClr val="accent1">
                    <a:lumMod val="50000"/>
                  </a:schemeClr>
                </a:solidFill>
                <a:effectLst/>
                <a:ea typeface="Calibri" panose="020F0502020204030204" pitchFamily="34" charset="0"/>
                <a:cs typeface="Times New Roman" panose="02020603050405020304" pitchFamily="18" charset="0"/>
              </a:rPr>
              <a:t>Provvedimento Direttore AE DA EMANARE</a:t>
            </a:r>
            <a:endParaRPr lang="it-IT" sz="1600" b="1" i="1" dirty="0">
              <a:solidFill>
                <a:schemeClr val="accent1">
                  <a:lumMod val="50000"/>
                </a:schemeClr>
              </a:solidFill>
            </a:endParaRPr>
          </a:p>
          <a:p>
            <a:pPr algn="just"/>
            <a:endParaRPr lang="it-IT" sz="1600" b="1" i="1" dirty="0">
              <a:solidFill>
                <a:schemeClr val="accent1">
                  <a:lumMod val="50000"/>
                </a:schemeClr>
              </a:solidFill>
            </a:endParaRPr>
          </a:p>
          <a:p>
            <a:pPr marL="285750" indent="-285750">
              <a:buFont typeface="Arial" panose="020B0604020202020204" pitchFamily="34" charset="0"/>
              <a:buChar char="•"/>
            </a:pPr>
            <a:endParaRPr lang="it-IT" sz="1600" b="1" dirty="0">
              <a:solidFill>
                <a:schemeClr val="accent1">
                  <a:lumMod val="50000"/>
                </a:schemeClr>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81553A5C-E5B2-4E55-ADE5-220646D6E039}"/>
              </a:ext>
            </a:extLst>
          </p:cNvPr>
          <p:cNvSpPr txBox="1"/>
          <p:nvPr/>
        </p:nvSpPr>
        <p:spPr>
          <a:xfrm>
            <a:off x="0" y="6402648"/>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891103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4">
            <a:extLst>
              <a:ext uri="{FF2B5EF4-FFF2-40B4-BE49-F238E27FC236}">
                <a16:creationId xmlns:a16="http://schemas.microsoft.com/office/drawing/2014/main" id="{824F51AF-868B-4162-9248-C9BFF8697FFE}"/>
              </a:ext>
            </a:extLst>
          </p:cNvPr>
          <p:cNvSpPr>
            <a:spLocks/>
          </p:cNvSpPr>
          <p:nvPr/>
        </p:nvSpPr>
        <p:spPr bwMode="auto">
          <a:xfrm rot="16200000">
            <a:off x="3684223" y="-2322426"/>
            <a:ext cx="2438399" cy="896008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872633" y="1135598"/>
            <a:ext cx="8436840" cy="2308324"/>
          </a:xfrm>
          <a:prstGeom prst="rect">
            <a:avLst/>
          </a:prstGeom>
          <a:noFill/>
          <a:ln>
            <a:noFill/>
          </a:ln>
        </p:spPr>
        <p:txBody>
          <a:bodyPr wrap="square" rtlCol="0">
            <a:spAutoFit/>
          </a:bodyPr>
          <a:lstStyle/>
          <a:p>
            <a:r>
              <a:rPr lang="it-IT" sz="18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AMBITO SOGGETTIVO:</a:t>
            </a:r>
          </a:p>
          <a:p>
            <a:r>
              <a:rPr lang="it-IT" b="0" i="0" dirty="0">
                <a:solidFill>
                  <a:schemeClr val="bg1"/>
                </a:solidFill>
                <a:effectLst/>
                <a:latin typeface="Arial" panose="020B0604020202020204" pitchFamily="34" charset="0"/>
                <a:cs typeface="Arial" panose="020B0604020202020204" pitchFamily="34" charset="0"/>
              </a:rPr>
              <a:t> - società di capitali</a:t>
            </a:r>
          </a:p>
          <a:p>
            <a:pPr marL="285750" indent="-285750">
              <a:buFontTx/>
              <a:buChar char="-"/>
            </a:pPr>
            <a:r>
              <a:rPr lang="it-IT" b="0" i="0" dirty="0">
                <a:solidFill>
                  <a:schemeClr val="bg1"/>
                </a:solidFill>
                <a:effectLst/>
                <a:latin typeface="Arial" panose="020B0604020202020204" pitchFamily="34" charset="0"/>
                <a:cs typeface="Arial" panose="020B0604020202020204" pitchFamily="34" charset="0"/>
              </a:rPr>
              <a:t>enti commerciali</a:t>
            </a:r>
          </a:p>
          <a:p>
            <a:pPr marL="285750" indent="-285750">
              <a:buFontTx/>
              <a:buChar char="-"/>
            </a:pPr>
            <a:r>
              <a:rPr lang="it-IT" b="0" i="0" dirty="0">
                <a:solidFill>
                  <a:schemeClr val="bg1"/>
                </a:solidFill>
                <a:effectLst/>
                <a:latin typeface="Arial" panose="020B0604020202020204" pitchFamily="34" charset="0"/>
                <a:cs typeface="Arial" panose="020B0604020202020204" pitchFamily="34" charset="0"/>
              </a:rPr>
              <a:t>Stabili organizzazioni di soggetti non residenti</a:t>
            </a:r>
          </a:p>
          <a:p>
            <a:pPr marL="285750" indent="-285750">
              <a:buFontTx/>
              <a:buChar char="-"/>
            </a:pPr>
            <a:r>
              <a:rPr lang="it-IT" b="0" i="0" dirty="0">
                <a:solidFill>
                  <a:schemeClr val="bg1"/>
                </a:solidFill>
                <a:effectLst/>
                <a:latin typeface="Arial" panose="020B0604020202020204" pitchFamily="34" charset="0"/>
                <a:cs typeface="Arial" panose="020B0604020202020204" pitchFamily="34" charset="0"/>
              </a:rPr>
              <a:t>imprenditori individuali</a:t>
            </a:r>
          </a:p>
          <a:p>
            <a:pPr marL="285750" indent="-285750">
              <a:buFontTx/>
              <a:buChar char="-"/>
            </a:pPr>
            <a:r>
              <a:rPr lang="it-IT" b="0" i="0" dirty="0">
                <a:solidFill>
                  <a:schemeClr val="bg1"/>
                </a:solidFill>
                <a:effectLst/>
                <a:latin typeface="Arial" panose="020B0604020202020204" pitchFamily="34" charset="0"/>
                <a:cs typeface="Arial" panose="020B0604020202020204" pitchFamily="34" charset="0"/>
              </a:rPr>
              <a:t>società in nome collettivo e in accomandita semplice in regime di contabilità ordinaria</a:t>
            </a:r>
          </a:p>
          <a:p>
            <a:endParaRPr lang="it-IT" dirty="0">
              <a:solidFill>
                <a:schemeClr val="bg1"/>
              </a:solidFill>
              <a:latin typeface="Arial" panose="020B0604020202020204" pitchFamily="34" charset="0"/>
              <a:cs typeface="Arial" panose="020B0604020202020204" pitchFamily="34" charset="0"/>
            </a:endParaRPr>
          </a:p>
        </p:txBody>
      </p:sp>
      <p:pic>
        <p:nvPicPr>
          <p:cNvPr id="2050" name="Picture 2" descr="business, business growth, business investment, data analytics, financial growth, infographic, investment ">
            <a:extLst>
              <a:ext uri="{FF2B5EF4-FFF2-40B4-BE49-F238E27FC236}">
                <a16:creationId xmlns:a16="http://schemas.microsoft.com/office/drawing/2014/main" id="{FB71E6C6-D067-4700-9A9D-5A9F5D2E7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364" y="215761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1E73576E-0CB2-4CC1-8151-F1FCB262F32B}"/>
              </a:ext>
            </a:extLst>
          </p:cNvPr>
          <p:cNvSpPr txBox="1"/>
          <p:nvPr/>
        </p:nvSpPr>
        <p:spPr>
          <a:xfrm>
            <a:off x="1100619" y="3919022"/>
            <a:ext cx="10899228" cy="2062103"/>
          </a:xfrm>
          <a:prstGeom prst="rect">
            <a:avLst/>
          </a:prstGeom>
          <a:noFill/>
        </p:spPr>
        <p:txBody>
          <a:bodyPr wrap="square" rtlCol="0">
            <a:spAutoFit/>
          </a:bodyPr>
          <a:lstStyle/>
          <a:p>
            <a:r>
              <a:rPr lang="it-IT" sz="1600" b="1" dirty="0">
                <a:solidFill>
                  <a:schemeClr val="accent1">
                    <a:lumMod val="50000"/>
                  </a:schemeClr>
                </a:solidFill>
                <a:latin typeface="Arial" panose="020B0604020202020204" pitchFamily="34" charset="0"/>
                <a:cs typeface="Arial" panose="020B0604020202020204" pitchFamily="34" charset="0"/>
              </a:rPr>
              <a:t>SONO ESCLUSI</a:t>
            </a:r>
          </a:p>
          <a:p>
            <a:pPr marL="285750" indent="-285750">
              <a:buFont typeface="Arial" panose="020B0604020202020204" pitchFamily="34" charset="0"/>
              <a:buChar char="•"/>
            </a:pPr>
            <a:r>
              <a:rPr lang="it-IT" sz="1600" dirty="0">
                <a:solidFill>
                  <a:schemeClr val="accent1">
                    <a:lumMod val="50000"/>
                  </a:schemeClr>
                </a:solidFill>
                <a:latin typeface="Arial" panose="020B0604020202020204" pitchFamily="34" charset="0"/>
                <a:cs typeface="Arial" panose="020B0604020202020204" pitchFamily="34" charset="0"/>
              </a:rPr>
              <a:t>gli enti pubblici e privati diversi dalle società</a:t>
            </a:r>
          </a:p>
          <a:p>
            <a:pPr marL="285750" indent="-285750">
              <a:buFont typeface="Arial" panose="020B0604020202020204" pitchFamily="34" charset="0"/>
              <a:buChar char="•"/>
            </a:pPr>
            <a:r>
              <a:rPr lang="it-IT" sz="1600" dirty="0">
                <a:solidFill>
                  <a:schemeClr val="accent1">
                    <a:lumMod val="50000"/>
                  </a:schemeClr>
                </a:solidFill>
                <a:latin typeface="Arial" panose="020B0604020202020204" pitchFamily="34" charset="0"/>
                <a:cs typeface="Arial" panose="020B0604020202020204" pitchFamily="34" charset="0"/>
              </a:rPr>
              <a:t>i trust che non hanno per oggetto esclusivo o principale l’esercizio di attività commerciale </a:t>
            </a:r>
          </a:p>
          <a:p>
            <a:pPr marL="285750" indent="-285750">
              <a:buFont typeface="Arial" panose="020B0604020202020204" pitchFamily="34" charset="0"/>
              <a:buChar char="•"/>
            </a:pPr>
            <a:r>
              <a:rPr lang="it-IT" sz="1600" dirty="0">
                <a:solidFill>
                  <a:schemeClr val="accent1">
                    <a:lumMod val="50000"/>
                  </a:schemeClr>
                </a:solidFill>
                <a:latin typeface="Arial" panose="020B0604020202020204" pitchFamily="34" charset="0"/>
                <a:cs typeface="Arial" panose="020B0604020202020204" pitchFamily="34" charset="0"/>
              </a:rPr>
              <a:t>gli organismi di investimento collettivo del risparmio, residenti nel territorio dello Stato. </a:t>
            </a:r>
          </a:p>
          <a:p>
            <a:r>
              <a:rPr lang="it-IT" sz="1600" dirty="0">
                <a:solidFill>
                  <a:schemeClr val="accent1">
                    <a:lumMod val="50000"/>
                  </a:schemeClr>
                </a:solidFill>
                <a:latin typeface="Arial" panose="020B0604020202020204" pitchFamily="34" charset="0"/>
                <a:cs typeface="Arial" panose="020B0604020202020204" pitchFamily="34" charset="0"/>
              </a:rPr>
              <a:t>E inoltre, le società: </a:t>
            </a:r>
          </a:p>
          <a:p>
            <a:pPr marL="285750" indent="-285750">
              <a:buFont typeface="Arial" panose="020B0604020202020204" pitchFamily="34" charset="0"/>
              <a:buChar char="•"/>
            </a:pPr>
            <a:r>
              <a:rPr lang="it-IT" sz="1600" dirty="0">
                <a:solidFill>
                  <a:schemeClr val="accent1">
                    <a:lumMod val="50000"/>
                  </a:schemeClr>
                </a:solidFill>
                <a:latin typeface="Arial" panose="020B0604020202020204" pitchFamily="34" charset="0"/>
                <a:cs typeface="Arial" panose="020B0604020202020204" pitchFamily="34" charset="0"/>
              </a:rPr>
              <a:t>soggette a procedure di fallimento, liquidazione coatta, amministrazione straordinaria delle grandi imprese in crisi</a:t>
            </a:r>
          </a:p>
          <a:p>
            <a:pPr marL="285750" indent="-285750">
              <a:buFont typeface="Arial" panose="020B0604020202020204" pitchFamily="34" charset="0"/>
              <a:buChar char="•"/>
            </a:pPr>
            <a:r>
              <a:rPr lang="it-IT" sz="1600" dirty="0" err="1">
                <a:solidFill>
                  <a:schemeClr val="accent1">
                    <a:lumMod val="50000"/>
                  </a:schemeClr>
                </a:solidFill>
                <a:latin typeface="Arial" panose="020B0604020202020204" pitchFamily="34" charset="0"/>
                <a:cs typeface="Arial" panose="020B0604020202020204" pitchFamily="34" charset="0"/>
              </a:rPr>
              <a:t>tonnage</a:t>
            </a:r>
            <a:r>
              <a:rPr lang="it-IT" sz="1600" dirty="0">
                <a:solidFill>
                  <a:schemeClr val="accent1">
                    <a:lumMod val="50000"/>
                  </a:schemeClr>
                </a:solidFill>
                <a:latin typeface="Arial" panose="020B0604020202020204" pitchFamily="34" charset="0"/>
                <a:cs typeface="Arial" panose="020B0604020202020204" pitchFamily="34" charset="0"/>
              </a:rPr>
              <a:t> tax (art. 155, TUIR) </a:t>
            </a:r>
          </a:p>
          <a:p>
            <a:pPr marL="285750" indent="-285750">
              <a:buFont typeface="Arial" panose="020B0604020202020204" pitchFamily="34" charset="0"/>
              <a:buChar char="•"/>
            </a:pPr>
            <a:r>
              <a:rPr lang="it-IT" sz="1600" dirty="0">
                <a:solidFill>
                  <a:schemeClr val="accent1">
                    <a:lumMod val="50000"/>
                  </a:schemeClr>
                </a:solidFill>
                <a:latin typeface="Arial" panose="020B0604020202020204" pitchFamily="34" charset="0"/>
                <a:cs typeface="Arial" panose="020B0604020202020204" pitchFamily="34" charset="0"/>
              </a:rPr>
              <a:t>che rientrano tra le società agricole che determinano il reddito ai sensi dell’articolo 32, TUIR</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Elemento grafico 10" descr="Sirena con riempimento a tinta unita">
            <a:extLst>
              <a:ext uri="{FF2B5EF4-FFF2-40B4-BE49-F238E27FC236}">
                <a16:creationId xmlns:a16="http://schemas.microsoft.com/office/drawing/2014/main" id="{8A428E46-319E-4ECA-9DF2-F1819CD13A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153" y="3661645"/>
            <a:ext cx="914400" cy="914400"/>
          </a:xfrm>
          <a:prstGeom prst="rect">
            <a:avLst/>
          </a:prstGeom>
        </p:spPr>
      </p:pic>
      <p:sp>
        <p:nvSpPr>
          <p:cNvPr id="13" name="CasellaDiTesto 12">
            <a:extLst>
              <a:ext uri="{FF2B5EF4-FFF2-40B4-BE49-F238E27FC236}">
                <a16:creationId xmlns:a16="http://schemas.microsoft.com/office/drawing/2014/main" id="{1E27A599-9EE4-45FF-98AC-21EAB9C33BB7}"/>
              </a:ext>
            </a:extLst>
          </p:cNvPr>
          <p:cNvSpPr txBox="1"/>
          <p:nvPr/>
        </p:nvSpPr>
        <p:spPr>
          <a:xfrm>
            <a:off x="192153" y="636703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76891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4">
            <a:extLst>
              <a:ext uri="{FF2B5EF4-FFF2-40B4-BE49-F238E27FC236}">
                <a16:creationId xmlns:a16="http://schemas.microsoft.com/office/drawing/2014/main" id="{A3A93B25-5162-F24F-B091-9A2C9FC60563}"/>
              </a:ext>
            </a:extLst>
          </p:cNvPr>
          <p:cNvSpPr>
            <a:spLocks/>
          </p:cNvSpPr>
          <p:nvPr/>
        </p:nvSpPr>
        <p:spPr bwMode="auto">
          <a:xfrm rot="16200000">
            <a:off x="2393763" y="-1181544"/>
            <a:ext cx="429446" cy="460369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416272" y="955769"/>
            <a:ext cx="11469087" cy="4031873"/>
          </a:xfrm>
          <a:prstGeom prst="rect">
            <a:avLst/>
          </a:prstGeom>
          <a:noFill/>
          <a:ln>
            <a:noFill/>
          </a:ln>
        </p:spPr>
        <p:txBody>
          <a:bodyPr wrap="square" rtlCol="0">
            <a:spAutoFit/>
          </a:bodyPr>
          <a:lstStyle/>
          <a:p>
            <a:r>
              <a:rPr lang="it-I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MODALITÀ DI CALCOLO «ORDINARIE»</a:t>
            </a:r>
          </a:p>
          <a:p>
            <a:endParaRPr lang="it-IT"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l" fontAlgn="base">
              <a:buAutoNum type="arabicParenR"/>
            </a:pPr>
            <a:r>
              <a:rPr lang="it-IT" sz="1600" b="0" i="0" dirty="0">
                <a:solidFill>
                  <a:schemeClr val="tx2"/>
                </a:solidFill>
                <a:effectLst/>
                <a:latin typeface="Arial" panose="020B0604020202020204" pitchFamily="34" charset="0"/>
                <a:cs typeface="Arial" panose="020B0604020202020204" pitchFamily="34" charset="0"/>
              </a:rPr>
              <a:t>sommatoria dei componenti positivi e negativi</a:t>
            </a:r>
          </a:p>
          <a:p>
            <a:pPr marL="342900" indent="-342900" algn="l" fontAlgn="base">
              <a:buAutoNum type="arabicParenR"/>
            </a:pPr>
            <a:r>
              <a:rPr lang="it-IT" sz="1600" b="0" i="0" dirty="0">
                <a:solidFill>
                  <a:schemeClr val="tx2"/>
                </a:solidFill>
                <a:effectLst/>
                <a:latin typeface="Arial" panose="020B0604020202020204" pitchFamily="34" charset="0"/>
                <a:cs typeface="Arial" panose="020B0604020202020204" pitchFamily="34" charset="0"/>
              </a:rPr>
              <a:t>risultato confrontato con il patrimonio netto contabile risultante dal bilancio di esercizio, dal momento che ogni variazione in aumento, relativa a ciascun esercizio, non può eccedere il patrimonio netto contabile esistente al termine del medesimo esercizio</a:t>
            </a:r>
          </a:p>
          <a:p>
            <a:pPr marL="342900" indent="-342900" algn="l" fontAlgn="base">
              <a:buAutoNum type="arabicParenR"/>
            </a:pPr>
            <a:r>
              <a:rPr lang="it-IT" sz="1600" b="0" i="0" dirty="0">
                <a:solidFill>
                  <a:schemeClr val="tx2"/>
                </a:solidFill>
                <a:effectLst/>
                <a:latin typeface="Arial" panose="020B0604020202020204" pitchFamily="34" charset="0"/>
                <a:cs typeface="Arial" panose="020B0604020202020204" pitchFamily="34" charset="0"/>
              </a:rPr>
              <a:t>una volta determinata la base ACE, l’importo deducibile viene calcolato moltiplicando tale base per un’aliquota percentuale, fissata dallo Stato, su base annua:</a:t>
            </a:r>
          </a:p>
          <a:p>
            <a:pPr lvl="5" fontAlgn="base"/>
            <a:r>
              <a:rPr lang="it-IT" sz="1600" b="0" i="0" dirty="0">
                <a:solidFill>
                  <a:schemeClr val="tx2"/>
                </a:solidFill>
                <a:effectLst/>
                <a:latin typeface="Arial" panose="020B0604020202020204" pitchFamily="34" charset="0"/>
                <a:cs typeface="Arial" panose="020B0604020202020204" pitchFamily="34" charset="0"/>
              </a:rPr>
              <a:t>-  4,75% per il 2016;</a:t>
            </a:r>
          </a:p>
          <a:p>
            <a:pPr lvl="5" fontAlgn="base"/>
            <a:r>
              <a:rPr lang="it-IT" sz="1600" b="0" i="0" dirty="0">
                <a:solidFill>
                  <a:schemeClr val="tx2"/>
                </a:solidFill>
                <a:effectLst/>
                <a:latin typeface="Arial" panose="020B0604020202020204" pitchFamily="34" charset="0"/>
                <a:cs typeface="Arial" panose="020B0604020202020204" pitchFamily="34" charset="0"/>
              </a:rPr>
              <a:t>- 1,6% per il 2017;</a:t>
            </a:r>
          </a:p>
          <a:p>
            <a:pPr lvl="5" fontAlgn="base"/>
            <a:r>
              <a:rPr lang="it-IT" sz="1600" b="0" i="0" dirty="0">
                <a:solidFill>
                  <a:schemeClr val="tx2"/>
                </a:solidFill>
                <a:effectLst/>
                <a:latin typeface="Arial" panose="020B0604020202020204" pitchFamily="34" charset="0"/>
                <a:cs typeface="Arial" panose="020B0604020202020204" pitchFamily="34" charset="0"/>
              </a:rPr>
              <a:t>- 1,5% dal 2018;</a:t>
            </a:r>
          </a:p>
          <a:p>
            <a:pPr lvl="5" fontAlgn="base"/>
            <a:r>
              <a:rPr lang="it-IT" sz="1600" dirty="0">
                <a:solidFill>
                  <a:schemeClr val="tx2"/>
                </a:solidFill>
                <a:latin typeface="Arial" panose="020B0604020202020204" pitchFamily="34" charset="0"/>
                <a:cs typeface="Arial" panose="020B0604020202020204" pitchFamily="34" charset="0"/>
              </a:rPr>
              <a:t>- 1,3% dal 2019 in poi.</a:t>
            </a:r>
            <a:endParaRPr lang="it-IT" sz="1600" b="0" i="0" dirty="0">
              <a:solidFill>
                <a:schemeClr val="tx2"/>
              </a:solidFill>
              <a:effectLst/>
              <a:latin typeface="Arial" panose="020B0604020202020204" pitchFamily="34" charset="0"/>
              <a:cs typeface="Arial" panose="020B0604020202020204" pitchFamily="34" charset="0"/>
            </a:endParaRPr>
          </a:p>
          <a:p>
            <a:pPr marL="285750" indent="-285750">
              <a:buFontTx/>
              <a:buChar char="-"/>
            </a:pPr>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Tx/>
              <a:buChar char="-"/>
            </a:pPr>
            <a:endParaRPr lang="it-IT"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endParaRPr lang="it-IT"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descr="business, business growth, business investment, data analytics, financial growth, infographic, investment ">
            <a:extLst>
              <a:ext uri="{FF2B5EF4-FFF2-40B4-BE49-F238E27FC236}">
                <a16:creationId xmlns:a16="http://schemas.microsoft.com/office/drawing/2014/main" id="{FB71E6C6-D067-4700-9A9D-5A9F5D2E7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26" y="3901014"/>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279C787-1D43-450D-A994-02D25D224665}"/>
              </a:ext>
            </a:extLst>
          </p:cNvPr>
          <p:cNvSpPr txBox="1"/>
          <p:nvPr/>
        </p:nvSpPr>
        <p:spPr>
          <a:xfrm>
            <a:off x="6310284" y="2748456"/>
            <a:ext cx="4793159" cy="1354217"/>
          </a:xfrm>
          <a:prstGeom prst="rect">
            <a:avLst/>
          </a:prstGeom>
          <a:noFill/>
        </p:spPr>
        <p:txBody>
          <a:bodyPr wrap="square" rtlCol="0">
            <a:spAutoFit/>
          </a:bodyPr>
          <a:lstStyle/>
          <a:p>
            <a:r>
              <a:rPr lang="it-IT" sz="1600" b="0" i="1" dirty="0">
                <a:solidFill>
                  <a:srgbClr val="00B050"/>
                </a:solidFill>
                <a:effectLst/>
                <a:latin typeface="Arial" panose="020B0604020202020204" pitchFamily="34" charset="0"/>
                <a:cs typeface="Arial" panose="020B0604020202020204" pitchFamily="34" charset="0"/>
              </a:rPr>
              <a:t>Nel caso in cui l’importo del rendimento nozionale superi il reddito complessivo netto, l’eccedenza di rendimento nozionale può essere riportata nei periodi d’imposta successivi.</a:t>
            </a:r>
          </a:p>
          <a:p>
            <a:endParaRPr lang="it-IT" sz="1600" dirty="0">
              <a:latin typeface="Arial" panose="020B0604020202020204" pitchFamily="34" charset="0"/>
              <a:cs typeface="Arial" panose="020B0604020202020204" pitchFamily="34" charset="0"/>
            </a:endParaRPr>
          </a:p>
        </p:txBody>
      </p:sp>
      <p:graphicFrame>
        <p:nvGraphicFramePr>
          <p:cNvPr id="2" name="Tabella 6">
            <a:extLst>
              <a:ext uri="{FF2B5EF4-FFF2-40B4-BE49-F238E27FC236}">
                <a16:creationId xmlns:a16="http://schemas.microsoft.com/office/drawing/2014/main" id="{8F4C2496-BA65-459B-88EE-16CB3A3813E1}"/>
              </a:ext>
            </a:extLst>
          </p:cNvPr>
          <p:cNvGraphicFramePr>
            <a:graphicFrameLocks noGrp="1"/>
          </p:cNvGraphicFramePr>
          <p:nvPr>
            <p:extLst>
              <p:ext uri="{D42A27DB-BD31-4B8C-83A1-F6EECF244321}">
                <p14:modId xmlns:p14="http://schemas.microsoft.com/office/powerpoint/2010/main" val="126547968"/>
              </p:ext>
            </p:extLst>
          </p:nvPr>
        </p:nvGraphicFramePr>
        <p:xfrm>
          <a:off x="3381603" y="3950267"/>
          <a:ext cx="8128000" cy="2146597"/>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1116427"/>
                    </a:ext>
                  </a:extLst>
                </a:gridCol>
                <a:gridCol w="4064000">
                  <a:extLst>
                    <a:ext uri="{9D8B030D-6E8A-4147-A177-3AD203B41FA5}">
                      <a16:colId xmlns:a16="http://schemas.microsoft.com/office/drawing/2014/main" val="2413489194"/>
                    </a:ext>
                  </a:extLst>
                </a:gridCol>
              </a:tblGrid>
              <a:tr h="329898">
                <a:tc>
                  <a:txBody>
                    <a:bodyPr/>
                    <a:lstStyle/>
                    <a:p>
                      <a:pPr algn="ctr"/>
                      <a:r>
                        <a:rPr lang="it-IT" sz="1400" dirty="0">
                          <a:solidFill>
                            <a:schemeClr val="tx2"/>
                          </a:solidFill>
                          <a:latin typeface="Arial" panose="020B0604020202020204" pitchFamily="34" charset="0"/>
                          <a:cs typeface="Arial" panose="020B0604020202020204" pitchFamily="34" charset="0"/>
                        </a:rPr>
                        <a:t>INCREMENTI</a:t>
                      </a:r>
                      <a:endParaRPr lang="it-IT" sz="1600" dirty="0">
                        <a:solidFill>
                          <a:schemeClr val="tx2"/>
                        </a:solidFill>
                        <a:latin typeface="Arial" panose="020B0604020202020204" pitchFamily="34" charset="0"/>
                        <a:cs typeface="Arial" panose="020B0604020202020204" pitchFamily="34" charset="0"/>
                      </a:endParaRPr>
                    </a:p>
                  </a:txBody>
                  <a:tcPr/>
                </a:tc>
                <a:tc>
                  <a:txBody>
                    <a:bodyPr/>
                    <a:lstStyle/>
                    <a:p>
                      <a:pPr algn="ctr"/>
                      <a:r>
                        <a:rPr lang="it-IT" sz="1400" dirty="0">
                          <a:solidFill>
                            <a:schemeClr val="tx2"/>
                          </a:solidFill>
                          <a:latin typeface="Arial" panose="020B0604020202020204" pitchFamily="34" charset="0"/>
                          <a:cs typeface="Arial" panose="020B0604020202020204" pitchFamily="34" charset="0"/>
                        </a:rPr>
                        <a:t>DECREMENTI</a:t>
                      </a:r>
                    </a:p>
                  </a:txBody>
                  <a:tcPr/>
                </a:tc>
                <a:extLst>
                  <a:ext uri="{0D108BD9-81ED-4DB2-BD59-A6C34878D82A}">
                    <a16:rowId xmlns:a16="http://schemas.microsoft.com/office/drawing/2014/main" val="4289909592"/>
                  </a:ext>
                </a:extLst>
              </a:tr>
              <a:tr h="1816699">
                <a:tc>
                  <a:txBody>
                    <a:bodyPr/>
                    <a:lstStyle/>
                    <a:p>
                      <a:pPr marL="285750" indent="-285750">
                        <a:buFontTx/>
                        <a:buChar char="-"/>
                      </a:pPr>
                      <a:r>
                        <a:rPr lang="it-IT" sz="1400" dirty="0">
                          <a:solidFill>
                            <a:schemeClr val="tx2"/>
                          </a:solidFill>
                          <a:latin typeface="Arial" panose="020B0604020202020204" pitchFamily="34" charset="0"/>
                          <a:cs typeface="Arial" panose="020B0604020202020204" pitchFamily="34" charset="0"/>
                        </a:rPr>
                        <a:t>conferimenti in denaro versati dai soci o partecipanti ovvero quelli che sono versati per acquisire la qualifica di socio o partecipante</a:t>
                      </a:r>
                    </a:p>
                    <a:p>
                      <a:pPr marL="285750" indent="-285750">
                        <a:buFontTx/>
                        <a:buChar char="-"/>
                      </a:pPr>
                      <a:r>
                        <a:rPr lang="it-IT" sz="1400" dirty="0">
                          <a:solidFill>
                            <a:schemeClr val="tx2"/>
                          </a:solidFill>
                          <a:latin typeface="Arial" panose="020B0604020202020204" pitchFamily="34" charset="0"/>
                          <a:cs typeface="Arial" panose="020B0604020202020204" pitchFamily="34" charset="0"/>
                        </a:rPr>
                        <a:t>utili accantonati a riserva, ad esclusione di quelli destinati a riserve non disponibili</a:t>
                      </a:r>
                    </a:p>
                  </a:txBody>
                  <a:tcPr/>
                </a:tc>
                <a:tc>
                  <a:txBody>
                    <a:bodyPr/>
                    <a:lstStyle/>
                    <a:p>
                      <a:pPr marL="285750" lvl="8" indent="-285750" algn="just">
                        <a:buFontTx/>
                        <a:buChar char="-"/>
                      </a:pPr>
                      <a:r>
                        <a:rPr lang="it-IT" sz="1400" dirty="0">
                          <a:solidFill>
                            <a:schemeClr val="tx2"/>
                          </a:solidFill>
                          <a:latin typeface="Arial" panose="020B0604020202020204" pitchFamily="34" charset="0"/>
                          <a:cs typeface="Arial" panose="020B0604020202020204" pitchFamily="34" charset="0"/>
                        </a:rPr>
                        <a:t>riduzioni di PN con attribuzione ai soci, effettuate a qualsiasi titolo, ovvero in denaro o natura </a:t>
                      </a:r>
                    </a:p>
                    <a:p>
                      <a:pPr marL="285750" lvl="8" indent="-285750" algn="just">
                        <a:buFontTx/>
                        <a:buChar char="-"/>
                      </a:pPr>
                      <a:r>
                        <a:rPr lang="it-IT" sz="1400" dirty="0">
                          <a:solidFill>
                            <a:schemeClr val="tx2"/>
                          </a:solidFill>
                          <a:latin typeface="Arial" panose="020B0604020202020204" pitchFamily="34" charset="0"/>
                          <a:cs typeface="Arial" panose="020B0604020202020204" pitchFamily="34" charset="0"/>
                        </a:rPr>
                        <a:t>acquisti di partecipazioni in società controllate</a:t>
                      </a:r>
                    </a:p>
                    <a:p>
                      <a:pPr marL="285750" lvl="8" indent="-285750" algn="just">
                        <a:buFontTx/>
                        <a:buChar char="-"/>
                      </a:pPr>
                      <a:r>
                        <a:rPr lang="it-IT" sz="1400" dirty="0">
                          <a:solidFill>
                            <a:schemeClr val="tx2"/>
                          </a:solidFill>
                          <a:latin typeface="Arial" panose="020B0604020202020204" pitchFamily="34" charset="0"/>
                          <a:cs typeface="Arial" panose="020B0604020202020204" pitchFamily="34" charset="0"/>
                        </a:rPr>
                        <a:t>acquisti di aziende o rami</a:t>
                      </a:r>
                    </a:p>
                    <a:p>
                      <a:pPr marL="285750" lvl="8" indent="-285750" algn="just">
                        <a:buFontTx/>
                        <a:buChar char="-"/>
                      </a:pPr>
                      <a:r>
                        <a:rPr lang="it-IT" sz="1400" dirty="0">
                          <a:solidFill>
                            <a:schemeClr val="tx2"/>
                          </a:solidFill>
                          <a:latin typeface="Arial" panose="020B0604020202020204" pitchFamily="34" charset="0"/>
                          <a:cs typeface="Arial" panose="020B0604020202020204" pitchFamily="34" charset="0"/>
                        </a:rPr>
                        <a:t>incremento crediti da finanziamento</a:t>
                      </a:r>
                      <a:endParaRPr lang="it-IT"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endParaRPr lang="it-IT" sz="1400"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8432727"/>
                  </a:ext>
                </a:extLst>
              </a:tr>
            </a:tbl>
          </a:graphicData>
        </a:graphic>
      </p:graphicFrame>
      <p:sp>
        <p:nvSpPr>
          <p:cNvPr id="12" name="CasellaDiTesto 11">
            <a:extLst>
              <a:ext uri="{FF2B5EF4-FFF2-40B4-BE49-F238E27FC236}">
                <a16:creationId xmlns:a16="http://schemas.microsoft.com/office/drawing/2014/main" id="{4B2DA595-8218-47AC-B573-11C8D4F778FA}"/>
              </a:ext>
            </a:extLst>
          </p:cNvPr>
          <p:cNvSpPr txBox="1"/>
          <p:nvPr/>
        </p:nvSpPr>
        <p:spPr>
          <a:xfrm>
            <a:off x="119485" y="6360434"/>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4287027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487995" y="6323573"/>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42497"/>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ella 1">
            <a:extLst>
              <a:ext uri="{FF2B5EF4-FFF2-40B4-BE49-F238E27FC236}">
                <a16:creationId xmlns:a16="http://schemas.microsoft.com/office/drawing/2014/main" id="{74606A30-CC16-4E20-9FED-58E0A4F54760}"/>
              </a:ext>
            </a:extLst>
          </p:cNvPr>
          <p:cNvGraphicFramePr>
            <a:graphicFrameLocks noGrp="1"/>
          </p:cNvGraphicFramePr>
          <p:nvPr>
            <p:extLst>
              <p:ext uri="{D42A27DB-BD31-4B8C-83A1-F6EECF244321}">
                <p14:modId xmlns:p14="http://schemas.microsoft.com/office/powerpoint/2010/main" val="1297844762"/>
              </p:ext>
            </p:extLst>
          </p:nvPr>
        </p:nvGraphicFramePr>
        <p:xfrm>
          <a:off x="810103" y="1064043"/>
          <a:ext cx="8700953" cy="3838319"/>
        </p:xfrm>
        <a:graphic>
          <a:graphicData uri="http://schemas.openxmlformats.org/drawingml/2006/table">
            <a:tbl>
              <a:tblPr firstRow="1" firstCol="1" bandRow="1">
                <a:tableStyleId>{5C22544A-7EE6-4342-B048-85BDC9FD1C3A}</a:tableStyleId>
              </a:tblPr>
              <a:tblGrid>
                <a:gridCol w="2308416">
                  <a:extLst>
                    <a:ext uri="{9D8B030D-6E8A-4147-A177-3AD203B41FA5}">
                      <a16:colId xmlns:a16="http://schemas.microsoft.com/office/drawing/2014/main" val="1618447897"/>
                    </a:ext>
                  </a:extLst>
                </a:gridCol>
                <a:gridCol w="3107483">
                  <a:extLst>
                    <a:ext uri="{9D8B030D-6E8A-4147-A177-3AD203B41FA5}">
                      <a16:colId xmlns:a16="http://schemas.microsoft.com/office/drawing/2014/main" val="3196716460"/>
                    </a:ext>
                  </a:extLst>
                </a:gridCol>
                <a:gridCol w="3285054">
                  <a:extLst>
                    <a:ext uri="{9D8B030D-6E8A-4147-A177-3AD203B41FA5}">
                      <a16:colId xmlns:a16="http://schemas.microsoft.com/office/drawing/2014/main" val="687098033"/>
                    </a:ext>
                  </a:extLst>
                </a:gridCol>
              </a:tblGrid>
              <a:tr h="265169">
                <a:tc>
                  <a:txBody>
                    <a:bodyPr/>
                    <a:lstStyle/>
                    <a:p>
                      <a:pPr>
                        <a:lnSpc>
                          <a:spcPct val="107000"/>
                        </a:lnSpc>
                      </a:pP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pPr>
                      <a:r>
                        <a:rPr lang="it-IT" sz="1400" dirty="0">
                          <a:effectLst/>
                        </a:rPr>
                        <a:t>ACE "Innovativa 2021"</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pPr>
                      <a:r>
                        <a:rPr lang="it-IT" sz="1400" dirty="0">
                          <a:effectLst/>
                        </a:rPr>
                        <a:t>ACE "ordinaria"</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92365691"/>
                  </a:ext>
                </a:extLst>
              </a:tr>
              <a:tr h="764570">
                <a:tc>
                  <a:txBody>
                    <a:bodyPr/>
                    <a:lstStyle/>
                    <a:p>
                      <a:pPr>
                        <a:lnSpc>
                          <a:spcPct val="107000"/>
                        </a:lnSpc>
                      </a:pPr>
                      <a:r>
                        <a:rPr lang="it-IT" sz="1400" dirty="0">
                          <a:effectLst/>
                        </a:rPr>
                        <a:t>Anni d'imposta agevolabili</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2021</a:t>
                      </a:r>
                      <a:br>
                        <a:rPr lang="it-IT" sz="1400">
                          <a:effectLst/>
                        </a:rPr>
                      </a:br>
                      <a:r>
                        <a:rPr lang="it-IT" sz="1400">
                          <a:effectLst/>
                        </a:rPr>
                        <a:t> (Periodo d'imposta successivo a quello in corso al 31 dicembre 2020)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Anni post 2010</a:t>
                      </a:r>
                      <a:br>
                        <a:rPr lang="it-IT" sz="1400">
                          <a:effectLst/>
                        </a:rPr>
                      </a:br>
                      <a:r>
                        <a:rPr lang="it-IT" sz="1400">
                          <a:effectLst/>
                        </a:rPr>
                        <a:t> (norma "di sistema")</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31658982"/>
                  </a:ext>
                </a:extLst>
              </a:tr>
              <a:tr h="514870">
                <a:tc>
                  <a:txBody>
                    <a:bodyPr/>
                    <a:lstStyle/>
                    <a:p>
                      <a:pPr>
                        <a:lnSpc>
                          <a:spcPct val="107000"/>
                        </a:lnSpc>
                      </a:pPr>
                      <a:r>
                        <a:rPr lang="it-IT" sz="1400">
                          <a:effectLst/>
                        </a:rPr>
                        <a:t>Rendimento nozionale del capitale proprio</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dirty="0">
                          <a:effectLst/>
                        </a:rPr>
                        <a:t>15%</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1,3%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56893947"/>
                  </a:ext>
                </a:extLst>
              </a:tr>
              <a:tr h="764570">
                <a:tc>
                  <a:txBody>
                    <a:bodyPr/>
                    <a:lstStyle/>
                    <a:p>
                      <a:pPr>
                        <a:lnSpc>
                          <a:spcPct val="107000"/>
                        </a:lnSpc>
                      </a:pPr>
                      <a:r>
                        <a:rPr lang="it-IT" sz="1400">
                          <a:effectLst/>
                        </a:rPr>
                        <a:t>Variazione del capitale</a:t>
                      </a:r>
                      <a:br>
                        <a:rPr lang="it-IT" sz="1400">
                          <a:effectLst/>
                        </a:rPr>
                      </a:br>
                      <a:r>
                        <a:rPr lang="it-IT" sz="1400">
                          <a:effectLst/>
                        </a:rPr>
                        <a:t> proprio rilevante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 + al 31/12/2021 rispetto al 31/12/2020</a:t>
                      </a:r>
                      <a:br>
                        <a:rPr lang="it-IT" sz="1400">
                          <a:effectLst/>
                        </a:rPr>
                      </a:br>
                      <a:r>
                        <a:rPr lang="it-IT" sz="1400">
                          <a:effectLst/>
                        </a:rPr>
                        <a:t> (per i "solari")</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 + del capitale proprio rispetto a quello esistente alla chiusura dell'esercizio in corso al 31 dicembre 2010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77797181"/>
                  </a:ext>
                </a:extLst>
              </a:tr>
              <a:tr h="764570">
                <a:tc>
                  <a:txBody>
                    <a:bodyPr/>
                    <a:lstStyle/>
                    <a:p>
                      <a:pPr>
                        <a:lnSpc>
                          <a:spcPct val="107000"/>
                        </a:lnSpc>
                      </a:pPr>
                      <a:r>
                        <a:rPr lang="it-IT" sz="1400">
                          <a:effectLst/>
                        </a:rPr>
                        <a:t>Rilevanza temporale degli incrementi di capitale proprio</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A partire dal primo giorno del periodo d'imposta (01/01/2021 per i "solari")</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Criterio del pro rata temporis</a:t>
                      </a:r>
                      <a:br>
                        <a:rPr lang="it-IT" sz="1400">
                          <a:effectLst/>
                        </a:rPr>
                      </a:br>
                      <a:r>
                        <a:rPr lang="it-IT" sz="1400">
                          <a:effectLst/>
                        </a:rPr>
                        <a:t> (data del versamento, etc.)</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72283766"/>
                  </a:ext>
                </a:extLst>
              </a:tr>
              <a:tr h="764570">
                <a:tc>
                  <a:txBody>
                    <a:bodyPr/>
                    <a:lstStyle/>
                    <a:p>
                      <a:pPr>
                        <a:lnSpc>
                          <a:spcPct val="107000"/>
                        </a:lnSpc>
                      </a:pPr>
                      <a:r>
                        <a:rPr lang="it-IT" sz="1400">
                          <a:effectLst/>
                        </a:rPr>
                        <a:t>Importo massimo ∆ + riconoscibile </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5 milioni di euro</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dirty="0">
                          <a:effectLst/>
                        </a:rPr>
                        <a:t>Patrimonio netto risultante dal bilancio (escluse riserve per acquisto azioni proprie)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15387626"/>
                  </a:ext>
                </a:extLst>
              </a:tr>
            </a:tbl>
          </a:graphicData>
        </a:graphic>
      </p:graphicFrame>
      <p:pic>
        <p:nvPicPr>
          <p:cNvPr id="10" name="Picture 2" descr="business, business growth, business investment, data analytics, financial growth, infographic, investment ">
            <a:extLst>
              <a:ext uri="{FF2B5EF4-FFF2-40B4-BE49-F238E27FC236}">
                <a16:creationId xmlns:a16="http://schemas.microsoft.com/office/drawing/2014/main" id="{FC0FC084-AE83-406B-9E35-67F80CA67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6436" y="406238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F2499C6F-B7B0-4D89-9348-1AC6F5A70CE7}"/>
              </a:ext>
            </a:extLst>
          </p:cNvPr>
          <p:cNvSpPr txBox="1"/>
          <p:nvPr/>
        </p:nvSpPr>
        <p:spPr>
          <a:xfrm>
            <a:off x="6910271" y="642700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550701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A6DC40E7-6272-964F-8C50-CA14468C2B70}"/>
              </a:ext>
            </a:extLst>
          </p:cNvPr>
          <p:cNvSpPr>
            <a:spLocks/>
          </p:cNvSpPr>
          <p:nvPr/>
        </p:nvSpPr>
        <p:spPr bwMode="auto">
          <a:xfrm rot="16200000">
            <a:off x="2200687" y="-751880"/>
            <a:ext cx="453594" cy="425245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301255" y="1422210"/>
            <a:ext cx="11589489" cy="356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pc="5"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r>
              <a:rPr lang="it-IT" sz="18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MODALITA’ DI UTILIZZO ORDINARIE</a:t>
            </a:r>
          </a:p>
          <a:p>
            <a:endParaRPr lang="it-IT" sz="1800" b="1"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Tx/>
              <a:buChar char="-"/>
            </a:pP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deduzione ACE complessiva spettante in diminuzione del reddito complessivo netto (già ridotto di eventuali perdite pregresse) fino a concorrenza di quest’ultimo</a:t>
            </a:r>
          </a:p>
          <a:p>
            <a:pPr marL="285750" indent="-285750">
              <a:buFontTx/>
              <a:buChar char="-"/>
            </a:pP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presenza di reddito capiente, l’eventuale base ACE non utilizzata non può essere riportata nei periodi successivi (circolare Ag. Entrate 23 maggio 2014 n. 12) </a:t>
            </a:r>
          </a:p>
          <a:p>
            <a:endPar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Tx/>
              <a:buChar char="-"/>
            </a:pP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l’eventuale base ACE eccedente può essere, alternativamente, in tutto o in parte</a:t>
            </a:r>
          </a:p>
          <a:p>
            <a:pPr lvl="1"/>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utilizzata nei periodi d'imposta successivi senza limiti temporali </a:t>
            </a:r>
          </a:p>
          <a:p>
            <a:pPr lvl="1"/>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convertita in un credito d'imposta, da ripartire in 5 quote annuali utilizzabili esclusivamente in diminuzione dell'IRAP dei relativi periodi, compreso quello di formazione</a:t>
            </a:r>
          </a:p>
          <a:p>
            <a:pPr lvl="1"/>
            <a:endPar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lvl="1"/>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La scelta effettuata in ciascun periodo è irrevocabile.</a:t>
            </a:r>
          </a:p>
          <a:p>
            <a:pPr lvl="0">
              <a:lnSpc>
                <a:spcPct val="107000"/>
              </a:lnSpc>
              <a:spcAft>
                <a:spcPts val="800"/>
              </a:spcAft>
              <a:buSzPts val="1000"/>
              <a:tabLst>
                <a:tab pos="457200" algn="l"/>
              </a:tabLst>
            </a:pPr>
            <a:endPar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spcAft>
                <a:spcPts val="800"/>
              </a:spcAft>
              <a:buSzPts val="1000"/>
              <a:buFont typeface="Symbol" panose="05050102010706020507" pitchFamily="18" charset="2"/>
              <a:buChar char=""/>
              <a:tabLst>
                <a:tab pos="457200" algn="l"/>
              </a:tabLst>
            </a:pP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2" descr="business, business growth, business investment, data analytics, financial growth, infographic, investment ">
            <a:extLst>
              <a:ext uri="{FF2B5EF4-FFF2-40B4-BE49-F238E27FC236}">
                <a16:creationId xmlns:a16="http://schemas.microsoft.com/office/drawing/2014/main" id="{18F80F92-2CC9-45E3-A49D-60B9BE68B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2754" y="4045439"/>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CFF81CAB-423F-48E4-8BD6-1AB6F435E9DE}"/>
              </a:ext>
            </a:extLst>
          </p:cNvPr>
          <p:cNvSpPr txBox="1"/>
          <p:nvPr/>
        </p:nvSpPr>
        <p:spPr>
          <a:xfrm>
            <a:off x="-61517" y="6347478"/>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31259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9869006B-62E6-5F4E-ADE3-6E4D1C6E6F9F}"/>
              </a:ext>
            </a:extLst>
          </p:cNvPr>
          <p:cNvSpPr>
            <a:spLocks/>
          </p:cNvSpPr>
          <p:nvPr/>
        </p:nvSpPr>
        <p:spPr bwMode="auto">
          <a:xfrm rot="16200000">
            <a:off x="2316547" y="-1484174"/>
            <a:ext cx="453594" cy="4861991"/>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7009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121492" y="1693581"/>
            <a:ext cx="11589489" cy="3567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MODALITA’ DI UTILIZZO ACE INNOVATIVA</a:t>
            </a:r>
          </a:p>
          <a:p>
            <a:endParaRPr lang="it-IT" sz="1800" b="1" spc="5"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Tx/>
              <a:buChar char="-"/>
            </a:pPr>
            <a:r>
              <a:rPr lang="it-IT" spc="5" dirty="0">
                <a:solidFill>
                  <a:schemeClr val="tx2"/>
                </a:solidFill>
                <a:latin typeface="Arial" panose="020B0604020202020204" pitchFamily="34" charset="0"/>
                <a:ea typeface="Times New Roman" panose="02020603050405020304" pitchFamily="18" charset="0"/>
                <a:cs typeface="Arial" panose="020B0604020202020204" pitchFamily="34" charset="0"/>
              </a:rPr>
              <a:t>Detassazione del reddito; o </a:t>
            </a:r>
          </a:p>
          <a:p>
            <a:pPr marL="285750" indent="-285750">
              <a:buFontTx/>
              <a:buChar char="-"/>
            </a:pPr>
            <a:r>
              <a:rPr lang="it-IT" spc="5" dirty="0">
                <a:solidFill>
                  <a:schemeClr val="tx2"/>
                </a:solidFill>
                <a:latin typeface="Arial" panose="020B0604020202020204" pitchFamily="34" charset="0"/>
                <a:ea typeface="Times New Roman" panose="02020603050405020304" pitchFamily="18" charset="0"/>
                <a:cs typeface="Arial" panose="020B0604020202020204" pitchFamily="34" charset="0"/>
              </a:rPr>
              <a:t>Credito di imposta utilizzabile, previa comunicazione </a:t>
            </a:r>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all’Agenzia delle entrate - </a:t>
            </a:r>
            <a:r>
              <a:rPr lang="it-IT" sz="1800" b="1"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dal giorno successivo agli eventi così individuati dalla norma</a:t>
            </a:r>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p>
          <a:p>
            <a:pPr marL="742950" lvl="1" indent="-285750">
              <a:buFontTx/>
              <a:buChar char="-"/>
            </a:pPr>
            <a:r>
              <a:rPr lang="it-IT"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avvenuto versamento del conferimento in denaro; </a:t>
            </a:r>
            <a:endParaRPr lang="it-IT"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Tx/>
              <a:buChar char="-"/>
            </a:pPr>
            <a:r>
              <a:rPr lang="it-IT"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rinuncia o compensazione di crediti;</a:t>
            </a:r>
            <a:endParaRPr lang="it-IT"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Tx/>
              <a:buChar char="-"/>
            </a:pPr>
            <a:r>
              <a:rPr lang="it-IT"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delibera dell’assemblea che destina, in tutto o in parte, a riserva l’utile di esercizio.  </a:t>
            </a:r>
          </a:p>
          <a:p>
            <a:pPr lvl="1">
              <a:lnSpc>
                <a:spcPct val="107000"/>
              </a:lnSpc>
              <a:spcAft>
                <a:spcPts val="800"/>
              </a:spcAft>
              <a:buSzPts val="1000"/>
              <a:tabLst>
                <a:tab pos="457200" algn="l"/>
              </a:tabLst>
            </a:pPr>
            <a:endParaRPr lang="it-IT"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spcAft>
                <a:spcPts val="800"/>
              </a:spcAft>
              <a:buSzPts val="1000"/>
              <a:tabLst>
                <a:tab pos="457200" algn="l"/>
              </a:tabLst>
            </a:pPr>
            <a:r>
              <a:rPr lang="it-IT" spc="5" dirty="0">
                <a:solidFill>
                  <a:schemeClr val="tx2"/>
                </a:solidFill>
                <a:latin typeface="Arial" panose="020B0604020202020204" pitchFamily="34" charset="0"/>
                <a:ea typeface="Times New Roman" panose="02020603050405020304" pitchFamily="18" charset="0"/>
                <a:cs typeface="Arial" panose="020B0604020202020204" pitchFamily="34" charset="0"/>
              </a:rPr>
              <a:t>I</a:t>
            </a:r>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 comma 6 del D.L. 73/2021 individua </a:t>
            </a:r>
            <a:r>
              <a:rPr lang="it-IT" sz="1800" b="1"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tre modalità di utilizzo del credito d’imposta</a:t>
            </a:r>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in compensazione, senza limiti di importo, ai sensi dell'art. 17 del D.lgs. n. 241/97</a:t>
            </a:r>
            <a:endParaRPr lang="it-IT"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chiesto a rimborso</a:t>
            </a:r>
            <a:endParaRPr lang="it-IT"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171700" lvl="4" indent="-342900">
              <a:lnSpc>
                <a:spcPct val="107000"/>
              </a:lnSpc>
              <a:spcAft>
                <a:spcPts val="800"/>
              </a:spcAft>
              <a:buSzPts val="1000"/>
              <a:buFont typeface="Symbol" panose="05050102010706020507" pitchFamily="18" charset="2"/>
              <a:buChar char=""/>
              <a:tabLst>
                <a:tab pos="457200" algn="l"/>
              </a:tabLst>
            </a:pPr>
            <a:r>
              <a:rPr lang="it-IT"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ceduto, con facoltà di successiva cessione del credito ad altri soggetti </a:t>
            </a:r>
            <a:r>
              <a:rPr lang="it-IT"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a:t>
            </a:r>
            <a:r>
              <a:rPr lang="it-IT"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il credito è fruito dal cessionario con le stesse modalità previste per il soggetto cedente, e i soggetti cessionari rispondono solo dell’eventuale utilizzo del credito d’imposta in modo irregolare o in misura maggiore rispetto al credito ricevuto.) </a:t>
            </a:r>
            <a:endPar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spcAft>
                <a:spcPts val="800"/>
              </a:spcAft>
              <a:buSzPts val="1000"/>
              <a:buFont typeface="Symbol" panose="05050102010706020507" pitchFamily="18" charset="2"/>
              <a:buChar char=""/>
              <a:tabLst>
                <a:tab pos="457200" algn="l"/>
              </a:tabLst>
            </a:pP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2" descr="business, business growth, business investment, data analytics, financial growth, infographic, investment ">
            <a:extLst>
              <a:ext uri="{FF2B5EF4-FFF2-40B4-BE49-F238E27FC236}">
                <a16:creationId xmlns:a16="http://schemas.microsoft.com/office/drawing/2014/main" id="{18F80F92-2CC9-45E3-A49D-60B9BE68B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0892"/>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3B1AF9EB-8329-433C-94B7-33E9D89A9842}"/>
              </a:ext>
            </a:extLst>
          </p:cNvPr>
          <p:cNvSpPr txBox="1"/>
          <p:nvPr/>
        </p:nvSpPr>
        <p:spPr>
          <a:xfrm>
            <a:off x="5714044" y="636703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454409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4">
            <a:extLst>
              <a:ext uri="{FF2B5EF4-FFF2-40B4-BE49-F238E27FC236}">
                <a16:creationId xmlns:a16="http://schemas.microsoft.com/office/drawing/2014/main" id="{E5DCA8CA-7C84-DA4C-99F2-BC045589AC9B}"/>
              </a:ext>
            </a:extLst>
          </p:cNvPr>
          <p:cNvSpPr>
            <a:spLocks/>
          </p:cNvSpPr>
          <p:nvPr/>
        </p:nvSpPr>
        <p:spPr bwMode="auto">
          <a:xfrm rot="16200000">
            <a:off x="3704877" y="-2392795"/>
            <a:ext cx="453594" cy="7132819"/>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446676" y="974252"/>
            <a:ext cx="11469087" cy="3266920"/>
          </a:xfrm>
          <a:prstGeom prst="rect">
            <a:avLst/>
          </a:prstGeom>
          <a:noFill/>
          <a:ln>
            <a:noFill/>
          </a:ln>
        </p:spPr>
        <p:txBody>
          <a:bodyPr wrap="square" rtlCol="0">
            <a:spAutoFit/>
          </a:bodyPr>
          <a:lstStyle/>
          <a:p>
            <a:pPr algn="l"/>
            <a:r>
              <a:rPr lang="it-IT" b="1" dirty="0">
                <a:solidFill>
                  <a:schemeClr val="bg1"/>
                </a:solidFill>
                <a:latin typeface="Arial" panose="020B0604020202020204" pitchFamily="34" charset="0"/>
                <a:cs typeface="Arial" panose="020B0604020202020204" pitchFamily="34" charset="0"/>
              </a:rPr>
              <a:t>DISPOSIZIONI ANTIELUSIVE – art. 19, </a:t>
            </a:r>
            <a:r>
              <a:rPr lang="it-IT" sz="1800" b="1" spc="5" dirty="0">
                <a:solidFill>
                  <a:schemeClr val="bg1"/>
                </a:solidFill>
                <a:effectLst/>
                <a:latin typeface="Arial" panose="020B0604020202020204" pitchFamily="34" charset="0"/>
                <a:ea typeface="Calibri" panose="020F0502020204030204" pitchFamily="34" charset="0"/>
                <a:cs typeface="Arial" panose="020B0604020202020204" pitchFamily="34" charset="0"/>
              </a:rPr>
              <a:t>co. 4-5,  DL</a:t>
            </a:r>
            <a:r>
              <a:rPr lang="it-IT" b="1" spc="5" dirty="0">
                <a:solidFill>
                  <a:schemeClr val="bg1"/>
                </a:solidFill>
                <a:latin typeface="Arial" panose="020B0604020202020204" pitchFamily="34" charset="0"/>
                <a:ea typeface="Calibri" panose="020F0502020204030204" pitchFamily="34" charset="0"/>
                <a:cs typeface="Arial" panose="020B0604020202020204" pitchFamily="34" charset="0"/>
              </a:rPr>
              <a:t> Sostegni-bis</a:t>
            </a:r>
          </a:p>
          <a:p>
            <a:pPr algn="l"/>
            <a:endParaRPr lang="it-IT" dirty="0">
              <a:solidFill>
                <a:schemeClr val="tx2"/>
              </a:solidFill>
              <a:latin typeface="Arial" panose="020B0604020202020204" pitchFamily="34" charset="0"/>
              <a:cs typeface="Arial" panose="020B060402020202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it-IT" spc="5" dirty="0">
                <a:solidFill>
                  <a:schemeClr val="tx2"/>
                </a:solidFill>
                <a:latin typeface="Arial" panose="020B0604020202020204" pitchFamily="34" charset="0"/>
                <a:ea typeface="Times New Roman" panose="02020603050405020304" pitchFamily="18" charset="0"/>
                <a:cs typeface="Arial" panose="020B0604020202020204" pitchFamily="34" charset="0"/>
              </a:rPr>
              <a:t>s</a:t>
            </a:r>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 tratta di meccanismi di restituzione del beneficio fiscale fruito, qualora, nei due periodi d’imposta successivi al 2021, il patrimonio netto si sia ridotto per cause diverse dall’emersione di perdite di bilancio.</a:t>
            </a:r>
            <a:endPar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È dunque, necessario, per non perdere il beneficio dell’ACE INNOVATIVA, che gli incrementi posti a base del beneficio rafforzato rimangano nel patrimonio dell’impresa almeno fino alla fine del 2023.</a:t>
            </a:r>
            <a:endPar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endParaRPr lang="it-IT" dirty="0">
              <a:latin typeface="Arial" panose="020B0604020202020204" pitchFamily="34" charset="0"/>
              <a:cs typeface="Arial" panose="020B0604020202020204" pitchFamily="34" charset="0"/>
            </a:endParaRPr>
          </a:p>
          <a:p>
            <a:pPr algn="l"/>
            <a:endParaRPr lang="it-IT" dirty="0">
              <a:latin typeface="Arial" panose="020B0604020202020204" pitchFamily="34" charset="0"/>
              <a:cs typeface="Arial" panose="020B0604020202020204" pitchFamily="34" charset="0"/>
            </a:endParaRPr>
          </a:p>
          <a:p>
            <a:pPr algn="l"/>
            <a:endParaRPr lang="it-IT" dirty="0">
              <a:latin typeface="Arial" panose="020B0604020202020204" pitchFamily="34" charset="0"/>
              <a:cs typeface="Arial" panose="020B0604020202020204" pitchFamily="34" charset="0"/>
            </a:endParaRPr>
          </a:p>
        </p:txBody>
      </p:sp>
      <p:pic>
        <p:nvPicPr>
          <p:cNvPr id="7170" name="Picture 2" descr="business, business growth, business investment, data analytics, financial growth, infographic, investment ">
            <a:extLst>
              <a:ext uri="{FF2B5EF4-FFF2-40B4-BE49-F238E27FC236}">
                <a16:creationId xmlns:a16="http://schemas.microsoft.com/office/drawing/2014/main" id="{1BF91E52-EE50-4ABA-912B-A4382BE8A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76" y="396417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5EBBA4DF-ED6A-43E6-A1DE-626825F7AD3F}"/>
              </a:ext>
            </a:extLst>
          </p:cNvPr>
          <p:cNvSpPr txBox="1"/>
          <p:nvPr/>
        </p:nvSpPr>
        <p:spPr>
          <a:xfrm>
            <a:off x="149289" y="6344772"/>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21136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2"/>
          <a:stretch>
            <a:fillRect/>
          </a:stretch>
        </p:blipFill>
        <p:spPr>
          <a:xfrm>
            <a:off x="321918" y="6287286"/>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3169920" y="50800"/>
            <a:ext cx="6136640" cy="523220"/>
          </a:xfrm>
          <a:prstGeom prst="rect">
            <a:avLst/>
          </a:prstGeom>
          <a:no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CREDITO DI IMPOSTA LOCAZIONI</a:t>
            </a:r>
          </a:p>
        </p:txBody>
      </p:sp>
      <p:sp>
        <p:nvSpPr>
          <p:cNvPr id="2" name="CasellaDiTesto 1">
            <a:extLst>
              <a:ext uri="{FF2B5EF4-FFF2-40B4-BE49-F238E27FC236}">
                <a16:creationId xmlns:a16="http://schemas.microsoft.com/office/drawing/2014/main" id="{021919D1-FF68-4E8A-B2AF-A0ED74B37F44}"/>
              </a:ext>
            </a:extLst>
          </p:cNvPr>
          <p:cNvSpPr txBox="1"/>
          <p:nvPr/>
        </p:nvSpPr>
        <p:spPr>
          <a:xfrm>
            <a:off x="4498428" y="928806"/>
            <a:ext cx="5478692" cy="2708434"/>
          </a:xfrm>
          <a:prstGeom prst="rect">
            <a:avLst/>
          </a:prstGeom>
          <a:noFill/>
          <a:ln>
            <a:solidFill>
              <a:schemeClr val="bg1"/>
            </a:solidFill>
          </a:ln>
        </p:spPr>
        <p:txBody>
          <a:bodyPr wrap="square" rtlCol="0">
            <a:spAutoFit/>
          </a:bodyPr>
          <a:lstStyle/>
          <a:p>
            <a:pPr algn="just"/>
            <a:r>
              <a:rPr lang="it-IT" sz="1500" dirty="0">
                <a:solidFill>
                  <a:schemeClr val="tx2"/>
                </a:solidFill>
                <a:latin typeface="Arial" panose="020B0604020202020204" pitchFamily="34" charset="0"/>
                <a:cs typeface="Arial" panose="020B0604020202020204" pitchFamily="34" charset="0"/>
              </a:rPr>
              <a:t>Credito d’imposta del</a:t>
            </a:r>
            <a:r>
              <a:rPr lang="it-IT" sz="1500" b="1" dirty="0">
                <a:solidFill>
                  <a:schemeClr val="tx2"/>
                </a:solidFill>
                <a:latin typeface="Arial" panose="020B0604020202020204" pitchFamily="34" charset="0"/>
                <a:cs typeface="Arial" panose="020B0604020202020204" pitchFamily="34" charset="0"/>
              </a:rPr>
              <a:t> </a:t>
            </a:r>
            <a:r>
              <a:rPr lang="it-IT"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a:t>
            </a:r>
            <a:r>
              <a:rPr lang="it-IT" sz="2000" b="1" dirty="0">
                <a:solidFill>
                  <a:schemeClr val="tx2"/>
                </a:solidFill>
                <a:latin typeface="Arial" panose="020B0604020202020204" pitchFamily="34" charset="0"/>
                <a:cs typeface="Arial" panose="020B0604020202020204" pitchFamily="34" charset="0"/>
              </a:rPr>
              <a:t> </a:t>
            </a:r>
            <a:r>
              <a:rPr lang="it-IT" sz="1500" dirty="0">
                <a:solidFill>
                  <a:schemeClr val="tx2"/>
                </a:solidFill>
                <a:latin typeface="Arial" panose="020B0604020202020204" pitchFamily="34" charset="0"/>
                <a:cs typeface="Arial" panose="020B0604020202020204" pitchFamily="34" charset="0"/>
              </a:rPr>
              <a:t>del canone di locazione, leasing o concessione di immobili ad uso non abitativo, (destinati allo svolgimento dell’attività industriale, commerciale, artigianale, agricola, di interesse turistico o all’esercizio abituale e professionale del lavoro autonomo) spettante da </a:t>
            </a:r>
            <a:r>
              <a:rPr lang="it-IT" sz="1500" b="1" dirty="0">
                <a:solidFill>
                  <a:schemeClr val="tx2"/>
                </a:solidFill>
                <a:latin typeface="Arial" panose="020B0604020202020204" pitchFamily="34" charset="0"/>
                <a:cs typeface="Arial" panose="020B0604020202020204" pitchFamily="34" charset="0"/>
              </a:rPr>
              <a:t>gennaio 2021 a maggio 2021</a:t>
            </a:r>
            <a:r>
              <a:rPr lang="it-IT" sz="1500" dirty="0">
                <a:solidFill>
                  <a:schemeClr val="tx2"/>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sz="1500" dirty="0">
                <a:solidFill>
                  <a:schemeClr val="tx2"/>
                </a:solidFill>
                <a:latin typeface="Arial" panose="020B0604020202020204" pitchFamily="34" charset="0"/>
                <a:cs typeface="Arial" panose="020B0604020202020204" pitchFamily="34" charset="0"/>
              </a:rPr>
              <a:t>a soggetti esercenti attività d’impresa, arte e professioni con ricavi o compensi </a:t>
            </a:r>
            <a:r>
              <a:rPr lang="it-IT" sz="1500" b="1" dirty="0">
                <a:solidFill>
                  <a:schemeClr val="tx2"/>
                </a:solidFill>
                <a:latin typeface="Arial" panose="020B0604020202020204" pitchFamily="34" charset="0"/>
                <a:cs typeface="Arial" panose="020B0604020202020204" pitchFamily="34" charset="0"/>
              </a:rPr>
              <a:t>non superiori a 15 milioni di euro </a:t>
            </a:r>
            <a:r>
              <a:rPr lang="it-IT" sz="1500" dirty="0">
                <a:solidFill>
                  <a:schemeClr val="tx2"/>
                </a:solidFill>
                <a:latin typeface="Arial" panose="020B0604020202020204" pitchFamily="34" charset="0"/>
                <a:cs typeface="Arial" panose="020B0604020202020204" pitchFamily="34" charset="0"/>
              </a:rPr>
              <a:t>(nel 2° periodo d’imposta antecedente al 25 maggio 2021);</a:t>
            </a:r>
          </a:p>
          <a:p>
            <a:pPr marL="285750" indent="-285750" algn="just">
              <a:buFont typeface="Arial" panose="020B0604020202020204" pitchFamily="34" charset="0"/>
              <a:buChar char="•"/>
            </a:pPr>
            <a:r>
              <a:rPr lang="it-IT" sz="1500" dirty="0">
                <a:solidFill>
                  <a:schemeClr val="tx2"/>
                </a:solidFill>
                <a:latin typeface="Arial" panose="020B0604020202020204" pitchFamily="34" charset="0"/>
                <a:cs typeface="Arial" panose="020B0604020202020204" pitchFamily="34" charset="0"/>
              </a:rPr>
              <a:t>enti non commerciali, compresi enti del terzo settore e enti religiosi.</a:t>
            </a:r>
            <a:endParaRPr lang="it-IT" sz="1500" cap="all" dirty="0">
              <a:solidFill>
                <a:schemeClr val="tx2"/>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1120C44B-E712-477E-A0B7-561731D15CD0}"/>
              </a:ext>
            </a:extLst>
          </p:cNvPr>
          <p:cNvSpPr txBox="1"/>
          <p:nvPr/>
        </p:nvSpPr>
        <p:spPr>
          <a:xfrm>
            <a:off x="728078" y="4250848"/>
            <a:ext cx="4101150" cy="1384995"/>
          </a:xfrm>
          <a:prstGeom prst="rect">
            <a:avLst/>
          </a:prstGeom>
          <a:noFill/>
          <a:ln>
            <a:solidFill>
              <a:schemeClr val="bg1"/>
            </a:solidFill>
          </a:ln>
        </p:spPr>
        <p:txBody>
          <a:bodyPr wrap="square" rtlCol="0">
            <a:spAutoFit/>
          </a:bodyPr>
          <a:lstStyle/>
          <a:p>
            <a:pPr algn="just"/>
            <a:r>
              <a:rPr lang="it-IT" sz="1600" dirty="0">
                <a:solidFill>
                  <a:schemeClr val="tx2"/>
                </a:solidFill>
                <a:latin typeface="Arial" panose="020B0604020202020204" pitchFamily="34" charset="0"/>
                <a:cs typeface="Arial" panose="020B0604020202020204" pitchFamily="34" charset="0"/>
              </a:rPr>
              <a:t>Credito del </a:t>
            </a:r>
            <a:r>
              <a:rPr lang="it-IT"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r>
              <a:rPr lang="it-IT" sz="1600" b="1" dirty="0">
                <a:solidFill>
                  <a:schemeClr val="tx2"/>
                </a:solidFill>
                <a:latin typeface="Arial" panose="020B0604020202020204" pitchFamily="34" charset="0"/>
                <a:cs typeface="Arial" panose="020B0604020202020204" pitchFamily="34" charset="0"/>
              </a:rPr>
              <a:t> </a:t>
            </a:r>
            <a:r>
              <a:rPr lang="it-IT" sz="1600" dirty="0">
                <a:solidFill>
                  <a:schemeClr val="tx2"/>
                </a:solidFill>
                <a:latin typeface="Arial" panose="020B0604020202020204" pitchFamily="34" charset="0"/>
                <a:cs typeface="Arial" panose="020B0604020202020204" pitchFamily="34" charset="0"/>
              </a:rPr>
              <a:t>(50% per strutture turistico-ricettive) in caso </a:t>
            </a:r>
            <a:r>
              <a:rPr lang="it-IT" sz="1600" b="1" dirty="0">
                <a:solidFill>
                  <a:schemeClr val="tx2"/>
                </a:solidFill>
                <a:latin typeface="Arial" panose="020B0604020202020204" pitchFamily="34" charset="0"/>
                <a:cs typeface="Arial" panose="020B0604020202020204" pitchFamily="34" charset="0"/>
              </a:rPr>
              <a:t>di contratti di servizi a prestazioni complesse </a:t>
            </a:r>
            <a:r>
              <a:rPr lang="it-IT" sz="1600" dirty="0">
                <a:solidFill>
                  <a:schemeClr val="tx2"/>
                </a:solidFill>
                <a:latin typeface="Arial" panose="020B0604020202020204" pitchFamily="34" charset="0"/>
                <a:cs typeface="Arial" panose="020B0604020202020204" pitchFamily="34" charset="0"/>
              </a:rPr>
              <a:t>o </a:t>
            </a:r>
            <a:r>
              <a:rPr lang="it-IT" sz="1600" b="1" dirty="0">
                <a:solidFill>
                  <a:schemeClr val="tx2"/>
                </a:solidFill>
                <a:latin typeface="Arial" panose="020B0604020202020204" pitchFamily="34" charset="0"/>
                <a:cs typeface="Arial" panose="020B0604020202020204" pitchFamily="34" charset="0"/>
              </a:rPr>
              <a:t>di affitto d’azienda</a:t>
            </a:r>
            <a:r>
              <a:rPr lang="it-IT" sz="1600" dirty="0">
                <a:solidFill>
                  <a:schemeClr val="tx2"/>
                </a:solidFill>
                <a:latin typeface="Arial" panose="020B0604020202020204" pitchFamily="34" charset="0"/>
                <a:cs typeface="Arial" panose="020B0604020202020204" pitchFamily="34" charset="0"/>
              </a:rPr>
              <a:t>, comprensivi di almeno un immobile ad uso non abitativo. </a:t>
            </a:r>
            <a:endParaRPr lang="it-IT" sz="1600" b="1" cap="all" dirty="0">
              <a:solidFill>
                <a:schemeClr val="tx2"/>
              </a:solidFill>
              <a:latin typeface="Arial" panose="020B0604020202020204" pitchFamily="34" charset="0"/>
              <a:cs typeface="Arial" panose="020B0604020202020204" pitchFamily="34" charset="0"/>
            </a:endParaRPr>
          </a:p>
        </p:txBody>
      </p:sp>
      <p:pic>
        <p:nvPicPr>
          <p:cNvPr id="1026" name="Picture 2" descr="Buy, hand, home, house, money, real estate">
            <a:extLst>
              <a:ext uri="{FF2B5EF4-FFF2-40B4-BE49-F238E27FC236}">
                <a16:creationId xmlns:a16="http://schemas.microsoft.com/office/drawing/2014/main" id="{BA1F7872-ACFF-44E7-93E7-A65E5304313E}"/>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977120" y="-530616"/>
            <a:ext cx="2438400" cy="2438400"/>
          </a:xfrm>
          <a:prstGeom prst="rect">
            <a:avLst/>
          </a:prstGeom>
          <a:solidFill>
            <a:schemeClr val="accent1">
              <a:alpha val="0"/>
            </a:schemeClr>
          </a:solidFill>
        </p:spPr>
      </p:pic>
      <p:sp>
        <p:nvSpPr>
          <p:cNvPr id="17" name="Scorrimento orizzontale 16">
            <a:extLst>
              <a:ext uri="{FF2B5EF4-FFF2-40B4-BE49-F238E27FC236}">
                <a16:creationId xmlns:a16="http://schemas.microsoft.com/office/drawing/2014/main" id="{B94BD07F-23C1-4EF4-B65C-D044F7418B47}"/>
              </a:ext>
            </a:extLst>
          </p:cNvPr>
          <p:cNvSpPr/>
          <p:nvPr/>
        </p:nvSpPr>
        <p:spPr>
          <a:xfrm>
            <a:off x="160199" y="857057"/>
            <a:ext cx="3856750" cy="2969517"/>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b="1" dirty="0">
              <a:solidFill>
                <a:schemeClr val="tx2">
                  <a:lumMod val="50000"/>
                </a:schemeClr>
              </a:solidFill>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EAE020EA-D926-4B13-B814-7B47FF4C31C5}"/>
              </a:ext>
            </a:extLst>
          </p:cNvPr>
          <p:cNvSpPr txBox="1"/>
          <p:nvPr/>
        </p:nvSpPr>
        <p:spPr>
          <a:xfrm>
            <a:off x="728080" y="1349047"/>
            <a:ext cx="3444528" cy="2257415"/>
          </a:xfrm>
          <a:prstGeom prst="rect">
            <a:avLst/>
          </a:prstGeom>
          <a:noFill/>
        </p:spPr>
        <p:txBody>
          <a:bodyPr wrap="square" rtlCol="0">
            <a:spAutoFit/>
          </a:bodyPr>
          <a:lstStyle/>
          <a:p>
            <a:r>
              <a:rPr lang="it-IT" sz="1400" b="1" i="1" dirty="0">
                <a:solidFill>
                  <a:schemeClr val="accent1">
                    <a:lumMod val="50000"/>
                  </a:schemeClr>
                </a:solidFill>
                <a:latin typeface="Arial" panose="020B0604020202020204" pitchFamily="34" charset="0"/>
                <a:cs typeface="Arial" panose="020B0604020202020204" pitchFamily="34" charset="0"/>
              </a:rPr>
              <a:t>Normativa</a:t>
            </a:r>
            <a:r>
              <a:rPr lang="it-IT" sz="1400" b="1" dirty="0">
                <a:solidFill>
                  <a:schemeClr val="accent1">
                    <a:lumMod val="50000"/>
                  </a:schemeClr>
                </a:solidFill>
                <a:latin typeface="Arial" panose="020B0604020202020204" pitchFamily="34" charset="0"/>
                <a:cs typeface="Arial" panose="020B0604020202020204" pitchFamily="34" charset="0"/>
              </a:rPr>
              <a:t> </a:t>
            </a:r>
          </a:p>
          <a:p>
            <a:r>
              <a:rPr lang="it-IT" sz="1400" b="1" dirty="0">
                <a:solidFill>
                  <a:schemeClr val="accent1">
                    <a:lumMod val="50000"/>
                  </a:schemeClr>
                </a:solidFill>
                <a:latin typeface="Arial" panose="020B0604020202020204" pitchFamily="34" charset="0"/>
                <a:cs typeface="Arial" panose="020B0604020202020204" pitchFamily="34" charset="0"/>
              </a:rPr>
              <a:t>A partire dall’art. 65 dl </a:t>
            </a:r>
            <a:r>
              <a:rPr lang="it-IT" sz="1400" b="1" dirty="0" err="1">
                <a:solidFill>
                  <a:schemeClr val="accent1">
                    <a:lumMod val="50000"/>
                  </a:schemeClr>
                </a:solidFill>
                <a:latin typeface="Arial" panose="020B0604020202020204" pitchFamily="34" charset="0"/>
                <a:cs typeface="Arial" panose="020B0604020202020204" pitchFamily="34" charset="0"/>
              </a:rPr>
              <a:t>DL</a:t>
            </a:r>
            <a:r>
              <a:rPr lang="it-IT" sz="1400" b="1" dirty="0">
                <a:solidFill>
                  <a:schemeClr val="accent1">
                    <a:lumMod val="50000"/>
                  </a:schemeClr>
                </a:solidFill>
                <a:latin typeface="Arial" panose="020B0604020202020204" pitchFamily="34" charset="0"/>
                <a:cs typeface="Arial" panose="020B0604020202020204" pitchFamily="34" charset="0"/>
              </a:rPr>
              <a:t> 18/2020</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art. 28, DL RILANCIO </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a:t>
            </a:r>
            <a:r>
              <a:rPr lang="it-IT" sz="1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rt. 77, DL AGOSTO</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a:t>
            </a:r>
            <a:r>
              <a:rPr lang="it-IT" sz="1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rt. 8 e 8-bis, DL RISTORI</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art. 1, co. 602, </a:t>
            </a:r>
            <a:r>
              <a:rPr lang="it-IT" sz="1400" b="1"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LdB</a:t>
            </a:r>
            <a:r>
              <a:rPr lang="it-IT" sz="1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2021 </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art. 2-bis, DL Natale</a:t>
            </a:r>
            <a:endParaRPr lang="it-IT" sz="1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it-IT" sz="1400" b="1" dirty="0">
                <a:solidFill>
                  <a:schemeClr val="accent1">
                    <a:lumMod val="50000"/>
                  </a:schemeClr>
                </a:solidFill>
                <a:latin typeface="Arial" panose="020B0604020202020204" pitchFamily="34" charset="0"/>
                <a:cs typeface="Arial" panose="020B0604020202020204" pitchFamily="34" charset="0"/>
              </a:rPr>
              <a:t>Ultima modifica: articolo 4, </a:t>
            </a:r>
          </a:p>
          <a:p>
            <a:r>
              <a:rPr lang="it-IT" sz="1400" b="1" dirty="0">
                <a:solidFill>
                  <a:schemeClr val="accent1">
                    <a:lumMod val="50000"/>
                  </a:schemeClr>
                </a:solidFill>
                <a:latin typeface="Arial" panose="020B0604020202020204" pitchFamily="34" charset="0"/>
                <a:cs typeface="Arial" panose="020B0604020202020204" pitchFamily="34" charset="0"/>
              </a:rPr>
              <a:t>      DL Sostegni – bis</a:t>
            </a:r>
          </a:p>
          <a:p>
            <a:endParaRPr lang="it-IT" sz="1400" dirty="0"/>
          </a:p>
        </p:txBody>
      </p:sp>
      <p:sp>
        <p:nvSpPr>
          <p:cNvPr id="18" name="Scorrimento orizzontale 17">
            <a:extLst>
              <a:ext uri="{FF2B5EF4-FFF2-40B4-BE49-F238E27FC236}">
                <a16:creationId xmlns:a16="http://schemas.microsoft.com/office/drawing/2014/main" id="{4BB5C472-79CF-43CF-B7FA-33F00BEB9D69}"/>
              </a:ext>
            </a:extLst>
          </p:cNvPr>
          <p:cNvSpPr/>
          <p:nvPr/>
        </p:nvSpPr>
        <p:spPr>
          <a:xfrm flipH="1">
            <a:off x="7996724" y="3540898"/>
            <a:ext cx="3593867" cy="2512000"/>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i="1" dirty="0">
                <a:solidFill>
                  <a:schemeClr val="accent1">
                    <a:lumMod val="50000"/>
                  </a:schemeClr>
                </a:solidFill>
                <a:latin typeface="Arial" panose="020B0604020202020204" pitchFamily="34" charset="0"/>
                <a:cs typeface="Arial" panose="020B0604020202020204" pitchFamily="34" charset="0"/>
              </a:rPr>
              <a:t>Prassi e chiarimenti</a:t>
            </a:r>
          </a:p>
          <a:p>
            <a:pPr marL="285750" indent="-285750" algn="just">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AE – circolare n. 14/E/2020</a:t>
            </a:r>
          </a:p>
          <a:p>
            <a:pPr marL="285750" indent="-285750" algn="just">
              <a:buFont typeface="Arial" panose="020B0604020202020204" pitchFamily="34" charset="0"/>
              <a:buChar char="•"/>
            </a:pPr>
            <a:r>
              <a:rPr lang="it-IT" sz="1400" b="1" dirty="0" err="1">
                <a:solidFill>
                  <a:schemeClr val="accent1">
                    <a:lumMod val="50000"/>
                  </a:schemeClr>
                </a:solidFill>
                <a:latin typeface="Arial" panose="020B0604020202020204" pitchFamily="34" charset="0"/>
                <a:cs typeface="Arial" panose="020B0604020202020204" pitchFamily="34" charset="0"/>
              </a:rPr>
              <a:t>Telefisco</a:t>
            </a:r>
            <a:endParaRPr lang="it-IT" sz="1400" b="1"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Provvedimento AE 1 luglio 2020, comunicazione cessione</a:t>
            </a:r>
          </a:p>
          <a:p>
            <a:pPr marL="285750" indent="-285750" algn="just">
              <a:buFont typeface="Arial" panose="020B0604020202020204" pitchFamily="34" charset="0"/>
              <a:buChar char="•"/>
            </a:pPr>
            <a:r>
              <a:rPr lang="it-IT" sz="1400" b="1" i="0" u="none" strike="noStrike" baseline="0" dirty="0">
                <a:solidFill>
                  <a:schemeClr val="accent1">
                    <a:lumMod val="50000"/>
                  </a:schemeClr>
                </a:solidFill>
                <a:latin typeface="Arial" panose="020B0604020202020204" pitchFamily="34" charset="0"/>
                <a:cs typeface="Arial" panose="020B0604020202020204" pitchFamily="34" charset="0"/>
              </a:rPr>
              <a:t>Provvedimento AE 12 febbraio 2021, su cessione del credito </a:t>
            </a:r>
          </a:p>
        </p:txBody>
      </p:sp>
      <p:sp>
        <p:nvSpPr>
          <p:cNvPr id="7" name="CasellaDiTesto 6">
            <a:extLst>
              <a:ext uri="{FF2B5EF4-FFF2-40B4-BE49-F238E27FC236}">
                <a16:creationId xmlns:a16="http://schemas.microsoft.com/office/drawing/2014/main" id="{B1F2069C-ECF9-4A64-BFAE-DCF9D600FF19}"/>
              </a:ext>
            </a:extLst>
          </p:cNvPr>
          <p:cNvSpPr txBox="1"/>
          <p:nvPr/>
        </p:nvSpPr>
        <p:spPr>
          <a:xfrm>
            <a:off x="6943754" y="6363045"/>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57832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446676" y="974252"/>
            <a:ext cx="11469087" cy="2585323"/>
          </a:xfrm>
          <a:prstGeom prst="rect">
            <a:avLst/>
          </a:prstGeom>
          <a:noFill/>
          <a:ln>
            <a:solidFill>
              <a:schemeClr val="bg1"/>
            </a:solidFill>
          </a:ln>
        </p:spPr>
        <p:txBody>
          <a:bodyPr wrap="square" rtlCol="0">
            <a:spAutoFit/>
          </a:bodyPr>
          <a:lstStyle/>
          <a:p>
            <a:r>
              <a:rPr lang="it-IT" b="1" dirty="0">
                <a:solidFill>
                  <a:schemeClr val="tx2"/>
                </a:solidFill>
                <a:latin typeface="Arial" panose="020B0604020202020204" pitchFamily="34" charset="0"/>
                <a:cs typeface="Arial" panose="020B0604020202020204" pitchFamily="34" charset="0"/>
              </a:rPr>
              <a:t>RECAPTURE in presenza di credito di imposta: </a:t>
            </a:r>
          </a:p>
          <a:p>
            <a:r>
              <a:rPr lang="it-IT" sz="18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se la variazione del capitale proprio del periodo d’imposta 2021 risulta inferiore agli incrementi effettuati nello stesso periodo d’imposta, il credito d’imposta andrà restituito in proporzione alla differenza tra la predetta variazione del capitale proprio e gli incrementi. </a:t>
            </a:r>
          </a:p>
          <a:p>
            <a:pPr lvl="5"/>
            <a:r>
              <a:rPr lang="it-IT"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Analogo meccanismo di controllo è previsto per i 2 periodi d’imposta oggetto di osservazione (2022 e 2023).</a:t>
            </a:r>
            <a:endPar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it-IT" dirty="0">
              <a:latin typeface="Arial" panose="020B0604020202020204" pitchFamily="34" charset="0"/>
              <a:cs typeface="Arial" panose="020B0604020202020204" pitchFamily="34" charset="0"/>
            </a:endParaRPr>
          </a:p>
          <a:p>
            <a:pPr algn="l"/>
            <a:endParaRPr lang="it-IT" dirty="0">
              <a:latin typeface="Arial" panose="020B0604020202020204" pitchFamily="34" charset="0"/>
              <a:cs typeface="Arial" panose="020B0604020202020204" pitchFamily="34" charset="0"/>
            </a:endParaRPr>
          </a:p>
          <a:p>
            <a:pPr algn="l"/>
            <a:endParaRPr lang="it-IT" dirty="0">
              <a:latin typeface="Arial" panose="020B0604020202020204" pitchFamily="34" charset="0"/>
              <a:cs typeface="Arial" panose="020B0604020202020204" pitchFamily="34" charset="0"/>
            </a:endParaRPr>
          </a:p>
        </p:txBody>
      </p:sp>
      <p:pic>
        <p:nvPicPr>
          <p:cNvPr id="7170" name="Picture 2" descr="business, business growth, business investment, data analytics, financial growth, infographic, investment ">
            <a:extLst>
              <a:ext uri="{FF2B5EF4-FFF2-40B4-BE49-F238E27FC236}">
                <a16:creationId xmlns:a16="http://schemas.microsoft.com/office/drawing/2014/main" id="{1BF91E52-EE50-4ABA-912B-A4382BE8A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76" y="3964173"/>
            <a:ext cx="2438400" cy="243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a:extLst>
              <a:ext uri="{FF2B5EF4-FFF2-40B4-BE49-F238E27FC236}">
                <a16:creationId xmlns:a16="http://schemas.microsoft.com/office/drawing/2014/main" id="{2211744A-F13D-468D-979E-A159D2C9D7FF}"/>
              </a:ext>
            </a:extLst>
          </p:cNvPr>
          <p:cNvGraphicFramePr>
            <a:graphicFrameLocks noGrp="1"/>
          </p:cNvGraphicFramePr>
          <p:nvPr>
            <p:extLst>
              <p:ext uri="{D42A27DB-BD31-4B8C-83A1-F6EECF244321}">
                <p14:modId xmlns:p14="http://schemas.microsoft.com/office/powerpoint/2010/main" val="2917307864"/>
              </p:ext>
            </p:extLst>
          </p:nvPr>
        </p:nvGraphicFramePr>
        <p:xfrm>
          <a:off x="3111687" y="2886957"/>
          <a:ext cx="8633637" cy="2438399"/>
        </p:xfrm>
        <a:graphic>
          <a:graphicData uri="http://schemas.openxmlformats.org/drawingml/2006/table">
            <a:tbl>
              <a:tblPr firstRow="1" firstCol="1" bandRow="1">
                <a:tableStyleId>{5C22544A-7EE6-4342-B048-85BDC9FD1C3A}</a:tableStyleId>
              </a:tblPr>
              <a:tblGrid>
                <a:gridCol w="623046">
                  <a:extLst>
                    <a:ext uri="{9D8B030D-6E8A-4147-A177-3AD203B41FA5}">
                      <a16:colId xmlns:a16="http://schemas.microsoft.com/office/drawing/2014/main" val="2125450766"/>
                    </a:ext>
                  </a:extLst>
                </a:gridCol>
                <a:gridCol w="890066">
                  <a:extLst>
                    <a:ext uri="{9D8B030D-6E8A-4147-A177-3AD203B41FA5}">
                      <a16:colId xmlns:a16="http://schemas.microsoft.com/office/drawing/2014/main" val="3511060250"/>
                    </a:ext>
                  </a:extLst>
                </a:gridCol>
                <a:gridCol w="1424105">
                  <a:extLst>
                    <a:ext uri="{9D8B030D-6E8A-4147-A177-3AD203B41FA5}">
                      <a16:colId xmlns:a16="http://schemas.microsoft.com/office/drawing/2014/main" val="410706577"/>
                    </a:ext>
                  </a:extLst>
                </a:gridCol>
                <a:gridCol w="623046">
                  <a:extLst>
                    <a:ext uri="{9D8B030D-6E8A-4147-A177-3AD203B41FA5}">
                      <a16:colId xmlns:a16="http://schemas.microsoft.com/office/drawing/2014/main" val="2427698112"/>
                    </a:ext>
                  </a:extLst>
                </a:gridCol>
                <a:gridCol w="445032">
                  <a:extLst>
                    <a:ext uri="{9D8B030D-6E8A-4147-A177-3AD203B41FA5}">
                      <a16:colId xmlns:a16="http://schemas.microsoft.com/office/drawing/2014/main" val="137759141"/>
                    </a:ext>
                  </a:extLst>
                </a:gridCol>
                <a:gridCol w="1424105">
                  <a:extLst>
                    <a:ext uri="{9D8B030D-6E8A-4147-A177-3AD203B41FA5}">
                      <a16:colId xmlns:a16="http://schemas.microsoft.com/office/drawing/2014/main" val="1585719801"/>
                    </a:ext>
                  </a:extLst>
                </a:gridCol>
                <a:gridCol w="2314171">
                  <a:extLst>
                    <a:ext uri="{9D8B030D-6E8A-4147-A177-3AD203B41FA5}">
                      <a16:colId xmlns:a16="http://schemas.microsoft.com/office/drawing/2014/main" val="2155123358"/>
                    </a:ext>
                  </a:extLst>
                </a:gridCol>
                <a:gridCol w="890066">
                  <a:extLst>
                    <a:ext uri="{9D8B030D-6E8A-4147-A177-3AD203B41FA5}">
                      <a16:colId xmlns:a16="http://schemas.microsoft.com/office/drawing/2014/main" val="1814225325"/>
                    </a:ext>
                  </a:extLst>
                </a:gridCol>
              </a:tblGrid>
              <a:tr h="1195022">
                <a:tc>
                  <a:txBody>
                    <a:bodyPr/>
                    <a:lstStyle/>
                    <a:p>
                      <a:pPr>
                        <a:lnSpc>
                          <a:spcPct val="107000"/>
                        </a:lnSpc>
                      </a:pPr>
                      <a:r>
                        <a:rPr lang="it-IT" sz="1400" dirty="0">
                          <a:effectLst/>
                        </a:rPr>
                        <a:t>Anno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Increm.</a:t>
                      </a:r>
                      <a:br>
                        <a:rPr lang="it-IT" sz="1400">
                          <a:effectLst/>
                        </a:rPr>
                      </a:br>
                      <a:r>
                        <a:rPr lang="it-IT" sz="1400">
                          <a:effectLst/>
                        </a:rPr>
                        <a:t>  cp</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Credito d'imposta Super ACE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Decr.</a:t>
                      </a:r>
                      <a:br>
                        <a:rPr lang="it-IT" sz="1400">
                          <a:effectLst/>
                        </a:rPr>
                      </a:br>
                      <a:r>
                        <a:rPr lang="it-IT" sz="1400">
                          <a:effectLst/>
                        </a:rPr>
                        <a:t> cp</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a:t>
                      </a:r>
                      <a:br>
                        <a:rPr lang="it-IT" sz="1400">
                          <a:effectLst/>
                        </a:rPr>
                      </a:br>
                      <a:r>
                        <a:rPr lang="it-IT" sz="1400">
                          <a:effectLst/>
                        </a:rPr>
                        <a:t> cp</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Differenziale  </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Calcolo beneficio</a:t>
                      </a:r>
                      <a:br>
                        <a:rPr lang="it-IT" sz="1400">
                          <a:effectLst/>
                        </a:rPr>
                      </a:br>
                      <a:r>
                        <a:rPr lang="it-IT" sz="1400">
                          <a:effectLst/>
                        </a:rPr>
                        <a:t>  da restituire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dirty="0">
                          <a:effectLst/>
                        </a:rPr>
                        <a:t>Importo</a:t>
                      </a:r>
                      <a:br>
                        <a:rPr lang="it-IT" sz="1400" dirty="0">
                          <a:effectLst/>
                        </a:rPr>
                      </a:br>
                      <a:r>
                        <a:rPr lang="it-IT" sz="1400" dirty="0">
                          <a:effectLst/>
                        </a:rPr>
                        <a:t>beneficio</a:t>
                      </a:r>
                      <a:br>
                        <a:rPr lang="it-IT" sz="1400" dirty="0">
                          <a:effectLst/>
                        </a:rPr>
                      </a:br>
                      <a:r>
                        <a:rPr lang="it-IT" sz="1400" dirty="0">
                          <a:effectLst/>
                        </a:rPr>
                        <a:t> restituito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40814160"/>
                  </a:ext>
                </a:extLst>
              </a:tr>
              <a:tr h="414459">
                <a:tc>
                  <a:txBody>
                    <a:bodyPr/>
                    <a:lstStyle/>
                    <a:p>
                      <a:pPr>
                        <a:lnSpc>
                          <a:spcPct val="107000"/>
                        </a:lnSpc>
                      </a:pPr>
                      <a:r>
                        <a:rPr lang="it-IT" sz="1400">
                          <a:effectLst/>
                        </a:rPr>
                        <a:t>2021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dirty="0">
                          <a:effectLst/>
                        </a:rPr>
                        <a:t>1000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36 (1000x15x24)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200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800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200 (800&lt;1000)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(200:1000=X:36)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400">
                          <a:effectLst/>
                        </a:rPr>
                        <a:t>7,2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05568298"/>
                  </a:ext>
                </a:extLst>
              </a:tr>
              <a:tr h="414459">
                <a:tc>
                  <a:txBody>
                    <a:bodyPr/>
                    <a:lstStyle/>
                    <a:p>
                      <a:pPr>
                        <a:lnSpc>
                          <a:spcPct val="107000"/>
                        </a:lnSpc>
                      </a:pPr>
                      <a:r>
                        <a:rPr lang="it-IT" sz="1400">
                          <a:effectLst/>
                        </a:rPr>
                        <a:t>2022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300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500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300 (500&lt;800)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((800-500):1000=X:36)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10,8</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578295291"/>
                  </a:ext>
                </a:extLst>
              </a:tr>
              <a:tr h="414459">
                <a:tc>
                  <a:txBody>
                    <a:bodyPr/>
                    <a:lstStyle/>
                    <a:p>
                      <a:pPr>
                        <a:lnSpc>
                          <a:spcPct val="107000"/>
                        </a:lnSpc>
                      </a:pPr>
                      <a:r>
                        <a:rPr lang="it-IT" sz="1400">
                          <a:effectLst/>
                        </a:rPr>
                        <a:t>2023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dirty="0">
                          <a:effectLst/>
                        </a:rPr>
                        <a: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dirty="0">
                          <a:effectLst/>
                        </a:rPr>
                        <a: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100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a:effectLst/>
                        </a:rPr>
                        <a:t>400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dirty="0">
                          <a:effectLst/>
                        </a:rPr>
                        <a:t>400 (400&lt;800)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dirty="0">
                          <a:effectLst/>
                        </a:rPr>
                        <a:t>((800-400):1000=X:36-10,8</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400" dirty="0">
                          <a:effectLst/>
                        </a:rPr>
                        <a:t>3,6</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972524003"/>
                  </a:ext>
                </a:extLst>
              </a:tr>
            </a:tbl>
          </a:graphicData>
        </a:graphic>
      </p:graphicFrame>
      <p:sp>
        <p:nvSpPr>
          <p:cNvPr id="10" name="CasellaDiTesto 9">
            <a:extLst>
              <a:ext uri="{FF2B5EF4-FFF2-40B4-BE49-F238E27FC236}">
                <a16:creationId xmlns:a16="http://schemas.microsoft.com/office/drawing/2014/main" id="{545E70A9-B8F6-46BD-95B5-079024B39131}"/>
              </a:ext>
            </a:extLst>
          </p:cNvPr>
          <p:cNvSpPr txBox="1"/>
          <p:nvPr/>
        </p:nvSpPr>
        <p:spPr>
          <a:xfrm>
            <a:off x="0" y="636703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169154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ACE INNOVATIVA</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446676" y="974252"/>
            <a:ext cx="11469087" cy="3126690"/>
          </a:xfrm>
          <a:prstGeom prst="rect">
            <a:avLst/>
          </a:prstGeom>
          <a:noFill/>
          <a:ln>
            <a:solidFill>
              <a:schemeClr val="bg1"/>
            </a:solidFill>
          </a:ln>
        </p:spPr>
        <p:txBody>
          <a:bodyPr wrap="square" rtlCol="0">
            <a:spAutoFit/>
          </a:bodyPr>
          <a:lstStyle/>
          <a:p>
            <a:r>
              <a:rPr lang="it-IT" sz="1600" b="1" dirty="0">
                <a:solidFill>
                  <a:schemeClr val="tx2"/>
                </a:solidFill>
                <a:latin typeface="Arial" panose="020B0604020202020204" pitchFamily="34" charset="0"/>
                <a:cs typeface="Arial" panose="020B0604020202020204" pitchFamily="34" charset="0"/>
              </a:rPr>
              <a:t>RECAPTURE in presenza di detassazione: </a:t>
            </a:r>
          </a:p>
          <a:p>
            <a:pPr marL="342900" lvl="0" indent="-342900">
              <a:lnSpc>
                <a:spcPct val="107000"/>
              </a:lnSpc>
              <a:spcAft>
                <a:spcPts val="800"/>
              </a:spcAft>
              <a:buSzPts val="1000"/>
              <a:buFont typeface="Symbol" panose="05050102010706020507" pitchFamily="18" charset="2"/>
              <a:buChar char=""/>
              <a:tabLst>
                <a:tab pos="457200" algn="l"/>
              </a:tabLst>
            </a:pPr>
            <a:r>
              <a:rPr lang="it-IT" sz="1600"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se nel 2022</a:t>
            </a:r>
            <a:r>
              <a:rPr lang="it-IT" sz="16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 risulta una variazione in aumento inferiore a quella del 2021, il beneficio fiscale fruito nel 2021 deve essere restituito, attraverso una variazione in aumento del reddito complessivo del 2022, per un importo pari al 15% della differenza tra la variazione 2021 e la variazione 2022 (senza tener conto delle perdite di bilancio);</a:t>
            </a:r>
            <a:endPar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b="1"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se nel 2023</a:t>
            </a:r>
            <a:r>
              <a:rPr lang="it-IT" sz="1600" spc="5" dirty="0">
                <a:solidFill>
                  <a:schemeClr val="tx2"/>
                </a:solidFill>
                <a:effectLst/>
                <a:latin typeface="Arial" panose="020B0604020202020204" pitchFamily="34" charset="0"/>
                <a:ea typeface="Calibri" panose="020F0502020204030204" pitchFamily="34" charset="0"/>
                <a:cs typeface="Arial" panose="020B0604020202020204" pitchFamily="34" charset="0"/>
              </a:rPr>
              <a:t> risulta una variazione in aumento del capitale proprio inferiore rispetto a quella del 2021, il beneficio fiscale fruito nel 2021 è restituito con una variazione in aumento del reddito complessivo del 2023, per un importo pari al 15% della differenza tra la variazione in aumento del capitale proprio 2021 e quella 2023 (al netto dell’eventuale “ripresa” già effettuata nel 2022).</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it-IT" sz="1600" spc="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Anche in questo caso, non si tiene conto del limite del patrimonio netto risultante dal bilancio.</a:t>
            </a:r>
            <a:endParaRPr lang="it-IT"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lvl="6"/>
            <a:endParaRPr lang="it-IT" sz="1600" dirty="0">
              <a:latin typeface="Arial" panose="020B0604020202020204" pitchFamily="34" charset="0"/>
              <a:cs typeface="Arial" panose="020B0604020202020204" pitchFamily="34" charset="0"/>
            </a:endParaRPr>
          </a:p>
          <a:p>
            <a:pPr algn="l"/>
            <a:endParaRPr lang="it-IT" sz="1600" dirty="0">
              <a:latin typeface="Arial" panose="020B0604020202020204" pitchFamily="34" charset="0"/>
              <a:cs typeface="Arial" panose="020B0604020202020204" pitchFamily="34" charset="0"/>
            </a:endParaRPr>
          </a:p>
          <a:p>
            <a:pPr algn="l"/>
            <a:endParaRPr lang="it-IT" sz="1600" dirty="0">
              <a:latin typeface="Arial" panose="020B0604020202020204" pitchFamily="34" charset="0"/>
              <a:cs typeface="Arial" panose="020B0604020202020204" pitchFamily="34" charset="0"/>
            </a:endParaRPr>
          </a:p>
        </p:txBody>
      </p:sp>
      <p:pic>
        <p:nvPicPr>
          <p:cNvPr id="7170" name="Picture 2" descr="business, business growth, business investment, data analytics, financial growth, infographic, investment ">
            <a:extLst>
              <a:ext uri="{FF2B5EF4-FFF2-40B4-BE49-F238E27FC236}">
                <a16:creationId xmlns:a16="http://schemas.microsoft.com/office/drawing/2014/main" id="{1BF91E52-EE50-4ABA-912B-A4382BE8A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76" y="3964173"/>
            <a:ext cx="2438400" cy="243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a:extLst>
              <a:ext uri="{FF2B5EF4-FFF2-40B4-BE49-F238E27FC236}">
                <a16:creationId xmlns:a16="http://schemas.microsoft.com/office/drawing/2014/main" id="{2331DC22-ADF2-45D9-9790-078981F83C59}"/>
              </a:ext>
            </a:extLst>
          </p:cNvPr>
          <p:cNvGraphicFramePr>
            <a:graphicFrameLocks noGrp="1"/>
          </p:cNvGraphicFramePr>
          <p:nvPr>
            <p:extLst>
              <p:ext uri="{D42A27DB-BD31-4B8C-83A1-F6EECF244321}">
                <p14:modId xmlns:p14="http://schemas.microsoft.com/office/powerpoint/2010/main" val="3828863455"/>
              </p:ext>
            </p:extLst>
          </p:nvPr>
        </p:nvGraphicFramePr>
        <p:xfrm>
          <a:off x="3331752" y="3342290"/>
          <a:ext cx="6832677" cy="2682361"/>
        </p:xfrm>
        <a:graphic>
          <a:graphicData uri="http://schemas.openxmlformats.org/drawingml/2006/table">
            <a:tbl>
              <a:tblPr firstRow="1" firstCol="1" bandRow="1">
                <a:tableStyleId>{5C22544A-7EE6-4342-B048-85BDC9FD1C3A}</a:tableStyleId>
              </a:tblPr>
              <a:tblGrid>
                <a:gridCol w="4831186">
                  <a:extLst>
                    <a:ext uri="{9D8B030D-6E8A-4147-A177-3AD203B41FA5}">
                      <a16:colId xmlns:a16="http://schemas.microsoft.com/office/drawing/2014/main" val="1979111268"/>
                    </a:ext>
                  </a:extLst>
                </a:gridCol>
                <a:gridCol w="1518372">
                  <a:extLst>
                    <a:ext uri="{9D8B030D-6E8A-4147-A177-3AD203B41FA5}">
                      <a16:colId xmlns:a16="http://schemas.microsoft.com/office/drawing/2014/main" val="513014117"/>
                    </a:ext>
                  </a:extLst>
                </a:gridCol>
                <a:gridCol w="483119">
                  <a:extLst>
                    <a:ext uri="{9D8B030D-6E8A-4147-A177-3AD203B41FA5}">
                      <a16:colId xmlns:a16="http://schemas.microsoft.com/office/drawing/2014/main" val="285965750"/>
                    </a:ext>
                  </a:extLst>
                </a:gridCol>
              </a:tblGrid>
              <a:tr h="243851">
                <a:tc>
                  <a:txBody>
                    <a:bodyPr/>
                    <a:lstStyle/>
                    <a:p>
                      <a:pPr>
                        <a:lnSpc>
                          <a:spcPct val="107000"/>
                        </a:lnSpc>
                      </a:pPr>
                      <a:r>
                        <a:rPr lang="it-IT" sz="1100">
                          <a:effectLst/>
                        </a:rPr>
                        <a:t>Variazione in aumento cap. proprio 2021</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100">
                          <a:effectLst/>
                        </a:rPr>
                        <a:t>"A"</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1000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3892240022"/>
                  </a:ext>
                </a:extLst>
              </a:tr>
              <a:tr h="243851">
                <a:tc>
                  <a:txBody>
                    <a:bodyPr/>
                    <a:lstStyle/>
                    <a:p>
                      <a:pPr>
                        <a:lnSpc>
                          <a:spcPct val="107000"/>
                        </a:lnSpc>
                      </a:pPr>
                      <a:r>
                        <a:rPr lang="it-IT" sz="1100">
                          <a:effectLst/>
                        </a:rPr>
                        <a:t>Rendimento nozionale</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"B"</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15%</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474426647"/>
                  </a:ext>
                </a:extLst>
              </a:tr>
              <a:tr h="243851">
                <a:tc>
                  <a:txBody>
                    <a:bodyPr/>
                    <a:lstStyle/>
                    <a:p>
                      <a:pPr>
                        <a:lnSpc>
                          <a:spcPct val="107000"/>
                        </a:lnSpc>
                      </a:pPr>
                      <a:r>
                        <a:rPr lang="it-IT" sz="1100">
                          <a:effectLst/>
                        </a:rPr>
                        <a:t>Deduzione reddito complessivo 2021</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C="A"x"B"</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150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974735979"/>
                  </a:ext>
                </a:extLst>
              </a:tr>
              <a:tr h="243851">
                <a:tc>
                  <a:txBody>
                    <a:bodyPr/>
                    <a:lstStyle/>
                    <a:p>
                      <a:pPr>
                        <a:lnSpc>
                          <a:spcPct val="107000"/>
                        </a:lnSpc>
                      </a:pPr>
                      <a:r>
                        <a:rPr lang="it-IT"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endParaRPr lang="it-IT" sz="1100">
                        <a:effectLst/>
                        <a:latin typeface="Calibri" panose="020F0502020204030204" pitchFamily="34"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096953412"/>
                  </a:ext>
                </a:extLst>
              </a:tr>
              <a:tr h="243851">
                <a:tc>
                  <a:txBody>
                    <a:bodyPr/>
                    <a:lstStyle/>
                    <a:p>
                      <a:pPr>
                        <a:lnSpc>
                          <a:spcPct val="107000"/>
                        </a:lnSpc>
                      </a:pPr>
                      <a:r>
                        <a:rPr lang="it-IT" sz="1100">
                          <a:effectLst/>
                        </a:rPr>
                        <a:t>Variazione in aumento  cap. proprio  2022</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100">
                          <a:effectLst/>
                        </a:rPr>
                        <a:t>"D"</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800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3728793958"/>
                  </a:ext>
                </a:extLst>
              </a:tr>
              <a:tr h="243851">
                <a:tc>
                  <a:txBody>
                    <a:bodyPr/>
                    <a:lstStyle/>
                    <a:p>
                      <a:pPr>
                        <a:lnSpc>
                          <a:spcPct val="107000"/>
                        </a:lnSpc>
                      </a:pPr>
                      <a:r>
                        <a:rPr lang="it-IT" sz="1100">
                          <a:effectLst/>
                        </a:rPr>
                        <a:t>Differenziale ∆ 2021 ∆ 2022</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"E"= "A"-"D"</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200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434360600"/>
                  </a:ext>
                </a:extLst>
              </a:tr>
              <a:tr h="243851">
                <a:tc>
                  <a:txBody>
                    <a:bodyPr/>
                    <a:lstStyle/>
                    <a:p>
                      <a:pPr>
                        <a:lnSpc>
                          <a:spcPct val="107000"/>
                        </a:lnSpc>
                      </a:pPr>
                      <a:r>
                        <a:rPr lang="it-IT" sz="1100">
                          <a:effectLst/>
                        </a:rPr>
                        <a:t>∆ + reddito complessivo 2022</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"F"= "E"x "B"</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30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1821021831"/>
                  </a:ext>
                </a:extLst>
              </a:tr>
              <a:tr h="243851">
                <a:tc>
                  <a:txBody>
                    <a:bodyPr/>
                    <a:lstStyle/>
                    <a:p>
                      <a:pPr>
                        <a:lnSpc>
                          <a:spcPct val="107000"/>
                        </a:lnSpc>
                      </a:pPr>
                      <a:r>
                        <a:rPr lang="it-IT"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endParaRPr lang="it-IT" sz="1100">
                        <a:effectLst/>
                        <a:latin typeface="Calibri" panose="020F0502020204030204" pitchFamily="34"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4163124732"/>
                  </a:ext>
                </a:extLst>
              </a:tr>
              <a:tr h="243851">
                <a:tc>
                  <a:txBody>
                    <a:bodyPr/>
                    <a:lstStyle/>
                    <a:p>
                      <a:pPr>
                        <a:lnSpc>
                          <a:spcPct val="107000"/>
                        </a:lnSpc>
                      </a:pPr>
                      <a:r>
                        <a:rPr lang="it-IT" sz="1100">
                          <a:effectLst/>
                        </a:rPr>
                        <a:t>Variazione in aumento  cap. proprio  2023</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nSpc>
                          <a:spcPct val="107000"/>
                        </a:lnSpc>
                      </a:pPr>
                      <a:r>
                        <a:rPr lang="it-IT" sz="1100">
                          <a:effectLst/>
                        </a:rPr>
                        <a:t>"G"</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400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3068440195"/>
                  </a:ext>
                </a:extLst>
              </a:tr>
              <a:tr h="243851">
                <a:tc>
                  <a:txBody>
                    <a:bodyPr/>
                    <a:lstStyle/>
                    <a:p>
                      <a:pPr>
                        <a:lnSpc>
                          <a:spcPct val="107000"/>
                        </a:lnSpc>
                      </a:pPr>
                      <a:r>
                        <a:rPr lang="it-IT" sz="1100">
                          <a:effectLst/>
                        </a:rPr>
                        <a:t>Differenziale ∆ 2021  ∆ 2023</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"H"="A"-"G"</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600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2763848372"/>
                  </a:ext>
                </a:extLst>
              </a:tr>
              <a:tr h="243851">
                <a:tc>
                  <a:txBody>
                    <a:bodyPr/>
                    <a:lstStyle/>
                    <a:p>
                      <a:pPr>
                        <a:lnSpc>
                          <a:spcPct val="107000"/>
                        </a:lnSpc>
                      </a:pPr>
                      <a:r>
                        <a:rPr lang="it-IT" sz="1100">
                          <a:effectLst/>
                        </a:rPr>
                        <a:t>∆ + reddito complessivo 2023 ((1000-400)x15%)-30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a:effectLst/>
                        </a:rPr>
                        <a:t>"I"= ("H"x "B") - "F"</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nSpc>
                          <a:spcPct val="107000"/>
                        </a:lnSpc>
                      </a:pPr>
                      <a:r>
                        <a:rPr lang="it-IT" sz="1100" dirty="0">
                          <a:effectLst/>
                        </a:rPr>
                        <a:t>60</a:t>
                      </a:r>
                      <a:endParaRPr lang="it-I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extLst>
                  <a:ext uri="{0D108BD9-81ED-4DB2-BD59-A6C34878D82A}">
                    <a16:rowId xmlns:a16="http://schemas.microsoft.com/office/drawing/2014/main" val="451362173"/>
                  </a:ext>
                </a:extLst>
              </a:tr>
            </a:tbl>
          </a:graphicData>
        </a:graphic>
      </p:graphicFrame>
      <p:sp>
        <p:nvSpPr>
          <p:cNvPr id="10" name="CasellaDiTesto 9">
            <a:extLst>
              <a:ext uri="{FF2B5EF4-FFF2-40B4-BE49-F238E27FC236}">
                <a16:creationId xmlns:a16="http://schemas.microsoft.com/office/drawing/2014/main" id="{560C206F-B738-4D8B-AF91-00AC10ADA1D0}"/>
              </a:ext>
            </a:extLst>
          </p:cNvPr>
          <p:cNvSpPr txBox="1"/>
          <p:nvPr/>
        </p:nvSpPr>
        <p:spPr>
          <a:xfrm>
            <a:off x="149289" y="6344772"/>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404594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4">
            <a:extLst>
              <a:ext uri="{FF2B5EF4-FFF2-40B4-BE49-F238E27FC236}">
                <a16:creationId xmlns:a16="http://schemas.microsoft.com/office/drawing/2014/main" id="{E3312072-0E6E-D74D-9506-CDB1763127C2}"/>
              </a:ext>
            </a:extLst>
          </p:cNvPr>
          <p:cNvSpPr>
            <a:spLocks/>
          </p:cNvSpPr>
          <p:nvPr/>
        </p:nvSpPr>
        <p:spPr bwMode="auto">
          <a:xfrm rot="16200000">
            <a:off x="4329337" y="-2251799"/>
            <a:ext cx="493876" cy="6812874"/>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2" name="Freeform 14">
            <a:extLst>
              <a:ext uri="{FF2B5EF4-FFF2-40B4-BE49-F238E27FC236}">
                <a16:creationId xmlns:a16="http://schemas.microsoft.com/office/drawing/2014/main" id="{BC48E014-6A73-B247-849A-A450E77B0A0E}"/>
              </a:ext>
            </a:extLst>
          </p:cNvPr>
          <p:cNvSpPr>
            <a:spLocks/>
          </p:cNvSpPr>
          <p:nvPr/>
        </p:nvSpPr>
        <p:spPr bwMode="auto">
          <a:xfrm rot="16200000">
            <a:off x="3081065" y="555238"/>
            <a:ext cx="430004" cy="425245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7009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109500" y="74228"/>
            <a:ext cx="8565738"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CREDITI DI IMPOSTA BENI STRUMENTALI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2" descr="business unit, factory, industrial unit, manufacturing factory, manufacturing plant, oil industry ">
            <a:extLst>
              <a:ext uri="{FF2B5EF4-FFF2-40B4-BE49-F238E27FC236}">
                <a16:creationId xmlns:a16="http://schemas.microsoft.com/office/drawing/2014/main" id="{A1C47FCD-ACAD-4FD1-8A53-ABCD5B499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6" y="396119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FB32D75F-67BC-4686-A89D-E235462606ED}"/>
              </a:ext>
            </a:extLst>
          </p:cNvPr>
          <p:cNvSpPr txBox="1"/>
          <p:nvPr/>
        </p:nvSpPr>
        <p:spPr>
          <a:xfrm>
            <a:off x="1371006" y="958503"/>
            <a:ext cx="7143237" cy="3108543"/>
          </a:xfrm>
          <a:prstGeom prst="rect">
            <a:avLst/>
          </a:prstGeom>
          <a:noFill/>
        </p:spPr>
        <p:txBody>
          <a:bodyPr wrap="square" rtlCol="0">
            <a:spAutoFit/>
          </a:bodyPr>
          <a:lstStyle/>
          <a:p>
            <a:r>
              <a:rPr lang="it-IT" sz="2000" b="1" dirty="0">
                <a:solidFill>
                  <a:schemeClr val="bg1"/>
                </a:solidFill>
                <a:latin typeface="Arial" panose="020B0604020202020204" pitchFamily="34" charset="0"/>
                <a:cs typeface="Arial" panose="020B0604020202020204" pitchFamily="34" charset="0"/>
              </a:rPr>
              <a:t>Incentivi per investimenti in beni strumentali nuovi</a:t>
            </a:r>
          </a:p>
          <a:p>
            <a:endParaRPr lang="it-IT" sz="2000" b="1" dirty="0">
              <a:solidFill>
                <a:schemeClr val="bg1"/>
              </a:solidFill>
              <a:latin typeface="Arial" panose="020B0604020202020204" pitchFamily="34" charset="0"/>
              <a:cs typeface="Arial" panose="020B0604020202020204" pitchFamily="34" charset="0"/>
            </a:endParaRPr>
          </a:p>
          <a:p>
            <a:pPr marL="285750" indent="-285750">
              <a:buFontTx/>
              <a:buChar char="-"/>
            </a:pPr>
            <a:r>
              <a:rPr lang="it-IT" sz="2000" dirty="0">
                <a:solidFill>
                  <a:schemeClr val="tx2"/>
                </a:solidFill>
                <a:latin typeface="Arial" panose="020B0604020202020204" pitchFamily="34" charset="0"/>
                <a:cs typeface="Arial" panose="020B0604020202020204" pitchFamily="34" charset="0"/>
              </a:rPr>
              <a:t>ordinari (materiali e immateriali)  </a:t>
            </a:r>
          </a:p>
          <a:p>
            <a:pPr marL="285750" indent="-285750">
              <a:buFontTx/>
              <a:buChar char="-"/>
            </a:pPr>
            <a:r>
              <a:rPr lang="it-IT" sz="2000" dirty="0">
                <a:solidFill>
                  <a:schemeClr val="tx2"/>
                </a:solidFill>
                <a:latin typeface="Arial" panose="020B0604020202020204" pitchFamily="34" charset="0"/>
                <a:cs typeface="Arial" panose="020B0604020202020204" pitchFamily="34" charset="0"/>
              </a:rPr>
              <a:t>4.0 (allegati A e B Legge di Bilancio 2017)</a:t>
            </a:r>
          </a:p>
          <a:p>
            <a:pPr marL="285750" indent="-285750">
              <a:buFontTx/>
              <a:buChar char="-"/>
            </a:pPr>
            <a:endParaRPr lang="it-IT" sz="2000" b="1" dirty="0">
              <a:solidFill>
                <a:schemeClr val="tx2"/>
              </a:solidFill>
              <a:latin typeface="Arial" panose="020B0604020202020204" pitchFamily="34" charset="0"/>
              <a:cs typeface="Arial" panose="020B0604020202020204" pitchFamily="34" charset="0"/>
            </a:endParaRPr>
          </a:p>
          <a:p>
            <a:r>
              <a:rPr lang="it-IT" sz="2000" b="1" dirty="0">
                <a:solidFill>
                  <a:schemeClr val="bg1"/>
                </a:solidFill>
                <a:latin typeface="Arial" panose="020B0604020202020204" pitchFamily="34" charset="0"/>
                <a:cs typeface="Arial" panose="020B0604020202020204" pitchFamily="34" charset="0"/>
              </a:rPr>
              <a:t>AMBITO TEMPORALE</a:t>
            </a:r>
          </a:p>
          <a:p>
            <a:endParaRPr lang="it-IT" sz="2000" b="1" dirty="0">
              <a:solidFill>
                <a:schemeClr val="bg1"/>
              </a:solidFill>
              <a:latin typeface="Arial" panose="020B0604020202020204" pitchFamily="34" charset="0"/>
              <a:cs typeface="Arial" panose="020B0604020202020204" pitchFamily="34" charset="0"/>
            </a:endParaRPr>
          </a:p>
          <a:p>
            <a:pPr marL="285750" indent="-285750">
              <a:buFontTx/>
              <a:buChar char="-"/>
            </a:pPr>
            <a:r>
              <a:rPr lang="it-IT" sz="2000" dirty="0">
                <a:solidFill>
                  <a:schemeClr val="tx2"/>
                </a:solidFill>
                <a:latin typeface="Arial" panose="020B0604020202020204" pitchFamily="34" charset="0"/>
                <a:cs typeface="Arial" panose="020B0604020202020204" pitchFamily="34" charset="0"/>
              </a:rPr>
              <a:t>Dal 16 novembre 2020 al 31 dicembre 2022 (con possibilità di consegna fino al 30 giugno 2023)</a:t>
            </a:r>
          </a:p>
          <a:p>
            <a:pPr marL="285750" indent="-285750">
              <a:buFontTx/>
              <a:buChar char="-"/>
            </a:pPr>
            <a:endParaRPr lang="it-IT" sz="1600" dirty="0">
              <a:solidFill>
                <a:schemeClr val="tx2"/>
              </a:solidFill>
              <a:latin typeface="Arial" panose="020B0604020202020204" pitchFamily="34" charset="0"/>
              <a:cs typeface="Arial" panose="020B0604020202020204" pitchFamily="34" charset="0"/>
            </a:endParaRPr>
          </a:p>
        </p:txBody>
      </p:sp>
      <p:sp>
        <p:nvSpPr>
          <p:cNvPr id="11" name="Fumetto: ovale 10">
            <a:extLst>
              <a:ext uri="{FF2B5EF4-FFF2-40B4-BE49-F238E27FC236}">
                <a16:creationId xmlns:a16="http://schemas.microsoft.com/office/drawing/2014/main" id="{634DFD35-5A5B-47A8-A944-95437C5FC877}"/>
              </a:ext>
            </a:extLst>
          </p:cNvPr>
          <p:cNvSpPr/>
          <p:nvPr/>
        </p:nvSpPr>
        <p:spPr>
          <a:xfrm>
            <a:off x="6965233" y="2253491"/>
            <a:ext cx="2498301" cy="823432"/>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a:solidFill>
                  <a:schemeClr val="tx1"/>
                </a:solidFill>
              </a:rPr>
              <a:t>Aliquote diverse se 2021 o 2022</a:t>
            </a:r>
          </a:p>
        </p:txBody>
      </p:sp>
      <p:sp>
        <p:nvSpPr>
          <p:cNvPr id="15" name="Scorrimento orizzontale 14">
            <a:extLst>
              <a:ext uri="{FF2B5EF4-FFF2-40B4-BE49-F238E27FC236}">
                <a16:creationId xmlns:a16="http://schemas.microsoft.com/office/drawing/2014/main" id="{568AFAD5-42D7-4FF4-A419-783142D931C9}"/>
              </a:ext>
            </a:extLst>
          </p:cNvPr>
          <p:cNvSpPr/>
          <p:nvPr/>
        </p:nvSpPr>
        <p:spPr>
          <a:xfrm flipH="1">
            <a:off x="8054773" y="4181371"/>
            <a:ext cx="3593867" cy="1711256"/>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accent1">
                    <a:lumMod val="50000"/>
                  </a:schemeClr>
                </a:solidFill>
              </a:rPr>
              <a:t>Normativa</a:t>
            </a:r>
          </a:p>
          <a:p>
            <a:pPr marL="285750" indent="-285750">
              <a:buFont typeface="Arial" panose="020B0604020202020204" pitchFamily="34" charset="0"/>
              <a:buChar char="•"/>
            </a:pPr>
            <a:r>
              <a:rPr lang="it-IT" sz="1600" b="1" dirty="0">
                <a:solidFill>
                  <a:schemeClr val="accent1">
                    <a:lumMod val="50000"/>
                  </a:schemeClr>
                </a:solidFill>
              </a:rPr>
              <a:t>art. 1, co. 1054 e ss., </a:t>
            </a:r>
            <a:r>
              <a:rPr lang="it-IT" sz="1600" b="1" dirty="0" err="1">
                <a:solidFill>
                  <a:schemeClr val="accent1">
                    <a:lumMod val="50000"/>
                  </a:schemeClr>
                </a:solidFill>
              </a:rPr>
              <a:t>LdB</a:t>
            </a:r>
            <a:r>
              <a:rPr lang="it-IT" sz="1600" b="1" dirty="0">
                <a:solidFill>
                  <a:schemeClr val="accent1">
                    <a:lumMod val="50000"/>
                  </a:schemeClr>
                </a:solidFill>
              </a:rPr>
              <a:t> 2021</a:t>
            </a:r>
          </a:p>
          <a:p>
            <a:pPr marL="285750" indent="-285750">
              <a:buFont typeface="Arial" panose="020B0604020202020204" pitchFamily="34" charset="0"/>
              <a:buChar char="•"/>
            </a:pPr>
            <a:r>
              <a:rPr lang="it-IT" sz="1600" b="1" dirty="0">
                <a:solidFill>
                  <a:schemeClr val="accent1">
                    <a:lumMod val="50000"/>
                  </a:schemeClr>
                </a:solidFill>
              </a:rPr>
              <a:t>art. 20, DL </a:t>
            </a:r>
            <a:r>
              <a:rPr lang="it-IT" sz="1600" b="1" spc="5"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Sostegni-bis</a:t>
            </a:r>
            <a:endParaRPr lang="it-IT" sz="1600" b="1" dirty="0">
              <a:solidFill>
                <a:schemeClr val="accent1">
                  <a:lumMod val="50000"/>
                </a:schemeClr>
              </a:solidFill>
              <a:latin typeface="Calibri" panose="020F0502020204030204" pitchFamily="34" charset="0"/>
              <a:cs typeface="Calibri" panose="020F0502020204030204" pitchFamily="34" charset="0"/>
            </a:endParaRPr>
          </a:p>
        </p:txBody>
      </p:sp>
      <p:sp>
        <p:nvSpPr>
          <p:cNvPr id="16" name="CasellaDiTesto 15">
            <a:extLst>
              <a:ext uri="{FF2B5EF4-FFF2-40B4-BE49-F238E27FC236}">
                <a16:creationId xmlns:a16="http://schemas.microsoft.com/office/drawing/2014/main" id="{2E0BD303-C1AF-491C-BFF9-860510A1E09A}"/>
              </a:ext>
            </a:extLst>
          </p:cNvPr>
          <p:cNvSpPr txBox="1"/>
          <p:nvPr/>
        </p:nvSpPr>
        <p:spPr>
          <a:xfrm>
            <a:off x="0" y="6379992"/>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050709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6">
            <a:extLst>
              <a:ext uri="{FF2B5EF4-FFF2-40B4-BE49-F238E27FC236}">
                <a16:creationId xmlns:a16="http://schemas.microsoft.com/office/drawing/2014/main" id="{96A2D1A5-DA4E-4256-BAD5-8EEAC5DF3760}"/>
              </a:ext>
            </a:extLst>
          </p:cNvPr>
          <p:cNvSpPr>
            <a:spLocks/>
          </p:cNvSpPr>
          <p:nvPr/>
        </p:nvSpPr>
        <p:spPr bwMode="auto">
          <a:xfrm>
            <a:off x="7948895" y="3583234"/>
            <a:ext cx="3966265" cy="2174968"/>
          </a:xfrm>
          <a:custGeom>
            <a:avLst/>
            <a:gdLst>
              <a:gd name="T0" fmla="*/ 656 w 728"/>
              <a:gd name="T1" fmla="*/ 0 h 1074"/>
              <a:gd name="T2" fmla="*/ 72 w 728"/>
              <a:gd name="T3" fmla="*/ 0 h 1074"/>
              <a:gd name="T4" fmla="*/ 0 w 728"/>
              <a:gd name="T5" fmla="*/ 72 h 1074"/>
              <a:gd name="T6" fmla="*/ 0 w 728"/>
              <a:gd name="T7" fmla="*/ 1002 h 1074"/>
              <a:gd name="T8" fmla="*/ 72 w 728"/>
              <a:gd name="T9" fmla="*/ 1074 h 1074"/>
              <a:gd name="T10" fmla="*/ 656 w 728"/>
              <a:gd name="T11" fmla="*/ 1074 h 1074"/>
              <a:gd name="T12" fmla="*/ 728 w 728"/>
              <a:gd name="T13" fmla="*/ 1002 h 1074"/>
              <a:gd name="T14" fmla="*/ 728 w 728"/>
              <a:gd name="T15" fmla="*/ 72 h 1074"/>
              <a:gd name="T16" fmla="*/ 656 w 728"/>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8" h="1074">
                <a:moveTo>
                  <a:pt x="656" y="0"/>
                </a:moveTo>
                <a:cubicBezTo>
                  <a:pt x="72" y="0"/>
                  <a:pt x="72" y="0"/>
                  <a:pt x="72" y="0"/>
                </a:cubicBezTo>
                <a:cubicBezTo>
                  <a:pt x="32" y="0"/>
                  <a:pt x="0" y="32"/>
                  <a:pt x="0" y="72"/>
                </a:cubicBezTo>
                <a:cubicBezTo>
                  <a:pt x="0" y="1002"/>
                  <a:pt x="0" y="1002"/>
                  <a:pt x="0" y="1002"/>
                </a:cubicBezTo>
                <a:cubicBezTo>
                  <a:pt x="0" y="1042"/>
                  <a:pt x="32" y="1074"/>
                  <a:pt x="72" y="1074"/>
                </a:cubicBezTo>
                <a:cubicBezTo>
                  <a:pt x="656" y="1074"/>
                  <a:pt x="656" y="1074"/>
                  <a:pt x="656" y="1074"/>
                </a:cubicBezTo>
                <a:cubicBezTo>
                  <a:pt x="696" y="1074"/>
                  <a:pt x="728" y="1042"/>
                  <a:pt x="728" y="1002"/>
                </a:cubicBezTo>
                <a:cubicBezTo>
                  <a:pt x="728" y="72"/>
                  <a:pt x="728" y="72"/>
                  <a:pt x="728" y="72"/>
                </a:cubicBezTo>
                <a:cubicBezTo>
                  <a:pt x="728" y="32"/>
                  <a:pt x="696" y="0"/>
                  <a:pt x="656" y="0"/>
                </a:cubicBez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33" name="Freeform 16">
            <a:extLst>
              <a:ext uri="{FF2B5EF4-FFF2-40B4-BE49-F238E27FC236}">
                <a16:creationId xmlns:a16="http://schemas.microsoft.com/office/drawing/2014/main" id="{6BE31255-1EC5-4210-9B00-CD36936BE8AA}"/>
              </a:ext>
            </a:extLst>
          </p:cNvPr>
          <p:cNvSpPr>
            <a:spLocks/>
          </p:cNvSpPr>
          <p:nvPr/>
        </p:nvSpPr>
        <p:spPr bwMode="auto">
          <a:xfrm>
            <a:off x="7948895" y="852011"/>
            <a:ext cx="3966265" cy="2174968"/>
          </a:xfrm>
          <a:custGeom>
            <a:avLst/>
            <a:gdLst>
              <a:gd name="T0" fmla="*/ 656 w 728"/>
              <a:gd name="T1" fmla="*/ 0 h 1074"/>
              <a:gd name="T2" fmla="*/ 72 w 728"/>
              <a:gd name="T3" fmla="*/ 0 h 1074"/>
              <a:gd name="T4" fmla="*/ 0 w 728"/>
              <a:gd name="T5" fmla="*/ 72 h 1074"/>
              <a:gd name="T6" fmla="*/ 0 w 728"/>
              <a:gd name="T7" fmla="*/ 1002 h 1074"/>
              <a:gd name="T8" fmla="*/ 72 w 728"/>
              <a:gd name="T9" fmla="*/ 1074 h 1074"/>
              <a:gd name="T10" fmla="*/ 656 w 728"/>
              <a:gd name="T11" fmla="*/ 1074 h 1074"/>
              <a:gd name="T12" fmla="*/ 728 w 728"/>
              <a:gd name="T13" fmla="*/ 1002 h 1074"/>
              <a:gd name="T14" fmla="*/ 728 w 728"/>
              <a:gd name="T15" fmla="*/ 72 h 1074"/>
              <a:gd name="T16" fmla="*/ 656 w 728"/>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8" h="1074">
                <a:moveTo>
                  <a:pt x="656" y="0"/>
                </a:moveTo>
                <a:cubicBezTo>
                  <a:pt x="72" y="0"/>
                  <a:pt x="72" y="0"/>
                  <a:pt x="72" y="0"/>
                </a:cubicBezTo>
                <a:cubicBezTo>
                  <a:pt x="32" y="0"/>
                  <a:pt x="0" y="32"/>
                  <a:pt x="0" y="72"/>
                </a:cubicBezTo>
                <a:cubicBezTo>
                  <a:pt x="0" y="1002"/>
                  <a:pt x="0" y="1002"/>
                  <a:pt x="0" y="1002"/>
                </a:cubicBezTo>
                <a:cubicBezTo>
                  <a:pt x="0" y="1042"/>
                  <a:pt x="32" y="1074"/>
                  <a:pt x="72" y="1074"/>
                </a:cubicBezTo>
                <a:cubicBezTo>
                  <a:pt x="656" y="1074"/>
                  <a:pt x="656" y="1074"/>
                  <a:pt x="656" y="1074"/>
                </a:cubicBezTo>
                <a:cubicBezTo>
                  <a:pt x="696" y="1074"/>
                  <a:pt x="728" y="1042"/>
                  <a:pt x="728" y="1002"/>
                </a:cubicBezTo>
                <a:cubicBezTo>
                  <a:pt x="728" y="72"/>
                  <a:pt x="728" y="72"/>
                  <a:pt x="728" y="72"/>
                </a:cubicBezTo>
                <a:cubicBezTo>
                  <a:pt x="728" y="32"/>
                  <a:pt x="696" y="0"/>
                  <a:pt x="656" y="0"/>
                </a:cubicBezTo>
                <a:close/>
              </a:path>
            </a:pathLst>
          </a:custGeom>
          <a:solidFill>
            <a:schemeClr val="bg1">
              <a:lumMod val="8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109500" y="74228"/>
            <a:ext cx="8565738"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CREDITI DI IMPOSTA BENI STRUMENTALI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588C5D2B-3188-4CDF-A3F6-44C73106D051}"/>
              </a:ext>
            </a:extLst>
          </p:cNvPr>
          <p:cNvSpPr txBox="1"/>
          <p:nvPr/>
        </p:nvSpPr>
        <p:spPr>
          <a:xfrm>
            <a:off x="3444500" y="1089451"/>
            <a:ext cx="4369675"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Società di persone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Società di capitali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Imprese individuali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Enti non commerciali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Stabili organizzazioni di non residenti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rgbClr val="ED7D31"/>
                </a:solidFill>
                <a:effectLst/>
                <a:uLnTx/>
                <a:uFillTx/>
                <a:latin typeface="Arial" panose="020B0604020202020204" pitchFamily="34" charset="0"/>
                <a:cs typeface="Arial" panose="020B0604020202020204" pitchFamily="34" charset="0"/>
              </a:rPr>
              <a:t>Esercenti arti e professioni (no 4.0)</a:t>
            </a:r>
          </a:p>
        </p:txBody>
      </p:sp>
      <p:sp>
        <p:nvSpPr>
          <p:cNvPr id="23" name="CasellaDiTesto 22">
            <a:extLst>
              <a:ext uri="{FF2B5EF4-FFF2-40B4-BE49-F238E27FC236}">
                <a16:creationId xmlns:a16="http://schemas.microsoft.com/office/drawing/2014/main" id="{B8E73607-F806-461E-8A7D-4FC6D58C289E}"/>
              </a:ext>
            </a:extLst>
          </p:cNvPr>
          <p:cNvSpPr txBox="1"/>
          <p:nvPr/>
        </p:nvSpPr>
        <p:spPr>
          <a:xfrm>
            <a:off x="7948895" y="973316"/>
            <a:ext cx="383154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Esclusioni</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Imprese in liquidazione volontaria, fallimento, liquidazione coatta amministrativa, concordato senza continuità, etc.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Imprese destinatarie di sanzioni interdittive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Sicurezza lavoro e reg. contributiva</a:t>
            </a:r>
          </a:p>
        </p:txBody>
      </p:sp>
      <p:grpSp>
        <p:nvGrpSpPr>
          <p:cNvPr id="24" name="Gruppo 23">
            <a:extLst>
              <a:ext uri="{FF2B5EF4-FFF2-40B4-BE49-F238E27FC236}">
                <a16:creationId xmlns:a16="http://schemas.microsoft.com/office/drawing/2014/main" id="{EAD01D73-7C31-4BBC-85A9-F7A749E24B01}"/>
              </a:ext>
            </a:extLst>
          </p:cNvPr>
          <p:cNvGrpSpPr/>
          <p:nvPr/>
        </p:nvGrpSpPr>
        <p:grpSpPr>
          <a:xfrm>
            <a:off x="516335" y="1078730"/>
            <a:ext cx="2901156" cy="1160462"/>
            <a:chOff x="2613421" y="619982"/>
            <a:chExt cx="2901156" cy="1160462"/>
          </a:xfrm>
        </p:grpSpPr>
        <p:sp>
          <p:nvSpPr>
            <p:cNvPr id="25" name="Freccia a gallone 24">
              <a:extLst>
                <a:ext uri="{FF2B5EF4-FFF2-40B4-BE49-F238E27FC236}">
                  <a16:creationId xmlns:a16="http://schemas.microsoft.com/office/drawing/2014/main" id="{455534D9-F780-4903-ABA7-C98FD790AEB4}"/>
                </a:ext>
              </a:extLst>
            </p:cNvPr>
            <p:cNvSpPr/>
            <p:nvPr/>
          </p:nvSpPr>
          <p:spPr>
            <a:xfrm>
              <a:off x="2613421" y="619982"/>
              <a:ext cx="2901156" cy="1160462"/>
            </a:xfrm>
            <a:prstGeom prst="chevr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Freccia a gallone 4">
              <a:extLst>
                <a:ext uri="{FF2B5EF4-FFF2-40B4-BE49-F238E27FC236}">
                  <a16:creationId xmlns:a16="http://schemas.microsoft.com/office/drawing/2014/main" id="{4632477D-9CCE-49D9-B970-8C670F83F0F9}"/>
                </a:ext>
              </a:extLst>
            </p:cNvPr>
            <p:cNvSpPr txBox="1"/>
            <p:nvPr/>
          </p:nvSpPr>
          <p:spPr>
            <a:xfrm>
              <a:off x="3193652" y="619982"/>
              <a:ext cx="1740694" cy="116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Arial" panose="020B0604020202020204" pitchFamily="34" charset="0"/>
                  <a:cs typeface="Arial" panose="020B0604020202020204" pitchFamily="34" charset="0"/>
                </a:rPr>
                <a:t>AMBITO</a:t>
              </a:r>
            </a:p>
            <a:p>
              <a:pPr marL="0" lvl="0" indent="0" algn="ctr" defTabSz="711200">
                <a:lnSpc>
                  <a:spcPct val="90000"/>
                </a:lnSpc>
                <a:spcBef>
                  <a:spcPct val="0"/>
                </a:spcBef>
                <a:spcAft>
                  <a:spcPct val="35000"/>
                </a:spcAft>
                <a:buNone/>
              </a:pPr>
              <a:r>
                <a:rPr lang="it-IT" sz="1600" b="1" dirty="0">
                  <a:latin typeface="Arial" panose="020B0604020202020204" pitchFamily="34" charset="0"/>
                  <a:cs typeface="Arial" panose="020B0604020202020204" pitchFamily="34" charset="0"/>
                </a:rPr>
                <a:t>SOGGETTIVO</a:t>
              </a:r>
              <a:endParaRPr lang="it-IT" sz="1600" b="1" kern="1200" dirty="0">
                <a:latin typeface="Arial" panose="020B0604020202020204" pitchFamily="34" charset="0"/>
                <a:cs typeface="Arial" panose="020B0604020202020204" pitchFamily="34" charset="0"/>
              </a:endParaRPr>
            </a:p>
          </p:txBody>
        </p:sp>
      </p:grpSp>
      <p:grpSp>
        <p:nvGrpSpPr>
          <p:cNvPr id="27" name="Gruppo 26">
            <a:extLst>
              <a:ext uri="{FF2B5EF4-FFF2-40B4-BE49-F238E27FC236}">
                <a16:creationId xmlns:a16="http://schemas.microsoft.com/office/drawing/2014/main" id="{73707FE8-2484-407E-98BC-0B98581D208C}"/>
              </a:ext>
            </a:extLst>
          </p:cNvPr>
          <p:cNvGrpSpPr/>
          <p:nvPr/>
        </p:nvGrpSpPr>
        <p:grpSpPr>
          <a:xfrm>
            <a:off x="373965" y="4068503"/>
            <a:ext cx="2901156" cy="1160462"/>
            <a:chOff x="2613421" y="619982"/>
            <a:chExt cx="2901156" cy="1160462"/>
          </a:xfrm>
        </p:grpSpPr>
        <p:sp>
          <p:nvSpPr>
            <p:cNvPr id="28" name="Freccia a gallone 27">
              <a:extLst>
                <a:ext uri="{FF2B5EF4-FFF2-40B4-BE49-F238E27FC236}">
                  <a16:creationId xmlns:a16="http://schemas.microsoft.com/office/drawing/2014/main" id="{8815B452-E1BF-4B0E-A2BC-56804FA607A9}"/>
                </a:ext>
              </a:extLst>
            </p:cNvPr>
            <p:cNvSpPr/>
            <p:nvPr/>
          </p:nvSpPr>
          <p:spPr>
            <a:xfrm>
              <a:off x="2613421" y="619982"/>
              <a:ext cx="2901156" cy="1160462"/>
            </a:xfrm>
            <a:prstGeom prst="chevr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reccia a gallone 4">
              <a:extLst>
                <a:ext uri="{FF2B5EF4-FFF2-40B4-BE49-F238E27FC236}">
                  <a16:creationId xmlns:a16="http://schemas.microsoft.com/office/drawing/2014/main" id="{195E6A81-4BDC-40E6-ADB8-86CE58455CCF}"/>
                </a:ext>
              </a:extLst>
            </p:cNvPr>
            <p:cNvSpPr txBox="1"/>
            <p:nvPr/>
          </p:nvSpPr>
          <p:spPr>
            <a:xfrm>
              <a:off x="3193652" y="619982"/>
              <a:ext cx="1740694" cy="116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Arial" panose="020B0604020202020204" pitchFamily="34" charset="0"/>
                  <a:cs typeface="Arial" panose="020B0604020202020204" pitchFamily="34" charset="0"/>
                </a:rPr>
                <a:t>AMBITO</a:t>
              </a:r>
            </a:p>
            <a:p>
              <a:pPr marL="0" lvl="0" indent="0" algn="ctr" defTabSz="711200">
                <a:lnSpc>
                  <a:spcPct val="90000"/>
                </a:lnSpc>
                <a:spcBef>
                  <a:spcPct val="0"/>
                </a:spcBef>
                <a:spcAft>
                  <a:spcPct val="35000"/>
                </a:spcAft>
                <a:buNone/>
              </a:pPr>
              <a:r>
                <a:rPr lang="it-IT" sz="1600" b="1" dirty="0">
                  <a:latin typeface="Arial" panose="020B0604020202020204" pitchFamily="34" charset="0"/>
                  <a:cs typeface="Arial" panose="020B0604020202020204" pitchFamily="34" charset="0"/>
                </a:rPr>
                <a:t>OGGETIVO</a:t>
              </a:r>
              <a:endParaRPr lang="it-IT" sz="1600" b="1" kern="1200" dirty="0">
                <a:latin typeface="Arial" panose="020B0604020202020204" pitchFamily="34" charset="0"/>
                <a:cs typeface="Arial" panose="020B0604020202020204" pitchFamily="34" charset="0"/>
              </a:endParaRPr>
            </a:p>
          </p:txBody>
        </p:sp>
      </p:grpSp>
      <p:sp>
        <p:nvSpPr>
          <p:cNvPr id="30" name="CasellaDiTesto 29">
            <a:extLst>
              <a:ext uri="{FF2B5EF4-FFF2-40B4-BE49-F238E27FC236}">
                <a16:creationId xmlns:a16="http://schemas.microsoft.com/office/drawing/2014/main" id="{C7516658-0BB3-4B89-B74F-C4EE815CF88D}"/>
              </a:ext>
            </a:extLst>
          </p:cNvPr>
          <p:cNvSpPr txBox="1"/>
          <p:nvPr/>
        </p:nvSpPr>
        <p:spPr>
          <a:xfrm>
            <a:off x="3265144" y="3615547"/>
            <a:ext cx="4501459"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Beni materiali e </a:t>
            </a:r>
            <a:r>
              <a:rPr kumimoji="0" lang="it-IT" sz="16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immateriali</a:t>
            </a: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diversi da Allegato A e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kumimoji="0" lang="it-IT"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Beni</a:t>
            </a: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(anche </a:t>
            </a:r>
            <a:r>
              <a:rPr kumimoji="0" lang="it-IT"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software</a:t>
            </a:r>
            <a:r>
              <a:rPr kumimoji="0" lang="it-IT" sz="16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 finalizzati a favorire la trasformazione tecnologica e digitale secondo il </a:t>
            </a:r>
            <a:r>
              <a:rPr kumimoji="0" lang="it-IT"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paradigma 4.0 </a:t>
            </a:r>
            <a:r>
              <a:rPr kumimoji="0" lang="it-IT" sz="16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(interconnessione, scambio di dati, integrazione costante dei sistemi produttivi)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1" name="CasellaDiTesto 30">
            <a:extLst>
              <a:ext uri="{FF2B5EF4-FFF2-40B4-BE49-F238E27FC236}">
                <a16:creationId xmlns:a16="http://schemas.microsoft.com/office/drawing/2014/main" id="{BB3A5171-E4DC-4364-BB49-64574987103F}"/>
              </a:ext>
            </a:extLst>
          </p:cNvPr>
          <p:cNvSpPr txBox="1"/>
          <p:nvPr/>
        </p:nvSpPr>
        <p:spPr>
          <a:xfrm>
            <a:off x="8055415" y="3689458"/>
            <a:ext cx="3819866"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Esclusioni</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Mezzi di trasporto a motore art. 164, co. 1, TUIR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Aliquota ammortamento &lt; 6,5%</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Fabbricati e costruzioni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Beni gratuitamente devolvibili delle imprese operanti in concessione e a tariffa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t-IT" sz="14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Condutture, condotte, m. rotabile,…</a:t>
            </a:r>
          </a:p>
        </p:txBody>
      </p:sp>
      <p:sp>
        <p:nvSpPr>
          <p:cNvPr id="18" name="CasellaDiTesto 17">
            <a:extLst>
              <a:ext uri="{FF2B5EF4-FFF2-40B4-BE49-F238E27FC236}">
                <a16:creationId xmlns:a16="http://schemas.microsoft.com/office/drawing/2014/main" id="{494B0509-D06F-4FBF-8A91-180B1903BD37}"/>
              </a:ext>
            </a:extLst>
          </p:cNvPr>
          <p:cNvSpPr txBox="1"/>
          <p:nvPr/>
        </p:nvSpPr>
        <p:spPr>
          <a:xfrm>
            <a:off x="0" y="6363656"/>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07726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491145" y="17030"/>
            <a:ext cx="7787972"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CREDITI DI IMPOSTA BENI STRUMENTALI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99B15337-B82D-40F9-9073-C8320571344C}"/>
              </a:ext>
            </a:extLst>
          </p:cNvPr>
          <p:cNvPicPr>
            <a:picLocks noChangeAspect="1"/>
          </p:cNvPicPr>
          <p:nvPr/>
        </p:nvPicPr>
        <p:blipFill>
          <a:blip r:embed="rId4"/>
          <a:stretch>
            <a:fillRect/>
          </a:stretch>
        </p:blipFill>
        <p:spPr>
          <a:xfrm>
            <a:off x="3282916" y="778872"/>
            <a:ext cx="8632848" cy="5277960"/>
          </a:xfrm>
          <a:prstGeom prst="rect">
            <a:avLst/>
          </a:prstGeom>
        </p:spPr>
      </p:pic>
      <p:pic>
        <p:nvPicPr>
          <p:cNvPr id="10" name="Picture 2" descr="business unit, factory, industrial unit, manufacturing factory, manufacturing plant, oil industry ">
            <a:extLst>
              <a:ext uri="{FF2B5EF4-FFF2-40B4-BE49-F238E27FC236}">
                <a16:creationId xmlns:a16="http://schemas.microsoft.com/office/drawing/2014/main" id="{A1C47FCD-ACAD-4FD1-8A53-ABCD5B499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37" y="3574644"/>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Ovale 1">
            <a:extLst>
              <a:ext uri="{FF2B5EF4-FFF2-40B4-BE49-F238E27FC236}">
                <a16:creationId xmlns:a16="http://schemas.microsoft.com/office/drawing/2014/main" id="{02418B46-BB8B-4185-B805-EEB403675C17}"/>
              </a:ext>
            </a:extLst>
          </p:cNvPr>
          <p:cNvSpPr/>
          <p:nvPr/>
        </p:nvSpPr>
        <p:spPr>
          <a:xfrm>
            <a:off x="8399721" y="2923953"/>
            <a:ext cx="2158409" cy="1467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NOVITÀ SOSTEGNI-BIS</a:t>
            </a:r>
          </a:p>
          <a:p>
            <a:pPr algn="ctr"/>
            <a:r>
              <a:rPr lang="it-IT" b="1" dirty="0">
                <a:solidFill>
                  <a:srgbClr val="FF0000"/>
                </a:solidFill>
                <a:effectLst>
                  <a:outerShdw blurRad="38100" dist="38100" dir="2700000" algn="tl">
                    <a:srgbClr val="000000">
                      <a:alpha val="43137"/>
                    </a:srgbClr>
                  </a:outerShdw>
                </a:effectLst>
              </a:rPr>
              <a:t>Unica quota annuale </a:t>
            </a:r>
          </a:p>
        </p:txBody>
      </p:sp>
      <p:sp>
        <p:nvSpPr>
          <p:cNvPr id="11" name="CasellaDiTesto 10">
            <a:extLst>
              <a:ext uri="{FF2B5EF4-FFF2-40B4-BE49-F238E27FC236}">
                <a16:creationId xmlns:a16="http://schemas.microsoft.com/office/drawing/2014/main" id="{61AA13E5-8291-4995-A186-429A1A94DA82}"/>
              </a:ext>
            </a:extLst>
          </p:cNvPr>
          <p:cNvSpPr txBox="1"/>
          <p:nvPr/>
        </p:nvSpPr>
        <p:spPr>
          <a:xfrm>
            <a:off x="-119198" y="639823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741936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pic>
        <p:nvPicPr>
          <p:cNvPr id="6146" name="Picture 2" descr="business unit, factory, industrial unit, manufacturing factory, manufacturing plant, oil industry ">
            <a:extLst>
              <a:ext uri="{FF2B5EF4-FFF2-40B4-BE49-F238E27FC236}">
                <a16:creationId xmlns:a16="http://schemas.microsoft.com/office/drawing/2014/main" id="{28732F55-354D-49A1-81C7-7B8236F96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7" y="3574644"/>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432141FA-2940-4CBA-85C6-7026D9D063F6}"/>
              </a:ext>
            </a:extLst>
          </p:cNvPr>
          <p:cNvPicPr>
            <a:picLocks noChangeAspect="1"/>
          </p:cNvPicPr>
          <p:nvPr/>
        </p:nvPicPr>
        <p:blipFill>
          <a:blip r:embed="rId5"/>
          <a:stretch>
            <a:fillRect/>
          </a:stretch>
        </p:blipFill>
        <p:spPr>
          <a:xfrm>
            <a:off x="2738779" y="838086"/>
            <a:ext cx="9176984" cy="4893524"/>
          </a:xfrm>
          <a:prstGeom prst="rect">
            <a:avLst/>
          </a:prstGeom>
        </p:spPr>
      </p:pic>
      <p:sp>
        <p:nvSpPr>
          <p:cNvPr id="9" name="CasellaDiTesto 8">
            <a:extLst>
              <a:ext uri="{FF2B5EF4-FFF2-40B4-BE49-F238E27FC236}">
                <a16:creationId xmlns:a16="http://schemas.microsoft.com/office/drawing/2014/main" id="{03D80468-80C9-4048-9D9C-F919183842EB}"/>
              </a:ext>
            </a:extLst>
          </p:cNvPr>
          <p:cNvSpPr txBox="1"/>
          <p:nvPr/>
        </p:nvSpPr>
        <p:spPr>
          <a:xfrm>
            <a:off x="2491145" y="17030"/>
            <a:ext cx="7787972"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CREDITI DI IMPOSTA BENI STRUMENTALI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BF2AADA3-1FAE-4A87-9950-4BC8B0629112}"/>
              </a:ext>
            </a:extLst>
          </p:cNvPr>
          <p:cNvSpPr txBox="1"/>
          <p:nvPr/>
        </p:nvSpPr>
        <p:spPr>
          <a:xfrm>
            <a:off x="0" y="6331575"/>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971616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pic>
        <p:nvPicPr>
          <p:cNvPr id="6146" name="Picture 2" descr="business unit, factory, industrial unit, manufacturing factory, manufacturing plant, oil industry ">
            <a:extLst>
              <a:ext uri="{FF2B5EF4-FFF2-40B4-BE49-F238E27FC236}">
                <a16:creationId xmlns:a16="http://schemas.microsoft.com/office/drawing/2014/main" id="{28732F55-354D-49A1-81C7-7B8236F96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7" y="3574644"/>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7CA86400-1FE8-4C4A-8631-4B50BD24192F}"/>
              </a:ext>
            </a:extLst>
          </p:cNvPr>
          <p:cNvPicPr>
            <a:picLocks noChangeAspect="1"/>
          </p:cNvPicPr>
          <p:nvPr/>
        </p:nvPicPr>
        <p:blipFill>
          <a:blip r:embed="rId5"/>
          <a:stretch>
            <a:fillRect/>
          </a:stretch>
        </p:blipFill>
        <p:spPr>
          <a:xfrm>
            <a:off x="3535219" y="700769"/>
            <a:ext cx="7974384" cy="5626371"/>
          </a:xfrm>
          <a:prstGeom prst="rect">
            <a:avLst/>
          </a:prstGeom>
        </p:spPr>
      </p:pic>
      <p:sp>
        <p:nvSpPr>
          <p:cNvPr id="10" name="CasellaDiTesto 9">
            <a:extLst>
              <a:ext uri="{FF2B5EF4-FFF2-40B4-BE49-F238E27FC236}">
                <a16:creationId xmlns:a16="http://schemas.microsoft.com/office/drawing/2014/main" id="{337F2ED3-8A27-45F9-B088-7FDE3C4CF1BA}"/>
              </a:ext>
            </a:extLst>
          </p:cNvPr>
          <p:cNvSpPr txBox="1"/>
          <p:nvPr/>
        </p:nvSpPr>
        <p:spPr>
          <a:xfrm>
            <a:off x="2491145" y="17030"/>
            <a:ext cx="7787972"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CREDITI DI IMPOSTA BENI STRUMENTALI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BCBB8984-5D82-481C-AF72-C77398459607}"/>
              </a:ext>
            </a:extLst>
          </p:cNvPr>
          <p:cNvSpPr txBox="1"/>
          <p:nvPr/>
        </p:nvSpPr>
        <p:spPr>
          <a:xfrm>
            <a:off x="101520" y="636703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4113614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pic>
        <p:nvPicPr>
          <p:cNvPr id="6146" name="Picture 2" descr="business unit, factory, industrial unit, manufacturing factory, manufacturing plant, oil industry ">
            <a:extLst>
              <a:ext uri="{FF2B5EF4-FFF2-40B4-BE49-F238E27FC236}">
                <a16:creationId xmlns:a16="http://schemas.microsoft.com/office/drawing/2014/main" id="{28732F55-354D-49A1-81C7-7B8236F96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7" y="3574644"/>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8E806C46-85EB-4019-AED2-71208640F091}"/>
              </a:ext>
            </a:extLst>
          </p:cNvPr>
          <p:cNvPicPr>
            <a:picLocks noChangeAspect="1"/>
          </p:cNvPicPr>
          <p:nvPr/>
        </p:nvPicPr>
        <p:blipFill>
          <a:blip r:embed="rId5"/>
          <a:stretch>
            <a:fillRect/>
          </a:stretch>
        </p:blipFill>
        <p:spPr>
          <a:xfrm>
            <a:off x="3396219" y="815248"/>
            <a:ext cx="8519544" cy="5072312"/>
          </a:xfrm>
          <a:prstGeom prst="rect">
            <a:avLst/>
          </a:prstGeom>
        </p:spPr>
      </p:pic>
      <p:sp>
        <p:nvSpPr>
          <p:cNvPr id="9" name="CasellaDiTesto 8">
            <a:extLst>
              <a:ext uri="{FF2B5EF4-FFF2-40B4-BE49-F238E27FC236}">
                <a16:creationId xmlns:a16="http://schemas.microsoft.com/office/drawing/2014/main" id="{9E8A42BF-8D26-4CF4-B3B8-A4770842AA22}"/>
              </a:ext>
            </a:extLst>
          </p:cNvPr>
          <p:cNvSpPr txBox="1"/>
          <p:nvPr/>
        </p:nvSpPr>
        <p:spPr>
          <a:xfrm>
            <a:off x="2491145" y="17030"/>
            <a:ext cx="7787972"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CREDITI DI IMPOSTA BENI STRUMENTALI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B5245F0C-DE56-4063-8B3C-1162C365BFD6}"/>
              </a:ext>
            </a:extLst>
          </p:cNvPr>
          <p:cNvSpPr txBox="1"/>
          <p:nvPr/>
        </p:nvSpPr>
        <p:spPr>
          <a:xfrm>
            <a:off x="2144" y="636703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78147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4">
            <a:extLst>
              <a:ext uri="{FF2B5EF4-FFF2-40B4-BE49-F238E27FC236}">
                <a16:creationId xmlns:a16="http://schemas.microsoft.com/office/drawing/2014/main" id="{07039542-CE11-6344-BB79-B9A29394301D}"/>
              </a:ext>
            </a:extLst>
          </p:cNvPr>
          <p:cNvSpPr>
            <a:spLocks/>
          </p:cNvSpPr>
          <p:nvPr/>
        </p:nvSpPr>
        <p:spPr bwMode="auto">
          <a:xfrm rot="16200000">
            <a:off x="1782810" y="626562"/>
            <a:ext cx="430004" cy="326472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CREDITO DI IMPOSTA R&amp;S VACCINI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D9264A75-87E2-49B4-8AA3-38BC33AFE60E}"/>
              </a:ext>
            </a:extLst>
          </p:cNvPr>
          <p:cNvSpPr>
            <a:spLocks noChangeArrowheads="1"/>
          </p:cNvSpPr>
          <p:nvPr/>
        </p:nvSpPr>
        <p:spPr bwMode="auto">
          <a:xfrm>
            <a:off x="365452" y="2079563"/>
            <a:ext cx="11631533" cy="409342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b="1" dirty="0">
                <a:solidFill>
                  <a:schemeClr val="bg1"/>
                </a:solidFill>
                <a:latin typeface="Arial" panose="020B0604020202020204" pitchFamily="34" charset="0"/>
                <a:cs typeface="Arial" panose="020B0604020202020204" pitchFamily="34" charset="0"/>
              </a:rPr>
              <a:t>AMBITO SOGGETTIVO</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b="1" dirty="0">
              <a:solidFill>
                <a:schemeClr val="tx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dirty="0">
                <a:solidFill>
                  <a:schemeClr val="tx2"/>
                </a:solidFill>
                <a:latin typeface="Arial" panose="020B0604020202020204" pitchFamily="34" charset="0"/>
                <a:cs typeface="Arial" panose="020B0604020202020204" pitchFamily="34" charset="0"/>
              </a:rPr>
              <a:t>- i</a:t>
            </a: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mprese che effettuano attività di ricerca e sviluppo per farmaci innovativi, inclusi i vaccini;</a:t>
            </a: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COMMESSE ESTERE: anche imprese residenti o stabili organizzazioni nel territorio dello Stato di soggetti non residenti che eseguono le attività di ricerca e sviluppo in Italia nel caso di contratti stipulati con imprese UE, SEE, o Stati white-list</a:t>
            </a:r>
          </a:p>
          <a:p>
            <a:pPr marR="0" lvl="0" algn="l" defTabSz="914400" rtl="0" eaLnBrk="0" fontAlgn="base" latinLnBrk="0" hangingPunct="0">
              <a:lnSpc>
                <a:spcPct val="100000"/>
              </a:lnSpc>
              <a:spcBef>
                <a:spcPct val="0"/>
              </a:spcBef>
              <a:spcAft>
                <a:spcPct val="0"/>
              </a:spcAft>
              <a:buClrTx/>
              <a:buSzTx/>
              <a:tabLst/>
            </a:pPr>
            <a:endParaRPr kumimoji="0" lang="it-IT" altLang="it-IT" sz="1000" b="0" i="0" u="none" strike="noStrike" cap="none" normalizeH="0" baseline="0" dirty="0">
              <a:ln>
                <a:noFill/>
              </a:ln>
              <a:solidFill>
                <a:srgbClr val="474747"/>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000" dirty="0">
              <a:solidFill>
                <a:schemeClr val="tx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Credito d'imposta nella misura del </a:t>
            </a:r>
            <a:r>
              <a:rPr kumimoji="0" lang="it-IT" altLang="it-IT"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20% </a:t>
            </a: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dei costi sostenuti dal 1° giugno 2021 al 31 dicembre 2030. </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dirty="0">
              <a:solidFill>
                <a:schemeClr val="tx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altLang="it-IT" dirty="0">
                <a:solidFill>
                  <a:schemeClr val="tx2"/>
                </a:solidFill>
                <a:latin typeface="Arial" panose="020B0604020202020204" pitchFamily="34" charset="0"/>
                <a:cs typeface="Arial" panose="020B0604020202020204" pitchFamily="34" charset="0"/>
              </a:rPr>
              <a:t>B</a:t>
            </a: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ase di calcolo del credito d'imposta:</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tutti i costi sostenuti per ricerca fondamentale, ricerca industriale, sviluppo sperimentale e studi di fattibilità necessari per il progetto di ricerca e sviluppo nel corso della sua durata (ad esclusione dei costi relativi agli immobili e ai terreni)</a:t>
            </a:r>
          </a:p>
          <a:p>
            <a:pPr marR="0" lvl="0" algn="l" defTabSz="914400" rtl="0" eaLnBrk="0" fontAlgn="base" latinLnBrk="0" hangingPunct="0">
              <a:lnSpc>
                <a:spcPct val="100000"/>
              </a:lnSpc>
              <a:spcBef>
                <a:spcPct val="0"/>
              </a:spcBef>
              <a:spcAft>
                <a:spcPct val="0"/>
              </a:spcAft>
              <a:buClrTx/>
              <a:buSzTx/>
              <a:tabLst/>
            </a:pPr>
            <a:endParaRPr lang="it-IT" altLang="it-IT" dirty="0">
              <a:solidFill>
                <a:schemeClr val="tx2"/>
              </a:solidFill>
              <a:latin typeface="Arial" panose="020B0604020202020204" pitchFamily="34" charset="0"/>
              <a:cs typeface="Arial" panose="020B0604020202020204" pitchFamily="34" charset="0"/>
            </a:endParaRPr>
          </a:p>
        </p:txBody>
      </p:sp>
      <p:pic>
        <p:nvPicPr>
          <p:cNvPr id="5122" name="Picture 2" descr="coronavirus, flu, protection, vaccine, virus, covid-19, corona, corona virus ">
            <a:extLst>
              <a:ext uri="{FF2B5EF4-FFF2-40B4-BE49-F238E27FC236}">
                <a16:creationId xmlns:a16="http://schemas.microsoft.com/office/drawing/2014/main" id="{6E03EDCD-F06A-4789-98E9-866D84BC8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219" y="739556"/>
            <a:ext cx="1461384" cy="1461384"/>
          </a:xfrm>
          <a:prstGeom prst="rect">
            <a:avLst/>
          </a:prstGeom>
          <a:noFill/>
          <a:extLst>
            <a:ext uri="{909E8E84-426E-40DD-AFC4-6F175D3DCCD1}">
              <a14:hiddenFill xmlns:a14="http://schemas.microsoft.com/office/drawing/2010/main">
                <a:solidFill>
                  <a:srgbClr val="FFFFFF"/>
                </a:solidFill>
              </a14:hiddenFill>
            </a:ext>
          </a:extLst>
        </p:spPr>
      </p:pic>
      <p:sp>
        <p:nvSpPr>
          <p:cNvPr id="11" name="Scorrimento orizzontale 10">
            <a:extLst>
              <a:ext uri="{FF2B5EF4-FFF2-40B4-BE49-F238E27FC236}">
                <a16:creationId xmlns:a16="http://schemas.microsoft.com/office/drawing/2014/main" id="{3BB96106-E2D8-404E-8296-4966C7923A08}"/>
              </a:ext>
            </a:extLst>
          </p:cNvPr>
          <p:cNvSpPr/>
          <p:nvPr/>
        </p:nvSpPr>
        <p:spPr>
          <a:xfrm flipH="1">
            <a:off x="4110159" y="766819"/>
            <a:ext cx="3593867" cy="1711256"/>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accent1">
                    <a:lumMod val="50000"/>
                  </a:schemeClr>
                </a:solidFill>
                <a:latin typeface="Arial" panose="020B0604020202020204" pitchFamily="34" charset="0"/>
                <a:cs typeface="Arial" panose="020B0604020202020204" pitchFamily="34" charset="0"/>
              </a:rPr>
              <a:t>Normativa</a:t>
            </a:r>
          </a:p>
          <a:p>
            <a:pPr marL="285750" indent="-285750">
              <a:buFont typeface="Arial" panose="020B0604020202020204" pitchFamily="34" charset="0"/>
              <a:buChar char="•"/>
            </a:pPr>
            <a:r>
              <a:rPr lang="it-IT" sz="1600" dirty="0">
                <a:solidFill>
                  <a:schemeClr val="accent1">
                    <a:lumMod val="50000"/>
                  </a:schemeClr>
                </a:solidFill>
                <a:latin typeface="Arial" panose="020B0604020202020204" pitchFamily="34" charset="0"/>
                <a:cs typeface="Arial" panose="020B0604020202020204" pitchFamily="34" charset="0"/>
              </a:rPr>
              <a:t>art. 31, DL </a:t>
            </a:r>
            <a:r>
              <a:rPr lang="it-IT" sz="1600" spc="5"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Sostegni-bis</a:t>
            </a:r>
            <a:endParaRPr lang="it-IT" sz="1600" b="1" dirty="0">
              <a:solidFill>
                <a:schemeClr val="accent1">
                  <a:lumMod val="50000"/>
                </a:schemeClr>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67E13E37-094C-4D9E-ADA3-08C67826374E}"/>
              </a:ext>
            </a:extLst>
          </p:cNvPr>
          <p:cNvSpPr txBox="1"/>
          <p:nvPr/>
        </p:nvSpPr>
        <p:spPr>
          <a:xfrm>
            <a:off x="149289" y="6368523"/>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508445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03A567C-6C24-2C42-B816-21CFF5C7555F}"/>
              </a:ext>
            </a:extLst>
          </p:cNvPr>
          <p:cNvSpPr>
            <a:spLocks/>
          </p:cNvSpPr>
          <p:nvPr/>
        </p:nvSpPr>
        <p:spPr bwMode="auto">
          <a:xfrm rot="16200000">
            <a:off x="2203448" y="-208431"/>
            <a:ext cx="430004" cy="425245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CREDITO DI IMPOSTA R&amp;S VACCINI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D9264A75-87E2-49B4-8AA3-38BC33AFE60E}"/>
              </a:ext>
            </a:extLst>
          </p:cNvPr>
          <p:cNvSpPr>
            <a:spLocks noChangeArrowheads="1"/>
          </p:cNvSpPr>
          <p:nvPr/>
        </p:nvSpPr>
        <p:spPr bwMode="auto">
          <a:xfrm>
            <a:off x="424571" y="1702795"/>
            <a:ext cx="11793980" cy="39703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it-IT" altLang="it-IT" b="1" i="0" u="none" strike="noStrike" cap="none" normalizeH="0" baseline="0" dirty="0">
                <a:ln>
                  <a:noFill/>
                </a:ln>
                <a:solidFill>
                  <a:schemeClr val="bg1"/>
                </a:solidFill>
                <a:effectLst/>
                <a:latin typeface="Arial" panose="020B0604020202020204" pitchFamily="34" charset="0"/>
                <a:cs typeface="Arial" panose="020B0604020202020204" pitchFamily="34" charset="0"/>
              </a:rPr>
              <a:t>MODALITÀ DI UTILIZZO</a:t>
            </a:r>
          </a:p>
          <a:p>
            <a:pPr marR="0" lvl="0" algn="l" defTabSz="914400" rtl="0" eaLnBrk="0" fontAlgn="base" latinLnBrk="0" hangingPunct="0">
              <a:lnSpc>
                <a:spcPct val="100000"/>
              </a:lnSpc>
              <a:spcBef>
                <a:spcPct val="0"/>
              </a:spcBef>
              <a:spcAft>
                <a:spcPct val="0"/>
              </a:spcAft>
              <a:buClrTx/>
              <a:buSzTx/>
              <a:tabLst/>
            </a:pPr>
            <a:endParaRPr kumimoji="0" lang="it-IT" altLang="it-IT" b="1"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Il credito d'imposta:</a:t>
            </a: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non è cumulabile, in relazione ai medesimi costi ammissibili, con altri incentivi sotto forma di credito d'imposta per le attività di </a:t>
            </a:r>
            <a:r>
              <a:rPr kumimoji="0" lang="it-IT" altLang="it-IT" b="0" i="0" u="none" strike="noStrike" cap="none" normalizeH="0" baseline="0" dirty="0" err="1">
                <a:ln>
                  <a:noFill/>
                </a:ln>
                <a:solidFill>
                  <a:schemeClr val="tx2"/>
                </a:solidFill>
                <a:effectLst/>
                <a:latin typeface="Arial" panose="020B0604020202020204" pitchFamily="34" charset="0"/>
                <a:cs typeface="Arial" panose="020B0604020202020204" pitchFamily="34" charset="0"/>
              </a:rPr>
              <a:t>r&amp;s</a:t>
            </a: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spetta fino ad un importo massimo di euro 20 milioni annui per ciascun beneficiario </a:t>
            </a: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è utilizzabile in compensazione in F24, in tre quote annuali di pari importo, a decorrere dall'anno successivo a quello di maturazione</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it-IT" altLang="it-IT" dirty="0">
                <a:solidFill>
                  <a:schemeClr val="tx2"/>
                </a:solidFill>
                <a:latin typeface="Arial" panose="020B0604020202020204" pitchFamily="34" charset="0"/>
                <a:cs typeface="Arial" panose="020B0604020202020204" pitchFamily="34" charset="0"/>
              </a:rPr>
              <a:t>non concorre alla formazione della base imponibile ai fini delle imposte sui redditi e dell’IRAP </a:t>
            </a: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Al credito di imposta:</a:t>
            </a:r>
          </a:p>
          <a:p>
            <a:pPr marR="0" lvl="0" algn="l" defTabSz="914400" rtl="0" eaLnBrk="0" fontAlgn="base" latinLnBrk="0" hangingPunct="0">
              <a:lnSpc>
                <a:spcPct val="100000"/>
              </a:lnSpc>
              <a:spcBef>
                <a:spcPct val="0"/>
              </a:spcBef>
              <a:spcAft>
                <a:spcPct val="0"/>
              </a:spcAft>
              <a:buClrTx/>
              <a:buSzTx/>
              <a:tabLst/>
            </a:pPr>
            <a:endParaRPr lang="it-IT" altLang="it-IT" dirty="0">
              <a:solidFill>
                <a:schemeClr val="tx2"/>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rPr>
              <a:t>Non si applicano i limiti di cui all'articolo 1, comma 53, della legge 24 dicembre 2007, n. 244, e di cui all'articolo 34 della legge 23 dicembre 2000, n. 388. </a:t>
            </a:r>
            <a:endParaRPr lang="it-IT" altLang="it-IT" dirty="0">
              <a:solidFill>
                <a:schemeClr val="tx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sp>
        <p:nvSpPr>
          <p:cNvPr id="11" name="Cornice 10">
            <a:extLst>
              <a:ext uri="{FF2B5EF4-FFF2-40B4-BE49-F238E27FC236}">
                <a16:creationId xmlns:a16="http://schemas.microsoft.com/office/drawing/2014/main" id="{22759E53-C422-42C3-ACA5-994C07F2720F}"/>
              </a:ext>
            </a:extLst>
          </p:cNvPr>
          <p:cNvSpPr/>
          <p:nvPr/>
        </p:nvSpPr>
        <p:spPr>
          <a:xfrm>
            <a:off x="7049807" y="5496525"/>
            <a:ext cx="3370521" cy="646331"/>
          </a:xfrm>
          <a:prstGeom prst="frame">
            <a:avLst/>
          </a:prstGeom>
          <a:solidFill>
            <a:srgbClr val="2C4E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solidFill>
                <a:latin typeface="Arial" panose="020B0604020202020204" pitchFamily="34" charset="0"/>
                <a:cs typeface="Arial" panose="020B0604020202020204" pitchFamily="34" charset="0"/>
              </a:rPr>
              <a:t>Aiuto di Stato</a:t>
            </a:r>
            <a:endParaRPr lang="it-IT" b="1" i="1" dirty="0">
              <a:solidFill>
                <a:schemeClr val="tx2"/>
              </a:solidFill>
              <a:latin typeface="Arial" panose="020B0604020202020204" pitchFamily="34" charset="0"/>
              <a:cs typeface="Arial" panose="020B0604020202020204" pitchFamily="34" charset="0"/>
            </a:endParaRPr>
          </a:p>
        </p:txBody>
      </p:sp>
      <p:pic>
        <p:nvPicPr>
          <p:cNvPr id="12" name="Picture 2" descr="union, of, flag, european ">
            <a:extLst>
              <a:ext uri="{FF2B5EF4-FFF2-40B4-BE49-F238E27FC236}">
                <a16:creationId xmlns:a16="http://schemas.microsoft.com/office/drawing/2014/main" id="{79F15B72-2D4E-43C6-94A8-781D3E1EE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774" y="556635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oronavirus, flu, protection, vaccine, virus, covid-19, corona, corona virus ">
            <a:extLst>
              <a:ext uri="{FF2B5EF4-FFF2-40B4-BE49-F238E27FC236}">
                <a16:creationId xmlns:a16="http://schemas.microsoft.com/office/drawing/2014/main" id="{6E03EDCD-F06A-4789-98E9-866D84BC8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219" y="739556"/>
            <a:ext cx="1461384" cy="1461384"/>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21DBBBD5-43A6-4C2B-9672-F82C125E2E24}"/>
              </a:ext>
            </a:extLst>
          </p:cNvPr>
          <p:cNvSpPr txBox="1"/>
          <p:nvPr/>
        </p:nvSpPr>
        <p:spPr>
          <a:xfrm>
            <a:off x="0" y="6377541"/>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078577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4">
            <a:extLst>
              <a:ext uri="{FF2B5EF4-FFF2-40B4-BE49-F238E27FC236}">
                <a16:creationId xmlns:a16="http://schemas.microsoft.com/office/drawing/2014/main" id="{61A0D872-475C-7341-AFBA-EF8A6CB81A23}"/>
              </a:ext>
            </a:extLst>
          </p:cNvPr>
          <p:cNvSpPr>
            <a:spLocks/>
          </p:cNvSpPr>
          <p:nvPr/>
        </p:nvSpPr>
        <p:spPr bwMode="auto">
          <a:xfrm rot="16200000">
            <a:off x="2168172" y="-861482"/>
            <a:ext cx="465906" cy="390962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3169920" y="50800"/>
            <a:ext cx="6136640" cy="523220"/>
          </a:xfrm>
          <a:prstGeom prst="rect">
            <a:avLst/>
          </a:prstGeom>
          <a:no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CREDITO DI IMPOSTA LOCAZIONI</a:t>
            </a:r>
          </a:p>
        </p:txBody>
      </p:sp>
      <p:sp>
        <p:nvSpPr>
          <p:cNvPr id="15" name="CasellaDiTesto 14">
            <a:extLst>
              <a:ext uri="{FF2B5EF4-FFF2-40B4-BE49-F238E27FC236}">
                <a16:creationId xmlns:a16="http://schemas.microsoft.com/office/drawing/2014/main" id="{36CB3979-A5C7-4F10-9C55-4439428F549E}"/>
              </a:ext>
            </a:extLst>
          </p:cNvPr>
          <p:cNvSpPr txBox="1"/>
          <p:nvPr/>
        </p:nvSpPr>
        <p:spPr>
          <a:xfrm>
            <a:off x="447040" y="894080"/>
            <a:ext cx="11298646" cy="2585323"/>
          </a:xfrm>
          <a:prstGeom prst="rect">
            <a:avLst/>
          </a:prstGeom>
          <a:noFill/>
          <a:ln>
            <a:noFill/>
          </a:ln>
        </p:spPr>
        <p:txBody>
          <a:bodyPr wrap="square" rtlCol="0">
            <a:spAutoFit/>
          </a:bodyPr>
          <a:lstStyle/>
          <a:p>
            <a:pPr algn="just"/>
            <a:r>
              <a:rPr lang="it-IT" b="1" dirty="0">
                <a:solidFill>
                  <a:schemeClr val="bg1"/>
                </a:solidFill>
                <a:latin typeface="Arial" panose="020B0604020202020204" pitchFamily="34" charset="0"/>
                <a:cs typeface="Arial" panose="020B0604020202020204" pitchFamily="34" charset="0"/>
              </a:rPr>
              <a:t>Requisiti di fatturato</a:t>
            </a:r>
          </a:p>
          <a:p>
            <a:pPr algn="just"/>
            <a:endParaRPr lang="it-IT" dirty="0">
              <a:solidFill>
                <a:schemeClr val="tx2"/>
              </a:solidFill>
              <a:latin typeface="Arial" panose="020B0604020202020204" pitchFamily="34" charset="0"/>
              <a:cs typeface="Arial" panose="020B0604020202020204" pitchFamily="34" charset="0"/>
            </a:endParaRPr>
          </a:p>
          <a:p>
            <a:pPr algn="just"/>
            <a:r>
              <a:rPr lang="it-IT" b="1" dirty="0">
                <a:solidFill>
                  <a:schemeClr val="tx2"/>
                </a:solidFill>
                <a:latin typeface="Arial" panose="020B0604020202020204" pitchFamily="34" charset="0"/>
                <a:cs typeface="Arial" panose="020B0604020202020204" pitchFamily="34" charset="0"/>
              </a:rPr>
              <a:t>Ammontare medio mensile </a:t>
            </a:r>
            <a:r>
              <a:rPr lang="it-IT" dirty="0">
                <a:solidFill>
                  <a:schemeClr val="tx2"/>
                </a:solidFill>
                <a:latin typeface="Arial" panose="020B0604020202020204" pitchFamily="34" charset="0"/>
                <a:cs typeface="Arial" panose="020B0604020202020204" pitchFamily="34" charset="0"/>
              </a:rPr>
              <a:t>del </a:t>
            </a:r>
            <a:r>
              <a:rPr lang="it-IT" b="1" dirty="0">
                <a:solidFill>
                  <a:schemeClr val="tx2"/>
                </a:solidFill>
                <a:latin typeface="Arial" panose="020B0604020202020204" pitchFamily="34" charset="0"/>
                <a:cs typeface="Arial" panose="020B0604020202020204" pitchFamily="34" charset="0"/>
              </a:rPr>
              <a:t>fatturato</a:t>
            </a:r>
            <a:r>
              <a:rPr lang="it-IT" dirty="0">
                <a:solidFill>
                  <a:schemeClr val="tx2"/>
                </a:solidFill>
                <a:latin typeface="Arial" panose="020B0604020202020204" pitchFamily="34" charset="0"/>
                <a:cs typeface="Arial" panose="020B0604020202020204" pitchFamily="34" charset="0"/>
              </a:rPr>
              <a:t> e dei </a:t>
            </a:r>
            <a:r>
              <a:rPr lang="it-IT" b="1" dirty="0">
                <a:solidFill>
                  <a:schemeClr val="tx2"/>
                </a:solidFill>
                <a:latin typeface="Arial" panose="020B0604020202020204" pitchFamily="34" charset="0"/>
                <a:cs typeface="Arial" panose="020B0604020202020204" pitchFamily="34" charset="0"/>
              </a:rPr>
              <a:t>corrispettivi</a:t>
            </a:r>
            <a:r>
              <a:rPr lang="it-IT" dirty="0">
                <a:solidFill>
                  <a:schemeClr val="tx2"/>
                </a:solidFill>
                <a:latin typeface="Arial" panose="020B0604020202020204" pitchFamily="34" charset="0"/>
                <a:cs typeface="Arial" panose="020B0604020202020204" pitchFamily="34" charset="0"/>
              </a:rPr>
              <a:t> del periodo compreso </a:t>
            </a:r>
            <a:r>
              <a:rPr lang="it-IT" b="1" dirty="0">
                <a:solidFill>
                  <a:schemeClr val="tx2"/>
                </a:solidFill>
                <a:latin typeface="Arial" panose="020B0604020202020204" pitchFamily="34" charset="0"/>
                <a:cs typeface="Arial" panose="020B0604020202020204" pitchFamily="34" charset="0"/>
              </a:rPr>
              <a:t>tra</a:t>
            </a:r>
          </a:p>
          <a:p>
            <a:pPr algn="just"/>
            <a:r>
              <a:rPr lang="it-IT" b="1" dirty="0">
                <a:solidFill>
                  <a:schemeClr val="tx2"/>
                </a:solidFill>
                <a:latin typeface="Arial" panose="020B0604020202020204" pitchFamily="34" charset="0"/>
                <a:cs typeface="Arial" panose="020B0604020202020204" pitchFamily="34" charset="0"/>
              </a:rPr>
              <a:t> il 1° aprile 2020 e il 31 marzo 2021 </a:t>
            </a:r>
            <a:r>
              <a:rPr lang="it-IT" dirty="0">
                <a:solidFill>
                  <a:schemeClr val="tx2"/>
                </a:solidFill>
                <a:latin typeface="Arial" panose="020B0604020202020204" pitchFamily="34" charset="0"/>
                <a:cs typeface="Arial" panose="020B0604020202020204" pitchFamily="34" charset="0"/>
              </a:rPr>
              <a:t>deve essere </a:t>
            </a:r>
            <a:r>
              <a:rPr lang="it-IT" b="1" dirty="0">
                <a:solidFill>
                  <a:schemeClr val="tx2"/>
                </a:solidFill>
                <a:latin typeface="Arial" panose="020B0604020202020204" pitchFamily="34" charset="0"/>
                <a:cs typeface="Arial" panose="020B0604020202020204" pitchFamily="34" charset="0"/>
              </a:rPr>
              <a:t>inferiore almeno del 30% </a:t>
            </a:r>
            <a:r>
              <a:rPr lang="it-IT" dirty="0">
                <a:solidFill>
                  <a:schemeClr val="tx2"/>
                </a:solidFill>
                <a:latin typeface="Arial" panose="020B0604020202020204" pitchFamily="34" charset="0"/>
                <a:cs typeface="Arial" panose="020B0604020202020204" pitchFamily="34" charset="0"/>
              </a:rPr>
              <a:t>rispetto </a:t>
            </a:r>
          </a:p>
          <a:p>
            <a:pPr algn="just"/>
            <a:r>
              <a:rPr lang="it-IT" dirty="0">
                <a:solidFill>
                  <a:schemeClr val="tx2"/>
                </a:solidFill>
                <a:latin typeface="Arial" panose="020B0604020202020204" pitchFamily="34" charset="0"/>
                <a:cs typeface="Arial" panose="020B0604020202020204" pitchFamily="34" charset="0"/>
              </a:rPr>
              <a:t>all'ammontare medio mensile del fatturato e dei corrispettivi del periodo compreso </a:t>
            </a:r>
          </a:p>
          <a:p>
            <a:pPr algn="just"/>
            <a:r>
              <a:rPr lang="it-IT" b="1" dirty="0">
                <a:solidFill>
                  <a:schemeClr val="tx2"/>
                </a:solidFill>
                <a:latin typeface="Arial" panose="020B0604020202020204" pitchFamily="34" charset="0"/>
                <a:cs typeface="Arial" panose="020B0604020202020204" pitchFamily="34" charset="0"/>
              </a:rPr>
              <a:t>tra il 1° aprile 2019 e il 31 marzo 2020</a:t>
            </a:r>
            <a:r>
              <a:rPr lang="it-IT" dirty="0">
                <a:solidFill>
                  <a:schemeClr val="tx2"/>
                </a:solidFill>
                <a:latin typeface="Arial" panose="020B0604020202020204" pitchFamily="34" charset="0"/>
                <a:cs typeface="Arial" panose="020B0604020202020204" pitchFamily="34" charset="0"/>
              </a:rPr>
              <a:t>. </a:t>
            </a:r>
          </a:p>
          <a:p>
            <a:pPr algn="just"/>
            <a:endParaRPr lang="it-IT" dirty="0">
              <a:solidFill>
                <a:schemeClr val="tx2"/>
              </a:solidFill>
              <a:latin typeface="Arial" panose="020B0604020202020204" pitchFamily="34" charset="0"/>
              <a:cs typeface="Arial" panose="020B0604020202020204" pitchFamily="34" charset="0"/>
            </a:endParaRPr>
          </a:p>
          <a:p>
            <a:pPr algn="just"/>
            <a:r>
              <a:rPr lang="it-IT" dirty="0">
                <a:solidFill>
                  <a:schemeClr val="tx2"/>
                </a:solidFill>
                <a:latin typeface="Arial" panose="020B0604020202020204" pitchFamily="34" charset="0"/>
                <a:cs typeface="Arial" panose="020B0604020202020204" pitchFamily="34" charset="0"/>
              </a:rPr>
              <a:t>Il credito d'imposta spetta anche in assenza dei requisiti del fatturato ai soggetti che hanno iniziato l'attività a partire dal 1° gennaio 2019.</a:t>
            </a:r>
          </a:p>
        </p:txBody>
      </p:sp>
      <p:sp>
        <p:nvSpPr>
          <p:cNvPr id="9" name="CasellaDiTesto 8">
            <a:extLst>
              <a:ext uri="{FF2B5EF4-FFF2-40B4-BE49-F238E27FC236}">
                <a16:creationId xmlns:a16="http://schemas.microsoft.com/office/drawing/2014/main" id="{B0CB18B1-061C-439A-B4BD-29551435070B}"/>
              </a:ext>
            </a:extLst>
          </p:cNvPr>
          <p:cNvSpPr txBox="1"/>
          <p:nvPr/>
        </p:nvSpPr>
        <p:spPr>
          <a:xfrm>
            <a:off x="1796279" y="3865377"/>
            <a:ext cx="9713324" cy="1477328"/>
          </a:xfrm>
          <a:prstGeom prst="rect">
            <a:avLst/>
          </a:prstGeom>
          <a:noFill/>
          <a:ln>
            <a:solidFill>
              <a:schemeClr val="bg1"/>
            </a:solidFill>
          </a:ln>
        </p:spPr>
        <p:txBody>
          <a:bodyPr wrap="square" rtlCol="0">
            <a:spAutoFit/>
          </a:bodyPr>
          <a:lstStyle/>
          <a:p>
            <a:pPr algn="just"/>
            <a:endParaRPr lang="it-IT" b="1" dirty="0">
              <a:solidFill>
                <a:schemeClr val="tx2"/>
              </a:solidFill>
              <a:latin typeface="Arial" panose="020B0604020202020204" pitchFamily="34" charset="0"/>
              <a:cs typeface="Arial" panose="020B0604020202020204" pitchFamily="34" charset="0"/>
            </a:endParaRPr>
          </a:p>
          <a:p>
            <a:pPr algn="just"/>
            <a:r>
              <a:rPr lang="it-IT" dirty="0">
                <a:solidFill>
                  <a:schemeClr val="tx2"/>
                </a:solidFill>
                <a:latin typeface="Arial" panose="020B0604020202020204" pitchFamily="34" charset="0"/>
                <a:cs typeface="Arial" panose="020B0604020202020204" pitchFamily="34" charset="0"/>
              </a:rPr>
              <a:t>Per le imprese </a:t>
            </a:r>
            <a:r>
              <a:rPr lang="it-IT"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turistico-ricettive</a:t>
            </a:r>
            <a:r>
              <a:rPr lang="it-IT" dirty="0">
                <a:solidFill>
                  <a:schemeClr val="tx2"/>
                </a:solidFill>
                <a:latin typeface="Arial" panose="020B0604020202020204" pitchFamily="34" charset="0"/>
                <a:cs typeface="Arial" panose="020B0604020202020204" pitchFamily="34" charset="0"/>
              </a:rPr>
              <a:t>, le agenzie di viaggio e i tour operator, il credito d'imposta </a:t>
            </a:r>
            <a:r>
              <a:rPr lang="it-IT" b="1" dirty="0">
                <a:solidFill>
                  <a:schemeClr val="tx2"/>
                </a:solidFill>
                <a:latin typeface="Arial" panose="020B0604020202020204" pitchFamily="34" charset="0"/>
                <a:cs typeface="Arial" panose="020B0604020202020204" pitchFamily="34" charset="0"/>
              </a:rPr>
              <a:t>spetta fino al 31 luglio 2021</a:t>
            </a:r>
            <a:r>
              <a:rPr lang="it-IT" dirty="0">
                <a:solidFill>
                  <a:schemeClr val="tx2"/>
                </a:solidFill>
                <a:latin typeface="Arial" panose="020B0604020202020204" pitchFamily="34" charset="0"/>
                <a:cs typeface="Arial" panose="020B0604020202020204" pitchFamily="34" charset="0"/>
              </a:rPr>
              <a:t>, a condizione che abbiano subìto </a:t>
            </a:r>
            <a:r>
              <a:rPr lang="it-IT" b="1" dirty="0">
                <a:solidFill>
                  <a:schemeClr val="tx2"/>
                </a:solidFill>
                <a:latin typeface="Arial" panose="020B0604020202020204" pitchFamily="34" charset="0"/>
                <a:cs typeface="Arial" panose="020B0604020202020204" pitchFamily="34" charset="0"/>
              </a:rPr>
              <a:t>una diminuzione del fatturato o dei corrispettivi nel mese di riferimento dell'anno 2021</a:t>
            </a:r>
            <a:r>
              <a:rPr lang="it-IT" dirty="0">
                <a:solidFill>
                  <a:schemeClr val="tx2"/>
                </a:solidFill>
                <a:latin typeface="Arial" panose="020B0604020202020204" pitchFamily="34" charset="0"/>
                <a:cs typeface="Arial" panose="020B0604020202020204" pitchFamily="34" charset="0"/>
              </a:rPr>
              <a:t> di almeno </a:t>
            </a:r>
            <a:r>
              <a:rPr lang="it-IT" b="1" dirty="0">
                <a:solidFill>
                  <a:schemeClr val="tx2"/>
                </a:solidFill>
                <a:latin typeface="Arial" panose="020B0604020202020204" pitchFamily="34" charset="0"/>
                <a:cs typeface="Arial" panose="020B0604020202020204" pitchFamily="34" charset="0"/>
              </a:rPr>
              <a:t>il 50% </a:t>
            </a:r>
            <a:r>
              <a:rPr lang="it-IT" dirty="0">
                <a:solidFill>
                  <a:schemeClr val="tx2"/>
                </a:solidFill>
                <a:latin typeface="Arial" panose="020B0604020202020204" pitchFamily="34" charset="0"/>
                <a:cs typeface="Arial" panose="020B0604020202020204" pitchFamily="34" charset="0"/>
              </a:rPr>
              <a:t>rispetto allo stesso mese </a:t>
            </a:r>
            <a:r>
              <a:rPr lang="it-IT" b="1" dirty="0">
                <a:solidFill>
                  <a:schemeClr val="tx2"/>
                </a:solidFill>
                <a:latin typeface="Arial" panose="020B0604020202020204" pitchFamily="34" charset="0"/>
                <a:cs typeface="Arial" panose="020B0604020202020204" pitchFamily="34" charset="0"/>
              </a:rPr>
              <a:t>dell'anno 2019</a:t>
            </a:r>
            <a:r>
              <a:rPr lang="it-IT" dirty="0">
                <a:solidFill>
                  <a:schemeClr val="tx2"/>
                </a:solidFill>
                <a:latin typeface="Arial" panose="020B0604020202020204" pitchFamily="34" charset="0"/>
                <a:cs typeface="Arial" panose="020B0604020202020204" pitchFamily="34" charset="0"/>
              </a:rPr>
              <a:t>.</a:t>
            </a:r>
          </a:p>
        </p:txBody>
      </p:sp>
      <p:pic>
        <p:nvPicPr>
          <p:cNvPr id="10" name="Picture 2" descr="Buy, hand, home, house, money, real estate">
            <a:extLst>
              <a:ext uri="{FF2B5EF4-FFF2-40B4-BE49-F238E27FC236}">
                <a16:creationId xmlns:a16="http://schemas.microsoft.com/office/drawing/2014/main" id="{7A9C1D96-DFB5-4C01-851C-5F39E82746A7}"/>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PaintStrokes/>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753600" y="124958"/>
            <a:ext cx="2438400" cy="2438400"/>
          </a:xfrm>
          <a:prstGeom prst="rect">
            <a:avLst/>
          </a:prstGeom>
          <a:noFill/>
        </p:spPr>
      </p:pic>
      <p:pic>
        <p:nvPicPr>
          <p:cNvPr id="10242" name="Picture 2" descr="hotel ">
            <a:extLst>
              <a:ext uri="{FF2B5EF4-FFF2-40B4-BE49-F238E27FC236}">
                <a16:creationId xmlns:a16="http://schemas.microsoft.com/office/drawing/2014/main" id="{550311D4-F0CA-47FE-9430-85F464A58FF3}"/>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2260" y="4407458"/>
            <a:ext cx="846833" cy="846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e 1">
            <a:extLst>
              <a:ext uri="{FF2B5EF4-FFF2-40B4-BE49-F238E27FC236}">
                <a16:creationId xmlns:a16="http://schemas.microsoft.com/office/drawing/2014/main" id="{1765C54B-A904-42D7-AD0F-8572BFD733DF}"/>
              </a:ext>
            </a:extLst>
          </p:cNvPr>
          <p:cNvSpPr/>
          <p:nvPr/>
        </p:nvSpPr>
        <p:spPr>
          <a:xfrm>
            <a:off x="415043" y="4303762"/>
            <a:ext cx="1080000" cy="10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714CE237-5633-4C35-AB02-6D148061AEC9}"/>
              </a:ext>
            </a:extLst>
          </p:cNvPr>
          <p:cNvSpPr txBox="1"/>
          <p:nvPr/>
        </p:nvSpPr>
        <p:spPr>
          <a:xfrm>
            <a:off x="-1254348" y="6367030"/>
            <a:ext cx="610125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Confindustria Area Politiche Fiscali – Riproduzione riservata</a:t>
            </a:r>
            <a:endParaRPr kumimoji="0" lang="it-IT"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5580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2638290" y="19011"/>
            <a:ext cx="6537607" cy="526426"/>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ea typeface="Times New Roman" panose="02020603050405020304" pitchFamily="18" charset="0"/>
              </a:rPr>
              <a:t>WELFARE AZIENDALE</a:t>
            </a:r>
            <a:endParaRPr lang="it-IT" sz="2800" b="1" dirty="0">
              <a:solidFill>
                <a:schemeClr val="bg1"/>
              </a:solidFill>
              <a:effectLst/>
              <a:ea typeface="Calibri" panose="020F050202020403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594376" y="1305341"/>
            <a:ext cx="6952607" cy="4247317"/>
          </a:xfrm>
          <a:prstGeom prst="rect">
            <a:avLst/>
          </a:prstGeom>
          <a:noFill/>
          <a:ln>
            <a:solidFill>
              <a:schemeClr val="bg1"/>
            </a:solidFill>
          </a:ln>
        </p:spPr>
        <p:txBody>
          <a:bodyPr wrap="square" rtlCol="0">
            <a:spAutoFit/>
          </a:bodyPr>
          <a:lstStyle/>
          <a:p>
            <a:r>
              <a:rPr lang="it-IT" altLang="it-IT" dirty="0">
                <a:solidFill>
                  <a:schemeClr val="tx2"/>
                </a:solidFill>
                <a:latin typeface="Arial" panose="020B0604020202020204" pitchFamily="34" charset="0"/>
                <a:cs typeface="Arial" panose="020B0604020202020204" pitchFamily="34" charset="0"/>
              </a:rPr>
              <a:t>Per i soli periodi d'imposta 2020 e 2021, l'importo del valore dei beni ceduti e dei servizi prestati dall'azienda ai lavoratori dipendenti che non concorre alla formazione del reddito ai sensi dell'articolo 51, comma 3, TUIR è elevato a </a:t>
            </a:r>
            <a:r>
              <a:rPr lang="it-IT" altLang="it-IT"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516,46 €</a:t>
            </a:r>
            <a:r>
              <a:rPr lang="it-IT" altLang="it-IT" dirty="0">
                <a:solidFill>
                  <a:schemeClr val="tx2"/>
                </a:solidFill>
                <a:latin typeface="Arial" panose="020B0604020202020204" pitchFamily="34" charset="0"/>
                <a:cs typeface="Arial" panose="020B0604020202020204" pitchFamily="34" charset="0"/>
              </a:rPr>
              <a:t>. </a:t>
            </a:r>
          </a:p>
          <a:p>
            <a:endParaRPr lang="it-IT" altLang="it-IT" dirty="0">
              <a:solidFill>
                <a:schemeClr val="tx2"/>
              </a:solidFill>
              <a:latin typeface="Arial" panose="020B0604020202020204" pitchFamily="34" charset="0"/>
              <a:cs typeface="Arial" panose="020B0604020202020204" pitchFamily="34" charset="0"/>
            </a:endParaRPr>
          </a:p>
          <a:p>
            <a:endParaRPr lang="it-IT" altLang="it-IT" dirty="0">
              <a:solidFill>
                <a:schemeClr val="tx2"/>
              </a:solidFill>
              <a:latin typeface="Arial" panose="020B0604020202020204" pitchFamily="34" charset="0"/>
              <a:cs typeface="Arial" panose="020B0604020202020204" pitchFamily="34" charset="0"/>
            </a:endParaRPr>
          </a:p>
          <a:p>
            <a:endParaRPr lang="it-IT" altLang="it-IT" dirty="0">
              <a:solidFill>
                <a:schemeClr val="tx2"/>
              </a:solidFill>
              <a:latin typeface="Arial" panose="020B0604020202020204" pitchFamily="34" charset="0"/>
              <a:cs typeface="Arial" panose="020B0604020202020204" pitchFamily="34" charset="0"/>
            </a:endParaRPr>
          </a:p>
          <a:p>
            <a:r>
              <a:rPr lang="it-IT" altLang="it-IT" dirty="0">
                <a:solidFill>
                  <a:schemeClr val="tx2"/>
                </a:solidFill>
                <a:latin typeface="Arial" panose="020B0604020202020204" pitchFamily="34" charset="0"/>
                <a:cs typeface="Arial" panose="020B0604020202020204" pitchFamily="34" charset="0"/>
              </a:rPr>
              <a:t>Art. 51, TUIR</a:t>
            </a:r>
          </a:p>
          <a:p>
            <a:pPr algn="just"/>
            <a:r>
              <a:rPr lang="it-IT" sz="1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«Non concorre a  formare  il reddito (di lavoro dipendente) il valore  dei  beni  ceduti  e  dei  servizi prestati se complessivamente di importo non superiore nel periodo  d’imposta 258,23 euro; se il predetto valore è superiore al citato limite,  lo  stesso concorre interamente a formare il  reddito»</a:t>
            </a:r>
            <a:endParaRPr lang="it-IT" altLang="it-IT" b="1" dirty="0">
              <a:solidFill>
                <a:schemeClr val="accent1"/>
              </a:solidFill>
              <a:latin typeface="Arial" panose="020B0604020202020204" pitchFamily="34" charset="0"/>
              <a:cs typeface="Arial" panose="020B0604020202020204" pitchFamily="34" charset="0"/>
            </a:endParaRPr>
          </a:p>
          <a:p>
            <a:pPr algn="l"/>
            <a:endParaRPr lang="it-IT" dirty="0">
              <a:latin typeface="Arial" panose="020B0604020202020204" pitchFamily="34" charset="0"/>
              <a:cs typeface="Arial" panose="020B0604020202020204" pitchFamily="34" charset="0"/>
            </a:endParaRPr>
          </a:p>
        </p:txBody>
      </p:sp>
      <p:pic>
        <p:nvPicPr>
          <p:cNvPr id="8194" name="Picture 2" descr="benefit, employee, fringe, protect, welfare ">
            <a:extLst>
              <a:ext uri="{FF2B5EF4-FFF2-40B4-BE49-F238E27FC236}">
                <a16:creationId xmlns:a16="http://schemas.microsoft.com/office/drawing/2014/main" id="{2E7B7E6B-5D86-401B-B91B-BC52F4A3A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9407" y="3729921"/>
            <a:ext cx="1822365" cy="1822365"/>
          </a:xfrm>
          <a:prstGeom prst="rect">
            <a:avLst/>
          </a:prstGeom>
          <a:noFill/>
          <a:extLst>
            <a:ext uri="{909E8E84-426E-40DD-AFC4-6F175D3DCCD1}">
              <a14:hiddenFill xmlns:a14="http://schemas.microsoft.com/office/drawing/2010/main">
                <a:solidFill>
                  <a:srgbClr val="FFFFFF"/>
                </a:solidFill>
              </a14:hiddenFill>
            </a:ext>
          </a:extLst>
        </p:spPr>
      </p:pic>
      <p:sp>
        <p:nvSpPr>
          <p:cNvPr id="11" name="Scorrimento orizzontale 10">
            <a:extLst>
              <a:ext uri="{FF2B5EF4-FFF2-40B4-BE49-F238E27FC236}">
                <a16:creationId xmlns:a16="http://schemas.microsoft.com/office/drawing/2014/main" id="{213A26D4-C1F0-4C08-8A73-99412708DB77}"/>
              </a:ext>
            </a:extLst>
          </p:cNvPr>
          <p:cNvSpPr/>
          <p:nvPr/>
        </p:nvSpPr>
        <p:spPr>
          <a:xfrm flipH="1">
            <a:off x="8072558" y="805770"/>
            <a:ext cx="3593867" cy="1711256"/>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i="1" dirty="0">
                <a:solidFill>
                  <a:schemeClr val="accent1">
                    <a:lumMod val="50000"/>
                  </a:schemeClr>
                </a:solidFill>
                <a:latin typeface="Arial" panose="020B0604020202020204" pitchFamily="34" charset="0"/>
                <a:cs typeface="Arial" panose="020B0604020202020204" pitchFamily="34" charset="0"/>
              </a:rPr>
              <a:t>Normativa</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art. 6-quinquies, DL </a:t>
            </a:r>
            <a:r>
              <a:rPr lang="it-IT" sz="1400" b="1" spc="5"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Sostegni</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art. 112, DL Agosto</a:t>
            </a:r>
          </a:p>
          <a:p>
            <a:pPr marL="285750" indent="-285750">
              <a:buFont typeface="Arial" panose="020B0604020202020204" pitchFamily="34" charset="0"/>
              <a:buChar char="•"/>
            </a:pPr>
            <a:r>
              <a:rPr lang="it-IT" sz="1400" b="1" dirty="0">
                <a:solidFill>
                  <a:schemeClr val="accent1">
                    <a:lumMod val="50000"/>
                  </a:schemeClr>
                </a:solidFill>
                <a:latin typeface="Arial" panose="020B0604020202020204" pitchFamily="34" charset="0"/>
                <a:cs typeface="Arial" panose="020B0604020202020204" pitchFamily="34" charset="0"/>
              </a:rPr>
              <a:t>art. 51, co. 3, TUIR</a:t>
            </a:r>
          </a:p>
        </p:txBody>
      </p:sp>
      <p:sp>
        <p:nvSpPr>
          <p:cNvPr id="10" name="CasellaDiTesto 9">
            <a:extLst>
              <a:ext uri="{FF2B5EF4-FFF2-40B4-BE49-F238E27FC236}">
                <a16:creationId xmlns:a16="http://schemas.microsoft.com/office/drawing/2014/main" id="{C412273B-E303-4686-BEC4-B271F5CE00CB}"/>
              </a:ext>
            </a:extLst>
          </p:cNvPr>
          <p:cNvSpPr txBox="1"/>
          <p:nvPr/>
        </p:nvSpPr>
        <p:spPr>
          <a:xfrm>
            <a:off x="0" y="6367031"/>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989925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396552" y="44797"/>
            <a:ext cx="7861544"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ELIMINAZIONE PRIMA RATA IMU</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430999" y="992710"/>
            <a:ext cx="8015859" cy="5875263"/>
          </a:xfrm>
          <a:prstGeom prst="rect">
            <a:avLst/>
          </a:prstGeom>
          <a:noFill/>
          <a:ln>
            <a:noFill/>
          </a:ln>
        </p:spPr>
        <p:txBody>
          <a:bodyPr wrap="square" rtlCol="0">
            <a:spAutoFit/>
          </a:bodyPr>
          <a:lstStyle/>
          <a:p>
            <a:r>
              <a:rPr kumimoji="0" lang="it-IT" altLang="it-IT" sz="16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Per il 2021 non è dovuta la prima rata dell'imposta municipale propria (IMU) relativa agli immobili posseduti dai soggetti passivi per i quali ricorrono le condizioni di cui all'articolo 1, commi da 1 a 4, del DL Sostegni</a:t>
            </a:r>
          </a:p>
          <a:p>
            <a:endParaRPr lang="it-IT" altLang="it-IT" sz="1600" dirty="0">
              <a:solidFill>
                <a:schemeClr val="tx2"/>
              </a:solidFill>
              <a:latin typeface="Arial" panose="020B0604020202020204" pitchFamily="34" charset="0"/>
              <a:cs typeface="Arial" panose="020B0604020202020204" pitchFamily="34" charset="0"/>
            </a:endParaRPr>
          </a:p>
          <a:p>
            <a:r>
              <a:rPr kumimoji="0" lang="it-IT" altLang="it-IT" sz="16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 </a:t>
            </a:r>
          </a:p>
          <a:p>
            <a:pPr algn="l"/>
            <a:r>
              <a:rPr lang="it-IT" sz="1600" dirty="0">
                <a:solidFill>
                  <a:schemeClr val="tx2"/>
                </a:solidFill>
                <a:latin typeface="Arial" panose="020B0604020202020204" pitchFamily="34" charset="0"/>
                <a:cs typeface="Arial" panose="020B0604020202020204" pitchFamily="34" charset="0"/>
              </a:rPr>
              <a:t>E cioè </a:t>
            </a:r>
            <a:r>
              <a:rPr lang="it-IT" sz="1600" b="1" i="0" dirty="0">
                <a:solidFill>
                  <a:schemeClr val="tx2"/>
                </a:solidFill>
                <a:effectLst/>
                <a:latin typeface="Arial" panose="020B0604020202020204" pitchFamily="34" charset="0"/>
                <a:cs typeface="Arial" panose="020B0604020202020204" pitchFamily="34" charset="0"/>
              </a:rPr>
              <a:t> i</a:t>
            </a:r>
            <a:r>
              <a:rPr lang="it-IT" sz="1600" b="0" i="0" dirty="0">
                <a:solidFill>
                  <a:schemeClr val="tx2"/>
                </a:solidFill>
                <a:effectLst/>
                <a:latin typeface="Arial" panose="020B0604020202020204" pitchFamily="34" charset="0"/>
                <a:cs typeface="Arial" panose="020B0604020202020204" pitchFamily="34" charset="0"/>
              </a:rPr>
              <a:t> </a:t>
            </a:r>
            <a:r>
              <a:rPr lang="it-IT" sz="1600" b="1" i="0" dirty="0">
                <a:solidFill>
                  <a:schemeClr val="tx2"/>
                </a:solidFill>
                <a:effectLst/>
                <a:latin typeface="Arial" panose="020B0604020202020204" pitchFamily="34" charset="0"/>
                <a:cs typeface="Arial" panose="020B0604020202020204" pitchFamily="34" charset="0"/>
              </a:rPr>
              <a:t>soggetti passivi titolari di partita IVA che svolgono attività d’impresa, arte o professione o producono reddito agrario</a:t>
            </a:r>
            <a:r>
              <a:rPr lang="it-IT" sz="1600" b="0" i="0" dirty="0">
                <a:solidFill>
                  <a:schemeClr val="tx2"/>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it-IT" sz="1600" b="0" i="0" dirty="0">
                <a:solidFill>
                  <a:schemeClr val="tx2"/>
                </a:solidFill>
                <a:effectLst/>
                <a:latin typeface="Arial" panose="020B0604020202020204" pitchFamily="34" charset="0"/>
                <a:cs typeface="Arial" panose="020B0604020202020204" pitchFamily="34" charset="0"/>
              </a:rPr>
              <a:t>che hanno conseguito ricavi / </a:t>
            </a:r>
            <a:r>
              <a:rPr lang="it-IT" sz="1600" b="1" i="0" dirty="0">
                <a:solidFill>
                  <a:schemeClr val="tx2"/>
                </a:solidFill>
                <a:effectLst/>
                <a:latin typeface="Arial" panose="020B0604020202020204" pitchFamily="34" charset="0"/>
                <a:cs typeface="Arial" panose="020B0604020202020204" pitchFamily="34" charset="0"/>
              </a:rPr>
              <a:t>compensi 2019 non superiori a 10 mln €</a:t>
            </a:r>
            <a:endParaRPr lang="it-IT" sz="1600" b="0" i="0" dirty="0">
              <a:solidFill>
                <a:schemeClr val="tx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it-IT" sz="1600" b="0" i="0" dirty="0">
                <a:solidFill>
                  <a:schemeClr val="tx2"/>
                </a:solidFill>
                <a:effectLst/>
                <a:latin typeface="Arial" panose="020B0604020202020204" pitchFamily="34" charset="0"/>
                <a:cs typeface="Arial" panose="020B0604020202020204" pitchFamily="34" charset="0"/>
              </a:rPr>
              <a:t>con </a:t>
            </a:r>
            <a:r>
              <a:rPr lang="it-IT" sz="1600" b="1" i="0" dirty="0">
                <a:solidFill>
                  <a:schemeClr val="tx2"/>
                </a:solidFill>
                <a:effectLst/>
                <a:latin typeface="Arial" panose="020B0604020202020204" pitchFamily="34" charset="0"/>
                <a:cs typeface="Arial" panose="020B0604020202020204" pitchFamily="34" charset="0"/>
              </a:rPr>
              <a:t>un ammontare medio mensile del fatturato</a:t>
            </a:r>
            <a:r>
              <a:rPr lang="it-IT" sz="1600" b="0" i="0" dirty="0">
                <a:solidFill>
                  <a:schemeClr val="tx2"/>
                </a:solidFill>
                <a:effectLst/>
                <a:latin typeface="Arial" panose="020B0604020202020204" pitchFamily="34" charset="0"/>
                <a:cs typeface="Arial" panose="020B0604020202020204" pitchFamily="34" charset="0"/>
              </a:rPr>
              <a:t> e dei corrispettivi nell'anno</a:t>
            </a:r>
            <a:r>
              <a:rPr lang="it-IT" sz="1600" b="1" i="0" dirty="0">
                <a:solidFill>
                  <a:schemeClr val="tx2"/>
                </a:solidFill>
                <a:effectLst/>
                <a:latin typeface="Arial" panose="020B0604020202020204" pitchFamily="34" charset="0"/>
                <a:cs typeface="Arial" panose="020B0604020202020204" pitchFamily="34" charset="0"/>
              </a:rPr>
              <a:t> 2020</a:t>
            </a:r>
            <a:r>
              <a:rPr lang="it-IT" sz="1600" b="0" i="0" dirty="0">
                <a:solidFill>
                  <a:schemeClr val="tx2"/>
                </a:solidFill>
                <a:effectLst/>
                <a:latin typeface="Arial" panose="020B0604020202020204" pitchFamily="34" charset="0"/>
                <a:cs typeface="Arial" panose="020B0604020202020204" pitchFamily="34" charset="0"/>
              </a:rPr>
              <a:t> </a:t>
            </a:r>
            <a:r>
              <a:rPr lang="it-IT" sz="1600" b="1" i="0" dirty="0">
                <a:solidFill>
                  <a:schemeClr val="tx2"/>
                </a:solidFill>
                <a:effectLst/>
                <a:latin typeface="Arial" panose="020B0604020202020204" pitchFamily="34" charset="0"/>
                <a:cs typeface="Arial" panose="020B0604020202020204" pitchFamily="34" charset="0"/>
              </a:rPr>
              <a:t>inferiore almeno del 30%</a:t>
            </a:r>
            <a:r>
              <a:rPr lang="it-IT" sz="1600" b="0" i="0" dirty="0">
                <a:solidFill>
                  <a:schemeClr val="tx2"/>
                </a:solidFill>
                <a:effectLst/>
                <a:latin typeface="Arial" panose="020B0604020202020204" pitchFamily="34" charset="0"/>
                <a:cs typeface="Arial" panose="020B0604020202020204" pitchFamily="34" charset="0"/>
              </a:rPr>
              <a:t> all’ammontare medio mensile del fatturato e dei corrispettivi dell'anno 2019 </a:t>
            </a:r>
          </a:p>
          <a:p>
            <a:pPr algn="l"/>
            <a:r>
              <a:rPr lang="it-IT" sz="1600" b="0" i="0" dirty="0">
                <a:solidFill>
                  <a:schemeClr val="tx2"/>
                </a:solidFill>
                <a:effectLst/>
                <a:latin typeface="Arial" panose="020B0604020202020204" pitchFamily="34" charset="0"/>
                <a:cs typeface="Arial" panose="020B0604020202020204" pitchFamily="34" charset="0"/>
              </a:rPr>
              <a:t>(requisito non richiesto per i soggetti che hanno attivato la partita IVA dal 1° gennaio 2019)</a:t>
            </a:r>
          </a:p>
          <a:p>
            <a:pPr algn="l">
              <a:buFont typeface="Arial" panose="020B0604020202020204" pitchFamily="34" charset="0"/>
              <a:buChar char="•"/>
            </a:pPr>
            <a:endParaRPr lang="it-IT" sz="1600" b="0" i="0" dirty="0">
              <a:solidFill>
                <a:schemeClr val="tx2"/>
              </a:solidFill>
              <a:effectLst/>
              <a:latin typeface="Arial" panose="020B0604020202020204" pitchFamily="34" charset="0"/>
              <a:cs typeface="Arial" panose="020B0604020202020204" pitchFamily="34" charset="0"/>
            </a:endParaRPr>
          </a:p>
          <a:p>
            <a:pPr algn="l"/>
            <a:endParaRPr lang="it-IT" sz="1600" b="0" i="0" dirty="0">
              <a:solidFill>
                <a:schemeClr val="tx2"/>
              </a:solidFill>
              <a:effectLst/>
              <a:latin typeface="Arial" panose="020B0604020202020204" pitchFamily="34" charset="0"/>
              <a:cs typeface="Arial" panose="020B0604020202020204" pitchFamily="34" charset="0"/>
            </a:endParaRPr>
          </a:p>
          <a:p>
            <a:pPr algn="l"/>
            <a:r>
              <a:rPr lang="it-IT" sz="1600" b="1" i="0" dirty="0">
                <a:solidFill>
                  <a:schemeClr val="tx2"/>
                </a:solidFill>
                <a:effectLst/>
                <a:latin typeface="Arial" panose="020B0604020202020204" pitchFamily="34" charset="0"/>
                <a:cs typeface="Arial" panose="020B0604020202020204" pitchFamily="34" charset="0"/>
              </a:rPr>
              <a:t>L’esenzione</a:t>
            </a:r>
            <a:r>
              <a:rPr lang="it-IT" sz="1600" b="0" i="0" dirty="0">
                <a:solidFill>
                  <a:schemeClr val="tx2"/>
                </a:solidFill>
                <a:effectLst/>
                <a:latin typeface="Arial" panose="020B0604020202020204" pitchFamily="34" charset="0"/>
                <a:cs typeface="Arial" panose="020B0604020202020204" pitchFamily="34" charset="0"/>
              </a:rPr>
              <a:t> si applica </a:t>
            </a:r>
            <a:r>
              <a:rPr lang="it-IT" sz="1600" b="1" i="0" dirty="0">
                <a:solidFill>
                  <a:schemeClr val="tx2"/>
                </a:solidFill>
                <a:effectLst/>
                <a:latin typeface="Arial" panose="020B0604020202020204" pitchFamily="34" charset="0"/>
                <a:cs typeface="Arial" panose="020B0604020202020204" pitchFamily="34" charset="0"/>
              </a:rPr>
              <a:t>solo agli immobili</a:t>
            </a:r>
            <a:r>
              <a:rPr lang="it-IT" sz="1600" b="0" i="0" dirty="0">
                <a:solidFill>
                  <a:schemeClr val="tx2"/>
                </a:solidFill>
                <a:effectLst/>
                <a:latin typeface="Arial" panose="020B0604020202020204" pitchFamily="34" charset="0"/>
                <a:cs typeface="Arial" panose="020B0604020202020204" pitchFamily="34" charset="0"/>
              </a:rPr>
              <a:t> nei quali </a:t>
            </a:r>
            <a:r>
              <a:rPr lang="it-IT" sz="1600" b="1" i="0" dirty="0">
                <a:solidFill>
                  <a:schemeClr val="tx2"/>
                </a:solidFill>
                <a:effectLst/>
                <a:latin typeface="Arial" panose="020B0604020202020204" pitchFamily="34" charset="0"/>
                <a:cs typeface="Arial" panose="020B0604020202020204" pitchFamily="34" charset="0"/>
              </a:rPr>
              <a:t>i soggetti passivi </a:t>
            </a:r>
          </a:p>
          <a:p>
            <a:pPr algn="l"/>
            <a:r>
              <a:rPr lang="it-IT" sz="1600" b="1" i="0" dirty="0">
                <a:solidFill>
                  <a:schemeClr val="tx2"/>
                </a:solidFill>
                <a:effectLst/>
                <a:latin typeface="Arial" panose="020B0604020202020204" pitchFamily="34" charset="0"/>
                <a:cs typeface="Arial" panose="020B0604020202020204" pitchFamily="34" charset="0"/>
              </a:rPr>
              <a:t>esercitano le attività di cui siano anche gestori.</a:t>
            </a:r>
          </a:p>
          <a:p>
            <a:pPr lvl="4" algn="ctr"/>
            <a:r>
              <a:rPr lang="it-IT" sz="1600" dirty="0">
                <a:latin typeface="Arial" panose="020B0604020202020204" pitchFamily="34" charset="0"/>
                <a:cs typeface="Arial" panose="020B0604020202020204" pitchFamily="34" charset="0"/>
              </a:rPr>
              <a:t> </a:t>
            </a:r>
            <a:endParaRPr kumimoji="0" lang="it-IT" altLang="it-IT" sz="16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p>
            <a:endParaRPr lang="it-IT" altLang="it-IT" sz="1600" dirty="0">
              <a:solidFill>
                <a:schemeClr val="tx2"/>
              </a:solidFill>
              <a:latin typeface="Arial" panose="020B0604020202020204" pitchFamily="34" charset="0"/>
              <a:cs typeface="Arial" panose="020B0604020202020204" pitchFamily="34" charset="0"/>
            </a:endParaRPr>
          </a:p>
          <a:p>
            <a:endParaRPr kumimoji="0" lang="it-IT" altLang="it-IT" sz="1600" b="0" i="0" u="none" strike="noStrike" cap="none" normalizeH="0" baseline="0" dirty="0">
              <a:ln>
                <a:noFill/>
              </a:ln>
              <a:solidFill>
                <a:srgbClr val="474747"/>
              </a:solidFill>
              <a:effectLst/>
              <a:latin typeface="Arial" panose="020B06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endParaRPr lang="it-IT" sz="1600" dirty="0">
              <a:latin typeface="Arial" panose="020B0604020202020204" pitchFamily="34" charset="0"/>
              <a:cs typeface="Arial" panose="020B0604020202020204" pitchFamily="34" charset="0"/>
            </a:endParaRPr>
          </a:p>
          <a:p>
            <a:pPr algn="l"/>
            <a:endParaRPr lang="it-IT" sz="1600" dirty="0">
              <a:latin typeface="Arial" panose="020B0604020202020204" pitchFamily="34" charset="0"/>
              <a:cs typeface="Arial" panose="020B0604020202020204" pitchFamily="34" charset="0"/>
            </a:endParaRPr>
          </a:p>
        </p:txBody>
      </p:sp>
      <p:pic>
        <p:nvPicPr>
          <p:cNvPr id="9218" name="Picture 2" descr="agreement, approval, approved, home, house, property, realestate ">
            <a:extLst>
              <a:ext uri="{FF2B5EF4-FFF2-40B4-BE49-F238E27FC236}">
                <a16:creationId xmlns:a16="http://schemas.microsoft.com/office/drawing/2014/main" id="{C9C87347-14B5-47D9-A03E-3B685FB86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365587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A3BB2BC-9F23-4FB4-B91A-E88502946340}"/>
              </a:ext>
            </a:extLst>
          </p:cNvPr>
          <p:cNvSpPr>
            <a:spLocks noChangeArrowheads="1"/>
          </p:cNvSpPr>
          <p:nvPr/>
        </p:nvSpPr>
        <p:spPr bwMode="auto">
          <a:xfrm>
            <a:off x="163417" y="2311991"/>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cxnSp>
        <p:nvCxnSpPr>
          <p:cNvPr id="8" name="Connettore 2 7">
            <a:extLst>
              <a:ext uri="{FF2B5EF4-FFF2-40B4-BE49-F238E27FC236}">
                <a16:creationId xmlns:a16="http://schemas.microsoft.com/office/drawing/2014/main" id="{E69CEB27-6B0B-4C66-8C70-A725EDD49C60}"/>
              </a:ext>
            </a:extLst>
          </p:cNvPr>
          <p:cNvCxnSpPr/>
          <p:nvPr/>
        </p:nvCxnSpPr>
        <p:spPr>
          <a:xfrm>
            <a:off x="3205852" y="1734968"/>
            <a:ext cx="0" cy="48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rnice 15">
            <a:extLst>
              <a:ext uri="{FF2B5EF4-FFF2-40B4-BE49-F238E27FC236}">
                <a16:creationId xmlns:a16="http://schemas.microsoft.com/office/drawing/2014/main" id="{958BA180-7664-4445-B926-2867D18CE7B8}"/>
              </a:ext>
            </a:extLst>
          </p:cNvPr>
          <p:cNvSpPr/>
          <p:nvPr/>
        </p:nvSpPr>
        <p:spPr>
          <a:xfrm>
            <a:off x="5263625" y="5240744"/>
            <a:ext cx="3370521" cy="1044000"/>
          </a:xfrm>
          <a:prstGeom prst="frame">
            <a:avLst/>
          </a:prstGeom>
          <a:solidFill>
            <a:srgbClr val="2C4E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5" name="Picture 2" descr="union, of, flag, european ">
            <a:extLst>
              <a:ext uri="{FF2B5EF4-FFF2-40B4-BE49-F238E27FC236}">
                <a16:creationId xmlns:a16="http://schemas.microsoft.com/office/drawing/2014/main" id="{7E282C27-473A-4B66-88F8-585CF97CC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546" y="534365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7" name="Scorrimento orizzontale 16">
            <a:extLst>
              <a:ext uri="{FF2B5EF4-FFF2-40B4-BE49-F238E27FC236}">
                <a16:creationId xmlns:a16="http://schemas.microsoft.com/office/drawing/2014/main" id="{75556B82-1C36-4251-A33E-22F129672489}"/>
              </a:ext>
            </a:extLst>
          </p:cNvPr>
          <p:cNvSpPr/>
          <p:nvPr/>
        </p:nvSpPr>
        <p:spPr>
          <a:xfrm flipH="1">
            <a:off x="8309251" y="1088992"/>
            <a:ext cx="3593867" cy="1711256"/>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accent1">
                    <a:lumMod val="50000"/>
                  </a:schemeClr>
                </a:solidFill>
                <a:latin typeface="Arial" panose="020B0604020202020204" pitchFamily="34" charset="0"/>
                <a:cs typeface="Arial" panose="020B0604020202020204" pitchFamily="34" charset="0"/>
              </a:rPr>
              <a:t>Normativa</a:t>
            </a:r>
          </a:p>
          <a:p>
            <a:pPr marL="285750" indent="-285750">
              <a:buFont typeface="Arial" panose="020B0604020202020204" pitchFamily="34" charset="0"/>
              <a:buChar char="•"/>
            </a:pPr>
            <a:r>
              <a:rPr lang="it-IT" sz="1600" b="1" dirty="0">
                <a:solidFill>
                  <a:schemeClr val="accent1">
                    <a:lumMod val="50000"/>
                  </a:schemeClr>
                </a:solidFill>
                <a:latin typeface="Arial" panose="020B0604020202020204" pitchFamily="34" charset="0"/>
                <a:cs typeface="Arial" panose="020B0604020202020204" pitchFamily="34" charset="0"/>
              </a:rPr>
              <a:t>art. 6-sexies, DL </a:t>
            </a:r>
            <a:r>
              <a:rPr lang="it-IT" sz="1600" b="1" spc="5"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Sostegni</a:t>
            </a:r>
          </a:p>
        </p:txBody>
      </p:sp>
      <p:sp>
        <p:nvSpPr>
          <p:cNvPr id="19" name="CasellaDiTesto 18">
            <a:extLst>
              <a:ext uri="{FF2B5EF4-FFF2-40B4-BE49-F238E27FC236}">
                <a16:creationId xmlns:a16="http://schemas.microsoft.com/office/drawing/2014/main" id="{CB0D97E9-8E10-43E8-B27C-5C00E4DED01B}"/>
              </a:ext>
            </a:extLst>
          </p:cNvPr>
          <p:cNvSpPr txBox="1"/>
          <p:nvPr/>
        </p:nvSpPr>
        <p:spPr>
          <a:xfrm>
            <a:off x="5857839" y="5578186"/>
            <a:ext cx="2123620" cy="369332"/>
          </a:xfrm>
          <a:prstGeom prst="rect">
            <a:avLst/>
          </a:prstGeom>
          <a:noFill/>
        </p:spPr>
        <p:txBody>
          <a:bodyPr wrap="square">
            <a:spAutoFit/>
          </a:bodyPr>
          <a:lstStyle/>
          <a:p>
            <a:pPr algn="ctr"/>
            <a:r>
              <a:rPr lang="it-IT" b="1" dirty="0">
                <a:solidFill>
                  <a:schemeClr val="tx2"/>
                </a:solidFill>
                <a:latin typeface="Arial" panose="020B0604020202020204" pitchFamily="34" charset="0"/>
                <a:cs typeface="Arial" panose="020B0604020202020204" pitchFamily="34" charset="0"/>
              </a:rPr>
              <a:t>Aiuto di Stato</a:t>
            </a:r>
            <a:endParaRPr lang="it-IT" b="1" i="1" dirty="0">
              <a:solidFill>
                <a:schemeClr val="tx2"/>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2259DA8F-D3BD-4475-9D59-31A93B8ACD65}"/>
              </a:ext>
            </a:extLst>
          </p:cNvPr>
          <p:cNvSpPr txBox="1"/>
          <p:nvPr/>
        </p:nvSpPr>
        <p:spPr>
          <a:xfrm>
            <a:off x="98291" y="6351952"/>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066987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B18FD310-845C-44D8-953B-601115602A1C}"/>
              </a:ext>
            </a:extLst>
          </p:cNvPr>
          <p:cNvSpPr/>
          <p:nvPr/>
        </p:nvSpPr>
        <p:spPr>
          <a:xfrm>
            <a:off x="6281958" y="1736523"/>
            <a:ext cx="2067437" cy="2067437"/>
          </a:xfrm>
          <a:prstGeom prst="ellipse">
            <a:avLst/>
          </a:prstGeom>
          <a:solidFill>
            <a:schemeClr val="accent2"/>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latin typeface="Arial" panose="020B0604020202020204" pitchFamily="34" charset="0"/>
              <a:cs typeface="Arial" panose="020B0604020202020204" pitchFamily="34" charset="0"/>
            </a:endParaRPr>
          </a:p>
        </p:txBody>
      </p:sp>
      <p:sp>
        <p:nvSpPr>
          <p:cNvPr id="52" name="TextBox 18">
            <a:extLst>
              <a:ext uri="{FF2B5EF4-FFF2-40B4-BE49-F238E27FC236}">
                <a16:creationId xmlns:a16="http://schemas.microsoft.com/office/drawing/2014/main" id="{80C6464B-10E2-4972-B25A-F3FE9B0B36E3}"/>
              </a:ext>
            </a:extLst>
          </p:cNvPr>
          <p:cNvSpPr txBox="1"/>
          <p:nvPr/>
        </p:nvSpPr>
        <p:spPr>
          <a:xfrm>
            <a:off x="6603300" y="2418196"/>
            <a:ext cx="1750496" cy="698717"/>
          </a:xfrm>
          <a:prstGeom prst="rect">
            <a:avLst/>
          </a:prstGeom>
          <a:noFill/>
        </p:spPr>
        <p:txBody>
          <a:bodyPr wrap="square" rtlCol="0">
            <a:spAutoFit/>
          </a:bodyPr>
          <a:lstStyle/>
          <a:p>
            <a:pPr algn="ctr">
              <a:lnSpc>
                <a:spcPct val="150000"/>
              </a:lnSpc>
            </a:pPr>
            <a:r>
              <a:rPr lang="en-US" sz="1400" b="1" dirty="0" err="1">
                <a:solidFill>
                  <a:schemeClr val="bg1"/>
                </a:solidFill>
                <a:latin typeface="Arial" panose="020B0604020202020204" pitchFamily="34" charset="0"/>
                <a:cs typeface="Arial" panose="020B0604020202020204" pitchFamily="34" charset="0"/>
              </a:rPr>
              <a:t>Contributo</a:t>
            </a:r>
            <a:r>
              <a:rPr lang="en-US" sz="1400" b="1" dirty="0">
                <a:solidFill>
                  <a:schemeClr val="bg1"/>
                </a:solidFill>
                <a:latin typeface="Arial" panose="020B0604020202020204" pitchFamily="34" charset="0"/>
                <a:cs typeface="Arial" panose="020B0604020202020204" pitchFamily="34" charset="0"/>
              </a:rPr>
              <a:t> per chi NON </a:t>
            </a:r>
            <a:r>
              <a:rPr lang="en-US" sz="1400" b="1" dirty="0" err="1">
                <a:solidFill>
                  <a:schemeClr val="bg1"/>
                </a:solidFill>
                <a:latin typeface="Arial" panose="020B0604020202020204" pitchFamily="34" charset="0"/>
                <a:cs typeface="Arial" panose="020B0604020202020204" pitchFamily="34" charset="0"/>
              </a:rPr>
              <a:t>l’ha</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ricevuto</a:t>
            </a:r>
            <a:endParaRPr lang="en-US" sz="1400" b="1" dirty="0">
              <a:solidFill>
                <a:schemeClr val="bg1"/>
              </a:solidFill>
              <a:latin typeface="Arial" panose="020B0604020202020204" pitchFamily="34" charset="0"/>
              <a:cs typeface="Arial" panose="020B0604020202020204" pitchFamily="34" charset="0"/>
            </a:endParaRPr>
          </a:p>
        </p:txBody>
      </p:sp>
      <p:sp>
        <p:nvSpPr>
          <p:cNvPr id="41" name="Google Shape;1884;p203">
            <a:extLst>
              <a:ext uri="{FF2B5EF4-FFF2-40B4-BE49-F238E27FC236}">
                <a16:creationId xmlns:a16="http://schemas.microsoft.com/office/drawing/2014/main" id="{B805E583-4DE1-49F9-B1F8-9545420E4BC3}"/>
              </a:ext>
            </a:extLst>
          </p:cNvPr>
          <p:cNvSpPr txBox="1"/>
          <p:nvPr/>
        </p:nvSpPr>
        <p:spPr>
          <a:xfrm>
            <a:off x="6830493" y="1749596"/>
            <a:ext cx="970366" cy="569299"/>
          </a:xfrm>
          <a:prstGeom prst="rect">
            <a:avLst/>
          </a:prstGeom>
          <a:noFill/>
          <a:ln>
            <a:noFill/>
          </a:ln>
        </p:spPr>
        <p:txBody>
          <a:bodyPr spcFirstLastPara="1" wrap="square" lIns="60941" tIns="30462" rIns="60941" bIns="30462" anchor="t" anchorCtr="0">
            <a:noAutofit/>
          </a:bodyPr>
          <a:lstStyle/>
          <a:p>
            <a:pPr algn="ctr">
              <a:lnSpc>
                <a:spcPct val="150000"/>
              </a:lnSpc>
            </a:pPr>
            <a:r>
              <a:rPr lang="en-US" sz="2000" dirty="0">
                <a:solidFill>
                  <a:schemeClr val="accent5">
                    <a:lumMod val="60000"/>
                    <a:lumOff val="40000"/>
                  </a:schemeClr>
                </a:solidFill>
                <a:latin typeface="Arial" panose="020B0604020202020204" pitchFamily="34" charset="0"/>
                <a:ea typeface="Montserrat Black"/>
                <a:cs typeface="Arial" panose="020B0604020202020204" pitchFamily="34" charset="0"/>
                <a:sym typeface="Montserrat Black"/>
              </a:rPr>
              <a:t>1c</a:t>
            </a:r>
            <a:endParaRPr sz="1100"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5EFB0154-2491-4B8C-A544-DEB6E15DF2E2}"/>
              </a:ext>
            </a:extLst>
          </p:cNvPr>
          <p:cNvSpPr/>
          <p:nvPr/>
        </p:nvSpPr>
        <p:spPr>
          <a:xfrm>
            <a:off x="3512343" y="1736523"/>
            <a:ext cx="2067437" cy="2067437"/>
          </a:xfrm>
          <a:prstGeom prst="ellipse">
            <a:avLst/>
          </a:prstGeom>
          <a:solidFill>
            <a:schemeClr val="accent5"/>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latin typeface="Arial" panose="020B0604020202020204" pitchFamily="34" charset="0"/>
              <a:cs typeface="Arial" panose="020B0604020202020204" pitchFamily="34" charset="0"/>
            </a:endParaRPr>
          </a:p>
        </p:txBody>
      </p:sp>
      <p:sp>
        <p:nvSpPr>
          <p:cNvPr id="25" name="Google Shape;1884;p203">
            <a:extLst>
              <a:ext uri="{FF2B5EF4-FFF2-40B4-BE49-F238E27FC236}">
                <a16:creationId xmlns:a16="http://schemas.microsoft.com/office/drawing/2014/main" id="{49846513-65A3-4CB5-A8D0-7331DC116A6C}"/>
              </a:ext>
            </a:extLst>
          </p:cNvPr>
          <p:cNvSpPr txBox="1"/>
          <p:nvPr/>
        </p:nvSpPr>
        <p:spPr>
          <a:xfrm>
            <a:off x="4081631" y="1747285"/>
            <a:ext cx="970366" cy="569299"/>
          </a:xfrm>
          <a:prstGeom prst="rect">
            <a:avLst/>
          </a:prstGeom>
          <a:noFill/>
          <a:ln>
            <a:noFill/>
          </a:ln>
        </p:spPr>
        <p:txBody>
          <a:bodyPr spcFirstLastPara="1" wrap="square" lIns="60941" tIns="30462" rIns="60941" bIns="30462" anchor="t" anchorCtr="0">
            <a:noAutofit/>
          </a:bodyPr>
          <a:lstStyle/>
          <a:p>
            <a:pPr algn="ctr">
              <a:lnSpc>
                <a:spcPct val="150000"/>
              </a:lnSpc>
            </a:pPr>
            <a:r>
              <a:rPr lang="en-US" sz="2000" dirty="0">
                <a:solidFill>
                  <a:schemeClr val="accent5">
                    <a:lumMod val="60000"/>
                    <a:lumOff val="40000"/>
                  </a:schemeClr>
                </a:solidFill>
                <a:latin typeface="Arial" panose="020B0604020202020204" pitchFamily="34" charset="0"/>
                <a:ea typeface="Montserrat Black"/>
                <a:cs typeface="Arial" panose="020B0604020202020204" pitchFamily="34" charset="0"/>
                <a:sym typeface="Montserrat Black"/>
              </a:rPr>
              <a:t>1b</a:t>
            </a:r>
            <a:endParaRPr sz="1100"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51" name="TextBox 18">
            <a:extLst>
              <a:ext uri="{FF2B5EF4-FFF2-40B4-BE49-F238E27FC236}">
                <a16:creationId xmlns:a16="http://schemas.microsoft.com/office/drawing/2014/main" id="{61C655B2-C7D8-4F7B-B269-06A2CF1F15E3}"/>
              </a:ext>
            </a:extLst>
          </p:cNvPr>
          <p:cNvSpPr txBox="1"/>
          <p:nvPr/>
        </p:nvSpPr>
        <p:spPr>
          <a:xfrm>
            <a:off x="3717016" y="2199838"/>
            <a:ext cx="1768285" cy="1345048"/>
          </a:xfrm>
          <a:prstGeom prst="rect">
            <a:avLst/>
          </a:prstGeom>
          <a:noFill/>
        </p:spPr>
        <p:txBody>
          <a:bodyPr wrap="square" rtlCol="0">
            <a:spAutoFit/>
          </a:bodyPr>
          <a:lstStyle/>
          <a:p>
            <a:pPr algn="ctr">
              <a:lnSpc>
                <a:spcPct val="150000"/>
              </a:lnSpc>
            </a:pPr>
            <a:r>
              <a:rPr lang="en-US" sz="1400" b="1" dirty="0" err="1">
                <a:solidFill>
                  <a:schemeClr val="bg1"/>
                </a:solidFill>
                <a:latin typeface="Arial" panose="020B0604020202020204" pitchFamily="34" charset="0"/>
                <a:cs typeface="Arial" panose="020B0604020202020204" pitchFamily="34" charset="0"/>
              </a:rPr>
              <a:t>Contributo</a:t>
            </a:r>
            <a:r>
              <a:rPr lang="en-US" sz="1400" b="1" dirty="0">
                <a:solidFill>
                  <a:schemeClr val="bg1"/>
                </a:solidFill>
                <a:latin typeface="Arial" panose="020B0604020202020204" pitchFamily="34" charset="0"/>
                <a:cs typeface="Arial" panose="020B0604020202020204" pitchFamily="34" charset="0"/>
              </a:rPr>
              <a:t> alternativo</a:t>
            </a:r>
          </a:p>
          <a:p>
            <a:pPr algn="ctr">
              <a:lnSpc>
                <a:spcPct val="150000"/>
              </a:lnSpc>
            </a:pP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attività</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stagionali</a:t>
            </a:r>
            <a:r>
              <a:rPr lang="en-US" sz="1400" b="1" dirty="0">
                <a:solidFill>
                  <a:schemeClr val="bg1"/>
                </a:solidFill>
                <a:latin typeface="Arial" panose="020B0604020202020204" pitchFamily="34" charset="0"/>
                <a:cs typeface="Arial" panose="020B0604020202020204" pitchFamily="34" charset="0"/>
              </a:rPr>
              <a:t>”</a:t>
            </a:r>
          </a:p>
        </p:txBody>
      </p:sp>
      <p:grpSp>
        <p:nvGrpSpPr>
          <p:cNvPr id="21" name="Group 20">
            <a:extLst>
              <a:ext uri="{FF2B5EF4-FFF2-40B4-BE49-F238E27FC236}">
                <a16:creationId xmlns:a16="http://schemas.microsoft.com/office/drawing/2014/main" id="{5AD25AF8-9966-4268-BC15-F88EBB1C7F44}"/>
              </a:ext>
            </a:extLst>
          </p:cNvPr>
          <p:cNvGrpSpPr/>
          <p:nvPr/>
        </p:nvGrpSpPr>
        <p:grpSpPr>
          <a:xfrm>
            <a:off x="2766256" y="1154695"/>
            <a:ext cx="1069036" cy="3231093"/>
            <a:chOff x="-1" y="2578983"/>
            <a:chExt cx="1603802" cy="4847387"/>
          </a:xfrm>
        </p:grpSpPr>
        <p:sp>
          <p:nvSpPr>
            <p:cNvPr id="22" name="Rectangle 21">
              <a:extLst>
                <a:ext uri="{FF2B5EF4-FFF2-40B4-BE49-F238E27FC236}">
                  <a16:creationId xmlns:a16="http://schemas.microsoft.com/office/drawing/2014/main" id="{59196875-A2E7-4CEF-BE1C-A730CF7B08F4}"/>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1D1C4F0D-C4D9-4937-8766-1F3FFFDCFBC7}"/>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6C22572E-5487-4211-9C5C-D135A0381F24}"/>
              </a:ext>
            </a:extLst>
          </p:cNvPr>
          <p:cNvGrpSpPr/>
          <p:nvPr/>
        </p:nvGrpSpPr>
        <p:grpSpPr>
          <a:xfrm>
            <a:off x="5607128" y="1154695"/>
            <a:ext cx="1069036" cy="3231093"/>
            <a:chOff x="-1" y="2578983"/>
            <a:chExt cx="1603802" cy="4847387"/>
          </a:xfrm>
        </p:grpSpPr>
        <p:sp>
          <p:nvSpPr>
            <p:cNvPr id="35" name="Rectangle 34">
              <a:extLst>
                <a:ext uri="{FF2B5EF4-FFF2-40B4-BE49-F238E27FC236}">
                  <a16:creationId xmlns:a16="http://schemas.microsoft.com/office/drawing/2014/main" id="{894A5C53-27DD-48A8-B18A-EA31B4E9E7DA}"/>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3C3CE9A7-AAC7-46A2-9A74-5B4F0568459E}"/>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dirty="0">
                <a:latin typeface="Arial" panose="020B0604020202020204" pitchFamily="34" charset="0"/>
                <a:cs typeface="Arial" panose="020B0604020202020204" pitchFamily="34" charset="0"/>
              </a:endParaRPr>
            </a:p>
          </p:txBody>
        </p:sp>
      </p:grpSp>
      <p:sp>
        <p:nvSpPr>
          <p:cNvPr id="5" name="Rettangolo 4">
            <a:extLst>
              <a:ext uri="{FF2B5EF4-FFF2-40B4-BE49-F238E27FC236}">
                <a16:creationId xmlns:a16="http://schemas.microsoft.com/office/drawing/2014/main" id="{1CC446F1-00CE-4FE6-88CD-2C42A509C0AB}"/>
              </a:ext>
            </a:extLst>
          </p:cNvPr>
          <p:cNvSpPr/>
          <p:nvPr/>
        </p:nvSpPr>
        <p:spPr>
          <a:xfrm>
            <a:off x="1787869" y="3588242"/>
            <a:ext cx="6407882" cy="1631216"/>
          </a:xfrm>
          <a:prstGeom prst="rect">
            <a:avLst/>
          </a:prstGeom>
          <a:noFill/>
        </p:spPr>
        <p:txBody>
          <a:bodyPr wrap="square" lIns="91440" tIns="45720" rIns="91440" bIns="45720">
            <a:spAutoFit/>
          </a:bodyPr>
          <a:lstStyle/>
          <a:p>
            <a:pPr algn="ctr"/>
            <a:r>
              <a:rPr lang="it-IT" sz="10000" cap="none" spc="0" dirty="0">
                <a:ln w="0"/>
                <a:gradFill>
                  <a:gsLst>
                    <a:gs pos="21000">
                      <a:srgbClr val="53575C"/>
                    </a:gs>
                    <a:gs pos="88000">
                      <a:srgbClr val="C5C7CA"/>
                    </a:gs>
                  </a:gsLst>
                  <a:lin ang="5400000"/>
                </a:gradFill>
                <a:effectLst/>
                <a:latin typeface="Arial" panose="020B0604020202020204" pitchFamily="34" charset="0"/>
                <a:cs typeface="Arial" panose="020B0604020202020204" pitchFamily="34" charset="0"/>
              </a:rPr>
              <a:t>Alternativi</a:t>
            </a:r>
          </a:p>
        </p:txBody>
      </p:sp>
      <p:sp>
        <p:nvSpPr>
          <p:cNvPr id="29" name="Oval 28">
            <a:extLst>
              <a:ext uri="{FF2B5EF4-FFF2-40B4-BE49-F238E27FC236}">
                <a16:creationId xmlns:a16="http://schemas.microsoft.com/office/drawing/2014/main" id="{9D7373E1-B8BE-4E9F-9DBE-794D70EB3211}"/>
              </a:ext>
            </a:extLst>
          </p:cNvPr>
          <p:cNvSpPr/>
          <p:nvPr/>
        </p:nvSpPr>
        <p:spPr>
          <a:xfrm>
            <a:off x="9051574" y="1736523"/>
            <a:ext cx="2067437" cy="2067437"/>
          </a:xfrm>
          <a:prstGeom prst="ellipse">
            <a:avLst/>
          </a:prstGeom>
          <a:solidFill>
            <a:schemeClr val="accent3"/>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58C776A9-395D-4468-B140-CE2A0C8BD71E}"/>
              </a:ext>
            </a:extLst>
          </p:cNvPr>
          <p:cNvGrpSpPr/>
          <p:nvPr/>
        </p:nvGrpSpPr>
        <p:grpSpPr>
          <a:xfrm>
            <a:off x="8363412" y="1154695"/>
            <a:ext cx="1069036" cy="3231093"/>
            <a:chOff x="-1" y="2578983"/>
            <a:chExt cx="1603802" cy="4847387"/>
          </a:xfrm>
        </p:grpSpPr>
        <p:sp>
          <p:nvSpPr>
            <p:cNvPr id="31" name="Rectangle 30">
              <a:extLst>
                <a:ext uri="{FF2B5EF4-FFF2-40B4-BE49-F238E27FC236}">
                  <a16:creationId xmlns:a16="http://schemas.microsoft.com/office/drawing/2014/main" id="{81C03E6F-8627-4926-BB65-4370B9CB019C}"/>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FE92867C-B4DB-4BE2-BA66-1C5457C3E70B}"/>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dirty="0">
                <a:latin typeface="Arial" panose="020B0604020202020204" pitchFamily="34" charset="0"/>
                <a:cs typeface="Arial" panose="020B0604020202020204" pitchFamily="34" charset="0"/>
              </a:endParaRPr>
            </a:p>
          </p:txBody>
        </p:sp>
      </p:grpSp>
      <p:sp>
        <p:nvSpPr>
          <p:cNvPr id="42" name="Google Shape;1884;p203">
            <a:extLst>
              <a:ext uri="{FF2B5EF4-FFF2-40B4-BE49-F238E27FC236}">
                <a16:creationId xmlns:a16="http://schemas.microsoft.com/office/drawing/2014/main" id="{8D644864-B6F3-4077-9CB6-376B2089C768}"/>
              </a:ext>
            </a:extLst>
          </p:cNvPr>
          <p:cNvSpPr txBox="1"/>
          <p:nvPr/>
        </p:nvSpPr>
        <p:spPr>
          <a:xfrm>
            <a:off x="9600109" y="1747732"/>
            <a:ext cx="970366" cy="561606"/>
          </a:xfrm>
          <a:prstGeom prst="rect">
            <a:avLst/>
          </a:prstGeom>
          <a:noFill/>
          <a:ln>
            <a:noFill/>
          </a:ln>
        </p:spPr>
        <p:txBody>
          <a:bodyPr spcFirstLastPara="1" wrap="square" lIns="60941" tIns="30462" rIns="60941" bIns="30462" anchor="t" anchorCtr="0">
            <a:noAutofit/>
          </a:bodyPr>
          <a:lstStyle/>
          <a:p>
            <a:pPr algn="ctr">
              <a:lnSpc>
                <a:spcPct val="150000"/>
              </a:lnSpc>
            </a:pPr>
            <a:r>
              <a:rPr lang="en-US" sz="2000" dirty="0">
                <a:solidFill>
                  <a:schemeClr val="accent3">
                    <a:lumMod val="60000"/>
                    <a:lumOff val="40000"/>
                  </a:schemeClr>
                </a:solidFill>
                <a:latin typeface="Arial" panose="020B0604020202020204" pitchFamily="34" charset="0"/>
                <a:ea typeface="Montserrat Black"/>
                <a:cs typeface="Arial" panose="020B0604020202020204" pitchFamily="34" charset="0"/>
                <a:sym typeface="Montserrat Black"/>
              </a:rPr>
              <a:t>2</a:t>
            </a:r>
            <a:endParaRPr sz="1100"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0F76BE4C-DCB8-41C2-9A8B-5F57A5A49A47}"/>
              </a:ext>
            </a:extLst>
          </p:cNvPr>
          <p:cNvSpPr/>
          <p:nvPr/>
        </p:nvSpPr>
        <p:spPr>
          <a:xfrm>
            <a:off x="741322" y="1736523"/>
            <a:ext cx="2067437" cy="2067437"/>
          </a:xfrm>
          <a:prstGeom prst="ellipse">
            <a:avLst/>
          </a:prstGeom>
          <a:solidFill>
            <a:schemeClr val="accent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BC0CD7AB-96B2-43DC-B39F-5B0CC186F5B5}"/>
              </a:ext>
            </a:extLst>
          </p:cNvPr>
          <p:cNvGrpSpPr/>
          <p:nvPr/>
        </p:nvGrpSpPr>
        <p:grpSpPr>
          <a:xfrm>
            <a:off x="0" y="1154695"/>
            <a:ext cx="1069036" cy="3231093"/>
            <a:chOff x="-1" y="2578983"/>
            <a:chExt cx="1603802" cy="4847387"/>
          </a:xfrm>
        </p:grpSpPr>
        <p:sp>
          <p:nvSpPr>
            <p:cNvPr id="4" name="Rectangle 3">
              <a:extLst>
                <a:ext uri="{FF2B5EF4-FFF2-40B4-BE49-F238E27FC236}">
                  <a16:creationId xmlns:a16="http://schemas.microsoft.com/office/drawing/2014/main" id="{3C2FFCD2-E299-4A3A-B9AF-840743700C05}"/>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52A9DF46-0CC1-43BF-BC0C-F719F59D2974}"/>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100" dirty="0">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28D283ED-BA48-474E-BC93-E591AE018E33}"/>
              </a:ext>
            </a:extLst>
          </p:cNvPr>
          <p:cNvSpPr txBox="1"/>
          <p:nvPr/>
        </p:nvSpPr>
        <p:spPr>
          <a:xfrm>
            <a:off x="895636" y="2417612"/>
            <a:ext cx="1750496" cy="785343"/>
          </a:xfrm>
          <a:prstGeom prst="rect">
            <a:avLst/>
          </a:prstGeom>
          <a:noFill/>
        </p:spPr>
        <p:txBody>
          <a:bodyPr wrap="square" rtlCol="0">
            <a:spAutoFit/>
          </a:bodyPr>
          <a:lstStyle/>
          <a:p>
            <a:pPr algn="ctr">
              <a:lnSpc>
                <a:spcPct val="150000"/>
              </a:lnSpc>
            </a:pPr>
            <a:r>
              <a:rPr lang="en-US" sz="1600" b="1" dirty="0" err="1">
                <a:solidFill>
                  <a:schemeClr val="bg1"/>
                </a:solidFill>
                <a:latin typeface="Arial" panose="020B0604020202020204" pitchFamily="34" charset="0"/>
                <a:cs typeface="Arial" panose="020B0604020202020204" pitchFamily="34" charset="0"/>
              </a:rPr>
              <a:t>Contributo</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automatico</a:t>
            </a:r>
            <a:endParaRPr lang="en-US" sz="1600" b="1" dirty="0">
              <a:solidFill>
                <a:schemeClr val="bg1"/>
              </a:solidFill>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3169920" y="50800"/>
            <a:ext cx="6136640"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CONTRIBUTO A FONDO PERDUTO </a:t>
            </a:r>
          </a:p>
        </p:txBody>
      </p:sp>
      <p:sp>
        <p:nvSpPr>
          <p:cNvPr id="50" name="Google Shape;1884;p203">
            <a:extLst>
              <a:ext uri="{FF2B5EF4-FFF2-40B4-BE49-F238E27FC236}">
                <a16:creationId xmlns:a16="http://schemas.microsoft.com/office/drawing/2014/main" id="{FC80AD05-417D-4AD0-AA69-BB380EA47F91}"/>
              </a:ext>
            </a:extLst>
          </p:cNvPr>
          <p:cNvSpPr txBox="1"/>
          <p:nvPr/>
        </p:nvSpPr>
        <p:spPr>
          <a:xfrm>
            <a:off x="1325649" y="1754585"/>
            <a:ext cx="970366" cy="569299"/>
          </a:xfrm>
          <a:prstGeom prst="rect">
            <a:avLst/>
          </a:prstGeom>
          <a:noFill/>
          <a:ln>
            <a:noFill/>
          </a:ln>
        </p:spPr>
        <p:txBody>
          <a:bodyPr spcFirstLastPara="1" wrap="square" lIns="60941" tIns="30462" rIns="60941" bIns="30462" anchor="t" anchorCtr="0">
            <a:noAutofit/>
          </a:bodyPr>
          <a:lstStyle/>
          <a:p>
            <a:pPr algn="ctr">
              <a:lnSpc>
                <a:spcPct val="150000"/>
              </a:lnSpc>
            </a:pPr>
            <a:r>
              <a:rPr lang="en-US" sz="2000" dirty="0">
                <a:solidFill>
                  <a:schemeClr val="accent5">
                    <a:lumMod val="60000"/>
                    <a:lumOff val="40000"/>
                  </a:schemeClr>
                </a:solidFill>
                <a:latin typeface="Arial" panose="020B0604020202020204" pitchFamily="34" charset="0"/>
                <a:ea typeface="Montserrat Black"/>
                <a:cs typeface="Arial" panose="020B0604020202020204" pitchFamily="34" charset="0"/>
                <a:sym typeface="Montserrat Black"/>
              </a:rPr>
              <a:t>1a</a:t>
            </a:r>
            <a:endParaRPr sz="1100"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53" name="TextBox 18">
            <a:extLst>
              <a:ext uri="{FF2B5EF4-FFF2-40B4-BE49-F238E27FC236}">
                <a16:creationId xmlns:a16="http://schemas.microsoft.com/office/drawing/2014/main" id="{1103C239-BF04-4CD5-8535-D63F28EB776E}"/>
              </a:ext>
            </a:extLst>
          </p:cNvPr>
          <p:cNvSpPr txBox="1"/>
          <p:nvPr/>
        </p:nvSpPr>
        <p:spPr>
          <a:xfrm>
            <a:off x="9306560" y="2377258"/>
            <a:ext cx="1750496" cy="785343"/>
          </a:xfrm>
          <a:prstGeom prst="rect">
            <a:avLst/>
          </a:prstGeom>
          <a:noFill/>
        </p:spPr>
        <p:txBody>
          <a:bodyPr wrap="square" rtlCol="0">
            <a:spAutoFit/>
          </a:bodyPr>
          <a:lstStyle/>
          <a:p>
            <a:pPr algn="ctr">
              <a:lnSpc>
                <a:spcPct val="150000"/>
              </a:lnSpc>
            </a:pPr>
            <a:r>
              <a:rPr lang="en-US" sz="1600" b="1" dirty="0" err="1">
                <a:solidFill>
                  <a:schemeClr val="bg1"/>
                </a:solidFill>
                <a:latin typeface="Arial" panose="020B0604020202020204" pitchFamily="34" charset="0"/>
                <a:cs typeface="Arial" panose="020B0604020202020204" pitchFamily="34" charset="0"/>
              </a:rPr>
              <a:t>Contributo</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perequativo</a:t>
            </a:r>
            <a:r>
              <a:rPr lang="en-US" sz="1600" b="1" dirty="0">
                <a:solidFill>
                  <a:schemeClr val="bg1"/>
                </a:solidFill>
                <a:latin typeface="Arial" panose="020B0604020202020204" pitchFamily="34" charset="0"/>
                <a:cs typeface="Arial" panose="020B0604020202020204" pitchFamily="34" charset="0"/>
              </a:rPr>
              <a:t>”</a:t>
            </a:r>
          </a:p>
        </p:txBody>
      </p:sp>
      <p:sp>
        <p:nvSpPr>
          <p:cNvPr id="40" name="CasellaDiTesto 39">
            <a:extLst>
              <a:ext uri="{FF2B5EF4-FFF2-40B4-BE49-F238E27FC236}">
                <a16:creationId xmlns:a16="http://schemas.microsoft.com/office/drawing/2014/main" id="{25319F95-2695-4C4E-95CE-CCEDD90039CD}"/>
              </a:ext>
            </a:extLst>
          </p:cNvPr>
          <p:cNvSpPr txBox="1"/>
          <p:nvPr/>
        </p:nvSpPr>
        <p:spPr>
          <a:xfrm>
            <a:off x="2296015" y="5450387"/>
            <a:ext cx="5371470" cy="646331"/>
          </a:xfrm>
          <a:prstGeom prst="rect">
            <a:avLst/>
          </a:prstGeom>
          <a:noFill/>
        </p:spPr>
        <p:txBody>
          <a:bodyPr wrap="square">
            <a:spAutoFit/>
          </a:bodyPr>
          <a:lstStyle/>
          <a:p>
            <a:r>
              <a:rPr lang="it-IT" b="1" dirty="0">
                <a:latin typeface="Arial" panose="020B0604020202020204" pitchFamily="34" charset="0"/>
                <a:ea typeface="Montserrat Black"/>
                <a:cs typeface="Arial" panose="020B0604020202020204" pitchFamily="34" charset="0"/>
                <a:sym typeface="Montserrat Black"/>
              </a:rPr>
              <a:t>CRITERI GENERALI: </a:t>
            </a:r>
            <a:r>
              <a:rPr lang="it-IT" dirty="0">
                <a:latin typeface="Arial" panose="020B0604020202020204" pitchFamily="34" charset="0"/>
                <a:ea typeface="Montserrat Black"/>
                <a:cs typeface="Arial" panose="020B0604020202020204" pitchFamily="34" charset="0"/>
                <a:sym typeface="Montserrat Black"/>
              </a:rPr>
              <a:t>Salvo differente previsione si rimanda alle regole del  CFP del DL Sostegni</a:t>
            </a:r>
            <a:endParaRPr lang="it-IT" dirty="0">
              <a:latin typeface="Arial" panose="020B0604020202020204" pitchFamily="34" charset="0"/>
              <a:cs typeface="Arial" panose="020B0604020202020204" pitchFamily="34" charset="0"/>
            </a:endParaRPr>
          </a:p>
        </p:txBody>
      </p:sp>
      <p:sp>
        <p:nvSpPr>
          <p:cNvPr id="37" name="Rettangolo 36">
            <a:extLst>
              <a:ext uri="{FF2B5EF4-FFF2-40B4-BE49-F238E27FC236}">
                <a16:creationId xmlns:a16="http://schemas.microsoft.com/office/drawing/2014/main" id="{3BFAA413-96F2-4E86-A9CC-39D10C2487D6}"/>
              </a:ext>
            </a:extLst>
          </p:cNvPr>
          <p:cNvSpPr/>
          <p:nvPr/>
        </p:nvSpPr>
        <p:spPr>
          <a:xfrm>
            <a:off x="8363412" y="4012166"/>
            <a:ext cx="3937026" cy="892552"/>
          </a:xfrm>
          <a:prstGeom prst="rect">
            <a:avLst/>
          </a:prstGeom>
          <a:noFill/>
        </p:spPr>
        <p:txBody>
          <a:bodyPr wrap="square" lIns="91440" tIns="45720" rIns="91440" bIns="45720">
            <a:spAutoFit/>
          </a:bodyPr>
          <a:lstStyle/>
          <a:p>
            <a:pPr algn="ctr"/>
            <a:r>
              <a:rPr lang="it-IT" sz="2600" cap="none" spc="0" dirty="0">
                <a:ln w="0"/>
                <a:gradFill>
                  <a:gsLst>
                    <a:gs pos="21000">
                      <a:srgbClr val="53575C"/>
                    </a:gs>
                    <a:gs pos="88000">
                      <a:srgbClr val="C5C7CA"/>
                    </a:gs>
                  </a:gsLst>
                  <a:lin ang="5400000"/>
                </a:gradFill>
                <a:effectLst/>
                <a:latin typeface="Arial" panose="020B0604020202020204" pitchFamily="34" charset="0"/>
                <a:cs typeface="Arial" panose="020B0604020202020204" pitchFamily="34" charset="0"/>
              </a:rPr>
              <a:t>Subordinato autorizzazione UE</a:t>
            </a:r>
          </a:p>
        </p:txBody>
      </p:sp>
      <p:sp>
        <p:nvSpPr>
          <p:cNvPr id="38" name="CasellaDiTesto 37">
            <a:extLst>
              <a:ext uri="{FF2B5EF4-FFF2-40B4-BE49-F238E27FC236}">
                <a16:creationId xmlns:a16="http://schemas.microsoft.com/office/drawing/2014/main" id="{A4DF66FA-1DC6-4AA4-84E5-5B734E1D5B09}"/>
              </a:ext>
            </a:extLst>
          </p:cNvPr>
          <p:cNvSpPr txBox="1"/>
          <p:nvPr/>
        </p:nvSpPr>
        <p:spPr>
          <a:xfrm>
            <a:off x="8249500" y="5895491"/>
            <a:ext cx="2853943" cy="584775"/>
          </a:xfrm>
          <a:prstGeom prst="rect">
            <a:avLst/>
          </a:prstGeom>
          <a:solidFill>
            <a:schemeClr val="bg1"/>
          </a:solidFill>
          <a:ln w="57150">
            <a:solidFill>
              <a:schemeClr val="accent5">
                <a:lumMod val="75000"/>
              </a:schemeClr>
            </a:solidFill>
          </a:ln>
        </p:spPr>
        <p:txBody>
          <a:bodyPr wrap="square" rtlCol="0">
            <a:spAutoFit/>
          </a:bodyPr>
          <a:lstStyle/>
          <a:p>
            <a:pPr algn="ctr"/>
            <a:r>
              <a:rPr lang="it-IT" sz="1600" b="1" dirty="0">
                <a:solidFill>
                  <a:schemeClr val="accent1">
                    <a:lumMod val="50000"/>
                  </a:schemeClr>
                </a:solidFill>
                <a:latin typeface="Arial" panose="020B0604020202020204" pitchFamily="34" charset="0"/>
                <a:cs typeface="Arial" panose="020B0604020202020204" pitchFamily="34" charset="0"/>
              </a:rPr>
              <a:t>Quadro temporaneo </a:t>
            </a:r>
          </a:p>
          <a:p>
            <a:pPr algn="ctr"/>
            <a:r>
              <a:rPr lang="it-IT" sz="1600" b="1" dirty="0">
                <a:solidFill>
                  <a:schemeClr val="accent1">
                    <a:lumMod val="50000"/>
                  </a:schemeClr>
                </a:solidFill>
                <a:latin typeface="Arial" panose="020B0604020202020204" pitchFamily="34" charset="0"/>
                <a:cs typeface="Arial" panose="020B0604020202020204" pitchFamily="34" charset="0"/>
              </a:rPr>
              <a:t>Aiuti di Stato</a:t>
            </a:r>
          </a:p>
        </p:txBody>
      </p:sp>
      <p:pic>
        <p:nvPicPr>
          <p:cNvPr id="39" name="Picture 2" descr="union, of, flag, european ">
            <a:extLst>
              <a:ext uri="{FF2B5EF4-FFF2-40B4-BE49-F238E27FC236}">
                <a16:creationId xmlns:a16="http://schemas.microsoft.com/office/drawing/2014/main" id="{546DD2D2-C244-4186-87C4-0454E0210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6232" y="5513231"/>
            <a:ext cx="913070" cy="868430"/>
          </a:xfrm>
          <a:prstGeom prst="rect">
            <a:avLst/>
          </a:prstGeom>
          <a:noFill/>
          <a:extLst>
            <a:ext uri="{909E8E84-426E-40DD-AFC4-6F175D3DCCD1}">
              <a14:hiddenFill xmlns:a14="http://schemas.microsoft.com/office/drawing/2010/main">
                <a:solidFill>
                  <a:srgbClr val="FFFFFF"/>
                </a:solidFill>
              </a14:hiddenFill>
            </a:ext>
          </a:extLst>
        </p:spPr>
      </p:pic>
      <p:sp>
        <p:nvSpPr>
          <p:cNvPr id="43" name="CasellaDiTesto 42">
            <a:extLst>
              <a:ext uri="{FF2B5EF4-FFF2-40B4-BE49-F238E27FC236}">
                <a16:creationId xmlns:a16="http://schemas.microsoft.com/office/drawing/2014/main" id="{F3AB14FA-0BC3-486F-B0FF-6EB8E03EF334}"/>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4096528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arn(inVertical)">
                                      <p:cBhvr>
                                        <p:cTn id="83" dur="500"/>
                                        <p:tgtEl>
                                          <p:spTgt spid="5"/>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arn(inVertical)">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2" grpId="0"/>
      <p:bldP spid="41" grpId="0"/>
      <p:bldP spid="20" grpId="0" animBg="1"/>
      <p:bldP spid="25" grpId="0"/>
      <p:bldP spid="51" grpId="0"/>
      <p:bldP spid="5" grpId="0"/>
      <p:bldP spid="29" grpId="0" animBg="1"/>
      <p:bldP spid="42" grpId="0"/>
      <p:bldP spid="8" grpId="0" animBg="1"/>
      <p:bldP spid="19" grpId="0"/>
      <p:bldP spid="50" grpId="0"/>
      <p:bldP spid="53" grpId="0"/>
      <p:bldP spid="40"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6">
            <a:extLst>
              <a:ext uri="{FF2B5EF4-FFF2-40B4-BE49-F238E27FC236}">
                <a16:creationId xmlns:a16="http://schemas.microsoft.com/office/drawing/2014/main" id="{531BDB21-66FE-473F-AE78-30AE306E7CC6}"/>
              </a:ext>
            </a:extLst>
          </p:cNvPr>
          <p:cNvSpPr>
            <a:spLocks/>
          </p:cNvSpPr>
          <p:nvPr/>
        </p:nvSpPr>
        <p:spPr bwMode="auto">
          <a:xfrm>
            <a:off x="395575" y="1409494"/>
            <a:ext cx="2730500" cy="3352531"/>
          </a:xfrm>
          <a:custGeom>
            <a:avLst/>
            <a:gdLst>
              <a:gd name="T0" fmla="*/ 656 w 728"/>
              <a:gd name="T1" fmla="*/ 0 h 1074"/>
              <a:gd name="T2" fmla="*/ 72 w 728"/>
              <a:gd name="T3" fmla="*/ 0 h 1074"/>
              <a:gd name="T4" fmla="*/ 0 w 728"/>
              <a:gd name="T5" fmla="*/ 72 h 1074"/>
              <a:gd name="T6" fmla="*/ 0 w 728"/>
              <a:gd name="T7" fmla="*/ 1002 h 1074"/>
              <a:gd name="T8" fmla="*/ 72 w 728"/>
              <a:gd name="T9" fmla="*/ 1074 h 1074"/>
              <a:gd name="T10" fmla="*/ 656 w 728"/>
              <a:gd name="T11" fmla="*/ 1074 h 1074"/>
              <a:gd name="T12" fmla="*/ 728 w 728"/>
              <a:gd name="T13" fmla="*/ 1002 h 1074"/>
              <a:gd name="T14" fmla="*/ 728 w 728"/>
              <a:gd name="T15" fmla="*/ 72 h 1074"/>
              <a:gd name="T16" fmla="*/ 656 w 728"/>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8" h="1074">
                <a:moveTo>
                  <a:pt x="656" y="0"/>
                </a:moveTo>
                <a:cubicBezTo>
                  <a:pt x="72" y="0"/>
                  <a:pt x="72" y="0"/>
                  <a:pt x="72" y="0"/>
                </a:cubicBezTo>
                <a:cubicBezTo>
                  <a:pt x="32" y="0"/>
                  <a:pt x="0" y="32"/>
                  <a:pt x="0" y="72"/>
                </a:cubicBezTo>
                <a:cubicBezTo>
                  <a:pt x="0" y="1002"/>
                  <a:pt x="0" y="1002"/>
                  <a:pt x="0" y="1002"/>
                </a:cubicBezTo>
                <a:cubicBezTo>
                  <a:pt x="0" y="1042"/>
                  <a:pt x="32" y="1074"/>
                  <a:pt x="72" y="1074"/>
                </a:cubicBezTo>
                <a:cubicBezTo>
                  <a:pt x="656" y="1074"/>
                  <a:pt x="656" y="1074"/>
                  <a:pt x="656" y="1074"/>
                </a:cubicBezTo>
                <a:cubicBezTo>
                  <a:pt x="696" y="1074"/>
                  <a:pt x="728" y="1042"/>
                  <a:pt x="728" y="1002"/>
                </a:cubicBezTo>
                <a:cubicBezTo>
                  <a:pt x="728" y="72"/>
                  <a:pt x="728" y="72"/>
                  <a:pt x="728" y="72"/>
                </a:cubicBezTo>
                <a:cubicBezTo>
                  <a:pt x="728" y="32"/>
                  <a:pt x="696" y="0"/>
                  <a:pt x="656" y="0"/>
                </a:cubicBezTo>
                <a:close/>
              </a:path>
            </a:pathLst>
          </a:custGeom>
          <a:solidFill>
            <a:schemeClr val="accent6">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b="1" dirty="0">
              <a:solidFill>
                <a:schemeClr val="bg1"/>
              </a:solidFill>
              <a:latin typeface="Arial" panose="020B0604020202020204" pitchFamily="34" charset="0"/>
              <a:cs typeface="Arial" panose="020B0604020202020204" pitchFamily="34" charset="0"/>
            </a:endParaRPr>
          </a:p>
        </p:txBody>
      </p:sp>
      <p:sp>
        <p:nvSpPr>
          <p:cNvPr id="42" name="Rettangolo 41">
            <a:extLst>
              <a:ext uri="{FF2B5EF4-FFF2-40B4-BE49-F238E27FC236}">
                <a16:creationId xmlns:a16="http://schemas.microsoft.com/office/drawing/2014/main" id="{D6A74938-8C1B-4429-8FB1-5E73D44659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3" name="CasellaDiTesto 42">
            <a:extLst>
              <a:ext uri="{FF2B5EF4-FFF2-40B4-BE49-F238E27FC236}">
                <a16:creationId xmlns:a16="http://schemas.microsoft.com/office/drawing/2014/main" id="{E61EB026-9757-4CC0-81BA-EC9BC8540849}"/>
              </a:ext>
            </a:extLst>
          </p:cNvPr>
          <p:cNvSpPr txBox="1"/>
          <p:nvPr/>
        </p:nvSpPr>
        <p:spPr>
          <a:xfrm>
            <a:off x="3169920" y="50800"/>
            <a:ext cx="6136640" cy="523220"/>
          </a:xfrm>
          <a:prstGeom prst="rect">
            <a:avLst/>
          </a:prstGeom>
          <a:noFill/>
        </p:spPr>
        <p:txBody>
          <a:bodyPr wrap="square" rtlCol="0">
            <a:spAutoFit/>
          </a:bodyPr>
          <a:lstStyle/>
          <a:p>
            <a:pPr algn="ctr"/>
            <a:r>
              <a:rPr lang="it-IT" sz="2800" b="1" dirty="0">
                <a:solidFill>
                  <a:schemeClr val="bg1"/>
                </a:solidFill>
                <a:latin typeface="Arial" panose="020B0604020202020204" pitchFamily="34" charset="0"/>
                <a:cs typeface="Arial" panose="020B0604020202020204" pitchFamily="34" charset="0"/>
              </a:rPr>
              <a:t>CONTRIBUTO A FONDO PERDUTO </a:t>
            </a:r>
          </a:p>
        </p:txBody>
      </p:sp>
      <p:sp>
        <p:nvSpPr>
          <p:cNvPr id="44" name="Rettangolo 43">
            <a:extLst>
              <a:ext uri="{FF2B5EF4-FFF2-40B4-BE49-F238E27FC236}">
                <a16:creationId xmlns:a16="http://schemas.microsoft.com/office/drawing/2014/main" id="{A0AB3DC8-E06F-42CC-81A2-1F18C4AA9B00}"/>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45" name="Immagine 44">
            <a:extLst>
              <a:ext uri="{FF2B5EF4-FFF2-40B4-BE49-F238E27FC236}">
                <a16:creationId xmlns:a16="http://schemas.microsoft.com/office/drawing/2014/main" id="{01066B93-ABD8-4ECE-9905-A00151A9E2C9}"/>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60" name="TextBox 21">
            <a:extLst>
              <a:ext uri="{FF2B5EF4-FFF2-40B4-BE49-F238E27FC236}">
                <a16:creationId xmlns:a16="http://schemas.microsoft.com/office/drawing/2014/main" id="{EE1F6946-283B-4524-AE0F-9B1376424ABE}"/>
              </a:ext>
            </a:extLst>
          </p:cNvPr>
          <p:cNvSpPr txBox="1"/>
          <p:nvPr/>
        </p:nvSpPr>
        <p:spPr>
          <a:xfrm>
            <a:off x="5858764" y="1346379"/>
            <a:ext cx="5505480" cy="1805623"/>
          </a:xfrm>
          <a:prstGeom prst="rect">
            <a:avLst/>
          </a:prstGeom>
          <a:noFill/>
        </p:spPr>
        <p:txBody>
          <a:bodyPr wrap="square" rtlCol="0">
            <a:spAutoFit/>
          </a:bodyPr>
          <a:lstStyle/>
          <a:p>
            <a:pPr marL="285750" indent="-285750" algn="just">
              <a:spcBef>
                <a:spcPts val="400"/>
              </a:spcBef>
              <a:buFont typeface="Arial" panose="020B0604020202020204" pitchFamily="34" charset="0"/>
              <a:buChar char="•"/>
            </a:pPr>
            <a:r>
              <a:rPr lang="en-US" dirty="0" err="1">
                <a:solidFill>
                  <a:schemeClr val="accent1">
                    <a:lumMod val="50000"/>
                  </a:schemeClr>
                </a:solidFill>
                <a:latin typeface="Arial" panose="020B0604020202020204" pitchFamily="34" charset="0"/>
                <a:cs typeface="Arial" panose="020B0604020202020204" pitchFamily="34" charset="0"/>
              </a:rPr>
              <a:t>Ricavi</a:t>
            </a:r>
            <a:r>
              <a:rPr lang="en-US" dirty="0">
                <a:solidFill>
                  <a:schemeClr val="accent1">
                    <a:lumMod val="50000"/>
                  </a:schemeClr>
                </a:solidFill>
                <a:latin typeface="Arial" panose="020B0604020202020204" pitchFamily="34" charset="0"/>
                <a:cs typeface="Arial" panose="020B0604020202020204" pitchFamily="34" charset="0"/>
              </a:rPr>
              <a:t> o </a:t>
            </a:r>
            <a:r>
              <a:rPr lang="en-US" dirty="0" err="1">
                <a:solidFill>
                  <a:schemeClr val="accent1">
                    <a:lumMod val="50000"/>
                  </a:schemeClr>
                </a:solidFill>
                <a:latin typeface="Arial" panose="020B0604020202020204" pitchFamily="34" charset="0"/>
                <a:cs typeface="Arial" panose="020B0604020202020204" pitchFamily="34" charset="0"/>
              </a:rPr>
              <a:t>compensi</a:t>
            </a:r>
            <a:r>
              <a:rPr lang="en-US" dirty="0">
                <a:solidFill>
                  <a:schemeClr val="accent1">
                    <a:lumMod val="50000"/>
                  </a:schemeClr>
                </a:solidFill>
                <a:latin typeface="Arial" panose="020B0604020202020204" pitchFamily="34" charset="0"/>
                <a:cs typeface="Arial" panose="020B0604020202020204" pitchFamily="34" charset="0"/>
              </a:rPr>
              <a:t> del 2019 </a:t>
            </a:r>
            <a:r>
              <a:rPr lang="en-US" dirty="0" err="1">
                <a:solidFill>
                  <a:schemeClr val="accent1">
                    <a:lumMod val="50000"/>
                  </a:schemeClr>
                </a:solidFill>
                <a:latin typeface="Arial" panose="020B0604020202020204" pitchFamily="34" charset="0"/>
                <a:cs typeface="Arial" panose="020B0604020202020204" pitchFamily="34" charset="0"/>
              </a:rPr>
              <a:t>inferiori</a:t>
            </a:r>
            <a:r>
              <a:rPr lang="en-US" dirty="0">
                <a:solidFill>
                  <a:schemeClr val="accent1">
                    <a:lumMod val="50000"/>
                  </a:schemeClr>
                </a:solidFill>
                <a:latin typeface="Arial" panose="020B0604020202020204" pitchFamily="34" charset="0"/>
                <a:cs typeface="Arial" panose="020B0604020202020204" pitchFamily="34" charset="0"/>
              </a:rPr>
              <a:t> a € 10 </a:t>
            </a:r>
            <a:r>
              <a:rPr lang="en-US" dirty="0" err="1">
                <a:solidFill>
                  <a:schemeClr val="accent1">
                    <a:lumMod val="50000"/>
                  </a:schemeClr>
                </a:solidFill>
                <a:latin typeface="Arial" panose="020B0604020202020204" pitchFamily="34" charset="0"/>
                <a:cs typeface="Arial" panose="020B0604020202020204" pitchFamily="34" charset="0"/>
              </a:rPr>
              <a:t>milioni</a:t>
            </a:r>
            <a:r>
              <a:rPr lang="en-US" dirty="0">
                <a:solidFill>
                  <a:schemeClr val="accent1">
                    <a:lumMod val="50000"/>
                  </a:schemeClr>
                </a:solidFill>
                <a:latin typeface="Arial" panose="020B0604020202020204" pitchFamily="34" charset="0"/>
                <a:cs typeface="Arial" panose="020B0604020202020204" pitchFamily="34" charset="0"/>
              </a:rPr>
              <a:t> (</a:t>
            </a:r>
            <a:r>
              <a:rPr lang="en-US" dirty="0" err="1">
                <a:solidFill>
                  <a:schemeClr val="accent1">
                    <a:lumMod val="50000"/>
                  </a:schemeClr>
                </a:solidFill>
                <a:latin typeface="Arial" panose="020B0604020202020204" pitchFamily="34" charset="0"/>
                <a:cs typeface="Arial" panose="020B0604020202020204" pitchFamily="34" charset="0"/>
              </a:rPr>
              <a:t>importo</a:t>
            </a:r>
            <a:r>
              <a:rPr lang="en-US" dirty="0">
                <a:solidFill>
                  <a:schemeClr val="accent1">
                    <a:lumMod val="50000"/>
                  </a:schemeClr>
                </a:solidFill>
                <a:latin typeface="Arial" panose="020B0604020202020204" pitchFamily="34" charset="0"/>
                <a:cs typeface="Arial" panose="020B0604020202020204" pitchFamily="34" charset="0"/>
              </a:rPr>
              <a:t> </a:t>
            </a:r>
            <a:r>
              <a:rPr lang="en-US" dirty="0" err="1">
                <a:solidFill>
                  <a:schemeClr val="accent1">
                    <a:lumMod val="50000"/>
                  </a:schemeClr>
                </a:solidFill>
                <a:latin typeface="Arial" panose="020B0604020202020204" pitchFamily="34" charset="0"/>
                <a:cs typeface="Arial" panose="020B0604020202020204" pitchFamily="34" charset="0"/>
              </a:rPr>
              <a:t>complessivo</a:t>
            </a:r>
            <a:r>
              <a:rPr lang="en-US" dirty="0">
                <a:solidFill>
                  <a:schemeClr val="accent1">
                    <a:lumMod val="50000"/>
                  </a:schemeClr>
                </a:solidFill>
                <a:latin typeface="Arial" panose="020B0604020202020204" pitchFamily="34" charset="0"/>
                <a:cs typeface="Arial" panose="020B0604020202020204" pitchFamily="34" charset="0"/>
              </a:rPr>
              <a:t> in </a:t>
            </a:r>
            <a:r>
              <a:rPr lang="en-US" dirty="0" err="1">
                <a:solidFill>
                  <a:schemeClr val="accent1">
                    <a:lumMod val="50000"/>
                  </a:schemeClr>
                </a:solidFill>
                <a:latin typeface="Arial" panose="020B0604020202020204" pitchFamily="34" charset="0"/>
                <a:cs typeface="Arial" panose="020B0604020202020204" pitchFamily="34" charset="0"/>
              </a:rPr>
              <a:t>caso</a:t>
            </a:r>
            <a:r>
              <a:rPr lang="en-US" dirty="0">
                <a:solidFill>
                  <a:schemeClr val="accent1">
                    <a:lumMod val="50000"/>
                  </a:schemeClr>
                </a:solidFill>
                <a:latin typeface="Arial" panose="020B0604020202020204" pitchFamily="34" charset="0"/>
                <a:cs typeface="Arial" panose="020B0604020202020204" pitchFamily="34" charset="0"/>
              </a:rPr>
              <a:t> di </a:t>
            </a:r>
            <a:r>
              <a:rPr lang="en-US" dirty="0" err="1">
                <a:solidFill>
                  <a:schemeClr val="accent1">
                    <a:lumMod val="50000"/>
                  </a:schemeClr>
                </a:solidFill>
                <a:latin typeface="Arial" panose="020B0604020202020204" pitchFamily="34" charset="0"/>
                <a:cs typeface="Arial" panose="020B0604020202020204" pitchFamily="34" charset="0"/>
              </a:rPr>
              <a:t>più</a:t>
            </a:r>
            <a:r>
              <a:rPr lang="en-US" dirty="0">
                <a:solidFill>
                  <a:schemeClr val="accent1">
                    <a:lumMod val="50000"/>
                  </a:schemeClr>
                </a:solidFill>
                <a:latin typeface="Arial" panose="020B0604020202020204" pitchFamily="34" charset="0"/>
                <a:cs typeface="Arial" panose="020B0604020202020204" pitchFamily="34" charset="0"/>
              </a:rPr>
              <a:t> </a:t>
            </a:r>
            <a:r>
              <a:rPr lang="en-US" dirty="0" err="1">
                <a:solidFill>
                  <a:schemeClr val="accent1">
                    <a:lumMod val="50000"/>
                  </a:schemeClr>
                </a:solidFill>
                <a:latin typeface="Arial" panose="020B0604020202020204" pitchFamily="34" charset="0"/>
                <a:cs typeface="Arial" panose="020B0604020202020204" pitchFamily="34" charset="0"/>
              </a:rPr>
              <a:t>attività</a:t>
            </a:r>
            <a:r>
              <a:rPr lang="en-US" dirty="0">
                <a:solidFill>
                  <a:schemeClr val="accent1">
                    <a:lumMod val="50000"/>
                  </a:schemeClr>
                </a:solidFill>
                <a:latin typeface="Arial" panose="020B0604020202020204" pitchFamily="34" charset="0"/>
                <a:cs typeface="Arial" panose="020B0604020202020204" pitchFamily="34" charset="0"/>
              </a:rPr>
              <a:t>)</a:t>
            </a:r>
          </a:p>
          <a:p>
            <a:pPr marL="285750" indent="-285750" algn="just">
              <a:spcBef>
                <a:spcPts val="400"/>
              </a:spcBef>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Media </a:t>
            </a:r>
            <a:r>
              <a:rPr lang="en-US" dirty="0" err="1">
                <a:solidFill>
                  <a:schemeClr val="accent1">
                    <a:lumMod val="50000"/>
                  </a:schemeClr>
                </a:solidFill>
                <a:latin typeface="Arial" panose="020B0604020202020204" pitchFamily="34" charset="0"/>
                <a:cs typeface="Arial" panose="020B0604020202020204" pitchFamily="34" charset="0"/>
              </a:rPr>
              <a:t>mensile</a:t>
            </a:r>
            <a:r>
              <a:rPr lang="en-US" dirty="0">
                <a:solidFill>
                  <a:schemeClr val="accent1">
                    <a:lumMod val="50000"/>
                  </a:schemeClr>
                </a:solidFill>
                <a:latin typeface="Arial" panose="020B0604020202020204" pitchFamily="34" charset="0"/>
                <a:cs typeface="Arial" panose="020B0604020202020204" pitchFamily="34" charset="0"/>
              </a:rPr>
              <a:t> del </a:t>
            </a:r>
            <a:r>
              <a:rPr lang="en-US" dirty="0" err="1">
                <a:solidFill>
                  <a:schemeClr val="accent1">
                    <a:lumMod val="50000"/>
                  </a:schemeClr>
                </a:solidFill>
                <a:latin typeface="Arial" panose="020B0604020202020204" pitchFamily="34" charset="0"/>
                <a:cs typeface="Arial" panose="020B0604020202020204" pitchFamily="34" charset="0"/>
              </a:rPr>
              <a:t>fatturato</a:t>
            </a:r>
            <a:r>
              <a:rPr lang="en-US" dirty="0">
                <a:solidFill>
                  <a:schemeClr val="accent1">
                    <a:lumMod val="50000"/>
                  </a:schemeClr>
                </a:solidFill>
                <a:latin typeface="Arial" panose="020B0604020202020204" pitchFamily="34" charset="0"/>
                <a:cs typeface="Arial" panose="020B0604020202020204" pitchFamily="34" charset="0"/>
              </a:rPr>
              <a:t> del 2020 </a:t>
            </a:r>
            <a:r>
              <a:rPr lang="en-US" dirty="0" err="1">
                <a:solidFill>
                  <a:schemeClr val="accent1">
                    <a:lumMod val="50000"/>
                  </a:schemeClr>
                </a:solidFill>
                <a:latin typeface="Arial" panose="020B0604020202020204" pitchFamily="34" charset="0"/>
                <a:cs typeface="Arial" panose="020B0604020202020204" pitchFamily="34" charset="0"/>
              </a:rPr>
              <a:t>inferiore</a:t>
            </a:r>
            <a:r>
              <a:rPr lang="en-US" dirty="0">
                <a:solidFill>
                  <a:schemeClr val="accent1">
                    <a:lumMod val="50000"/>
                  </a:schemeClr>
                </a:solidFill>
                <a:latin typeface="Arial" panose="020B0604020202020204" pitchFamily="34" charset="0"/>
                <a:cs typeface="Arial" panose="020B0604020202020204" pitchFamily="34" charset="0"/>
              </a:rPr>
              <a:t> di </a:t>
            </a:r>
            <a:r>
              <a:rPr lang="en-US" dirty="0" err="1">
                <a:solidFill>
                  <a:schemeClr val="accent1">
                    <a:lumMod val="50000"/>
                  </a:schemeClr>
                </a:solidFill>
                <a:latin typeface="Arial" panose="020B0604020202020204" pitchFamily="34" charset="0"/>
                <a:cs typeface="Arial" panose="020B0604020202020204" pitchFamily="34" charset="0"/>
              </a:rPr>
              <a:t>almeno</a:t>
            </a:r>
            <a:r>
              <a:rPr lang="en-US" dirty="0">
                <a:solidFill>
                  <a:schemeClr val="accent1">
                    <a:lumMod val="50000"/>
                  </a:schemeClr>
                </a:solidFill>
                <a:latin typeface="Arial" panose="020B0604020202020204" pitchFamily="34" charset="0"/>
                <a:cs typeface="Arial" panose="020B0604020202020204" pitchFamily="34" charset="0"/>
              </a:rPr>
              <a:t> il 30% a </a:t>
            </a:r>
            <a:r>
              <a:rPr lang="en-US" dirty="0" err="1">
                <a:solidFill>
                  <a:schemeClr val="accent1">
                    <a:lumMod val="50000"/>
                  </a:schemeClr>
                </a:solidFill>
                <a:latin typeface="Arial" panose="020B0604020202020204" pitchFamily="34" charset="0"/>
                <a:cs typeface="Arial" panose="020B0604020202020204" pitchFamily="34" charset="0"/>
              </a:rPr>
              <a:t>quella</a:t>
            </a:r>
            <a:r>
              <a:rPr lang="en-US" dirty="0">
                <a:solidFill>
                  <a:schemeClr val="accent1">
                    <a:lumMod val="50000"/>
                  </a:schemeClr>
                </a:solidFill>
                <a:latin typeface="Arial" panose="020B0604020202020204" pitchFamily="34" charset="0"/>
                <a:cs typeface="Arial" panose="020B0604020202020204" pitchFamily="34" charset="0"/>
              </a:rPr>
              <a:t> del 2019 </a:t>
            </a:r>
            <a:r>
              <a:rPr lang="en-US" dirty="0" err="1">
                <a:solidFill>
                  <a:schemeClr val="accent1">
                    <a:lumMod val="50000"/>
                  </a:schemeClr>
                </a:solidFill>
                <a:latin typeface="Arial" panose="020B0604020202020204" pitchFamily="34" charset="0"/>
                <a:cs typeface="Arial" panose="020B0604020202020204" pitchFamily="34" charset="0"/>
              </a:rPr>
              <a:t>oppure</a:t>
            </a:r>
            <a:r>
              <a:rPr lang="en-US" dirty="0">
                <a:solidFill>
                  <a:schemeClr val="accent1">
                    <a:lumMod val="50000"/>
                  </a:schemeClr>
                </a:solidFill>
                <a:latin typeface="Arial" panose="020B0604020202020204" pitchFamily="34" charset="0"/>
                <a:cs typeface="Arial" panose="020B0604020202020204" pitchFamily="34" charset="0"/>
              </a:rPr>
              <a:t> </a:t>
            </a:r>
            <a:r>
              <a:rPr lang="en-US" dirty="0" err="1">
                <a:solidFill>
                  <a:schemeClr val="accent1">
                    <a:lumMod val="50000"/>
                  </a:schemeClr>
                </a:solidFill>
                <a:latin typeface="Arial" panose="020B0604020202020204" pitchFamily="34" charset="0"/>
                <a:cs typeface="Arial" panose="020B0604020202020204" pitchFamily="34" charset="0"/>
              </a:rPr>
              <a:t>apertura</a:t>
            </a:r>
            <a:r>
              <a:rPr lang="en-US" dirty="0">
                <a:solidFill>
                  <a:schemeClr val="accent1">
                    <a:lumMod val="50000"/>
                  </a:schemeClr>
                </a:solidFill>
                <a:latin typeface="Arial" panose="020B0604020202020204" pitchFamily="34" charset="0"/>
                <a:cs typeface="Arial" panose="020B0604020202020204" pitchFamily="34" charset="0"/>
              </a:rPr>
              <a:t> P.IVA </a:t>
            </a:r>
            <a:r>
              <a:rPr lang="en-US" dirty="0" err="1">
                <a:solidFill>
                  <a:schemeClr val="accent1">
                    <a:lumMod val="50000"/>
                  </a:schemeClr>
                </a:solidFill>
                <a:latin typeface="Arial" panose="020B0604020202020204" pitchFamily="34" charset="0"/>
                <a:cs typeface="Arial" panose="020B0604020202020204" pitchFamily="34" charset="0"/>
              </a:rPr>
              <a:t>nel</a:t>
            </a:r>
            <a:r>
              <a:rPr lang="en-US" dirty="0">
                <a:solidFill>
                  <a:schemeClr val="accent1">
                    <a:lumMod val="50000"/>
                  </a:schemeClr>
                </a:solidFill>
                <a:latin typeface="Arial" panose="020B0604020202020204" pitchFamily="34" charset="0"/>
                <a:cs typeface="Arial" panose="020B0604020202020204" pitchFamily="34" charset="0"/>
              </a:rPr>
              <a:t> 2019 (</a:t>
            </a:r>
            <a:r>
              <a:rPr lang="en-US" dirty="0" err="1">
                <a:solidFill>
                  <a:schemeClr val="accent1">
                    <a:lumMod val="50000"/>
                  </a:schemeClr>
                </a:solidFill>
                <a:latin typeface="Arial" panose="020B0604020202020204" pitchFamily="34" charset="0"/>
                <a:cs typeface="Arial" panose="020B0604020202020204" pitchFamily="34" charset="0"/>
              </a:rPr>
              <a:t>quest’ultima</a:t>
            </a:r>
            <a:r>
              <a:rPr lang="en-US" dirty="0">
                <a:solidFill>
                  <a:schemeClr val="accent1">
                    <a:lumMod val="50000"/>
                  </a:schemeClr>
                </a:solidFill>
                <a:latin typeface="Arial" panose="020B0604020202020204" pitchFamily="34" charset="0"/>
                <a:cs typeface="Arial" panose="020B0604020202020204" pitchFamily="34" charset="0"/>
              </a:rPr>
              <a:t> non </a:t>
            </a:r>
            <a:r>
              <a:rPr lang="en-US" dirty="0" err="1">
                <a:solidFill>
                  <a:schemeClr val="accent1">
                    <a:lumMod val="50000"/>
                  </a:schemeClr>
                </a:solidFill>
                <a:latin typeface="Arial" panose="020B0604020202020204" pitchFamily="34" charset="0"/>
                <a:cs typeface="Arial" panose="020B0604020202020204" pitchFamily="34" charset="0"/>
              </a:rPr>
              <a:t>valida</a:t>
            </a:r>
            <a:r>
              <a:rPr lang="en-US" dirty="0">
                <a:solidFill>
                  <a:schemeClr val="accent1">
                    <a:lumMod val="50000"/>
                  </a:schemeClr>
                </a:solidFill>
                <a:latin typeface="Arial" panose="020B0604020202020204" pitchFamily="34" charset="0"/>
                <a:cs typeface="Arial" panose="020B0604020202020204" pitchFamily="34" charset="0"/>
              </a:rPr>
              <a:t> per il CFP “</a:t>
            </a:r>
            <a:r>
              <a:rPr lang="en-US" dirty="0" err="1">
                <a:solidFill>
                  <a:schemeClr val="accent1">
                    <a:lumMod val="50000"/>
                  </a:schemeClr>
                </a:solidFill>
                <a:latin typeface="Arial" panose="020B0604020202020204" pitchFamily="34" charset="0"/>
                <a:cs typeface="Arial" panose="020B0604020202020204" pitchFamily="34" charset="0"/>
              </a:rPr>
              <a:t>attività</a:t>
            </a:r>
            <a:r>
              <a:rPr lang="en-US" dirty="0">
                <a:solidFill>
                  <a:schemeClr val="accent1">
                    <a:lumMod val="50000"/>
                  </a:schemeClr>
                </a:solidFill>
                <a:latin typeface="Arial" panose="020B0604020202020204" pitchFamily="34" charset="0"/>
                <a:cs typeface="Arial" panose="020B0604020202020204" pitchFamily="34" charset="0"/>
              </a:rPr>
              <a:t> </a:t>
            </a:r>
            <a:r>
              <a:rPr lang="en-US" dirty="0" err="1">
                <a:solidFill>
                  <a:schemeClr val="accent1">
                    <a:lumMod val="50000"/>
                  </a:schemeClr>
                </a:solidFill>
                <a:latin typeface="Arial" panose="020B0604020202020204" pitchFamily="34" charset="0"/>
                <a:cs typeface="Arial" panose="020B0604020202020204" pitchFamily="34" charset="0"/>
              </a:rPr>
              <a:t>stagionali</a:t>
            </a:r>
            <a:r>
              <a:rPr lang="en-US" dirty="0">
                <a:solidFill>
                  <a:schemeClr val="accent1">
                    <a:lumMod val="50000"/>
                  </a:schemeClr>
                </a:solidFill>
                <a:latin typeface="Arial" panose="020B0604020202020204" pitchFamily="34" charset="0"/>
                <a:cs typeface="Arial" panose="020B0604020202020204" pitchFamily="34" charset="0"/>
              </a:rPr>
              <a:t>”)</a:t>
            </a:r>
          </a:p>
        </p:txBody>
      </p:sp>
      <p:sp>
        <p:nvSpPr>
          <p:cNvPr id="61" name="TextBox 21">
            <a:extLst>
              <a:ext uri="{FF2B5EF4-FFF2-40B4-BE49-F238E27FC236}">
                <a16:creationId xmlns:a16="http://schemas.microsoft.com/office/drawing/2014/main" id="{D78673E5-3433-4EFD-997B-C18AB396C827}"/>
              </a:ext>
            </a:extLst>
          </p:cNvPr>
          <p:cNvSpPr txBox="1"/>
          <p:nvPr/>
        </p:nvSpPr>
        <p:spPr>
          <a:xfrm>
            <a:off x="5858765" y="3429000"/>
            <a:ext cx="5490405" cy="2082621"/>
          </a:xfrm>
          <a:prstGeom prst="rect">
            <a:avLst/>
          </a:prstGeom>
          <a:noFill/>
        </p:spPr>
        <p:txBody>
          <a:bodyPr wrap="square" rtlCol="0">
            <a:spAutoFit/>
          </a:bodyPr>
          <a:lstStyle/>
          <a:p>
            <a:pPr marL="285750" indent="-285750" algn="just">
              <a:spcBef>
                <a:spcPts val="400"/>
              </a:spcBef>
              <a:buFont typeface="Arial" panose="020B0604020202020204" pitchFamily="34" charset="0"/>
              <a:buChar char="•"/>
            </a:pPr>
            <a:r>
              <a:rPr lang="it-IT" dirty="0">
                <a:solidFill>
                  <a:schemeClr val="accent1">
                    <a:lumMod val="50000"/>
                  </a:schemeClr>
                </a:solidFill>
                <a:latin typeface="Arial" panose="020B0604020202020204" pitchFamily="34" charset="0"/>
                <a:cs typeface="Arial" panose="020B0604020202020204" pitchFamily="34" charset="0"/>
              </a:rPr>
              <a:t>Soggetti titolari di partita Iva che svolgono attività di impresa o di lavoro autonomo o che sono titolari di reddito agrario, e che sono residenti o stabiliti in Italia.</a:t>
            </a:r>
          </a:p>
          <a:p>
            <a:pPr marL="285750" indent="-285750" algn="just">
              <a:spcBef>
                <a:spcPts val="400"/>
              </a:spcBef>
              <a:buFont typeface="Arial" panose="020B0604020202020204" pitchFamily="34" charset="0"/>
              <a:buChar char="•"/>
            </a:pPr>
            <a:r>
              <a:rPr lang="it-IT" dirty="0">
                <a:solidFill>
                  <a:schemeClr val="accent1">
                    <a:lumMod val="50000"/>
                  </a:schemeClr>
                </a:solidFill>
                <a:latin typeface="Arial" panose="020B0604020202020204" pitchFamily="34" charset="0"/>
                <a:cs typeface="Arial" panose="020B0604020202020204" pitchFamily="34" charset="0"/>
              </a:rPr>
              <a:t>Soggetti con P.IVA attiva al 26 maggio 2021 (salvo eredi o soggetto derivante da operazioni straordinarie)</a:t>
            </a: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2" name="Freeform 10">
            <a:extLst>
              <a:ext uri="{FF2B5EF4-FFF2-40B4-BE49-F238E27FC236}">
                <a16:creationId xmlns:a16="http://schemas.microsoft.com/office/drawing/2014/main" id="{B6AA5B4A-552F-4272-8516-E51BC4DD5289}"/>
              </a:ext>
            </a:extLst>
          </p:cNvPr>
          <p:cNvSpPr>
            <a:spLocks/>
          </p:cNvSpPr>
          <p:nvPr/>
        </p:nvSpPr>
        <p:spPr bwMode="auto">
          <a:xfrm flipH="1">
            <a:off x="3215203" y="1397739"/>
            <a:ext cx="2554433" cy="914718"/>
          </a:xfrm>
          <a:custGeom>
            <a:avLst/>
            <a:gdLst>
              <a:gd name="T0" fmla="*/ 465 w 1728"/>
              <a:gd name="T1" fmla="*/ 128 h 911"/>
              <a:gd name="T2" fmla="*/ 465 w 1728"/>
              <a:gd name="T3" fmla="*/ 0 h 911"/>
              <a:gd name="T4" fmla="*/ 0 w 1728"/>
              <a:gd name="T5" fmla="*/ 452 h 911"/>
              <a:gd name="T6" fmla="*/ 465 w 1728"/>
              <a:gd name="T7" fmla="*/ 911 h 911"/>
              <a:gd name="T8" fmla="*/ 465 w 1728"/>
              <a:gd name="T9" fmla="*/ 777 h 911"/>
              <a:gd name="T10" fmla="*/ 1728 w 1728"/>
              <a:gd name="T11" fmla="*/ 777 h 911"/>
              <a:gd name="T12" fmla="*/ 1728 w 1728"/>
              <a:gd name="T13" fmla="*/ 128 h 911"/>
              <a:gd name="T14" fmla="*/ 465 w 1728"/>
              <a:gd name="T15" fmla="*/ 128 h 9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911">
                <a:moveTo>
                  <a:pt x="465" y="128"/>
                </a:moveTo>
                <a:lnTo>
                  <a:pt x="465" y="0"/>
                </a:lnTo>
                <a:lnTo>
                  <a:pt x="0" y="452"/>
                </a:lnTo>
                <a:lnTo>
                  <a:pt x="465" y="911"/>
                </a:lnTo>
                <a:lnTo>
                  <a:pt x="465" y="777"/>
                </a:lnTo>
                <a:lnTo>
                  <a:pt x="1728" y="777"/>
                </a:lnTo>
                <a:lnTo>
                  <a:pt x="1728" y="128"/>
                </a:lnTo>
                <a:lnTo>
                  <a:pt x="465" y="128"/>
                </a:lnTo>
                <a:close/>
              </a:path>
            </a:pathLst>
          </a:cu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a:spcBef>
                <a:spcPts val="400"/>
              </a:spcBef>
            </a:pPr>
            <a:r>
              <a:rPr lang="en-US" sz="2000" b="1" dirty="0">
                <a:solidFill>
                  <a:schemeClr val="bg1"/>
                </a:solidFill>
                <a:latin typeface="Arial" panose="020B0604020202020204" pitchFamily="34" charset="0"/>
                <a:cs typeface="Arial" panose="020B0604020202020204" pitchFamily="34" charset="0"/>
              </a:rPr>
              <a:t>OGGETTIVE</a:t>
            </a:r>
            <a:endParaRPr lang="en-US" sz="2400" b="1" dirty="0">
              <a:solidFill>
                <a:schemeClr val="bg1"/>
              </a:solidFill>
              <a:latin typeface="Arial" panose="020B0604020202020204" pitchFamily="34" charset="0"/>
              <a:cs typeface="Arial" panose="020B0604020202020204" pitchFamily="34" charset="0"/>
            </a:endParaRPr>
          </a:p>
        </p:txBody>
      </p:sp>
      <p:sp>
        <p:nvSpPr>
          <p:cNvPr id="63" name="Freeform 8">
            <a:extLst>
              <a:ext uri="{FF2B5EF4-FFF2-40B4-BE49-F238E27FC236}">
                <a16:creationId xmlns:a16="http://schemas.microsoft.com/office/drawing/2014/main" id="{27CDAF45-84E0-4C89-A0F6-D2F49ADFBA5C}"/>
              </a:ext>
            </a:extLst>
          </p:cNvPr>
          <p:cNvSpPr>
            <a:spLocks/>
          </p:cNvSpPr>
          <p:nvPr/>
        </p:nvSpPr>
        <p:spPr bwMode="auto">
          <a:xfrm flipH="1">
            <a:off x="3215204" y="3922374"/>
            <a:ext cx="2554432" cy="914719"/>
          </a:xfrm>
          <a:custGeom>
            <a:avLst/>
            <a:gdLst>
              <a:gd name="T0" fmla="*/ 465 w 1728"/>
              <a:gd name="T1" fmla="*/ 134 h 917"/>
              <a:gd name="T2" fmla="*/ 465 w 1728"/>
              <a:gd name="T3" fmla="*/ 0 h 917"/>
              <a:gd name="T4" fmla="*/ 0 w 1728"/>
              <a:gd name="T5" fmla="*/ 458 h 917"/>
              <a:gd name="T6" fmla="*/ 465 w 1728"/>
              <a:gd name="T7" fmla="*/ 917 h 917"/>
              <a:gd name="T8" fmla="*/ 465 w 1728"/>
              <a:gd name="T9" fmla="*/ 783 h 917"/>
              <a:gd name="T10" fmla="*/ 1728 w 1728"/>
              <a:gd name="T11" fmla="*/ 783 h 917"/>
              <a:gd name="T12" fmla="*/ 1728 w 1728"/>
              <a:gd name="T13" fmla="*/ 134 h 917"/>
              <a:gd name="T14" fmla="*/ 465 w 1728"/>
              <a:gd name="T15" fmla="*/ 134 h 9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917">
                <a:moveTo>
                  <a:pt x="465" y="134"/>
                </a:moveTo>
                <a:lnTo>
                  <a:pt x="465" y="0"/>
                </a:lnTo>
                <a:lnTo>
                  <a:pt x="0" y="458"/>
                </a:lnTo>
                <a:lnTo>
                  <a:pt x="465" y="917"/>
                </a:lnTo>
                <a:lnTo>
                  <a:pt x="465" y="783"/>
                </a:lnTo>
                <a:lnTo>
                  <a:pt x="1728" y="783"/>
                </a:lnTo>
                <a:lnTo>
                  <a:pt x="1728" y="134"/>
                </a:lnTo>
                <a:lnTo>
                  <a:pt x="465" y="134"/>
                </a:lnTo>
                <a:close/>
              </a:path>
            </a:pathLst>
          </a:cu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a:spcBef>
                <a:spcPts val="400"/>
              </a:spcBef>
            </a:pPr>
            <a:r>
              <a:rPr lang="en-US" sz="2000" b="1" dirty="0">
                <a:solidFill>
                  <a:schemeClr val="bg1"/>
                </a:solidFill>
                <a:latin typeface="Arial" panose="020B0604020202020204" pitchFamily="34" charset="0"/>
                <a:cs typeface="Arial" panose="020B0604020202020204" pitchFamily="34" charset="0"/>
              </a:rPr>
              <a:t>SOGGETTIVE</a:t>
            </a:r>
            <a:endParaRPr lang="en-US" sz="2400" b="1" dirty="0">
              <a:solidFill>
                <a:schemeClr val="bg1"/>
              </a:solidFill>
              <a:latin typeface="Arial" panose="020B0604020202020204" pitchFamily="34" charset="0"/>
              <a:cs typeface="Arial" panose="020B0604020202020204" pitchFamily="34" charset="0"/>
            </a:endParaRPr>
          </a:p>
        </p:txBody>
      </p:sp>
      <p:pic>
        <p:nvPicPr>
          <p:cNvPr id="4" name="Immagine 3" descr="Immagine che contiene testo, segnale&#10;&#10;Descrizione generata automaticamente">
            <a:extLst>
              <a:ext uri="{FF2B5EF4-FFF2-40B4-BE49-F238E27FC236}">
                <a16:creationId xmlns:a16="http://schemas.microsoft.com/office/drawing/2014/main" id="{8435486F-01A6-4846-BA76-45DE53024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57" y="3124200"/>
            <a:ext cx="1368568" cy="1255534"/>
          </a:xfrm>
          <a:prstGeom prst="rect">
            <a:avLst/>
          </a:prstGeom>
        </p:spPr>
      </p:pic>
      <p:sp>
        <p:nvSpPr>
          <p:cNvPr id="13" name="CasellaDiTesto 12">
            <a:extLst>
              <a:ext uri="{FF2B5EF4-FFF2-40B4-BE49-F238E27FC236}">
                <a16:creationId xmlns:a16="http://schemas.microsoft.com/office/drawing/2014/main" id="{899BB194-4ABF-4230-B11E-629492B5E201}"/>
              </a:ext>
            </a:extLst>
          </p:cNvPr>
          <p:cNvSpPr txBox="1"/>
          <p:nvPr/>
        </p:nvSpPr>
        <p:spPr>
          <a:xfrm>
            <a:off x="-1368878" y="2331870"/>
            <a:ext cx="6101442" cy="397032"/>
          </a:xfrm>
          <a:prstGeom prst="rect">
            <a:avLst/>
          </a:prstGeom>
          <a:noFill/>
        </p:spPr>
        <p:txBody>
          <a:bodyPr wrap="square">
            <a:spAutoFit/>
          </a:bodyPr>
          <a:lstStyle/>
          <a:p>
            <a:pPr algn="ctr" defTabSz="814388">
              <a:lnSpc>
                <a:spcPct val="90000"/>
              </a:lnSpc>
              <a:defRPr/>
            </a:pPr>
            <a:r>
              <a:rPr lang="en-US" sz="2200" b="1" dirty="0">
                <a:solidFill>
                  <a:schemeClr val="bg1"/>
                </a:solidFill>
                <a:latin typeface="Arial" panose="020B0604020202020204" pitchFamily="34" charset="0"/>
                <a:cs typeface="Arial" panose="020B0604020202020204" pitchFamily="34" charset="0"/>
              </a:rPr>
              <a:t>CONDIZIONI</a:t>
            </a:r>
          </a:p>
        </p:txBody>
      </p:sp>
      <p:sp>
        <p:nvSpPr>
          <p:cNvPr id="14" name="CasellaDiTesto 13">
            <a:extLst>
              <a:ext uri="{FF2B5EF4-FFF2-40B4-BE49-F238E27FC236}">
                <a16:creationId xmlns:a16="http://schemas.microsoft.com/office/drawing/2014/main" id="{93E32E5A-C0D4-4190-B0FA-6D7A393E3C8A}"/>
              </a:ext>
            </a:extLst>
          </p:cNvPr>
          <p:cNvSpPr txBox="1"/>
          <p:nvPr/>
        </p:nvSpPr>
        <p:spPr>
          <a:xfrm>
            <a:off x="80499" y="6371942"/>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232559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8">
            <a:extLst>
              <a:ext uri="{FF2B5EF4-FFF2-40B4-BE49-F238E27FC236}">
                <a16:creationId xmlns:a16="http://schemas.microsoft.com/office/drawing/2014/main" id="{EC78DFF7-CB78-4012-83CA-86A41B89E308}"/>
              </a:ext>
            </a:extLst>
          </p:cNvPr>
          <p:cNvSpPr>
            <a:spLocks noChangeArrowheads="1"/>
          </p:cNvSpPr>
          <p:nvPr/>
        </p:nvSpPr>
        <p:spPr bwMode="auto">
          <a:xfrm>
            <a:off x="9182628" y="1685815"/>
            <a:ext cx="2783986" cy="3420469"/>
          </a:xfrm>
          <a:prstGeom prst="roundRect">
            <a:avLst/>
          </a:pr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2" name="Rettangolo 41">
            <a:extLst>
              <a:ext uri="{FF2B5EF4-FFF2-40B4-BE49-F238E27FC236}">
                <a16:creationId xmlns:a16="http://schemas.microsoft.com/office/drawing/2014/main" id="{D6A74938-8C1B-4429-8FB1-5E73D44659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3" name="CasellaDiTesto 42">
            <a:extLst>
              <a:ext uri="{FF2B5EF4-FFF2-40B4-BE49-F238E27FC236}">
                <a16:creationId xmlns:a16="http://schemas.microsoft.com/office/drawing/2014/main" id="{E61EB026-9757-4CC0-81BA-EC9BC8540849}"/>
              </a:ext>
            </a:extLst>
          </p:cNvPr>
          <p:cNvSpPr txBox="1"/>
          <p:nvPr/>
        </p:nvSpPr>
        <p:spPr>
          <a:xfrm>
            <a:off x="3169920" y="50800"/>
            <a:ext cx="6136640" cy="523220"/>
          </a:xfrm>
          <a:prstGeom prst="rect">
            <a:avLst/>
          </a:prstGeom>
          <a:noFill/>
        </p:spPr>
        <p:txBody>
          <a:bodyPr wrap="square" rtlCol="0">
            <a:spAutoFit/>
          </a:bodyPr>
          <a:lstStyle/>
          <a:p>
            <a:pPr algn="ctr"/>
            <a:r>
              <a:rPr lang="it-IT" sz="2800" b="1" dirty="0">
                <a:solidFill>
                  <a:schemeClr val="bg1"/>
                </a:solidFill>
                <a:latin typeface="Arial" panose="020B0604020202020204" pitchFamily="34" charset="0"/>
                <a:cs typeface="Arial" panose="020B0604020202020204" pitchFamily="34" charset="0"/>
              </a:rPr>
              <a:t>CONTRIBUTO A FONDO PERDUTO </a:t>
            </a:r>
          </a:p>
        </p:txBody>
      </p:sp>
      <p:sp>
        <p:nvSpPr>
          <p:cNvPr id="44" name="Rettangolo 43">
            <a:extLst>
              <a:ext uri="{FF2B5EF4-FFF2-40B4-BE49-F238E27FC236}">
                <a16:creationId xmlns:a16="http://schemas.microsoft.com/office/drawing/2014/main" id="{A0AB3DC8-E06F-42CC-81A2-1F18C4AA9B00}"/>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45" name="Immagine 44">
            <a:extLst>
              <a:ext uri="{FF2B5EF4-FFF2-40B4-BE49-F238E27FC236}">
                <a16:creationId xmlns:a16="http://schemas.microsoft.com/office/drawing/2014/main" id="{01066B93-ABD8-4ECE-9905-A00151A9E2C9}"/>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23" name="Freeform 8">
            <a:extLst>
              <a:ext uri="{FF2B5EF4-FFF2-40B4-BE49-F238E27FC236}">
                <a16:creationId xmlns:a16="http://schemas.microsoft.com/office/drawing/2014/main" id="{C50B2BAB-AB63-4FD8-A52C-E8DE2AC46A43}"/>
              </a:ext>
            </a:extLst>
          </p:cNvPr>
          <p:cNvSpPr>
            <a:spLocks/>
          </p:cNvSpPr>
          <p:nvPr/>
        </p:nvSpPr>
        <p:spPr bwMode="auto">
          <a:xfrm>
            <a:off x="1489987" y="833849"/>
            <a:ext cx="1852613" cy="5076825"/>
          </a:xfrm>
          <a:custGeom>
            <a:avLst/>
            <a:gdLst>
              <a:gd name="T0" fmla="*/ 494 w 494"/>
              <a:gd name="T1" fmla="*/ 57 h 1354"/>
              <a:gd name="T2" fmla="*/ 467 w 494"/>
              <a:gd name="T3" fmla="*/ 73 h 1354"/>
              <a:gd name="T4" fmla="*/ 395 w 494"/>
              <a:gd name="T5" fmla="*/ 114 h 1354"/>
              <a:gd name="T6" fmla="*/ 395 w 494"/>
              <a:gd name="T7" fmla="*/ 73 h 1354"/>
              <a:gd name="T8" fmla="*/ 88 w 494"/>
              <a:gd name="T9" fmla="*/ 73 h 1354"/>
              <a:gd name="T10" fmla="*/ 32 w 494"/>
              <a:gd name="T11" fmla="*/ 129 h 1354"/>
              <a:gd name="T12" fmla="*/ 32 w 494"/>
              <a:gd name="T13" fmla="*/ 1266 h 1354"/>
              <a:gd name="T14" fmla="*/ 88 w 494"/>
              <a:gd name="T15" fmla="*/ 1322 h 1354"/>
              <a:gd name="T16" fmla="*/ 375 w 494"/>
              <a:gd name="T17" fmla="*/ 1322 h 1354"/>
              <a:gd name="T18" fmla="*/ 346 w 494"/>
              <a:gd name="T19" fmla="*/ 1339 h 1354"/>
              <a:gd name="T20" fmla="*/ 372 w 494"/>
              <a:gd name="T21" fmla="*/ 1354 h 1354"/>
              <a:gd name="T22" fmla="*/ 88 w 494"/>
              <a:gd name="T23" fmla="*/ 1354 h 1354"/>
              <a:gd name="T24" fmla="*/ 0 w 494"/>
              <a:gd name="T25" fmla="*/ 1266 h 1354"/>
              <a:gd name="T26" fmla="*/ 0 w 494"/>
              <a:gd name="T27" fmla="*/ 129 h 1354"/>
              <a:gd name="T28" fmla="*/ 88 w 494"/>
              <a:gd name="T29" fmla="*/ 41 h 1354"/>
              <a:gd name="T30" fmla="*/ 395 w 494"/>
              <a:gd name="T31" fmla="*/ 41 h 1354"/>
              <a:gd name="T32" fmla="*/ 395 w 494"/>
              <a:gd name="T33" fmla="*/ 0 h 1354"/>
              <a:gd name="T34" fmla="*/ 466 w 494"/>
              <a:gd name="T35" fmla="*/ 41 h 1354"/>
              <a:gd name="T36" fmla="*/ 494 w 494"/>
              <a:gd name="T37" fmla="*/ 57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4" h="1354">
                <a:moveTo>
                  <a:pt x="494" y="57"/>
                </a:moveTo>
                <a:cubicBezTo>
                  <a:pt x="467" y="73"/>
                  <a:pt x="467" y="73"/>
                  <a:pt x="467" y="73"/>
                </a:cubicBezTo>
                <a:cubicBezTo>
                  <a:pt x="395" y="114"/>
                  <a:pt x="395" y="114"/>
                  <a:pt x="395" y="114"/>
                </a:cubicBezTo>
                <a:cubicBezTo>
                  <a:pt x="395" y="73"/>
                  <a:pt x="395" y="73"/>
                  <a:pt x="395" y="73"/>
                </a:cubicBezTo>
                <a:cubicBezTo>
                  <a:pt x="88" y="73"/>
                  <a:pt x="88" y="73"/>
                  <a:pt x="88" y="73"/>
                </a:cubicBezTo>
                <a:cubicBezTo>
                  <a:pt x="57" y="73"/>
                  <a:pt x="32" y="98"/>
                  <a:pt x="32" y="129"/>
                </a:cubicBezTo>
                <a:cubicBezTo>
                  <a:pt x="32" y="1266"/>
                  <a:pt x="32" y="1266"/>
                  <a:pt x="32" y="1266"/>
                </a:cubicBezTo>
                <a:cubicBezTo>
                  <a:pt x="32" y="1297"/>
                  <a:pt x="57" y="1322"/>
                  <a:pt x="88" y="1322"/>
                </a:cubicBezTo>
                <a:cubicBezTo>
                  <a:pt x="375" y="1322"/>
                  <a:pt x="375" y="1322"/>
                  <a:pt x="375" y="1322"/>
                </a:cubicBezTo>
                <a:cubicBezTo>
                  <a:pt x="346" y="1339"/>
                  <a:pt x="346" y="1339"/>
                  <a:pt x="346" y="1339"/>
                </a:cubicBezTo>
                <a:cubicBezTo>
                  <a:pt x="372" y="1354"/>
                  <a:pt x="372" y="1354"/>
                  <a:pt x="372" y="1354"/>
                </a:cubicBezTo>
                <a:cubicBezTo>
                  <a:pt x="88" y="1354"/>
                  <a:pt x="88" y="1354"/>
                  <a:pt x="88" y="1354"/>
                </a:cubicBezTo>
                <a:cubicBezTo>
                  <a:pt x="40" y="1354"/>
                  <a:pt x="0" y="1314"/>
                  <a:pt x="0" y="1266"/>
                </a:cubicBezTo>
                <a:cubicBezTo>
                  <a:pt x="0" y="129"/>
                  <a:pt x="0" y="129"/>
                  <a:pt x="0" y="129"/>
                </a:cubicBezTo>
                <a:cubicBezTo>
                  <a:pt x="0" y="81"/>
                  <a:pt x="40" y="41"/>
                  <a:pt x="88" y="41"/>
                </a:cubicBezTo>
                <a:cubicBezTo>
                  <a:pt x="395" y="41"/>
                  <a:pt x="395" y="41"/>
                  <a:pt x="395" y="41"/>
                </a:cubicBezTo>
                <a:cubicBezTo>
                  <a:pt x="395" y="0"/>
                  <a:pt x="395" y="0"/>
                  <a:pt x="395" y="0"/>
                </a:cubicBezTo>
                <a:cubicBezTo>
                  <a:pt x="466" y="41"/>
                  <a:pt x="466" y="41"/>
                  <a:pt x="466" y="41"/>
                </a:cubicBezTo>
                <a:lnTo>
                  <a:pt x="494" y="57"/>
                </a:lnTo>
                <a:close/>
              </a:path>
            </a:pathLst>
          </a:custGeom>
          <a:solidFill>
            <a:srgbClr val="EDF2F4"/>
          </a:solidFill>
          <a:ln w="9525" cap="flat" cmpd="sng" algn="ctr">
            <a:no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endParaRPr>
          </a:p>
        </p:txBody>
      </p:sp>
      <p:sp>
        <p:nvSpPr>
          <p:cNvPr id="24" name="Freeform 9">
            <a:extLst>
              <a:ext uri="{FF2B5EF4-FFF2-40B4-BE49-F238E27FC236}">
                <a16:creationId xmlns:a16="http://schemas.microsoft.com/office/drawing/2014/main" id="{27FBAF9A-3723-47B4-B95D-285EC8B35108}"/>
              </a:ext>
            </a:extLst>
          </p:cNvPr>
          <p:cNvSpPr>
            <a:spLocks/>
          </p:cNvSpPr>
          <p:nvPr/>
        </p:nvSpPr>
        <p:spPr bwMode="auto">
          <a:xfrm>
            <a:off x="4503062" y="835436"/>
            <a:ext cx="1838325" cy="5073650"/>
          </a:xfrm>
          <a:custGeom>
            <a:avLst/>
            <a:gdLst>
              <a:gd name="T0" fmla="*/ 490 w 490"/>
              <a:gd name="T1" fmla="*/ 57 h 1353"/>
              <a:gd name="T2" fmla="*/ 463 w 490"/>
              <a:gd name="T3" fmla="*/ 73 h 1353"/>
              <a:gd name="T4" fmla="*/ 391 w 490"/>
              <a:gd name="T5" fmla="*/ 114 h 1353"/>
              <a:gd name="T6" fmla="*/ 391 w 490"/>
              <a:gd name="T7" fmla="*/ 73 h 1353"/>
              <a:gd name="T8" fmla="*/ 88 w 490"/>
              <a:gd name="T9" fmla="*/ 73 h 1353"/>
              <a:gd name="T10" fmla="*/ 32 w 490"/>
              <a:gd name="T11" fmla="*/ 129 h 1353"/>
              <a:gd name="T12" fmla="*/ 32 w 490"/>
              <a:gd name="T13" fmla="*/ 1265 h 1353"/>
              <a:gd name="T14" fmla="*/ 88 w 490"/>
              <a:gd name="T15" fmla="*/ 1321 h 1353"/>
              <a:gd name="T16" fmla="*/ 372 w 490"/>
              <a:gd name="T17" fmla="*/ 1321 h 1353"/>
              <a:gd name="T18" fmla="*/ 342 w 490"/>
              <a:gd name="T19" fmla="*/ 1338 h 1353"/>
              <a:gd name="T20" fmla="*/ 368 w 490"/>
              <a:gd name="T21" fmla="*/ 1353 h 1353"/>
              <a:gd name="T22" fmla="*/ 88 w 490"/>
              <a:gd name="T23" fmla="*/ 1353 h 1353"/>
              <a:gd name="T24" fmla="*/ 0 w 490"/>
              <a:gd name="T25" fmla="*/ 1265 h 1353"/>
              <a:gd name="T26" fmla="*/ 0 w 490"/>
              <a:gd name="T27" fmla="*/ 129 h 1353"/>
              <a:gd name="T28" fmla="*/ 88 w 490"/>
              <a:gd name="T29" fmla="*/ 41 h 1353"/>
              <a:gd name="T30" fmla="*/ 391 w 490"/>
              <a:gd name="T31" fmla="*/ 41 h 1353"/>
              <a:gd name="T32" fmla="*/ 391 w 490"/>
              <a:gd name="T33" fmla="*/ 0 h 1353"/>
              <a:gd name="T34" fmla="*/ 462 w 490"/>
              <a:gd name="T35" fmla="*/ 41 h 1353"/>
              <a:gd name="T36" fmla="*/ 490 w 490"/>
              <a:gd name="T37" fmla="*/ 5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0" h="1353">
                <a:moveTo>
                  <a:pt x="490" y="57"/>
                </a:moveTo>
                <a:cubicBezTo>
                  <a:pt x="463" y="73"/>
                  <a:pt x="463" y="73"/>
                  <a:pt x="463" y="73"/>
                </a:cubicBezTo>
                <a:cubicBezTo>
                  <a:pt x="391" y="114"/>
                  <a:pt x="391" y="114"/>
                  <a:pt x="391" y="114"/>
                </a:cubicBezTo>
                <a:cubicBezTo>
                  <a:pt x="391" y="73"/>
                  <a:pt x="391" y="73"/>
                  <a:pt x="391" y="73"/>
                </a:cubicBezTo>
                <a:cubicBezTo>
                  <a:pt x="88" y="73"/>
                  <a:pt x="88" y="73"/>
                  <a:pt x="88" y="73"/>
                </a:cubicBezTo>
                <a:cubicBezTo>
                  <a:pt x="57" y="73"/>
                  <a:pt x="32" y="98"/>
                  <a:pt x="32" y="129"/>
                </a:cubicBezTo>
                <a:cubicBezTo>
                  <a:pt x="32" y="1265"/>
                  <a:pt x="32" y="1265"/>
                  <a:pt x="32" y="1265"/>
                </a:cubicBezTo>
                <a:cubicBezTo>
                  <a:pt x="32" y="1296"/>
                  <a:pt x="57" y="1321"/>
                  <a:pt x="88" y="1321"/>
                </a:cubicBezTo>
                <a:cubicBezTo>
                  <a:pt x="372" y="1321"/>
                  <a:pt x="372" y="1321"/>
                  <a:pt x="372" y="1321"/>
                </a:cubicBezTo>
                <a:cubicBezTo>
                  <a:pt x="342" y="1338"/>
                  <a:pt x="342" y="1338"/>
                  <a:pt x="342" y="1338"/>
                </a:cubicBezTo>
                <a:cubicBezTo>
                  <a:pt x="368" y="1353"/>
                  <a:pt x="368" y="1353"/>
                  <a:pt x="368" y="1353"/>
                </a:cubicBezTo>
                <a:cubicBezTo>
                  <a:pt x="88" y="1353"/>
                  <a:pt x="88" y="1353"/>
                  <a:pt x="88" y="1353"/>
                </a:cubicBezTo>
                <a:cubicBezTo>
                  <a:pt x="39" y="1353"/>
                  <a:pt x="0" y="1314"/>
                  <a:pt x="0" y="1265"/>
                </a:cubicBezTo>
                <a:cubicBezTo>
                  <a:pt x="0" y="129"/>
                  <a:pt x="0" y="129"/>
                  <a:pt x="0" y="129"/>
                </a:cubicBezTo>
                <a:cubicBezTo>
                  <a:pt x="0" y="80"/>
                  <a:pt x="39" y="41"/>
                  <a:pt x="88" y="41"/>
                </a:cubicBezTo>
                <a:cubicBezTo>
                  <a:pt x="391" y="41"/>
                  <a:pt x="391" y="41"/>
                  <a:pt x="391" y="41"/>
                </a:cubicBezTo>
                <a:cubicBezTo>
                  <a:pt x="391" y="0"/>
                  <a:pt x="391" y="0"/>
                  <a:pt x="391" y="0"/>
                </a:cubicBezTo>
                <a:cubicBezTo>
                  <a:pt x="462" y="41"/>
                  <a:pt x="462" y="41"/>
                  <a:pt x="462" y="41"/>
                </a:cubicBezTo>
                <a:lnTo>
                  <a:pt x="490" y="57"/>
                </a:lnTo>
                <a:close/>
              </a:path>
            </a:pathLst>
          </a:custGeom>
          <a:solidFill>
            <a:srgbClr val="EDF2F4"/>
          </a:solidFill>
          <a:ln w="9525" cap="flat" cmpd="sng" algn="ctr">
            <a:no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endParaRPr>
          </a:p>
        </p:txBody>
      </p:sp>
      <p:sp>
        <p:nvSpPr>
          <p:cNvPr id="25" name="Freeform 11">
            <a:extLst>
              <a:ext uri="{FF2B5EF4-FFF2-40B4-BE49-F238E27FC236}">
                <a16:creationId xmlns:a16="http://schemas.microsoft.com/office/drawing/2014/main" id="{3AFB04A9-E17C-498C-9C60-D41AE7A72A67}"/>
              </a:ext>
            </a:extLst>
          </p:cNvPr>
          <p:cNvSpPr>
            <a:spLocks/>
          </p:cNvSpPr>
          <p:nvPr/>
        </p:nvSpPr>
        <p:spPr bwMode="auto">
          <a:xfrm>
            <a:off x="2782212" y="991011"/>
            <a:ext cx="1819275" cy="5072063"/>
          </a:xfrm>
          <a:custGeom>
            <a:avLst/>
            <a:gdLst>
              <a:gd name="T0" fmla="*/ 485 w 485"/>
              <a:gd name="T1" fmla="*/ 88 h 1355"/>
              <a:gd name="T2" fmla="*/ 485 w 485"/>
              <a:gd name="T3" fmla="*/ 1225 h 1355"/>
              <a:gd name="T4" fmla="*/ 397 w 485"/>
              <a:gd name="T5" fmla="*/ 1313 h 1355"/>
              <a:gd name="T6" fmla="*/ 99 w 485"/>
              <a:gd name="T7" fmla="*/ 1313 h 1355"/>
              <a:gd name="T8" fmla="*/ 99 w 485"/>
              <a:gd name="T9" fmla="*/ 1355 h 1355"/>
              <a:gd name="T10" fmla="*/ 26 w 485"/>
              <a:gd name="T11" fmla="*/ 1313 h 1355"/>
              <a:gd name="T12" fmla="*/ 0 w 485"/>
              <a:gd name="T13" fmla="*/ 1298 h 1355"/>
              <a:gd name="T14" fmla="*/ 29 w 485"/>
              <a:gd name="T15" fmla="*/ 1281 h 1355"/>
              <a:gd name="T16" fmla="*/ 99 w 485"/>
              <a:gd name="T17" fmla="*/ 1241 h 1355"/>
              <a:gd name="T18" fmla="*/ 99 w 485"/>
              <a:gd name="T19" fmla="*/ 1281 h 1355"/>
              <a:gd name="T20" fmla="*/ 397 w 485"/>
              <a:gd name="T21" fmla="*/ 1281 h 1355"/>
              <a:gd name="T22" fmla="*/ 453 w 485"/>
              <a:gd name="T23" fmla="*/ 1225 h 1355"/>
              <a:gd name="T24" fmla="*/ 453 w 485"/>
              <a:gd name="T25" fmla="*/ 88 h 1355"/>
              <a:gd name="T26" fmla="*/ 397 w 485"/>
              <a:gd name="T27" fmla="*/ 32 h 1355"/>
              <a:gd name="T28" fmla="*/ 121 w 485"/>
              <a:gd name="T29" fmla="*/ 32 h 1355"/>
              <a:gd name="T30" fmla="*/ 148 w 485"/>
              <a:gd name="T31" fmla="*/ 16 h 1355"/>
              <a:gd name="T32" fmla="*/ 120 w 485"/>
              <a:gd name="T33" fmla="*/ 0 h 1355"/>
              <a:gd name="T34" fmla="*/ 397 w 485"/>
              <a:gd name="T35" fmla="*/ 0 h 1355"/>
              <a:gd name="T36" fmla="*/ 485 w 485"/>
              <a:gd name="T37" fmla="*/ 88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5" h="1355">
                <a:moveTo>
                  <a:pt x="485" y="88"/>
                </a:moveTo>
                <a:cubicBezTo>
                  <a:pt x="485" y="1225"/>
                  <a:pt x="485" y="1225"/>
                  <a:pt x="485" y="1225"/>
                </a:cubicBezTo>
                <a:cubicBezTo>
                  <a:pt x="485" y="1273"/>
                  <a:pt x="445" y="1313"/>
                  <a:pt x="397" y="1313"/>
                </a:cubicBezTo>
                <a:cubicBezTo>
                  <a:pt x="99" y="1313"/>
                  <a:pt x="99" y="1313"/>
                  <a:pt x="99" y="1313"/>
                </a:cubicBezTo>
                <a:cubicBezTo>
                  <a:pt x="99" y="1355"/>
                  <a:pt x="99" y="1355"/>
                  <a:pt x="99" y="1355"/>
                </a:cubicBezTo>
                <a:cubicBezTo>
                  <a:pt x="26" y="1313"/>
                  <a:pt x="26" y="1313"/>
                  <a:pt x="26" y="1313"/>
                </a:cubicBezTo>
                <a:cubicBezTo>
                  <a:pt x="0" y="1298"/>
                  <a:pt x="0" y="1298"/>
                  <a:pt x="0" y="1298"/>
                </a:cubicBezTo>
                <a:cubicBezTo>
                  <a:pt x="29" y="1281"/>
                  <a:pt x="29" y="1281"/>
                  <a:pt x="29" y="1281"/>
                </a:cubicBezTo>
                <a:cubicBezTo>
                  <a:pt x="99" y="1241"/>
                  <a:pt x="99" y="1241"/>
                  <a:pt x="99" y="1241"/>
                </a:cubicBezTo>
                <a:cubicBezTo>
                  <a:pt x="99" y="1281"/>
                  <a:pt x="99" y="1281"/>
                  <a:pt x="99" y="1281"/>
                </a:cubicBezTo>
                <a:cubicBezTo>
                  <a:pt x="397" y="1281"/>
                  <a:pt x="397" y="1281"/>
                  <a:pt x="397" y="1281"/>
                </a:cubicBezTo>
                <a:cubicBezTo>
                  <a:pt x="428" y="1281"/>
                  <a:pt x="453" y="1256"/>
                  <a:pt x="453" y="1225"/>
                </a:cubicBezTo>
                <a:cubicBezTo>
                  <a:pt x="453" y="88"/>
                  <a:pt x="453" y="88"/>
                  <a:pt x="453" y="88"/>
                </a:cubicBezTo>
                <a:cubicBezTo>
                  <a:pt x="453" y="57"/>
                  <a:pt x="428" y="32"/>
                  <a:pt x="397" y="32"/>
                </a:cubicBezTo>
                <a:cubicBezTo>
                  <a:pt x="121" y="32"/>
                  <a:pt x="121" y="32"/>
                  <a:pt x="121" y="32"/>
                </a:cubicBezTo>
                <a:cubicBezTo>
                  <a:pt x="148" y="16"/>
                  <a:pt x="148" y="16"/>
                  <a:pt x="148" y="16"/>
                </a:cubicBezTo>
                <a:cubicBezTo>
                  <a:pt x="120" y="0"/>
                  <a:pt x="120" y="0"/>
                  <a:pt x="120" y="0"/>
                </a:cubicBezTo>
                <a:cubicBezTo>
                  <a:pt x="397" y="0"/>
                  <a:pt x="397" y="0"/>
                  <a:pt x="397" y="0"/>
                </a:cubicBezTo>
                <a:cubicBezTo>
                  <a:pt x="445" y="0"/>
                  <a:pt x="485" y="40"/>
                  <a:pt x="485" y="88"/>
                </a:cubicBezTo>
                <a:close/>
              </a:path>
            </a:pathLst>
          </a:custGeom>
          <a:solidFill>
            <a:srgbClr val="EDF2F4"/>
          </a:solidFill>
          <a:ln w="9525" cap="flat" cmpd="sng" algn="ctr">
            <a:no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endParaRPr>
          </a:p>
        </p:txBody>
      </p:sp>
      <p:sp>
        <p:nvSpPr>
          <p:cNvPr id="26" name="Freeform 10">
            <a:extLst>
              <a:ext uri="{FF2B5EF4-FFF2-40B4-BE49-F238E27FC236}">
                <a16:creationId xmlns:a16="http://schemas.microsoft.com/office/drawing/2014/main" id="{48126962-2B3D-4244-BD82-02230BF25FC9}"/>
              </a:ext>
            </a:extLst>
          </p:cNvPr>
          <p:cNvSpPr>
            <a:spLocks/>
          </p:cNvSpPr>
          <p:nvPr/>
        </p:nvSpPr>
        <p:spPr bwMode="auto">
          <a:xfrm>
            <a:off x="5766712" y="986249"/>
            <a:ext cx="1835150" cy="5076825"/>
          </a:xfrm>
          <a:custGeom>
            <a:avLst/>
            <a:gdLst>
              <a:gd name="T0" fmla="*/ 1835150 w 489"/>
              <a:gd name="T1" fmla="*/ 329956 h 1354"/>
              <a:gd name="T2" fmla="*/ 1835150 w 489"/>
              <a:gd name="T3" fmla="*/ 4589390 h 1354"/>
              <a:gd name="T4" fmla="*/ 1504898 w 489"/>
              <a:gd name="T5" fmla="*/ 4919346 h 1354"/>
              <a:gd name="T6" fmla="*/ 371533 w 489"/>
              <a:gd name="T7" fmla="*/ 4919346 h 1354"/>
              <a:gd name="T8" fmla="*/ 371533 w 489"/>
              <a:gd name="T9" fmla="*/ 5076825 h 1354"/>
              <a:gd name="T10" fmla="*/ 97574 w 489"/>
              <a:gd name="T11" fmla="*/ 4919346 h 1354"/>
              <a:gd name="T12" fmla="*/ 0 w 489"/>
              <a:gd name="T13" fmla="*/ 4863103 h 1354"/>
              <a:gd name="T14" fmla="*/ 112586 w 489"/>
              <a:gd name="T15" fmla="*/ 4799362 h 1354"/>
              <a:gd name="T16" fmla="*/ 371533 w 489"/>
              <a:gd name="T17" fmla="*/ 4649382 h 1354"/>
              <a:gd name="T18" fmla="*/ 371533 w 489"/>
              <a:gd name="T19" fmla="*/ 4799362 h 1354"/>
              <a:gd name="T20" fmla="*/ 1504898 w 489"/>
              <a:gd name="T21" fmla="*/ 4799362 h 1354"/>
              <a:gd name="T22" fmla="*/ 1715058 w 489"/>
              <a:gd name="T23" fmla="*/ 4589390 h 1354"/>
              <a:gd name="T24" fmla="*/ 1715058 w 489"/>
              <a:gd name="T25" fmla="*/ 329956 h 1354"/>
              <a:gd name="T26" fmla="*/ 1504898 w 489"/>
              <a:gd name="T27" fmla="*/ 119984 h 1354"/>
              <a:gd name="T28" fmla="*/ 454096 w 489"/>
              <a:gd name="T29" fmla="*/ 119984 h 1354"/>
              <a:gd name="T30" fmla="*/ 555424 w 489"/>
              <a:gd name="T31" fmla="*/ 59992 h 1354"/>
              <a:gd name="T32" fmla="*/ 450344 w 489"/>
              <a:gd name="T33" fmla="*/ 0 h 1354"/>
              <a:gd name="T34" fmla="*/ 1504898 w 489"/>
              <a:gd name="T35" fmla="*/ 0 h 1354"/>
              <a:gd name="T36" fmla="*/ 1835150 w 489"/>
              <a:gd name="T37" fmla="*/ 329956 h 13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9" h="1354">
                <a:moveTo>
                  <a:pt x="489" y="88"/>
                </a:moveTo>
                <a:cubicBezTo>
                  <a:pt x="489" y="1224"/>
                  <a:pt x="489" y="1224"/>
                  <a:pt x="489" y="1224"/>
                </a:cubicBezTo>
                <a:cubicBezTo>
                  <a:pt x="489" y="1273"/>
                  <a:pt x="449" y="1312"/>
                  <a:pt x="401" y="1312"/>
                </a:cubicBezTo>
                <a:cubicBezTo>
                  <a:pt x="99" y="1312"/>
                  <a:pt x="99" y="1312"/>
                  <a:pt x="99" y="1312"/>
                </a:cubicBezTo>
                <a:cubicBezTo>
                  <a:pt x="99" y="1354"/>
                  <a:pt x="99" y="1354"/>
                  <a:pt x="99" y="1354"/>
                </a:cubicBezTo>
                <a:cubicBezTo>
                  <a:pt x="26" y="1312"/>
                  <a:pt x="26" y="1312"/>
                  <a:pt x="26" y="1312"/>
                </a:cubicBezTo>
                <a:cubicBezTo>
                  <a:pt x="0" y="1297"/>
                  <a:pt x="0" y="1297"/>
                  <a:pt x="0" y="1297"/>
                </a:cubicBezTo>
                <a:cubicBezTo>
                  <a:pt x="30" y="1280"/>
                  <a:pt x="30" y="1280"/>
                  <a:pt x="30" y="1280"/>
                </a:cubicBezTo>
                <a:cubicBezTo>
                  <a:pt x="99" y="1240"/>
                  <a:pt x="99" y="1240"/>
                  <a:pt x="99" y="1240"/>
                </a:cubicBezTo>
                <a:cubicBezTo>
                  <a:pt x="99" y="1280"/>
                  <a:pt x="99" y="1280"/>
                  <a:pt x="99" y="1280"/>
                </a:cubicBezTo>
                <a:cubicBezTo>
                  <a:pt x="401" y="1280"/>
                  <a:pt x="401" y="1280"/>
                  <a:pt x="401" y="1280"/>
                </a:cubicBezTo>
                <a:cubicBezTo>
                  <a:pt x="431" y="1280"/>
                  <a:pt x="457" y="1255"/>
                  <a:pt x="457" y="1224"/>
                </a:cubicBezTo>
                <a:cubicBezTo>
                  <a:pt x="457" y="88"/>
                  <a:pt x="457" y="88"/>
                  <a:pt x="457" y="88"/>
                </a:cubicBezTo>
                <a:cubicBezTo>
                  <a:pt x="457" y="57"/>
                  <a:pt x="431" y="32"/>
                  <a:pt x="401" y="32"/>
                </a:cubicBezTo>
                <a:cubicBezTo>
                  <a:pt x="121" y="32"/>
                  <a:pt x="121" y="32"/>
                  <a:pt x="121" y="32"/>
                </a:cubicBezTo>
                <a:cubicBezTo>
                  <a:pt x="148" y="16"/>
                  <a:pt x="148" y="16"/>
                  <a:pt x="148" y="16"/>
                </a:cubicBezTo>
                <a:cubicBezTo>
                  <a:pt x="120" y="0"/>
                  <a:pt x="120" y="0"/>
                  <a:pt x="120" y="0"/>
                </a:cubicBezTo>
                <a:cubicBezTo>
                  <a:pt x="401" y="0"/>
                  <a:pt x="401" y="0"/>
                  <a:pt x="401" y="0"/>
                </a:cubicBezTo>
                <a:cubicBezTo>
                  <a:pt x="449" y="0"/>
                  <a:pt x="489" y="39"/>
                  <a:pt x="489" y="88"/>
                </a:cubicBezTo>
                <a:close/>
              </a:path>
            </a:pathLst>
          </a:custGeom>
          <a:solidFill>
            <a:srgbClr val="EDF2F4"/>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27" name="Freeform 12">
            <a:extLst>
              <a:ext uri="{FF2B5EF4-FFF2-40B4-BE49-F238E27FC236}">
                <a16:creationId xmlns:a16="http://schemas.microsoft.com/office/drawing/2014/main" id="{B70C5360-EC62-4253-B27D-EA8507D7E35A}"/>
              </a:ext>
            </a:extLst>
          </p:cNvPr>
          <p:cNvSpPr>
            <a:spLocks/>
          </p:cNvSpPr>
          <p:nvPr/>
        </p:nvSpPr>
        <p:spPr bwMode="auto">
          <a:xfrm>
            <a:off x="6160412" y="1472024"/>
            <a:ext cx="2735263" cy="402748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28" name="Freeform 14">
            <a:extLst>
              <a:ext uri="{FF2B5EF4-FFF2-40B4-BE49-F238E27FC236}">
                <a16:creationId xmlns:a16="http://schemas.microsoft.com/office/drawing/2014/main" id="{42E015DF-8552-4B5F-9128-016D8C48D95D}"/>
              </a:ext>
            </a:extLst>
          </p:cNvPr>
          <p:cNvSpPr>
            <a:spLocks/>
          </p:cNvSpPr>
          <p:nvPr/>
        </p:nvSpPr>
        <p:spPr bwMode="auto">
          <a:xfrm>
            <a:off x="3172737" y="1472024"/>
            <a:ext cx="2733675" cy="402748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9" name="Freeform 16">
            <a:extLst>
              <a:ext uri="{FF2B5EF4-FFF2-40B4-BE49-F238E27FC236}">
                <a16:creationId xmlns:a16="http://schemas.microsoft.com/office/drawing/2014/main" id="{18A7C9A6-5AAD-4F94-984C-12D710D0C785}"/>
              </a:ext>
            </a:extLst>
          </p:cNvPr>
          <p:cNvSpPr>
            <a:spLocks/>
          </p:cNvSpPr>
          <p:nvPr/>
        </p:nvSpPr>
        <p:spPr bwMode="auto">
          <a:xfrm>
            <a:off x="246975" y="1462225"/>
            <a:ext cx="2730500" cy="4027487"/>
          </a:xfrm>
          <a:custGeom>
            <a:avLst/>
            <a:gdLst>
              <a:gd name="T0" fmla="*/ 656 w 728"/>
              <a:gd name="T1" fmla="*/ 0 h 1074"/>
              <a:gd name="T2" fmla="*/ 72 w 728"/>
              <a:gd name="T3" fmla="*/ 0 h 1074"/>
              <a:gd name="T4" fmla="*/ 0 w 728"/>
              <a:gd name="T5" fmla="*/ 72 h 1074"/>
              <a:gd name="T6" fmla="*/ 0 w 728"/>
              <a:gd name="T7" fmla="*/ 1002 h 1074"/>
              <a:gd name="T8" fmla="*/ 72 w 728"/>
              <a:gd name="T9" fmla="*/ 1074 h 1074"/>
              <a:gd name="T10" fmla="*/ 656 w 728"/>
              <a:gd name="T11" fmla="*/ 1074 h 1074"/>
              <a:gd name="T12" fmla="*/ 728 w 728"/>
              <a:gd name="T13" fmla="*/ 1002 h 1074"/>
              <a:gd name="T14" fmla="*/ 728 w 728"/>
              <a:gd name="T15" fmla="*/ 72 h 1074"/>
              <a:gd name="T16" fmla="*/ 656 w 728"/>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8" h="1074">
                <a:moveTo>
                  <a:pt x="656" y="0"/>
                </a:moveTo>
                <a:cubicBezTo>
                  <a:pt x="72" y="0"/>
                  <a:pt x="72" y="0"/>
                  <a:pt x="72" y="0"/>
                </a:cubicBezTo>
                <a:cubicBezTo>
                  <a:pt x="32" y="0"/>
                  <a:pt x="0" y="32"/>
                  <a:pt x="0" y="72"/>
                </a:cubicBezTo>
                <a:cubicBezTo>
                  <a:pt x="0" y="1002"/>
                  <a:pt x="0" y="1002"/>
                  <a:pt x="0" y="1002"/>
                </a:cubicBezTo>
                <a:cubicBezTo>
                  <a:pt x="0" y="1042"/>
                  <a:pt x="32" y="1074"/>
                  <a:pt x="72" y="1074"/>
                </a:cubicBezTo>
                <a:cubicBezTo>
                  <a:pt x="656" y="1074"/>
                  <a:pt x="656" y="1074"/>
                  <a:pt x="656" y="1074"/>
                </a:cubicBezTo>
                <a:cubicBezTo>
                  <a:pt x="696" y="1074"/>
                  <a:pt x="728" y="1042"/>
                  <a:pt x="728" y="1002"/>
                </a:cubicBezTo>
                <a:cubicBezTo>
                  <a:pt x="728" y="72"/>
                  <a:pt x="728" y="72"/>
                  <a:pt x="728" y="72"/>
                </a:cubicBezTo>
                <a:cubicBezTo>
                  <a:pt x="728" y="32"/>
                  <a:pt x="696" y="0"/>
                  <a:pt x="656" y="0"/>
                </a:cubicBezTo>
                <a:close/>
              </a:path>
            </a:pathLst>
          </a:custGeom>
          <a:solidFill>
            <a:schemeClr val="bg1">
              <a:lumMod val="6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36" name="TextBox 21">
            <a:extLst>
              <a:ext uri="{FF2B5EF4-FFF2-40B4-BE49-F238E27FC236}">
                <a16:creationId xmlns:a16="http://schemas.microsoft.com/office/drawing/2014/main" id="{96212FDE-9B29-4717-B2A2-30DA6F047C5C}"/>
              </a:ext>
            </a:extLst>
          </p:cNvPr>
          <p:cNvSpPr txBox="1"/>
          <p:nvPr/>
        </p:nvSpPr>
        <p:spPr>
          <a:xfrm>
            <a:off x="498312" y="2419623"/>
            <a:ext cx="2252305" cy="3098284"/>
          </a:xfrm>
          <a:prstGeom prst="rect">
            <a:avLst/>
          </a:prstGeom>
          <a:noFill/>
        </p:spPr>
        <p:txBody>
          <a:bodyPr wrap="square" rtlCol="0">
            <a:spAutoFit/>
          </a:bodyPr>
          <a:lstStyle/>
          <a:p>
            <a:pPr marL="171450" indent="-171450">
              <a:spcBef>
                <a:spcPts val="400"/>
              </a:spcBef>
              <a:buFontTx/>
              <a:buChar char="-"/>
            </a:pPr>
            <a:r>
              <a:rPr lang="en-US" sz="1400" dirty="0">
                <a:solidFill>
                  <a:schemeClr val="bg1"/>
                </a:solidFill>
                <a:latin typeface="Arial" panose="020B0604020202020204" pitchFamily="34" charset="0"/>
                <a:cs typeface="Arial" panose="020B0604020202020204" pitchFamily="34" charset="0"/>
              </a:rPr>
              <a:t>Si </a:t>
            </a:r>
            <a:r>
              <a:rPr lang="en-US" sz="1400" dirty="0" err="1">
                <a:solidFill>
                  <a:schemeClr val="bg1"/>
                </a:solidFill>
                <a:latin typeface="Arial" panose="020B0604020202020204" pitchFamily="34" charset="0"/>
                <a:cs typeface="Arial" panose="020B0604020202020204" pitchFamily="34" charset="0"/>
              </a:rPr>
              <a:t>applica</a:t>
            </a:r>
            <a:r>
              <a:rPr lang="en-US" sz="1400" dirty="0">
                <a:solidFill>
                  <a:schemeClr val="bg1"/>
                </a:solidFill>
                <a:latin typeface="Arial" panose="020B0604020202020204" pitchFamily="34" charset="0"/>
                <a:cs typeface="Arial" panose="020B0604020202020204" pitchFamily="34" charset="0"/>
              </a:rPr>
              <a:t> una </a:t>
            </a:r>
            <a:r>
              <a:rPr lang="en-US" sz="1400" b="1"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che</a:t>
            </a:r>
            <a:r>
              <a:rPr lang="en-US" sz="1400" dirty="0">
                <a:solidFill>
                  <a:schemeClr val="bg1"/>
                </a:solidFill>
                <a:latin typeface="Arial" panose="020B0604020202020204" pitchFamily="34" charset="0"/>
                <a:cs typeface="Arial" panose="020B0604020202020204" pitchFamily="34" charset="0"/>
              </a:rPr>
              <a:t> varia in base ai </a:t>
            </a:r>
            <a:r>
              <a:rPr lang="en-US" sz="1400" dirty="0" err="1">
                <a:solidFill>
                  <a:schemeClr val="bg1"/>
                </a:solidFill>
                <a:latin typeface="Arial" panose="020B0604020202020204" pitchFamily="34" charset="0"/>
                <a:cs typeface="Arial" panose="020B0604020202020204" pitchFamily="34" charset="0"/>
              </a:rPr>
              <a:t>ricavi</a:t>
            </a:r>
            <a:r>
              <a:rPr lang="en-US" sz="1400" dirty="0">
                <a:solidFill>
                  <a:schemeClr val="bg1"/>
                </a:solidFill>
                <a:latin typeface="Arial" panose="020B0604020202020204" pitchFamily="34" charset="0"/>
                <a:cs typeface="Arial" panose="020B0604020202020204" pitchFamily="34" charset="0"/>
              </a:rPr>
              <a:t> o </a:t>
            </a:r>
            <a:r>
              <a:rPr lang="en-US" sz="1400" dirty="0" err="1">
                <a:solidFill>
                  <a:schemeClr val="bg1"/>
                </a:solidFill>
                <a:latin typeface="Arial" panose="020B0604020202020204" pitchFamily="34" charset="0"/>
                <a:cs typeface="Arial" panose="020B0604020202020204" pitchFamily="34" charset="0"/>
              </a:rPr>
              <a:t>compensi</a:t>
            </a:r>
            <a:r>
              <a:rPr lang="en-US" sz="1400" dirty="0">
                <a:solidFill>
                  <a:schemeClr val="bg1"/>
                </a:solidFill>
                <a:latin typeface="Arial" panose="020B0604020202020204" pitchFamily="34" charset="0"/>
                <a:cs typeface="Arial" panose="020B0604020202020204" pitchFamily="34" charset="0"/>
              </a:rPr>
              <a:t> del 2019 – </a:t>
            </a:r>
            <a:r>
              <a:rPr lang="en-US" sz="1400" b="1" dirty="0" err="1">
                <a:solidFill>
                  <a:schemeClr val="bg1"/>
                </a:solidFill>
                <a:latin typeface="Arial" panose="020B0604020202020204" pitchFamily="34" charset="0"/>
                <a:cs typeface="Arial" panose="020B0604020202020204" pitchFamily="34" charset="0"/>
              </a:rPr>
              <a:t>alla</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differenza</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tra</a:t>
            </a:r>
            <a:r>
              <a:rPr lang="en-US" sz="1400" b="1" dirty="0">
                <a:solidFill>
                  <a:schemeClr val="bg1"/>
                </a:solidFill>
                <a:latin typeface="Arial" panose="020B0604020202020204" pitchFamily="34" charset="0"/>
                <a:cs typeface="Arial" panose="020B0604020202020204" pitchFamily="34" charset="0"/>
              </a:rPr>
              <a:t> la media </a:t>
            </a:r>
            <a:r>
              <a:rPr lang="en-US" sz="1400" b="1" dirty="0" err="1">
                <a:solidFill>
                  <a:schemeClr val="bg1"/>
                </a:solidFill>
                <a:latin typeface="Arial" panose="020B0604020202020204" pitchFamily="34" charset="0"/>
                <a:cs typeface="Arial" panose="020B0604020202020204" pitchFamily="34" charset="0"/>
              </a:rPr>
              <a:t>mensile</a:t>
            </a:r>
            <a:r>
              <a:rPr lang="en-US" sz="1400" b="1" dirty="0">
                <a:solidFill>
                  <a:schemeClr val="bg1"/>
                </a:solidFill>
                <a:latin typeface="Arial" panose="020B0604020202020204" pitchFamily="34" charset="0"/>
                <a:cs typeface="Arial" panose="020B0604020202020204" pitchFamily="34" charset="0"/>
              </a:rPr>
              <a:t> del 2019 e </a:t>
            </a:r>
            <a:r>
              <a:rPr lang="en-US" sz="1400" b="1" dirty="0" err="1">
                <a:solidFill>
                  <a:schemeClr val="bg1"/>
                </a:solidFill>
                <a:latin typeface="Arial" panose="020B0604020202020204" pitchFamily="34" charset="0"/>
                <a:cs typeface="Arial" panose="020B0604020202020204" pitchFamily="34" charset="0"/>
              </a:rPr>
              <a:t>quella</a:t>
            </a:r>
            <a:r>
              <a:rPr lang="en-US" sz="1400" b="1" dirty="0">
                <a:solidFill>
                  <a:schemeClr val="bg1"/>
                </a:solidFill>
                <a:latin typeface="Arial" panose="020B0604020202020204" pitchFamily="34" charset="0"/>
                <a:cs typeface="Arial" panose="020B0604020202020204" pitchFamily="34" charset="0"/>
              </a:rPr>
              <a:t> del 2020</a:t>
            </a:r>
            <a:r>
              <a:rPr lang="en-US" sz="1400" dirty="0">
                <a:solidFill>
                  <a:schemeClr val="bg1"/>
                </a:solidFill>
                <a:latin typeface="Arial" panose="020B0604020202020204" pitchFamily="34" charset="0"/>
                <a:cs typeface="Arial" panose="020B0604020202020204" pitchFamily="34" charset="0"/>
              </a:rPr>
              <a:t>.</a:t>
            </a:r>
          </a:p>
          <a:p>
            <a:pPr marL="171450" indent="-171450">
              <a:spcBef>
                <a:spcPts val="400"/>
              </a:spcBef>
              <a:buFontTx/>
              <a:buChar char="-"/>
            </a:pPr>
            <a:r>
              <a:rPr lang="en-US" sz="1400" dirty="0" err="1">
                <a:solidFill>
                  <a:schemeClr val="bg1"/>
                </a:solidFill>
                <a:latin typeface="Arial" panose="020B0604020202020204" pitchFamily="34" charset="0"/>
                <a:cs typeface="Arial" panose="020B0604020202020204" pitchFamily="34" charset="0"/>
              </a:rPr>
              <a:t>Minimo</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Persone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fisiche</a:t>
            </a:r>
            <a:r>
              <a:rPr lang="en-US" sz="1400" dirty="0">
                <a:solidFill>
                  <a:schemeClr val="bg1"/>
                </a:solidFill>
                <a:latin typeface="Arial" panose="020B0604020202020204" pitchFamily="34" charset="0"/>
                <a:cs typeface="Arial" panose="020B0604020202020204" pitchFamily="34" charset="0"/>
              </a:rPr>
              <a:t> € 1000, </a:t>
            </a:r>
            <a:r>
              <a:rPr lang="en-US" sz="1400" dirty="0" err="1">
                <a:solidFill>
                  <a:schemeClr val="bg1"/>
                </a:solidFill>
                <a:latin typeface="Arial" panose="020B0604020202020204" pitchFamily="34" charset="0"/>
                <a:cs typeface="Arial" panose="020B0604020202020204" pitchFamily="34" charset="0"/>
              </a:rPr>
              <a:t>altri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soggetti</a:t>
            </a:r>
            <a:r>
              <a:rPr lang="en-US" sz="1400" dirty="0">
                <a:solidFill>
                  <a:schemeClr val="bg1"/>
                </a:solidFill>
                <a:latin typeface="Arial" panose="020B0604020202020204" pitchFamily="34" charset="0"/>
                <a:cs typeface="Arial" panose="020B0604020202020204" pitchFamily="34" charset="0"/>
              </a:rPr>
              <a:t> € 2000</a:t>
            </a:r>
          </a:p>
          <a:p>
            <a:pPr marL="171450" indent="-171450">
              <a:spcBef>
                <a:spcPts val="400"/>
              </a:spcBef>
              <a:buFontTx/>
              <a:buChar char="-"/>
            </a:pPr>
            <a:r>
              <a:rPr lang="en-US" sz="1400" dirty="0">
                <a:solidFill>
                  <a:schemeClr val="bg1"/>
                </a:solidFill>
                <a:latin typeface="Arial" panose="020B0604020202020204" pitchFamily="34" charset="0"/>
                <a:cs typeface="Arial" panose="020B0604020202020204" pitchFamily="34" charset="0"/>
              </a:rPr>
              <a:t>Massimo: € 150.000</a:t>
            </a:r>
          </a:p>
          <a:p>
            <a:pPr marL="171450" indent="-171450">
              <a:spcBef>
                <a:spcPts val="400"/>
              </a:spcBef>
              <a:buFontTx/>
              <a:buChar char="-"/>
            </a:pPr>
            <a:endParaRPr lang="en-US" sz="1400" dirty="0">
              <a:solidFill>
                <a:schemeClr val="bg1"/>
              </a:solidFill>
              <a:latin typeface="Arial" panose="020B0604020202020204" pitchFamily="34" charset="0"/>
              <a:cs typeface="Arial" panose="020B0604020202020204" pitchFamily="34" charset="0"/>
            </a:endParaRPr>
          </a:p>
          <a:p>
            <a:pPr marL="171450" indent="-171450">
              <a:spcBef>
                <a:spcPts val="400"/>
              </a:spcBef>
              <a:buFontTx/>
              <a:buChar char="-"/>
            </a:pPr>
            <a:endParaRPr lang="en-US" sz="1400" dirty="0">
              <a:solidFill>
                <a:schemeClr val="bg1"/>
              </a:solidFill>
              <a:latin typeface="Arial" panose="020B0604020202020204" pitchFamily="34" charset="0"/>
              <a:cs typeface="Arial" panose="020B0604020202020204" pitchFamily="34" charset="0"/>
            </a:endParaRPr>
          </a:p>
        </p:txBody>
      </p:sp>
      <p:sp>
        <p:nvSpPr>
          <p:cNvPr id="37" name="TextBox 21">
            <a:extLst>
              <a:ext uri="{FF2B5EF4-FFF2-40B4-BE49-F238E27FC236}">
                <a16:creationId xmlns:a16="http://schemas.microsoft.com/office/drawing/2014/main" id="{B3FB7FAA-93A4-44FA-A53D-7DAD0C750D1F}"/>
              </a:ext>
            </a:extLst>
          </p:cNvPr>
          <p:cNvSpPr txBox="1"/>
          <p:nvPr/>
        </p:nvSpPr>
        <p:spPr>
          <a:xfrm>
            <a:off x="3501156" y="2436358"/>
            <a:ext cx="2274968" cy="2882840"/>
          </a:xfrm>
          <a:prstGeom prst="rect">
            <a:avLst/>
          </a:prstGeom>
          <a:noFill/>
        </p:spPr>
        <p:txBody>
          <a:bodyPr wrap="square" rtlCol="0">
            <a:spAutoFit/>
          </a:bodyPr>
          <a:lstStyle/>
          <a:p>
            <a:pPr marL="171450" indent="-171450">
              <a:spcBef>
                <a:spcPts val="400"/>
              </a:spcBef>
              <a:buFontTx/>
              <a:buChar char="-"/>
            </a:pPr>
            <a:r>
              <a:rPr lang="en-US" sz="1400" dirty="0" err="1">
                <a:solidFill>
                  <a:schemeClr val="bg1"/>
                </a:solidFill>
                <a:latin typeface="Arial" panose="020B0604020202020204" pitchFamily="34" charset="0"/>
                <a:cs typeface="Arial" panose="020B0604020202020204" pitchFamily="34" charset="0"/>
              </a:rPr>
              <a:t>Presentare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istanza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tramite</a:t>
            </a:r>
            <a:r>
              <a:rPr lang="en-US" sz="1400" dirty="0">
                <a:solidFill>
                  <a:schemeClr val="bg1"/>
                </a:solidFill>
                <a:latin typeface="Arial" panose="020B0604020202020204" pitchFamily="34" charset="0"/>
                <a:cs typeface="Arial" panose="020B0604020202020204" pitchFamily="34" charset="0"/>
              </a:rPr>
              <a:t> software o </a:t>
            </a:r>
            <a:r>
              <a:rPr lang="en-US" sz="1400" dirty="0" err="1">
                <a:solidFill>
                  <a:schemeClr val="bg1"/>
                </a:solidFill>
                <a:latin typeface="Arial" panose="020B0604020202020204" pitchFamily="34" charset="0"/>
                <a:cs typeface="Arial" panose="020B0604020202020204" pitchFamily="34" charset="0"/>
              </a:rPr>
              <a:t>procedura</a:t>
            </a:r>
            <a:r>
              <a:rPr lang="en-US" sz="1400" dirty="0">
                <a:solidFill>
                  <a:schemeClr val="bg1"/>
                </a:solidFill>
                <a:latin typeface="Arial" panose="020B0604020202020204" pitchFamily="34" charset="0"/>
                <a:cs typeface="Arial" panose="020B0604020202020204" pitchFamily="34" charset="0"/>
              </a:rPr>
              <a:t> web</a:t>
            </a:r>
          </a:p>
          <a:p>
            <a:pPr marL="171450" indent="-171450">
              <a:spcBef>
                <a:spcPts val="400"/>
              </a:spcBef>
              <a:buFontTx/>
              <a:buChar char="-"/>
            </a:pPr>
            <a:r>
              <a:rPr lang="en-US" sz="1400" dirty="0" err="1">
                <a:solidFill>
                  <a:schemeClr val="bg1"/>
                </a:solidFill>
                <a:latin typeface="Arial" panose="020B0604020202020204" pitchFamily="34" charset="0"/>
                <a:cs typeface="Arial" panose="020B0604020202020204" pitchFamily="34" charset="0"/>
              </a:rPr>
              <a:t>Scelta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tra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accredito</a:t>
            </a:r>
            <a:r>
              <a:rPr lang="en-US" sz="1400" dirty="0">
                <a:solidFill>
                  <a:schemeClr val="bg1"/>
                </a:solidFill>
                <a:latin typeface="Arial" panose="020B0604020202020204" pitchFamily="34" charset="0"/>
                <a:cs typeface="Arial" panose="020B0604020202020204" pitchFamily="34" charset="0"/>
              </a:rPr>
              <a:t> o </a:t>
            </a:r>
            <a:r>
              <a:rPr lang="en-US" sz="1400" dirty="0" err="1">
                <a:solidFill>
                  <a:schemeClr val="bg1"/>
                </a:solidFill>
                <a:latin typeface="Arial" panose="020B0604020202020204" pitchFamily="34" charset="0"/>
                <a:cs typeface="Arial" panose="020B0604020202020204" pitchFamily="34" charset="0"/>
              </a:rPr>
              <a:t>credito</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d’imposta</a:t>
            </a:r>
            <a:endParaRPr lang="en-US" sz="1400" dirty="0">
              <a:solidFill>
                <a:schemeClr val="bg1"/>
              </a:solidFill>
              <a:latin typeface="Arial" panose="020B0604020202020204" pitchFamily="34" charset="0"/>
              <a:cs typeface="Arial" panose="020B0604020202020204" pitchFamily="34" charset="0"/>
            </a:endParaRPr>
          </a:p>
          <a:p>
            <a:pPr marL="171450" indent="-171450">
              <a:spcBef>
                <a:spcPts val="400"/>
              </a:spcBef>
              <a:buFontTx/>
              <a:buChar char="-"/>
            </a:pPr>
            <a:r>
              <a:rPr lang="en-US" sz="1400" dirty="0" err="1">
                <a:solidFill>
                  <a:schemeClr val="bg1"/>
                </a:solidFill>
                <a:latin typeface="Arial" panose="020B0604020202020204" pitchFamily="34" charset="0"/>
                <a:cs typeface="Arial" panose="020B0604020202020204" pitchFamily="34" charset="0"/>
              </a:rPr>
              <a:t>Indicare</a:t>
            </a:r>
            <a:r>
              <a:rPr lang="en-US" sz="1400" dirty="0">
                <a:solidFill>
                  <a:schemeClr val="bg1"/>
                </a:solidFill>
                <a:latin typeface="Arial" panose="020B0604020202020204" pitchFamily="34" charset="0"/>
                <a:cs typeface="Arial" panose="020B0604020202020204" pitchFamily="34" charset="0"/>
              </a:rPr>
              <a:t> IBAN e CF del </a:t>
            </a:r>
            <a:r>
              <a:rPr lang="en-US" sz="1400" dirty="0" err="1">
                <a:solidFill>
                  <a:schemeClr val="bg1"/>
                </a:solidFill>
                <a:latin typeface="Arial" panose="020B0604020202020204" pitchFamily="34" charset="0"/>
                <a:cs typeface="Arial" panose="020B0604020202020204" pitchFamily="34" charset="0"/>
              </a:rPr>
              <a:t>titolare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conto</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Allert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scarto</a:t>
            </a:r>
            <a:r>
              <a:rPr lang="en-US" sz="1400" dirty="0">
                <a:solidFill>
                  <a:schemeClr val="bg1"/>
                </a:solidFill>
                <a:latin typeface="Arial" panose="020B0604020202020204" pitchFamily="34" charset="0"/>
                <a:cs typeface="Arial" panose="020B0604020202020204" pitchFamily="34" charset="0"/>
              </a:rPr>
              <a:t>)</a:t>
            </a:r>
          </a:p>
          <a:p>
            <a:pPr marL="171450" indent="-171450">
              <a:spcBef>
                <a:spcPts val="400"/>
              </a:spcBef>
              <a:buFontTx/>
              <a:buChar char="-"/>
            </a:pPr>
            <a:r>
              <a:rPr lang="en-US" sz="1400" dirty="0">
                <a:solidFill>
                  <a:schemeClr val="bg1"/>
                </a:solidFill>
                <a:latin typeface="Arial" panose="020B0604020202020204" pitchFamily="34" charset="0"/>
                <a:cs typeface="Arial" panose="020B0604020202020204" pitchFamily="34" charset="0"/>
              </a:rPr>
              <a:t>In </a:t>
            </a:r>
            <a:r>
              <a:rPr lang="en-US" sz="1400" dirty="0" err="1">
                <a:solidFill>
                  <a:schemeClr val="bg1"/>
                </a:solidFill>
                <a:latin typeface="Arial" panose="020B0604020202020204" pitchFamily="34" charset="0"/>
                <a:cs typeface="Arial" panose="020B0604020202020204" pitchFamily="34" charset="0"/>
              </a:rPr>
              <a:t>caso</a:t>
            </a:r>
            <a:r>
              <a:rPr lang="en-US" sz="1400" dirty="0">
                <a:solidFill>
                  <a:schemeClr val="bg1"/>
                </a:solidFill>
                <a:latin typeface="Arial" panose="020B0604020202020204" pitchFamily="34" charset="0"/>
                <a:cs typeface="Arial" panose="020B0604020202020204" pitchFamily="34" charset="0"/>
              </a:rPr>
              <a:t> di </a:t>
            </a:r>
            <a:r>
              <a:rPr lang="en-US" sz="1400" dirty="0" err="1">
                <a:solidFill>
                  <a:schemeClr val="bg1"/>
                </a:solidFill>
                <a:latin typeface="Arial" panose="020B0604020202020204" pitchFamily="34" charset="0"/>
                <a:cs typeface="Arial" panose="020B0604020202020204" pitchFamily="34" charset="0"/>
              </a:rPr>
              <a:t>scarto</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reinvio</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entro</a:t>
            </a:r>
            <a:r>
              <a:rPr lang="en-US" sz="1400" dirty="0">
                <a:solidFill>
                  <a:schemeClr val="bg1"/>
                </a:solidFill>
                <a:latin typeface="Arial" panose="020B0604020202020204" pitchFamily="34" charset="0"/>
                <a:cs typeface="Arial" panose="020B0604020202020204" pitchFamily="34" charset="0"/>
              </a:rPr>
              <a:t> il </a:t>
            </a:r>
            <a:r>
              <a:rPr lang="en-US" sz="1400" dirty="0" err="1">
                <a:solidFill>
                  <a:schemeClr val="bg1"/>
                </a:solidFill>
                <a:latin typeface="Arial" panose="020B0604020202020204" pitchFamily="34" charset="0"/>
                <a:cs typeface="Arial" panose="020B0604020202020204" pitchFamily="34" charset="0"/>
              </a:rPr>
              <a:t>termine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della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scadenza</a:t>
            </a:r>
            <a:endParaRPr lang="en-US" sz="1400" dirty="0">
              <a:solidFill>
                <a:schemeClr val="bg1"/>
              </a:solidFill>
              <a:latin typeface="Arial" panose="020B0604020202020204" pitchFamily="34" charset="0"/>
              <a:cs typeface="Arial" panose="020B0604020202020204" pitchFamily="34" charset="0"/>
            </a:endParaRPr>
          </a:p>
          <a:p>
            <a:pPr marL="171450" indent="-171450">
              <a:spcBef>
                <a:spcPts val="400"/>
              </a:spcBef>
              <a:buFontTx/>
              <a:buChar char="-"/>
            </a:pPr>
            <a:endParaRPr lang="en-US" sz="1400" dirty="0">
              <a:solidFill>
                <a:schemeClr val="bg1"/>
              </a:solidFill>
              <a:latin typeface="Arial" panose="020B0604020202020204" pitchFamily="34" charset="0"/>
              <a:cs typeface="Arial" panose="020B0604020202020204" pitchFamily="34" charset="0"/>
            </a:endParaRPr>
          </a:p>
        </p:txBody>
      </p:sp>
      <p:sp>
        <p:nvSpPr>
          <p:cNvPr id="38" name="TextBox 21">
            <a:extLst>
              <a:ext uri="{FF2B5EF4-FFF2-40B4-BE49-F238E27FC236}">
                <a16:creationId xmlns:a16="http://schemas.microsoft.com/office/drawing/2014/main" id="{D206330D-C713-4C83-813F-01AB22FA3702}"/>
              </a:ext>
            </a:extLst>
          </p:cNvPr>
          <p:cNvSpPr txBox="1"/>
          <p:nvPr/>
        </p:nvSpPr>
        <p:spPr>
          <a:xfrm>
            <a:off x="6206635" y="2353273"/>
            <a:ext cx="2639040" cy="3098284"/>
          </a:xfrm>
          <a:prstGeom prst="rect">
            <a:avLst/>
          </a:prstGeom>
          <a:noFill/>
        </p:spPr>
        <p:txBody>
          <a:bodyPr wrap="square" rtlCol="0">
            <a:spAutoFit/>
          </a:bodyPr>
          <a:lstStyle/>
          <a:p>
            <a:pPr marL="171450" indent="-171450">
              <a:spcBef>
                <a:spcPts val="400"/>
              </a:spcBef>
              <a:buFontTx/>
              <a:buChar char="-"/>
            </a:pPr>
            <a:r>
              <a:rPr lang="en-US" sz="1400" dirty="0" err="1">
                <a:solidFill>
                  <a:schemeClr val="bg1"/>
                </a:solidFill>
                <a:latin typeface="Arial" panose="020B0604020202020204" pitchFamily="34" charset="0"/>
                <a:cs typeface="Arial" panose="020B0604020202020204" pitchFamily="34" charset="0"/>
              </a:rPr>
              <a:t>Avviene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direttamente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nel</a:t>
            </a:r>
            <a:r>
              <a:rPr lang="en-US" sz="1400" dirty="0">
                <a:solidFill>
                  <a:schemeClr val="bg1"/>
                </a:solidFill>
                <a:latin typeface="Arial" panose="020B0604020202020204" pitchFamily="34" charset="0"/>
                <a:cs typeface="Arial" panose="020B0604020202020204" pitchFamily="34" charset="0"/>
              </a:rPr>
              <a:t> c/c </a:t>
            </a:r>
            <a:r>
              <a:rPr lang="en-US" sz="1400" dirty="0" err="1">
                <a:solidFill>
                  <a:schemeClr val="bg1"/>
                </a:solidFill>
                <a:latin typeface="Arial" panose="020B0604020202020204" pitchFamily="34" charset="0"/>
                <a:cs typeface="Arial" panose="020B0604020202020204" pitchFamily="34" charset="0"/>
              </a:rPr>
              <a:t>indicato</a:t>
            </a:r>
            <a:endParaRPr lang="en-US" sz="1400" dirty="0">
              <a:solidFill>
                <a:schemeClr val="bg1"/>
              </a:solidFill>
              <a:latin typeface="Arial" panose="020B0604020202020204" pitchFamily="34" charset="0"/>
              <a:cs typeface="Arial" panose="020B0604020202020204" pitchFamily="34" charset="0"/>
            </a:endParaRPr>
          </a:p>
          <a:p>
            <a:pPr marL="171450" indent="-171450">
              <a:spcBef>
                <a:spcPts val="400"/>
              </a:spcBef>
              <a:buFontTx/>
              <a:buChar char="-"/>
            </a:pPr>
            <a:r>
              <a:rPr lang="en-US" sz="1400" dirty="0">
                <a:solidFill>
                  <a:schemeClr val="bg1"/>
                </a:solidFill>
                <a:latin typeface="Arial" panose="020B0604020202020204" pitchFamily="34" charset="0"/>
                <a:cs typeface="Arial" panose="020B0604020202020204" pitchFamily="34" charset="0"/>
              </a:rPr>
              <a:t>Il </a:t>
            </a:r>
            <a:r>
              <a:rPr lang="en-US" sz="1400" dirty="0" err="1">
                <a:solidFill>
                  <a:schemeClr val="bg1"/>
                </a:solidFill>
                <a:latin typeface="Arial" panose="020B0604020202020204" pitchFamily="34" charset="0"/>
                <a:cs typeface="Arial" panose="020B0604020202020204" pitchFamily="34" charset="0"/>
              </a:rPr>
              <a:t>credito</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d’imposta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può</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essere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utilizzato</a:t>
            </a:r>
            <a:r>
              <a:rPr lang="en-US" sz="1400" dirty="0">
                <a:solidFill>
                  <a:schemeClr val="bg1"/>
                </a:solidFill>
                <a:latin typeface="Arial" panose="020B0604020202020204" pitchFamily="34" charset="0"/>
                <a:cs typeface="Arial" panose="020B0604020202020204" pitchFamily="34" charset="0"/>
              </a:rPr>
              <a:t> in </a:t>
            </a:r>
            <a:r>
              <a:rPr lang="en-US" sz="1400" dirty="0" err="1">
                <a:solidFill>
                  <a:schemeClr val="bg1"/>
                </a:solidFill>
                <a:latin typeface="Arial" panose="020B0604020202020204" pitchFamily="34" charset="0"/>
                <a:cs typeface="Arial" panose="020B0604020202020204" pitchFamily="34" charset="0"/>
              </a:rPr>
              <a:t>compensazione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orizzontale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tramite</a:t>
            </a:r>
            <a:r>
              <a:rPr lang="en-US" sz="1400" dirty="0">
                <a:solidFill>
                  <a:schemeClr val="bg1"/>
                </a:solidFill>
                <a:latin typeface="Arial" panose="020B0604020202020204" pitchFamily="34" charset="0"/>
                <a:cs typeface="Arial" panose="020B0604020202020204" pitchFamily="34" charset="0"/>
              </a:rPr>
              <a:t> F24</a:t>
            </a:r>
          </a:p>
          <a:p>
            <a:pPr marL="171450" indent="-171450">
              <a:spcBef>
                <a:spcPts val="400"/>
              </a:spcBef>
              <a:buFontTx/>
              <a:buChar char="-"/>
            </a:pPr>
            <a:r>
              <a:rPr lang="en-US" sz="1400" dirty="0">
                <a:solidFill>
                  <a:schemeClr val="bg1"/>
                </a:solidFill>
                <a:latin typeface="Arial" panose="020B0604020202020204" pitchFamily="34" charset="0"/>
                <a:cs typeface="Arial" panose="020B0604020202020204" pitchFamily="34" charset="0"/>
              </a:rPr>
              <a:t>In </a:t>
            </a:r>
            <a:r>
              <a:rPr lang="en-US" sz="1400" dirty="0" err="1">
                <a:solidFill>
                  <a:schemeClr val="bg1"/>
                </a:solidFill>
                <a:latin typeface="Arial" panose="020B0604020202020204" pitchFamily="34" charset="0"/>
                <a:cs typeface="Arial" panose="020B0604020202020204" pitchFamily="34" charset="0"/>
              </a:rPr>
              <a:t>caso</a:t>
            </a:r>
            <a:r>
              <a:rPr lang="en-US" sz="1400" dirty="0">
                <a:solidFill>
                  <a:schemeClr val="bg1"/>
                </a:solidFill>
                <a:latin typeface="Arial" panose="020B0604020202020204" pitchFamily="34" charset="0"/>
                <a:cs typeface="Arial" panose="020B0604020202020204" pitchFamily="34" charset="0"/>
              </a:rPr>
              <a:t> di </a:t>
            </a:r>
            <a:r>
              <a:rPr lang="en-US" sz="1400" dirty="0" err="1">
                <a:solidFill>
                  <a:schemeClr val="bg1"/>
                </a:solidFill>
                <a:latin typeface="Arial" panose="020B0604020202020204" pitchFamily="34" charset="0"/>
                <a:cs typeface="Arial" panose="020B0604020202020204" pitchFamily="34" charset="0"/>
              </a:rPr>
              <a:t>errori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rilevati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dalla</a:t>
            </a:r>
            <a:r>
              <a:rPr lang="en-US" sz="1400" dirty="0">
                <a:solidFill>
                  <a:schemeClr val="bg1"/>
                </a:solidFill>
                <a:latin typeface="Arial" panose="020B0604020202020204" pitchFamily="34" charset="0"/>
                <a:cs typeface="Arial" panose="020B0604020202020204" pitchFamily="34" charset="0"/>
              </a:rPr>
              <a:t> banca) </a:t>
            </a:r>
            <a:r>
              <a:rPr lang="en-US" sz="1400" dirty="0" err="1">
                <a:solidFill>
                  <a:schemeClr val="bg1"/>
                </a:solidFill>
                <a:latin typeface="Arial" panose="020B0604020202020204" pitchFamily="34" charset="0"/>
                <a:cs typeface="Arial" panose="020B0604020202020204" pitchFamily="34" charset="0"/>
              </a:rPr>
              <a:t>rischio</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storno</a:t>
            </a:r>
            <a:endParaRPr lang="en-US" sz="1400" dirty="0">
              <a:solidFill>
                <a:schemeClr val="bg1"/>
              </a:solidFill>
              <a:latin typeface="Arial" panose="020B0604020202020204" pitchFamily="34" charset="0"/>
              <a:cs typeface="Arial" panose="020B0604020202020204" pitchFamily="34" charset="0"/>
            </a:endParaRPr>
          </a:p>
          <a:p>
            <a:pPr marL="171450" indent="-171450">
              <a:spcBef>
                <a:spcPts val="400"/>
              </a:spcBef>
              <a:buFontTx/>
              <a:buChar char="-"/>
            </a:pPr>
            <a:r>
              <a:rPr lang="en-US" sz="1400" dirty="0">
                <a:solidFill>
                  <a:schemeClr val="bg1"/>
                </a:solidFill>
                <a:latin typeface="Arial" panose="020B0604020202020204" pitchFamily="34" charset="0"/>
                <a:cs typeface="Arial" panose="020B0604020202020204" pitchFamily="34" charset="0"/>
              </a:rPr>
              <a:t>In </a:t>
            </a:r>
            <a:r>
              <a:rPr lang="en-US" sz="1400" dirty="0" err="1">
                <a:solidFill>
                  <a:schemeClr val="bg1"/>
                </a:solidFill>
                <a:latin typeface="Arial" panose="020B0604020202020204" pitchFamily="34" charset="0"/>
                <a:cs typeface="Arial" panose="020B0604020202020204" pitchFamily="34" charset="0"/>
              </a:rPr>
              <a:t>caso</a:t>
            </a:r>
            <a:r>
              <a:rPr lang="en-US" sz="1400" dirty="0">
                <a:solidFill>
                  <a:schemeClr val="bg1"/>
                </a:solidFill>
                <a:latin typeface="Arial" panose="020B0604020202020204" pitchFamily="34" charset="0"/>
                <a:cs typeface="Arial" panose="020B0604020202020204" pitchFamily="34" charset="0"/>
              </a:rPr>
              <a:t> di CFP non </a:t>
            </a:r>
            <a:r>
              <a:rPr lang="en-US" sz="1400" dirty="0" err="1">
                <a:solidFill>
                  <a:schemeClr val="bg1"/>
                </a:solidFill>
                <a:latin typeface="Arial" panose="020B0604020202020204" pitchFamily="34" charset="0"/>
                <a:cs typeface="Arial" panose="020B0604020202020204" pitchFamily="34" charset="0"/>
              </a:rPr>
              <a:t>spettante</a:t>
            </a:r>
            <a:r>
              <a:rPr lang="en-US" sz="1400" dirty="0">
                <a:solidFill>
                  <a:schemeClr val="bg1"/>
                </a:solidFill>
                <a:latin typeface="Arial" panose="020B0604020202020204" pitchFamily="34" charset="0"/>
                <a:cs typeface="Arial" panose="020B0604020202020204" pitchFamily="34" charset="0"/>
              </a:rPr>
              <a:t> o di </a:t>
            </a:r>
            <a:r>
              <a:rPr lang="en-US" sz="1400" dirty="0" err="1">
                <a:solidFill>
                  <a:schemeClr val="bg1"/>
                </a:solidFill>
                <a:latin typeface="Arial" panose="020B0604020202020204" pitchFamily="34" charset="0"/>
                <a:cs typeface="Arial" panose="020B0604020202020204" pitchFamily="34" charset="0"/>
              </a:rPr>
              <a:t>rinuncia</a:t>
            </a:r>
            <a:r>
              <a:rPr lang="en-US" sz="1400" dirty="0">
                <a:solidFill>
                  <a:schemeClr val="bg1"/>
                </a:solidFill>
                <a:latin typeface="Arial" panose="020B0604020202020204" pitchFamily="34" charset="0"/>
                <a:cs typeface="Arial" panose="020B0604020202020204" pitchFamily="34" charset="0"/>
              </a:rPr>
              <a:t> è possible </a:t>
            </a:r>
            <a:r>
              <a:rPr lang="en-US" sz="1400" dirty="0" err="1">
                <a:solidFill>
                  <a:schemeClr val="bg1"/>
                </a:solidFill>
                <a:latin typeface="Arial" panose="020B0604020202020204" pitchFamily="34" charset="0"/>
                <a:cs typeface="Arial" panose="020B0604020202020204" pitchFamily="34" charset="0"/>
              </a:rPr>
              <a:t>restituire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l’importo</a:t>
            </a:r>
            <a:r>
              <a:rPr lang="en-US" sz="1400" dirty="0">
                <a:solidFill>
                  <a:schemeClr val="bg1"/>
                </a:solidFill>
                <a:latin typeface="Arial" panose="020B0604020202020204" pitchFamily="34" charset="0"/>
                <a:cs typeface="Arial" panose="020B0604020202020204" pitchFamily="34" charset="0"/>
              </a:rPr>
              <a:t> e </a:t>
            </a:r>
            <a:r>
              <a:rPr lang="en-US" sz="1400" dirty="0" err="1">
                <a:solidFill>
                  <a:schemeClr val="bg1"/>
                </a:solidFill>
                <a:latin typeface="Arial" panose="020B0604020202020204" pitchFamily="34" charset="0"/>
                <a:cs typeface="Arial" panose="020B0604020202020204" pitchFamily="34" charset="0"/>
              </a:rPr>
              <a:t>pagare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interessi</a:t>
            </a:r>
            <a:r>
              <a:rPr lang="en-US" sz="1400" dirty="0">
                <a:solidFill>
                  <a:schemeClr val="bg1"/>
                </a:solidFill>
                <a:latin typeface="Arial" panose="020B0604020202020204" pitchFamily="34" charset="0"/>
                <a:cs typeface="Arial" panose="020B0604020202020204" pitchFamily="34" charset="0"/>
              </a:rPr>
              <a:t> e </a:t>
            </a:r>
            <a:r>
              <a:rPr lang="en-US" sz="1400" dirty="0" err="1">
                <a:solidFill>
                  <a:schemeClr val="bg1"/>
                </a:solidFill>
                <a:latin typeface="Arial" panose="020B0604020202020204" pitchFamily="34" charset="0"/>
                <a:cs typeface="Arial" panose="020B0604020202020204" pitchFamily="34" charset="0"/>
              </a:rPr>
              <a:t>sanzioni</a:t>
            </a:r>
            <a:r>
              <a:rPr lang="en-US" sz="1400" dirty="0">
                <a:solidFill>
                  <a:schemeClr val="bg1"/>
                </a:solidFill>
                <a:latin typeface="Arial" panose="020B0604020202020204" pitchFamily="34" charset="0"/>
                <a:cs typeface="Arial" panose="020B0604020202020204" pitchFamily="34" charset="0"/>
              </a:rPr>
              <a:t> (RO)</a:t>
            </a:r>
          </a:p>
          <a:p>
            <a:pPr marL="171450" indent="-171450">
              <a:spcBef>
                <a:spcPts val="400"/>
              </a:spcBef>
              <a:buFontTx/>
              <a:buChar char="-"/>
            </a:pPr>
            <a:endParaRPr lang="en-US" sz="1400" dirty="0">
              <a:solidFill>
                <a:schemeClr val="bg1"/>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B06B15B6-8225-476A-83C3-A979D31BB31F}"/>
              </a:ext>
            </a:extLst>
          </p:cNvPr>
          <p:cNvSpPr txBox="1"/>
          <p:nvPr/>
        </p:nvSpPr>
        <p:spPr>
          <a:xfrm>
            <a:off x="9274037" y="1869940"/>
            <a:ext cx="2735263" cy="3231654"/>
          </a:xfrm>
          <a:prstGeom prst="rect">
            <a:avLst/>
          </a:prstGeom>
          <a:noFill/>
        </p:spPr>
        <p:txBody>
          <a:bodyPr wrap="square" rtlCol="0">
            <a:spAutoFit/>
          </a:bodyPr>
          <a:lstStyle/>
          <a:p>
            <a:r>
              <a:rPr lang="it-IT" sz="1200" dirty="0">
                <a:solidFill>
                  <a:schemeClr val="bg1"/>
                </a:solidFill>
              </a:rPr>
              <a:t>- Il credito d’imposta potrà essere </a:t>
            </a:r>
            <a:r>
              <a:rPr lang="it-IT" sz="1200" b="1" dirty="0">
                <a:solidFill>
                  <a:schemeClr val="bg1"/>
                </a:solidFill>
              </a:rPr>
              <a:t>utilizzato in F24, cod. tributo 6941 </a:t>
            </a:r>
            <a:r>
              <a:rPr lang="it-IT" sz="1200" dirty="0">
                <a:solidFill>
                  <a:schemeClr val="bg1"/>
                </a:solidFill>
              </a:rPr>
              <a:t>(</a:t>
            </a:r>
            <a:r>
              <a:rPr lang="it-IT" sz="1200" dirty="0" err="1">
                <a:solidFill>
                  <a:schemeClr val="bg1"/>
                </a:solidFill>
              </a:rPr>
              <a:t>Ris</a:t>
            </a:r>
            <a:r>
              <a:rPr lang="it-IT" sz="1200" dirty="0">
                <a:solidFill>
                  <a:schemeClr val="bg1"/>
                </a:solidFill>
              </a:rPr>
              <a:t>. n.24/2021)</a:t>
            </a:r>
          </a:p>
          <a:p>
            <a:endParaRPr lang="it-IT" sz="1200" dirty="0">
              <a:solidFill>
                <a:schemeClr val="bg1"/>
              </a:solidFill>
            </a:endParaRPr>
          </a:p>
          <a:p>
            <a:r>
              <a:rPr lang="it-IT" sz="1200" dirty="0">
                <a:solidFill>
                  <a:schemeClr val="bg1"/>
                </a:solidFill>
              </a:rPr>
              <a:t>- Alla compensazione </a:t>
            </a:r>
            <a:r>
              <a:rPr lang="it-IT" sz="1200" b="1" dirty="0">
                <a:solidFill>
                  <a:schemeClr val="bg1"/>
                </a:solidFill>
              </a:rPr>
              <a:t>non si applica il divieto di compensazione</a:t>
            </a:r>
            <a:r>
              <a:rPr lang="it-IT" sz="1200" dirty="0">
                <a:solidFill>
                  <a:schemeClr val="bg1"/>
                </a:solidFill>
              </a:rPr>
              <a:t> in presenza di ruoli erariali scaduti per un importo superiore a 1.500 euro (articolo 31, co 1, DL n. 78/2010), il tetto annuo massimo delle compensazioni (art. 34 L n. 388/2000), l’ammontare annuo massimo dei crediti d’imposta fruibili (art. 1, co 53, L n. 244/2007)</a:t>
            </a:r>
          </a:p>
          <a:p>
            <a:endParaRPr lang="it-IT" sz="1200" dirty="0">
              <a:solidFill>
                <a:schemeClr val="bg1"/>
              </a:solidFill>
            </a:endParaRPr>
          </a:p>
          <a:p>
            <a:r>
              <a:rPr lang="it-IT" sz="1200" dirty="0">
                <a:solidFill>
                  <a:schemeClr val="bg1"/>
                </a:solidFill>
              </a:rPr>
              <a:t>- Il credito d’imposta riconosciuto </a:t>
            </a:r>
            <a:r>
              <a:rPr lang="it-IT" sz="1200" b="1" dirty="0">
                <a:solidFill>
                  <a:schemeClr val="bg1"/>
                </a:solidFill>
              </a:rPr>
              <a:t>non può essere ceduto ad altri soggetti</a:t>
            </a:r>
          </a:p>
          <a:p>
            <a:endParaRPr lang="it-IT" sz="1200" dirty="0">
              <a:solidFill>
                <a:schemeClr val="bg1"/>
              </a:solidFill>
            </a:endParaRPr>
          </a:p>
        </p:txBody>
      </p:sp>
      <p:sp>
        <p:nvSpPr>
          <p:cNvPr id="4" name="CasellaDiTesto 3">
            <a:extLst>
              <a:ext uri="{FF2B5EF4-FFF2-40B4-BE49-F238E27FC236}">
                <a16:creationId xmlns:a16="http://schemas.microsoft.com/office/drawing/2014/main" id="{9140F847-CE4A-43F7-8920-864D77490882}"/>
              </a:ext>
            </a:extLst>
          </p:cNvPr>
          <p:cNvSpPr txBox="1"/>
          <p:nvPr/>
        </p:nvSpPr>
        <p:spPr>
          <a:xfrm>
            <a:off x="756003" y="1731324"/>
            <a:ext cx="1582181" cy="369332"/>
          </a:xfrm>
          <a:prstGeom prst="rect">
            <a:avLst/>
          </a:prstGeom>
          <a:noFill/>
        </p:spPr>
        <p:txBody>
          <a:bodyPr wrap="square" rtlCol="0">
            <a:spAutoFit/>
          </a:bodyPr>
          <a:lstStyle/>
          <a:p>
            <a:r>
              <a:rPr lang="it-IT" b="1" dirty="0">
                <a:solidFill>
                  <a:schemeClr val="bg1"/>
                </a:solidFill>
                <a:latin typeface="Arial" panose="020B0604020202020204" pitchFamily="34" charset="0"/>
                <a:cs typeface="Arial" panose="020B0604020202020204" pitchFamily="34" charset="0"/>
              </a:rPr>
              <a:t>CALCOLO</a:t>
            </a:r>
          </a:p>
        </p:txBody>
      </p:sp>
      <p:sp>
        <p:nvSpPr>
          <p:cNvPr id="48" name="CasellaDiTesto 47">
            <a:extLst>
              <a:ext uri="{FF2B5EF4-FFF2-40B4-BE49-F238E27FC236}">
                <a16:creationId xmlns:a16="http://schemas.microsoft.com/office/drawing/2014/main" id="{41CA66EC-9744-48E6-A3D8-177C53ABB559}"/>
              </a:ext>
            </a:extLst>
          </p:cNvPr>
          <p:cNvSpPr txBox="1"/>
          <p:nvPr/>
        </p:nvSpPr>
        <p:spPr>
          <a:xfrm>
            <a:off x="3676617" y="1756563"/>
            <a:ext cx="1582181" cy="369332"/>
          </a:xfrm>
          <a:prstGeom prst="rect">
            <a:avLst/>
          </a:prstGeom>
          <a:noFill/>
        </p:spPr>
        <p:txBody>
          <a:bodyPr wrap="square" rtlCol="0">
            <a:spAutoFit/>
          </a:bodyPr>
          <a:lstStyle/>
          <a:p>
            <a:r>
              <a:rPr lang="it-IT" b="1" dirty="0">
                <a:solidFill>
                  <a:schemeClr val="bg1"/>
                </a:solidFill>
                <a:latin typeface="Arial" panose="020B0604020202020204" pitchFamily="34" charset="0"/>
                <a:cs typeface="Arial" panose="020B0604020202020204" pitchFamily="34" charset="0"/>
              </a:rPr>
              <a:t>RICHIESTA</a:t>
            </a:r>
          </a:p>
        </p:txBody>
      </p:sp>
      <p:sp>
        <p:nvSpPr>
          <p:cNvPr id="51" name="CasellaDiTesto 50">
            <a:extLst>
              <a:ext uri="{FF2B5EF4-FFF2-40B4-BE49-F238E27FC236}">
                <a16:creationId xmlns:a16="http://schemas.microsoft.com/office/drawing/2014/main" id="{562369F1-94E7-4A53-8389-743D10BE087F}"/>
              </a:ext>
            </a:extLst>
          </p:cNvPr>
          <p:cNvSpPr txBox="1"/>
          <p:nvPr/>
        </p:nvSpPr>
        <p:spPr>
          <a:xfrm>
            <a:off x="6444834" y="1725288"/>
            <a:ext cx="1796917" cy="338554"/>
          </a:xfrm>
          <a:prstGeom prst="rect">
            <a:avLst/>
          </a:prstGeom>
          <a:noFill/>
        </p:spPr>
        <p:txBody>
          <a:bodyPr wrap="square" rtlCol="0">
            <a:spAutoFit/>
          </a:bodyPr>
          <a:lstStyle/>
          <a:p>
            <a:r>
              <a:rPr lang="it-IT" sz="1600" b="1" dirty="0">
                <a:solidFill>
                  <a:schemeClr val="bg1"/>
                </a:solidFill>
                <a:latin typeface="Arial" panose="020B0604020202020204" pitchFamily="34" charset="0"/>
                <a:cs typeface="Arial" panose="020B0604020202020204" pitchFamily="34" charset="0"/>
              </a:rPr>
              <a:t>EROGAZIONE</a:t>
            </a:r>
          </a:p>
        </p:txBody>
      </p:sp>
      <p:pic>
        <p:nvPicPr>
          <p:cNvPr id="6" name="Elemento grafico 5" descr="Calcolatrice con riempimento a tinta unita">
            <a:extLst>
              <a:ext uri="{FF2B5EF4-FFF2-40B4-BE49-F238E27FC236}">
                <a16:creationId xmlns:a16="http://schemas.microsoft.com/office/drawing/2014/main" id="{DD06F1FB-4CFA-4066-A1F8-DD0B542252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5892" y="1595635"/>
            <a:ext cx="708689" cy="708689"/>
          </a:xfrm>
          <a:prstGeom prst="rect">
            <a:avLst/>
          </a:prstGeom>
        </p:spPr>
      </p:pic>
      <p:pic>
        <p:nvPicPr>
          <p:cNvPr id="10" name="Elemento grafico 9" descr="Topo con riempimento a tinta unita">
            <a:extLst>
              <a:ext uri="{FF2B5EF4-FFF2-40B4-BE49-F238E27FC236}">
                <a16:creationId xmlns:a16="http://schemas.microsoft.com/office/drawing/2014/main" id="{BB50B3B7-7CE5-4807-84E7-469DABECB3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0309" y="1624321"/>
            <a:ext cx="812037" cy="812037"/>
          </a:xfrm>
          <a:prstGeom prst="rect">
            <a:avLst/>
          </a:prstGeom>
        </p:spPr>
      </p:pic>
      <p:pic>
        <p:nvPicPr>
          <p:cNvPr id="12" name="Elemento grafico 11" descr="Monete contorno">
            <a:extLst>
              <a:ext uri="{FF2B5EF4-FFF2-40B4-BE49-F238E27FC236}">
                <a16:creationId xmlns:a16="http://schemas.microsoft.com/office/drawing/2014/main" id="{2C4B8AB1-53EB-40A5-A8C2-16C2A3D859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92463" y="1538555"/>
            <a:ext cx="731603" cy="731603"/>
          </a:xfrm>
          <a:prstGeom prst="rect">
            <a:avLst/>
          </a:prstGeom>
        </p:spPr>
      </p:pic>
      <p:sp>
        <p:nvSpPr>
          <p:cNvPr id="3" name="Freccia a destra 2">
            <a:extLst>
              <a:ext uri="{FF2B5EF4-FFF2-40B4-BE49-F238E27FC236}">
                <a16:creationId xmlns:a16="http://schemas.microsoft.com/office/drawing/2014/main" id="{09A22941-A4E2-42D9-983B-3DA4E72A8BAD}"/>
              </a:ext>
            </a:extLst>
          </p:cNvPr>
          <p:cNvSpPr/>
          <p:nvPr/>
        </p:nvSpPr>
        <p:spPr>
          <a:xfrm>
            <a:off x="8704341" y="3443394"/>
            <a:ext cx="401774" cy="28943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3A9ABBA7-2E7F-463D-A53D-8F749E4A8C33}"/>
              </a:ext>
            </a:extLst>
          </p:cNvPr>
          <p:cNvSpPr txBox="1"/>
          <p:nvPr/>
        </p:nvSpPr>
        <p:spPr>
          <a:xfrm>
            <a:off x="112030" y="6373047"/>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10616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4">
            <a:extLst>
              <a:ext uri="{FF2B5EF4-FFF2-40B4-BE49-F238E27FC236}">
                <a16:creationId xmlns:a16="http://schemas.microsoft.com/office/drawing/2014/main" id="{E6CD18F5-571A-B047-9276-D34E6CA96FF2}"/>
              </a:ext>
            </a:extLst>
          </p:cNvPr>
          <p:cNvSpPr>
            <a:spLocks/>
          </p:cNvSpPr>
          <p:nvPr/>
        </p:nvSpPr>
        <p:spPr bwMode="auto">
          <a:xfrm rot="16200000">
            <a:off x="6280764" y="442971"/>
            <a:ext cx="856212" cy="8684011"/>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3027680" y="126235"/>
            <a:ext cx="6136640" cy="523220"/>
          </a:xfrm>
          <a:prstGeom prst="rect">
            <a:avLst/>
          </a:prstGeom>
          <a:noFill/>
        </p:spPr>
        <p:txBody>
          <a:bodyPr wrap="square" rtlCol="0">
            <a:spAutoFit/>
          </a:bodyPr>
          <a:lstStyle/>
          <a:p>
            <a:pPr algn="ctr"/>
            <a:r>
              <a:rPr lang="it-IT" sz="2800" b="1" dirty="0">
                <a:solidFill>
                  <a:schemeClr val="bg1"/>
                </a:solidFill>
              </a:rPr>
              <a:t>CONTRIBUTO A FONDO PERDUTO </a:t>
            </a:r>
          </a:p>
        </p:txBody>
      </p:sp>
      <p:sp>
        <p:nvSpPr>
          <p:cNvPr id="9" name="CasellaDiTesto 8">
            <a:extLst>
              <a:ext uri="{FF2B5EF4-FFF2-40B4-BE49-F238E27FC236}">
                <a16:creationId xmlns:a16="http://schemas.microsoft.com/office/drawing/2014/main" id="{9256799F-359A-4E21-8555-2ADA4A3C013D}"/>
              </a:ext>
            </a:extLst>
          </p:cNvPr>
          <p:cNvSpPr txBox="1"/>
          <p:nvPr/>
        </p:nvSpPr>
        <p:spPr>
          <a:xfrm>
            <a:off x="2465974" y="1132630"/>
            <a:ext cx="8311762" cy="3016210"/>
          </a:xfrm>
          <a:prstGeom prst="rect">
            <a:avLst/>
          </a:prstGeom>
          <a:noFill/>
        </p:spPr>
        <p:txBody>
          <a:bodyPr wrap="square" rtlCol="0">
            <a:spAutoFit/>
          </a:bodyPr>
          <a:lstStyle/>
          <a:p>
            <a:r>
              <a:rPr lang="it-IT" dirty="0">
                <a:solidFill>
                  <a:schemeClr val="accent1">
                    <a:lumMod val="50000"/>
                  </a:schemeClr>
                </a:solidFill>
                <a:latin typeface="Arial" panose="020B0604020202020204" pitchFamily="34" charset="0"/>
                <a:cs typeface="Arial" panose="020B0604020202020204" pitchFamily="34" charset="0"/>
              </a:rPr>
              <a:t>Per calcolare il </a:t>
            </a:r>
            <a:r>
              <a:rPr lang="it-IT" b="1" dirty="0">
                <a:solidFill>
                  <a:schemeClr val="accent1">
                    <a:lumMod val="50000"/>
                  </a:schemeClr>
                </a:solidFill>
                <a:latin typeface="Arial" panose="020B0604020202020204" pitchFamily="34" charset="0"/>
                <a:cs typeface="Arial" panose="020B0604020202020204" pitchFamily="34" charset="0"/>
              </a:rPr>
              <a:t>FATTURATO</a:t>
            </a:r>
            <a:r>
              <a:rPr lang="it-IT" dirty="0">
                <a:solidFill>
                  <a:schemeClr val="accent1">
                    <a:lumMod val="50000"/>
                  </a:schemeClr>
                </a:solidFill>
                <a:latin typeface="Arial" panose="020B0604020202020204" pitchFamily="34" charset="0"/>
                <a:cs typeface="Arial" panose="020B0604020202020204" pitchFamily="34" charset="0"/>
              </a:rPr>
              <a:t> o l’ammontare dei </a:t>
            </a:r>
            <a:r>
              <a:rPr lang="it-IT" b="1" dirty="0">
                <a:solidFill>
                  <a:schemeClr val="accent1">
                    <a:lumMod val="50000"/>
                  </a:schemeClr>
                </a:solidFill>
                <a:latin typeface="Arial" panose="020B0604020202020204" pitchFamily="34" charset="0"/>
                <a:cs typeface="Arial" panose="020B0604020202020204" pitchFamily="34" charset="0"/>
              </a:rPr>
              <a:t>CORRISPETTIVI </a:t>
            </a:r>
            <a:r>
              <a:rPr lang="it-IT" dirty="0">
                <a:solidFill>
                  <a:schemeClr val="accent1">
                    <a:lumMod val="50000"/>
                  </a:schemeClr>
                </a:solidFill>
                <a:latin typeface="Arial" panose="020B0604020202020204" pitchFamily="34" charset="0"/>
                <a:cs typeface="Arial" panose="020B0604020202020204" pitchFamily="34" charset="0"/>
              </a:rPr>
              <a:t>del periodo di riferimento si considerano gli </a:t>
            </a:r>
            <a:r>
              <a:rPr lang="it-IT" b="1" u="sng" dirty="0">
                <a:solidFill>
                  <a:schemeClr val="accent1">
                    <a:lumMod val="50000"/>
                  </a:schemeClr>
                </a:solidFill>
                <a:latin typeface="Arial" panose="020B0604020202020204" pitchFamily="34" charset="0"/>
                <a:cs typeface="Arial" panose="020B0604020202020204" pitchFamily="34" charset="0"/>
              </a:rPr>
              <a:t>importi al netto dell’IVA</a:t>
            </a:r>
            <a:r>
              <a:rPr lang="it-IT" dirty="0">
                <a:solidFill>
                  <a:schemeClr val="accent1">
                    <a:lumMod val="50000"/>
                  </a:schemeClr>
                </a:solidFill>
                <a:latin typeface="Arial" panose="020B0604020202020204" pitchFamily="34" charset="0"/>
                <a:cs typeface="Arial" panose="020B0604020202020204" pitchFamily="34" charset="0"/>
              </a:rPr>
              <a:t>, delle:</a:t>
            </a:r>
          </a:p>
          <a:p>
            <a:endParaRPr lang="it-IT"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solidFill>
                  <a:schemeClr val="accent1">
                    <a:lumMod val="50000"/>
                  </a:schemeClr>
                </a:solidFill>
                <a:latin typeface="Arial" panose="020B0604020202020204" pitchFamily="34" charset="0"/>
                <a:cs typeface="Arial" panose="020B0604020202020204" pitchFamily="34" charset="0"/>
              </a:rPr>
              <a:t>Fatture immediate e differite relative alle operazioni </a:t>
            </a:r>
            <a:r>
              <a:rPr lang="it-IT" b="1" dirty="0">
                <a:solidFill>
                  <a:schemeClr val="accent1">
                    <a:lumMod val="50000"/>
                  </a:schemeClr>
                </a:solidFill>
                <a:latin typeface="Arial" panose="020B0604020202020204" pitchFamily="34" charset="0"/>
                <a:cs typeface="Arial" panose="020B0604020202020204" pitchFamily="34" charset="0"/>
              </a:rPr>
              <a:t>effettuate</a:t>
            </a:r>
            <a:r>
              <a:rPr lang="it-IT" dirty="0">
                <a:solidFill>
                  <a:schemeClr val="accent1">
                    <a:lumMod val="50000"/>
                  </a:schemeClr>
                </a:solidFill>
                <a:latin typeface="Arial" panose="020B0604020202020204" pitchFamily="34" charset="0"/>
                <a:cs typeface="Arial" panose="020B0604020202020204" pitchFamily="34" charset="0"/>
              </a:rPr>
              <a:t> nel periodo</a:t>
            </a:r>
          </a:p>
          <a:p>
            <a:pPr marL="285750" indent="-285750">
              <a:buFont typeface="Arial" panose="020B0604020202020204" pitchFamily="34" charset="0"/>
              <a:buChar char="•"/>
            </a:pPr>
            <a:r>
              <a:rPr lang="it-IT" dirty="0">
                <a:solidFill>
                  <a:schemeClr val="accent1">
                    <a:lumMod val="50000"/>
                  </a:schemeClr>
                </a:solidFill>
                <a:latin typeface="Arial" panose="020B0604020202020204" pitchFamily="34" charset="0"/>
                <a:cs typeface="Arial" panose="020B0604020202020204" pitchFamily="34" charset="0"/>
              </a:rPr>
              <a:t>Note di variazione emesse</a:t>
            </a:r>
          </a:p>
          <a:p>
            <a:pPr marL="285750" indent="-285750">
              <a:buFont typeface="Arial" panose="020B0604020202020204" pitchFamily="34" charset="0"/>
              <a:buChar char="•"/>
            </a:pPr>
            <a:r>
              <a:rPr lang="it-IT" dirty="0">
                <a:solidFill>
                  <a:schemeClr val="accent1">
                    <a:lumMod val="50000"/>
                  </a:schemeClr>
                </a:solidFill>
                <a:latin typeface="Arial" panose="020B0604020202020204" pitchFamily="34" charset="0"/>
                <a:cs typeface="Arial" panose="020B0604020202020204" pitchFamily="34" charset="0"/>
              </a:rPr>
              <a:t>Cessioni del beni ammortizzabili</a:t>
            </a:r>
          </a:p>
          <a:p>
            <a:pPr marL="285750" indent="-285750">
              <a:buFont typeface="Arial" panose="020B0604020202020204" pitchFamily="34" charset="0"/>
              <a:buChar char="•"/>
            </a:pPr>
            <a:r>
              <a:rPr lang="it-IT" dirty="0">
                <a:solidFill>
                  <a:schemeClr val="accent1">
                    <a:lumMod val="50000"/>
                  </a:schemeClr>
                </a:solidFill>
                <a:latin typeface="Arial" panose="020B0604020202020204" pitchFamily="34" charset="0"/>
                <a:cs typeface="Arial" panose="020B0604020202020204" pitchFamily="34" charset="0"/>
              </a:rPr>
              <a:t>Corrispettivi delle operazioni effettuate trasmessi telematicamente o annotate</a:t>
            </a:r>
          </a:p>
          <a:p>
            <a:endParaRPr lang="it-IT" sz="1000" dirty="0">
              <a:solidFill>
                <a:schemeClr val="accent1">
                  <a:lumMod val="50000"/>
                </a:schemeClr>
              </a:solidFill>
              <a:latin typeface="Arial" panose="020B0604020202020204" pitchFamily="34" charset="0"/>
              <a:cs typeface="Arial" panose="020B0604020202020204" pitchFamily="34" charset="0"/>
            </a:endParaRPr>
          </a:p>
          <a:p>
            <a:r>
              <a:rPr lang="it-IT" dirty="0">
                <a:solidFill>
                  <a:schemeClr val="accent1">
                    <a:lumMod val="50000"/>
                  </a:schemeClr>
                </a:solidFill>
                <a:latin typeface="Arial" panose="020B0604020202020204" pitchFamily="34" charset="0"/>
                <a:cs typeface="Arial" panose="020B0604020202020204" pitchFamily="34" charset="0"/>
              </a:rPr>
              <a:t>I soggetti che applicano la ventilazione, il regime del margine e le agenzie di viaggio possono considerare gli importi al lordo dell’IVA</a:t>
            </a:r>
          </a:p>
          <a:p>
            <a:pPr marL="285750" indent="-285750">
              <a:buFont typeface="Arial" panose="020B0604020202020204" pitchFamily="34" charset="0"/>
              <a:buChar char="•"/>
            </a:pPr>
            <a:endParaRPr lang="it-IT" dirty="0">
              <a:solidFill>
                <a:schemeClr val="accent1">
                  <a:lumMod val="50000"/>
                </a:schemeClr>
              </a:solidFill>
            </a:endParaRPr>
          </a:p>
        </p:txBody>
      </p:sp>
      <p:sp>
        <p:nvSpPr>
          <p:cNvPr id="11" name="Rettangolo 10" descr="FR&#10;">
            <a:extLst>
              <a:ext uri="{FF2B5EF4-FFF2-40B4-BE49-F238E27FC236}">
                <a16:creationId xmlns:a16="http://schemas.microsoft.com/office/drawing/2014/main" id="{AA96213D-39ED-4523-A9CC-F5A006719E88}"/>
              </a:ext>
            </a:extLst>
          </p:cNvPr>
          <p:cNvSpPr/>
          <p:nvPr/>
        </p:nvSpPr>
        <p:spPr>
          <a:xfrm>
            <a:off x="477626" y="5367950"/>
            <a:ext cx="1224500" cy="394582"/>
          </a:xfrm>
          <a:prstGeom prst="re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200" b="1" dirty="0">
                <a:solidFill>
                  <a:schemeClr val="bg1"/>
                </a:solidFill>
                <a:latin typeface="Arial" panose="020B0604020202020204" pitchFamily="34" charset="0"/>
                <a:cs typeface="Arial" panose="020B0604020202020204" pitchFamily="34" charset="0"/>
              </a:rPr>
              <a:t>FOCUS</a:t>
            </a:r>
          </a:p>
        </p:txBody>
      </p:sp>
      <p:sp>
        <p:nvSpPr>
          <p:cNvPr id="14" name="CasellaDiTesto 13">
            <a:extLst>
              <a:ext uri="{FF2B5EF4-FFF2-40B4-BE49-F238E27FC236}">
                <a16:creationId xmlns:a16="http://schemas.microsoft.com/office/drawing/2014/main" id="{9936F96B-E0A4-498F-A607-D279B72A2FE7}"/>
              </a:ext>
            </a:extLst>
          </p:cNvPr>
          <p:cNvSpPr txBox="1"/>
          <p:nvPr/>
        </p:nvSpPr>
        <p:spPr>
          <a:xfrm>
            <a:off x="2777828" y="4441964"/>
            <a:ext cx="8157807" cy="646331"/>
          </a:xfrm>
          <a:prstGeom prst="rect">
            <a:avLst/>
          </a:prstGeom>
          <a:noFill/>
        </p:spPr>
        <p:txBody>
          <a:bodyPr wrap="square" rtlCol="0">
            <a:spAutoFit/>
          </a:bodyPr>
          <a:lstStyle/>
          <a:p>
            <a:pPr marL="285750" indent="-285750">
              <a:buFont typeface="Wingdings" panose="05000000000000000000" pitchFamily="2" charset="2"/>
              <a:buChar char="§"/>
            </a:pPr>
            <a:r>
              <a:rPr lang="it-IT" dirty="0">
                <a:solidFill>
                  <a:schemeClr val="bg1"/>
                </a:solidFill>
                <a:latin typeface="Arial" panose="020B0604020202020204" pitchFamily="34" charset="0"/>
                <a:cs typeface="Arial" panose="020B0604020202020204" pitchFamily="34" charset="0"/>
              </a:rPr>
              <a:t>Per la </a:t>
            </a:r>
            <a:r>
              <a:rPr lang="it-IT" b="1" dirty="0">
                <a:solidFill>
                  <a:schemeClr val="bg1"/>
                </a:solidFill>
                <a:latin typeface="Arial" panose="020B0604020202020204" pitchFamily="34" charset="0"/>
                <a:cs typeface="Arial" panose="020B0604020202020204" pitchFamily="34" charset="0"/>
              </a:rPr>
              <a:t>media mensile </a:t>
            </a:r>
            <a:r>
              <a:rPr lang="it-IT" dirty="0">
                <a:solidFill>
                  <a:schemeClr val="bg1"/>
                </a:solidFill>
                <a:latin typeface="Arial" panose="020B0604020202020204" pitchFamily="34" charset="0"/>
                <a:cs typeface="Arial" panose="020B0604020202020204" pitchFamily="34" charset="0"/>
              </a:rPr>
              <a:t>si divide l’importo per i mesi di attività dell’anno</a:t>
            </a:r>
          </a:p>
          <a:p>
            <a:pPr marL="285750" indent="-285750">
              <a:buFont typeface="Wingdings" panose="05000000000000000000" pitchFamily="2" charset="2"/>
              <a:buChar char="§"/>
            </a:pPr>
            <a:r>
              <a:rPr lang="it-IT" dirty="0">
                <a:solidFill>
                  <a:schemeClr val="bg1"/>
                </a:solidFill>
                <a:latin typeface="Arial" panose="020B0604020202020204" pitchFamily="34" charset="0"/>
                <a:cs typeface="Arial" panose="020B0604020202020204" pitchFamily="34" charset="0"/>
              </a:rPr>
              <a:t>In caso di apertura di attività nel 2019 non si considera il mese di apertura</a:t>
            </a:r>
          </a:p>
        </p:txBody>
      </p:sp>
      <p:pic>
        <p:nvPicPr>
          <p:cNvPr id="16" name="Immagine 15">
            <a:extLst>
              <a:ext uri="{FF2B5EF4-FFF2-40B4-BE49-F238E27FC236}">
                <a16:creationId xmlns:a16="http://schemas.microsoft.com/office/drawing/2014/main" id="{05A813F5-6596-42AB-BF2D-FC8016EE43F7}"/>
              </a:ext>
            </a:extLst>
          </p:cNvPr>
          <p:cNvPicPr>
            <a:picLocks noChangeAspect="1"/>
          </p:cNvPicPr>
          <p:nvPr/>
        </p:nvPicPr>
        <p:blipFill rotWithShape="1">
          <a:blip r:embed="rId3"/>
          <a:srcRect l="21781" t="14793" r="23614" b="15870"/>
          <a:stretch/>
        </p:blipFill>
        <p:spPr>
          <a:xfrm>
            <a:off x="412310" y="3252285"/>
            <a:ext cx="1510747" cy="2059387"/>
          </a:xfrm>
          <a:prstGeom prst="rect">
            <a:avLst/>
          </a:prstGeom>
        </p:spPr>
      </p:pic>
      <p:sp>
        <p:nvSpPr>
          <p:cNvPr id="10" name="CasellaDiTesto 9">
            <a:extLst>
              <a:ext uri="{FF2B5EF4-FFF2-40B4-BE49-F238E27FC236}">
                <a16:creationId xmlns:a16="http://schemas.microsoft.com/office/drawing/2014/main" id="{6FFC718D-57D2-4B6E-987F-F6D9377EB418}"/>
              </a:ext>
            </a:extLst>
          </p:cNvPr>
          <p:cNvSpPr txBox="1"/>
          <p:nvPr/>
        </p:nvSpPr>
        <p:spPr>
          <a:xfrm>
            <a:off x="0" y="6377541"/>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pic>
        <p:nvPicPr>
          <p:cNvPr id="12" name="Immagine 11">
            <a:extLst>
              <a:ext uri="{FF2B5EF4-FFF2-40B4-BE49-F238E27FC236}">
                <a16:creationId xmlns:a16="http://schemas.microsoft.com/office/drawing/2014/main" id="{3FDE4ADF-FC80-447A-A5FD-9D4C6DBF08AC}"/>
              </a:ext>
            </a:extLst>
          </p:cNvPr>
          <p:cNvPicPr>
            <a:picLocks noChangeAspect="1"/>
          </p:cNvPicPr>
          <p:nvPr/>
        </p:nvPicPr>
        <p:blipFill>
          <a:blip r:embed="rId4"/>
          <a:stretch>
            <a:fillRect/>
          </a:stretch>
        </p:blipFill>
        <p:spPr>
          <a:xfrm>
            <a:off x="11103443" y="6304302"/>
            <a:ext cx="812321" cy="402457"/>
          </a:xfrm>
          <a:prstGeom prst="rect">
            <a:avLst/>
          </a:prstGeom>
        </p:spPr>
      </p:pic>
    </p:spTree>
    <p:extLst>
      <p:ext uri="{BB962C8B-B14F-4D97-AF65-F5344CB8AC3E}">
        <p14:creationId xmlns:p14="http://schemas.microsoft.com/office/powerpoint/2010/main" val="192212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4">
            <a:extLst>
              <a:ext uri="{FF2B5EF4-FFF2-40B4-BE49-F238E27FC236}">
                <a16:creationId xmlns:a16="http://schemas.microsoft.com/office/drawing/2014/main" id="{AB934EE6-058E-0C4A-86A0-BC4E6CDBB316}"/>
              </a:ext>
            </a:extLst>
          </p:cNvPr>
          <p:cNvSpPr>
            <a:spLocks/>
          </p:cNvSpPr>
          <p:nvPr/>
        </p:nvSpPr>
        <p:spPr bwMode="auto">
          <a:xfrm rot="16200000">
            <a:off x="6254599" y="-663091"/>
            <a:ext cx="1514394" cy="6003563"/>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7" name="TextBox 6">
            <a:extLst>
              <a:ext uri="{FF2B5EF4-FFF2-40B4-BE49-F238E27FC236}">
                <a16:creationId xmlns:a16="http://schemas.microsoft.com/office/drawing/2014/main" id="{E64541EE-A8AD-4D63-B368-EE4F0032732B}"/>
              </a:ext>
            </a:extLst>
          </p:cNvPr>
          <p:cNvSpPr txBox="1"/>
          <p:nvPr/>
        </p:nvSpPr>
        <p:spPr>
          <a:xfrm>
            <a:off x="4381380" y="1871093"/>
            <a:ext cx="5255677" cy="933589"/>
          </a:xfrm>
          <a:prstGeom prst="rect">
            <a:avLst/>
          </a:prstGeom>
          <a:noFill/>
          <a:ln>
            <a:noFill/>
          </a:ln>
        </p:spPr>
        <p:txBody>
          <a:bodyPr wrap="square" rtlCol="0">
            <a:spAutoFit/>
          </a:bodyPr>
          <a:lstStyle/>
          <a:p>
            <a:pPr marL="285750" indent="-285750">
              <a:spcBef>
                <a:spcPts val="400"/>
              </a:spcBef>
              <a:buFont typeface="Arial" panose="020B0604020202020204" pitchFamily="34" charset="0"/>
              <a:buChar char="•"/>
            </a:pPr>
            <a:r>
              <a:rPr lang="en-US" sz="1600" dirty="0" err="1">
                <a:solidFill>
                  <a:schemeClr val="bg1"/>
                </a:solidFill>
                <a:latin typeface="Arial" panose="020B0604020202020204" pitchFamily="34" charset="0"/>
                <a:cs typeface="Arial" panose="020B0604020202020204" pitchFamily="34" charset="0"/>
              </a:rPr>
              <a:t>Erogato</a:t>
            </a:r>
            <a:r>
              <a:rPr lang="en-US" sz="1600" dirty="0">
                <a:solidFill>
                  <a:schemeClr val="bg1"/>
                </a:solidFill>
                <a:latin typeface="Arial" panose="020B0604020202020204" pitchFamily="34" charset="0"/>
                <a:cs typeface="Arial" panose="020B0604020202020204" pitchFamily="34" charset="0"/>
              </a:rPr>
              <a:t> con le </a:t>
            </a:r>
            <a:r>
              <a:rPr lang="en-US" sz="1600" dirty="0" err="1">
                <a:solidFill>
                  <a:schemeClr val="bg1"/>
                </a:solidFill>
                <a:latin typeface="Arial" panose="020B0604020202020204" pitchFamily="34" charset="0"/>
                <a:cs typeface="Arial" panose="020B0604020202020204" pitchFamily="34" charset="0"/>
              </a:rPr>
              <a:t>stesse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modalità</a:t>
            </a:r>
            <a:r>
              <a:rPr lang="en-US" sz="1600" dirty="0">
                <a:solidFill>
                  <a:schemeClr val="bg1"/>
                </a:solidFill>
                <a:latin typeface="Arial" panose="020B0604020202020204" pitchFamily="34" charset="0"/>
                <a:cs typeface="Arial" panose="020B0604020202020204" pitchFamily="34" charset="0"/>
              </a:rPr>
              <a:t> del CFP DL </a:t>
            </a:r>
            <a:r>
              <a:rPr lang="en-US" sz="1600" dirty="0" err="1">
                <a:solidFill>
                  <a:schemeClr val="bg1"/>
                </a:solidFill>
                <a:latin typeface="Arial" panose="020B0604020202020204" pitchFamily="34" charset="0"/>
                <a:cs typeface="Arial" panose="020B0604020202020204" pitchFamily="34" charset="0"/>
              </a:rPr>
              <a:t>Sostegni</a:t>
            </a:r>
            <a:endParaRPr lang="en-US" sz="1600" dirty="0">
              <a:solidFill>
                <a:schemeClr val="bg1"/>
              </a:solidFill>
              <a:latin typeface="Arial" panose="020B0604020202020204" pitchFamily="34" charset="0"/>
              <a:cs typeface="Arial" panose="020B0604020202020204" pitchFamily="34" charset="0"/>
            </a:endParaRPr>
          </a:p>
          <a:p>
            <a:pPr marL="285750" indent="-285750">
              <a:spcBef>
                <a:spcPts val="40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Non serve </a:t>
            </a:r>
            <a:r>
              <a:rPr lang="en-US" sz="1600" dirty="0" err="1">
                <a:solidFill>
                  <a:schemeClr val="bg1"/>
                </a:solidFill>
                <a:latin typeface="Arial" panose="020B0604020202020204" pitchFamily="34" charset="0"/>
                <a:cs typeface="Arial" panose="020B0604020202020204" pitchFamily="34" charset="0"/>
              </a:rPr>
              <a:t>presentare</a:t>
            </a:r>
            <a:r>
              <a:rPr lang="en-US" sz="1600" dirty="0">
                <a:solidFill>
                  <a:schemeClr val="bg1"/>
                </a:solidFill>
                <a:latin typeface="Arial" panose="020B0604020202020204" pitchFamily="34" charset="0"/>
                <a:cs typeface="Arial" panose="020B0604020202020204" pitchFamily="34" charset="0"/>
              </a:rPr>
              <a:t> una </a:t>
            </a:r>
            <a:r>
              <a:rPr lang="en-US" sz="1600" dirty="0" err="1">
                <a:solidFill>
                  <a:schemeClr val="bg1"/>
                </a:solidFill>
                <a:latin typeface="Arial" panose="020B0604020202020204" pitchFamily="34" charset="0"/>
                <a:cs typeface="Arial" panose="020B0604020202020204" pitchFamily="34" charset="0"/>
              </a:rPr>
              <a:t>nuova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istanza</a:t>
            </a:r>
            <a:endParaRPr lang="en-US" sz="1600" dirty="0">
              <a:solidFill>
                <a:schemeClr val="bg1"/>
              </a:solidFill>
              <a:latin typeface="Arial" panose="020B0604020202020204" pitchFamily="34" charset="0"/>
              <a:cs typeface="Arial" panose="020B0604020202020204" pitchFamily="34" charset="0"/>
            </a:endParaRPr>
          </a:p>
          <a:p>
            <a:pPr marL="285750" indent="-285750">
              <a:spcBef>
                <a:spcPts val="40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Non è </a:t>
            </a:r>
            <a:r>
              <a:rPr lang="en-US" sz="1600" dirty="0" err="1">
                <a:solidFill>
                  <a:schemeClr val="bg1"/>
                </a:solidFill>
                <a:latin typeface="Arial" panose="020B0604020202020204" pitchFamily="34" charset="0"/>
                <a:cs typeface="Arial" panose="020B0604020202020204" pitchFamily="34" charset="0"/>
              </a:rPr>
              <a:t>erogato</a:t>
            </a:r>
            <a:r>
              <a:rPr lang="en-US" sz="1600" dirty="0">
                <a:solidFill>
                  <a:schemeClr val="bg1"/>
                </a:solidFill>
                <a:latin typeface="Arial" panose="020B0604020202020204" pitchFamily="34" charset="0"/>
                <a:cs typeface="Arial" panose="020B0604020202020204" pitchFamily="34" charset="0"/>
              </a:rPr>
              <a:t> a chi ha </a:t>
            </a:r>
            <a:r>
              <a:rPr lang="en-US" sz="1600" dirty="0" err="1">
                <a:solidFill>
                  <a:schemeClr val="bg1"/>
                </a:solidFill>
                <a:latin typeface="Arial" panose="020B0604020202020204" pitchFamily="34" charset="0"/>
                <a:cs typeface="Arial" panose="020B0604020202020204" pitchFamily="34" charset="0"/>
              </a:rPr>
              <a:t>restituito</a:t>
            </a:r>
            <a:r>
              <a:rPr lang="en-US" sz="1600" dirty="0">
                <a:solidFill>
                  <a:schemeClr val="bg1"/>
                </a:solidFill>
                <a:latin typeface="Arial" panose="020B0604020202020204" pitchFamily="34" charset="0"/>
                <a:cs typeface="Arial" panose="020B0604020202020204" pitchFamily="34" charset="0"/>
              </a:rPr>
              <a:t> il </a:t>
            </a:r>
            <a:r>
              <a:rPr lang="en-US" sz="1600" dirty="0" err="1">
                <a:solidFill>
                  <a:schemeClr val="bg1"/>
                </a:solidFill>
                <a:latin typeface="Arial" panose="020B0604020202020204" pitchFamily="34" charset="0"/>
                <a:cs typeface="Arial" panose="020B0604020202020204" pitchFamily="34" charset="0"/>
              </a:rPr>
              <a:t>precedente</a:t>
            </a:r>
            <a:r>
              <a:rPr lang="en-US" sz="1600" dirty="0">
                <a:solidFill>
                  <a:schemeClr val="bg1"/>
                </a:solidFill>
                <a:latin typeface="Arial" panose="020B0604020202020204" pitchFamily="34" charset="0"/>
                <a:cs typeface="Arial" panose="020B0604020202020204" pitchFamily="34" charset="0"/>
              </a:rPr>
              <a:t> CFP</a:t>
            </a:r>
          </a:p>
        </p:txBody>
      </p:sp>
      <p:sp>
        <p:nvSpPr>
          <p:cNvPr id="8" name="Oval 7">
            <a:extLst>
              <a:ext uri="{FF2B5EF4-FFF2-40B4-BE49-F238E27FC236}">
                <a16:creationId xmlns:a16="http://schemas.microsoft.com/office/drawing/2014/main" id="{0F76BE4C-DCB8-41C2-9A8B-5F57A5A49A47}"/>
              </a:ext>
            </a:extLst>
          </p:cNvPr>
          <p:cNvSpPr/>
          <p:nvPr/>
        </p:nvSpPr>
        <p:spPr>
          <a:xfrm>
            <a:off x="990210" y="1363862"/>
            <a:ext cx="2067437" cy="2067437"/>
          </a:xfrm>
          <a:prstGeom prst="ellipse">
            <a:avLst/>
          </a:prstGeom>
          <a:solidFill>
            <a:schemeClr val="accent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grpSp>
        <p:nvGrpSpPr>
          <p:cNvPr id="18" name="Group 17">
            <a:extLst>
              <a:ext uri="{FF2B5EF4-FFF2-40B4-BE49-F238E27FC236}">
                <a16:creationId xmlns:a16="http://schemas.microsoft.com/office/drawing/2014/main" id="{BC0CD7AB-96B2-43DC-B39F-5B0CC186F5B5}"/>
              </a:ext>
            </a:extLst>
          </p:cNvPr>
          <p:cNvGrpSpPr/>
          <p:nvPr/>
        </p:nvGrpSpPr>
        <p:grpSpPr>
          <a:xfrm>
            <a:off x="248888" y="782034"/>
            <a:ext cx="1069036" cy="3231093"/>
            <a:chOff x="-1" y="2578983"/>
            <a:chExt cx="1603802" cy="4847387"/>
          </a:xfrm>
        </p:grpSpPr>
        <p:sp>
          <p:nvSpPr>
            <p:cNvPr id="4" name="Rectangle 3">
              <a:extLst>
                <a:ext uri="{FF2B5EF4-FFF2-40B4-BE49-F238E27FC236}">
                  <a16:creationId xmlns:a16="http://schemas.microsoft.com/office/drawing/2014/main" id="{3C2FFCD2-E299-4A3A-B9AF-840743700C05}"/>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7" name="Freeform: Shape 16">
              <a:extLst>
                <a:ext uri="{FF2B5EF4-FFF2-40B4-BE49-F238E27FC236}">
                  <a16:creationId xmlns:a16="http://schemas.microsoft.com/office/drawing/2014/main" id="{52A9DF46-0CC1-43BF-BC0C-F719F59D2974}"/>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dirty="0"/>
            </a:p>
          </p:txBody>
        </p:sp>
      </p:gr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3027680" y="126235"/>
            <a:ext cx="6136640" cy="523220"/>
          </a:xfrm>
          <a:prstGeom prst="rect">
            <a:avLst/>
          </a:prstGeom>
          <a:noFill/>
        </p:spPr>
        <p:txBody>
          <a:bodyPr wrap="square" rtlCol="0">
            <a:spAutoFit/>
          </a:bodyPr>
          <a:lstStyle/>
          <a:p>
            <a:pPr algn="ctr"/>
            <a:r>
              <a:rPr lang="it-IT" sz="2800" b="1" dirty="0">
                <a:solidFill>
                  <a:schemeClr val="bg1"/>
                </a:solidFill>
              </a:rPr>
              <a:t>CONTRIBUTO A FONDO PERDUTO </a:t>
            </a:r>
          </a:p>
        </p:txBody>
      </p:sp>
      <p:sp>
        <p:nvSpPr>
          <p:cNvPr id="50" name="Google Shape;1884;p203">
            <a:extLst>
              <a:ext uri="{FF2B5EF4-FFF2-40B4-BE49-F238E27FC236}">
                <a16:creationId xmlns:a16="http://schemas.microsoft.com/office/drawing/2014/main" id="{FC80AD05-417D-4AD0-AA69-BB380EA47F91}"/>
              </a:ext>
            </a:extLst>
          </p:cNvPr>
          <p:cNvSpPr txBox="1"/>
          <p:nvPr/>
        </p:nvSpPr>
        <p:spPr>
          <a:xfrm>
            <a:off x="1566586" y="1381924"/>
            <a:ext cx="970366" cy="569299"/>
          </a:xfrm>
          <a:prstGeom prst="rect">
            <a:avLst/>
          </a:prstGeom>
          <a:noFill/>
          <a:ln>
            <a:noFill/>
          </a:ln>
        </p:spPr>
        <p:txBody>
          <a:bodyPr spcFirstLastPara="1" wrap="square" lIns="60941" tIns="30462" rIns="60941" bIns="30462" anchor="t" anchorCtr="0">
            <a:noAutofit/>
          </a:bodyPr>
          <a:lstStyle/>
          <a:p>
            <a:pPr algn="ctr">
              <a:lnSpc>
                <a:spcPct val="150000"/>
              </a:lnSpc>
            </a:pPr>
            <a:r>
              <a:rPr lang="en-US" sz="2400" dirty="0">
                <a:solidFill>
                  <a:schemeClr val="accent5">
                    <a:lumMod val="60000"/>
                    <a:lumOff val="40000"/>
                  </a:schemeClr>
                </a:solidFill>
                <a:latin typeface="+mj-lt"/>
                <a:ea typeface="Montserrat Black"/>
                <a:cs typeface="Montserrat Black"/>
                <a:sym typeface="Montserrat Black"/>
              </a:rPr>
              <a:t>1a</a:t>
            </a:r>
            <a:endParaRPr sz="1200" dirty="0">
              <a:solidFill>
                <a:schemeClr val="accent5">
                  <a:lumMod val="60000"/>
                  <a:lumOff val="40000"/>
                </a:schemeClr>
              </a:solidFill>
              <a:latin typeface="+mj-lt"/>
            </a:endParaRPr>
          </a:p>
        </p:txBody>
      </p:sp>
      <p:sp>
        <p:nvSpPr>
          <p:cNvPr id="26" name="TextBox 18">
            <a:extLst>
              <a:ext uri="{FF2B5EF4-FFF2-40B4-BE49-F238E27FC236}">
                <a16:creationId xmlns:a16="http://schemas.microsoft.com/office/drawing/2014/main" id="{164AF634-92B9-4F47-8A39-EFC568E1FA2A}"/>
              </a:ext>
            </a:extLst>
          </p:cNvPr>
          <p:cNvSpPr txBox="1"/>
          <p:nvPr/>
        </p:nvSpPr>
        <p:spPr>
          <a:xfrm>
            <a:off x="1174740" y="2001189"/>
            <a:ext cx="1750496" cy="792781"/>
          </a:xfrm>
          <a:prstGeom prst="rect">
            <a:avLst/>
          </a:prstGeom>
          <a:noFill/>
        </p:spPr>
        <p:txBody>
          <a:bodyPr wrap="square" rtlCol="0">
            <a:spAutoFit/>
          </a:bodyPr>
          <a:lstStyle/>
          <a:p>
            <a:pPr algn="ctr">
              <a:lnSpc>
                <a:spcPct val="150000"/>
              </a:lnSpc>
            </a:pPr>
            <a:r>
              <a:rPr lang="en-US" sz="1600" b="1" dirty="0" err="1">
                <a:solidFill>
                  <a:schemeClr val="bg1"/>
                </a:solidFill>
                <a:latin typeface="Arial" panose="020B0604020202020204" pitchFamily="34" charset="0"/>
                <a:cs typeface="Arial" panose="020B0604020202020204" pitchFamily="34" charset="0"/>
              </a:rPr>
              <a:t>Contributo</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automatico</a:t>
            </a:r>
            <a:endParaRPr lang="en-US" sz="1600" b="1" dirty="0">
              <a:solidFill>
                <a:schemeClr val="bg1"/>
              </a:solidFill>
              <a:latin typeface="Arial" panose="020B0604020202020204" pitchFamily="34" charset="0"/>
              <a:cs typeface="Arial" panose="020B0604020202020204" pitchFamily="34" charset="0"/>
            </a:endParaRPr>
          </a:p>
        </p:txBody>
      </p:sp>
      <p:pic>
        <p:nvPicPr>
          <p:cNvPr id="31" name="Immagine 30">
            <a:extLst>
              <a:ext uri="{FF2B5EF4-FFF2-40B4-BE49-F238E27FC236}">
                <a16:creationId xmlns:a16="http://schemas.microsoft.com/office/drawing/2014/main" id="{C939680D-7EFC-4F9F-96FE-BFD6250AF170}"/>
              </a:ext>
            </a:extLst>
          </p:cNvPr>
          <p:cNvPicPr/>
          <p:nvPr/>
        </p:nvPicPr>
        <p:blipFill rotWithShape="1">
          <a:blip r:embed="rId3"/>
          <a:srcRect l="31023" t="56631" r="32351" b="11640"/>
          <a:stretch/>
        </p:blipFill>
        <p:spPr bwMode="auto">
          <a:xfrm>
            <a:off x="5888276" y="3585681"/>
            <a:ext cx="4677903" cy="2396125"/>
          </a:xfrm>
          <a:prstGeom prst="rect">
            <a:avLst/>
          </a:prstGeom>
          <a:ln>
            <a:noFill/>
          </a:ln>
          <a:extLst>
            <a:ext uri="{53640926-AAD7-44D8-BBD7-CCE9431645EC}">
              <a14:shadowObscured xmlns:a14="http://schemas.microsoft.com/office/drawing/2010/main"/>
            </a:ext>
          </a:extLst>
        </p:spPr>
      </p:pic>
      <p:sp>
        <p:nvSpPr>
          <p:cNvPr id="2" name="CasellaDiTesto 1">
            <a:extLst>
              <a:ext uri="{FF2B5EF4-FFF2-40B4-BE49-F238E27FC236}">
                <a16:creationId xmlns:a16="http://schemas.microsoft.com/office/drawing/2014/main" id="{3C4AE5AC-87BB-4178-8F9E-9670D87F443A}"/>
              </a:ext>
            </a:extLst>
          </p:cNvPr>
          <p:cNvSpPr txBox="1"/>
          <p:nvPr/>
        </p:nvSpPr>
        <p:spPr>
          <a:xfrm>
            <a:off x="2627512" y="3801992"/>
            <a:ext cx="5255677" cy="830997"/>
          </a:xfrm>
          <a:prstGeom prst="rect">
            <a:avLst/>
          </a:prstGeom>
          <a:noFill/>
        </p:spPr>
        <p:txBody>
          <a:bodyPr wrap="square" rtlCol="0">
            <a:spAutoFit/>
          </a:bodyPr>
          <a:lstStyle/>
          <a:p>
            <a:pPr algn="just"/>
            <a:r>
              <a:rPr lang="it-IT" sz="1600" dirty="0">
                <a:latin typeface="Arial" panose="020B0604020202020204" pitchFamily="34" charset="0"/>
                <a:cs typeface="Arial" panose="020B0604020202020204" pitchFamily="34" charset="0"/>
              </a:rPr>
              <a:t>Il Comunicato Stampa MEF/AE del 22 giugno 2021 informa sull’avvenuta erogazione contributi automatici</a:t>
            </a:r>
          </a:p>
          <a:p>
            <a:pPr algn="just"/>
            <a:endParaRPr lang="it-IT" sz="1600" dirty="0"/>
          </a:p>
        </p:txBody>
      </p:sp>
      <p:pic>
        <p:nvPicPr>
          <p:cNvPr id="1026" name="Picture 2" descr="Submission for the ESNR Awards 2019 Update: Deadline prolonged until 31st  March 2019 • News • ESNR">
            <a:extLst>
              <a:ext uri="{FF2B5EF4-FFF2-40B4-BE49-F238E27FC236}">
                <a16:creationId xmlns:a16="http://schemas.microsoft.com/office/drawing/2014/main" id="{BC4F4DFF-2FBA-4581-97F0-60E6952B0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856" y="4821275"/>
            <a:ext cx="1932215" cy="785908"/>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18">
            <a:extLst>
              <a:ext uri="{FF2B5EF4-FFF2-40B4-BE49-F238E27FC236}">
                <a16:creationId xmlns:a16="http://schemas.microsoft.com/office/drawing/2014/main" id="{8BC95F8F-FB99-4E55-B7E2-F0606A32BA01}"/>
              </a:ext>
            </a:extLst>
          </p:cNvPr>
          <p:cNvPicPr>
            <a:picLocks noChangeAspect="1"/>
          </p:cNvPicPr>
          <p:nvPr/>
        </p:nvPicPr>
        <p:blipFill>
          <a:blip r:embed="rId5"/>
          <a:stretch>
            <a:fillRect/>
          </a:stretch>
        </p:blipFill>
        <p:spPr>
          <a:xfrm>
            <a:off x="11103443" y="6304302"/>
            <a:ext cx="812321" cy="402457"/>
          </a:xfrm>
          <a:prstGeom prst="rect">
            <a:avLst/>
          </a:prstGeom>
        </p:spPr>
      </p:pic>
      <p:sp>
        <p:nvSpPr>
          <p:cNvPr id="20" name="CasellaDiTesto 19">
            <a:extLst>
              <a:ext uri="{FF2B5EF4-FFF2-40B4-BE49-F238E27FC236}">
                <a16:creationId xmlns:a16="http://schemas.microsoft.com/office/drawing/2014/main" id="{83E79FCB-1732-4D12-8E20-462ED3A0C7B7}"/>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657415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a:extLst>
              <a:ext uri="{FF2B5EF4-FFF2-40B4-BE49-F238E27FC236}">
                <a16:creationId xmlns:a16="http://schemas.microsoft.com/office/drawing/2014/main" id="{21BC365C-60C0-D744-9E06-3751FE12C20E}"/>
              </a:ext>
            </a:extLst>
          </p:cNvPr>
          <p:cNvSpPr>
            <a:spLocks/>
          </p:cNvSpPr>
          <p:nvPr/>
        </p:nvSpPr>
        <p:spPr bwMode="auto">
          <a:xfrm rot="16200000">
            <a:off x="3451938" y="-1035051"/>
            <a:ext cx="2820474" cy="727914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5"/>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3027680" y="126235"/>
            <a:ext cx="6136640" cy="523220"/>
          </a:xfrm>
          <a:prstGeom prst="rect">
            <a:avLst/>
          </a:prstGeom>
          <a:noFill/>
        </p:spPr>
        <p:txBody>
          <a:bodyPr wrap="square" rtlCol="0">
            <a:spAutoFit/>
          </a:bodyPr>
          <a:lstStyle/>
          <a:p>
            <a:pPr algn="ctr"/>
            <a:r>
              <a:rPr lang="it-IT" sz="2800" b="1" dirty="0">
                <a:solidFill>
                  <a:schemeClr val="bg1"/>
                </a:solidFill>
              </a:rPr>
              <a:t>CONTRIBUTO A FONDO PERDUTO </a:t>
            </a:r>
          </a:p>
        </p:txBody>
      </p:sp>
      <p:sp>
        <p:nvSpPr>
          <p:cNvPr id="27" name="Oval 19">
            <a:extLst>
              <a:ext uri="{FF2B5EF4-FFF2-40B4-BE49-F238E27FC236}">
                <a16:creationId xmlns:a16="http://schemas.microsoft.com/office/drawing/2014/main" id="{FEB1A3DC-A66E-464F-8746-58BA4A0C0596}"/>
              </a:ext>
            </a:extLst>
          </p:cNvPr>
          <p:cNvSpPr/>
          <p:nvPr/>
        </p:nvSpPr>
        <p:spPr>
          <a:xfrm>
            <a:off x="9258650" y="1428829"/>
            <a:ext cx="2067437" cy="2067437"/>
          </a:xfrm>
          <a:prstGeom prst="ellipse">
            <a:avLst/>
          </a:prstGeom>
          <a:solidFill>
            <a:schemeClr val="accent5"/>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9" name="TextBox 18">
            <a:extLst>
              <a:ext uri="{FF2B5EF4-FFF2-40B4-BE49-F238E27FC236}">
                <a16:creationId xmlns:a16="http://schemas.microsoft.com/office/drawing/2014/main" id="{D4944F50-5859-4C53-A220-BDFF266F232E}"/>
              </a:ext>
            </a:extLst>
          </p:cNvPr>
          <p:cNvSpPr txBox="1"/>
          <p:nvPr/>
        </p:nvSpPr>
        <p:spPr>
          <a:xfrm>
            <a:off x="9520804" y="2028331"/>
            <a:ext cx="1426483" cy="880369"/>
          </a:xfrm>
          <a:prstGeom prst="rect">
            <a:avLst/>
          </a:prstGeom>
          <a:noFill/>
        </p:spPr>
        <p:txBody>
          <a:bodyPr wrap="square" rtlCol="0">
            <a:spAutoFit/>
          </a:bodyPr>
          <a:lstStyle/>
          <a:p>
            <a:pPr algn="ctr">
              <a:lnSpc>
                <a:spcPct val="150000"/>
              </a:lnSpc>
            </a:pPr>
            <a:r>
              <a:rPr lang="en-US" b="1" dirty="0" err="1">
                <a:solidFill>
                  <a:schemeClr val="bg1"/>
                </a:solidFill>
                <a:latin typeface="+mj-lt"/>
              </a:rPr>
              <a:t>Contributo</a:t>
            </a:r>
            <a:r>
              <a:rPr lang="en-US" b="1" dirty="0">
                <a:solidFill>
                  <a:schemeClr val="bg1"/>
                </a:solidFill>
                <a:latin typeface="+mj-lt"/>
              </a:rPr>
              <a:t> alternativo</a:t>
            </a:r>
          </a:p>
        </p:txBody>
      </p:sp>
      <p:sp>
        <p:nvSpPr>
          <p:cNvPr id="30" name="TextBox 6">
            <a:extLst>
              <a:ext uri="{FF2B5EF4-FFF2-40B4-BE49-F238E27FC236}">
                <a16:creationId xmlns:a16="http://schemas.microsoft.com/office/drawing/2014/main" id="{FC1B59B1-53D0-4891-8B20-D538100275EF}"/>
              </a:ext>
            </a:extLst>
          </p:cNvPr>
          <p:cNvSpPr txBox="1"/>
          <p:nvPr/>
        </p:nvSpPr>
        <p:spPr>
          <a:xfrm>
            <a:off x="1440629" y="1275547"/>
            <a:ext cx="7258056" cy="2739211"/>
          </a:xfrm>
          <a:prstGeom prst="rect">
            <a:avLst/>
          </a:prstGeom>
          <a:noFill/>
          <a:ln>
            <a:noFill/>
          </a:ln>
        </p:spPr>
        <p:txBody>
          <a:bodyPr wrap="square" rtlCol="0">
            <a:spAutoFit/>
          </a:bodyPr>
          <a:lstStyle/>
          <a:p>
            <a:pPr marL="285750" indent="-285750">
              <a:spcBef>
                <a:spcPts val="400"/>
              </a:spcBef>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Erogato</a:t>
            </a:r>
            <a:r>
              <a:rPr lang="en-US" dirty="0">
                <a:solidFill>
                  <a:schemeClr val="bg1"/>
                </a:solidFill>
                <a:latin typeface="Arial" panose="020B0604020202020204" pitchFamily="34" charset="0"/>
                <a:cs typeface="Arial" panose="020B0604020202020204" pitchFamily="34" charset="0"/>
              </a:rPr>
              <a:t> se la media </a:t>
            </a:r>
            <a:r>
              <a:rPr lang="en-US" dirty="0" err="1">
                <a:solidFill>
                  <a:schemeClr val="bg1"/>
                </a:solidFill>
                <a:latin typeface="Arial" panose="020B0604020202020204" pitchFamily="34" charset="0"/>
                <a:cs typeface="Arial" panose="020B0604020202020204" pitchFamily="34" charset="0"/>
              </a:rPr>
              <a:t>mensile</a:t>
            </a:r>
            <a:r>
              <a:rPr lang="en-US" dirty="0">
                <a:solidFill>
                  <a:schemeClr val="bg1"/>
                </a:solidFill>
                <a:latin typeface="Arial" panose="020B0604020202020204" pitchFamily="34" charset="0"/>
                <a:cs typeface="Arial" panose="020B0604020202020204" pitchFamily="34" charset="0"/>
              </a:rPr>
              <a:t>  del </a:t>
            </a:r>
            <a:r>
              <a:rPr lang="en-US" dirty="0" err="1">
                <a:solidFill>
                  <a:schemeClr val="bg1"/>
                </a:solidFill>
                <a:latin typeface="Arial" panose="020B0604020202020204" pitchFamily="34" charset="0"/>
                <a:cs typeface="Arial" panose="020B0604020202020204" pitchFamily="34" charset="0"/>
              </a:rPr>
              <a:t>periodo</a:t>
            </a:r>
            <a:r>
              <a:rPr lang="en-US"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aprile</a:t>
            </a:r>
            <a:r>
              <a:rPr lang="en-US" dirty="0">
                <a:solidFill>
                  <a:schemeClr val="bg1"/>
                </a:solidFill>
                <a:latin typeface="Arial" panose="020B0604020202020204" pitchFamily="34" charset="0"/>
                <a:cs typeface="Arial" panose="020B0604020202020204" pitchFamily="34" charset="0"/>
              </a:rPr>
              <a:t> 2020 – 31 </a:t>
            </a:r>
            <a:r>
              <a:rPr lang="en-US" dirty="0" err="1">
                <a:solidFill>
                  <a:schemeClr val="bg1"/>
                </a:solidFill>
                <a:latin typeface="Arial" panose="020B0604020202020204" pitchFamily="34" charset="0"/>
                <a:cs typeface="Arial" panose="020B0604020202020204" pitchFamily="34" charset="0"/>
              </a:rPr>
              <a:t>marzo</a:t>
            </a:r>
            <a:r>
              <a:rPr lang="en-US" dirty="0">
                <a:solidFill>
                  <a:schemeClr val="bg1"/>
                </a:solidFill>
                <a:latin typeface="Arial" panose="020B0604020202020204" pitchFamily="34" charset="0"/>
                <a:cs typeface="Arial" panose="020B0604020202020204" pitchFamily="34" charset="0"/>
              </a:rPr>
              <a:t> 2021 è </a:t>
            </a:r>
            <a:r>
              <a:rPr lang="en-US" dirty="0" err="1">
                <a:solidFill>
                  <a:schemeClr val="bg1"/>
                </a:solidFill>
                <a:latin typeface="Arial" panose="020B0604020202020204" pitchFamily="34" charset="0"/>
                <a:cs typeface="Arial" panose="020B0604020202020204" pitchFamily="34" charset="0"/>
              </a:rPr>
              <a:t>inferiore</a:t>
            </a:r>
            <a:r>
              <a:rPr lang="en-US" dirty="0">
                <a:solidFill>
                  <a:schemeClr val="bg1"/>
                </a:solidFill>
                <a:latin typeface="Arial" panose="020B0604020202020204" pitchFamily="34" charset="0"/>
                <a:cs typeface="Arial" panose="020B0604020202020204" pitchFamily="34" charset="0"/>
              </a:rPr>
              <a:t> del 30% </a:t>
            </a:r>
            <a:r>
              <a:rPr lang="en-US" dirty="0" err="1">
                <a:solidFill>
                  <a:schemeClr val="bg1"/>
                </a:solidFill>
                <a:latin typeface="Arial" panose="020B0604020202020204" pitchFamily="34" charset="0"/>
                <a:cs typeface="Arial" panose="020B0604020202020204" pitchFamily="34" charset="0"/>
              </a:rPr>
              <a:t>alla</a:t>
            </a:r>
            <a:r>
              <a:rPr lang="en-US" dirty="0">
                <a:solidFill>
                  <a:schemeClr val="bg1"/>
                </a:solidFill>
                <a:latin typeface="Arial" panose="020B0604020202020204" pitchFamily="34" charset="0"/>
                <a:cs typeface="Arial" panose="020B0604020202020204" pitchFamily="34" charset="0"/>
              </a:rPr>
              <a:t> media </a:t>
            </a:r>
            <a:r>
              <a:rPr lang="en-US" dirty="0" err="1">
                <a:solidFill>
                  <a:schemeClr val="bg1"/>
                </a:solidFill>
                <a:latin typeface="Arial" panose="020B0604020202020204" pitchFamily="34" charset="0"/>
                <a:cs typeface="Arial" panose="020B0604020202020204" pitchFamily="34" charset="0"/>
              </a:rPr>
              <a:t>mensile</a:t>
            </a:r>
            <a:r>
              <a:rPr lang="en-US" dirty="0">
                <a:solidFill>
                  <a:schemeClr val="bg1"/>
                </a:solidFill>
                <a:latin typeface="Arial" panose="020B0604020202020204" pitchFamily="34" charset="0"/>
                <a:cs typeface="Arial" panose="020B0604020202020204" pitchFamily="34" charset="0"/>
              </a:rPr>
              <a:t> del </a:t>
            </a:r>
            <a:r>
              <a:rPr lang="en-US" dirty="0" err="1">
                <a:solidFill>
                  <a:schemeClr val="bg1"/>
                </a:solidFill>
                <a:latin typeface="Arial" panose="020B0604020202020204" pitchFamily="34" charset="0"/>
                <a:cs typeface="Arial" panose="020B0604020202020204" pitchFamily="34" charset="0"/>
              </a:rPr>
              <a:t>periodo</a:t>
            </a:r>
            <a:r>
              <a:rPr lang="en-US"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aprile</a:t>
            </a:r>
            <a:r>
              <a:rPr lang="en-US" dirty="0">
                <a:solidFill>
                  <a:schemeClr val="bg1"/>
                </a:solidFill>
                <a:latin typeface="Arial" panose="020B0604020202020204" pitchFamily="34" charset="0"/>
                <a:cs typeface="Arial" panose="020B0604020202020204" pitchFamily="34" charset="0"/>
              </a:rPr>
              <a:t> 2019 – 31 </a:t>
            </a:r>
            <a:r>
              <a:rPr lang="en-US" dirty="0" err="1">
                <a:solidFill>
                  <a:schemeClr val="bg1"/>
                </a:solidFill>
                <a:latin typeface="Arial" panose="020B0604020202020204" pitchFamily="34" charset="0"/>
                <a:cs typeface="Arial" panose="020B0604020202020204" pitchFamily="34" charset="0"/>
              </a:rPr>
              <a:t>marzo</a:t>
            </a:r>
            <a:r>
              <a:rPr lang="en-US" dirty="0">
                <a:solidFill>
                  <a:schemeClr val="bg1"/>
                </a:solidFill>
                <a:latin typeface="Arial" panose="020B0604020202020204" pitchFamily="34" charset="0"/>
                <a:cs typeface="Arial" panose="020B0604020202020204" pitchFamily="34" charset="0"/>
              </a:rPr>
              <a:t> 2020.</a:t>
            </a:r>
          </a:p>
          <a:p>
            <a:pPr marL="285750" indent="-285750">
              <a:spcBef>
                <a:spcPts val="4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La </a:t>
            </a:r>
            <a:r>
              <a:rPr lang="en-US" dirty="0" err="1">
                <a:solidFill>
                  <a:schemeClr val="bg1"/>
                </a:solidFill>
                <a:latin typeface="Arial" panose="020B0604020202020204" pitchFamily="34" charset="0"/>
                <a:cs typeface="Arial" panose="020B0604020202020204" pitchFamily="34" charset="0"/>
              </a:rPr>
              <a:t>condizione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deve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essere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rispettata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anche</a:t>
            </a:r>
            <a:r>
              <a:rPr lang="en-US" dirty="0">
                <a:solidFill>
                  <a:schemeClr val="bg1"/>
                </a:solidFill>
                <a:latin typeface="Arial" panose="020B0604020202020204" pitchFamily="34" charset="0"/>
                <a:cs typeface="Arial" panose="020B0604020202020204" pitchFamily="34" charset="0"/>
              </a:rPr>
              <a:t> in </a:t>
            </a:r>
            <a:r>
              <a:rPr lang="en-US" dirty="0" err="1">
                <a:solidFill>
                  <a:schemeClr val="bg1"/>
                </a:solidFill>
                <a:latin typeface="Arial" panose="020B0604020202020204" pitchFamily="34" charset="0"/>
                <a:cs typeface="Arial" panose="020B0604020202020204" pitchFamily="34" charset="0"/>
              </a:rPr>
              <a:t>caso</a:t>
            </a:r>
            <a:r>
              <a:rPr lang="en-US" dirty="0">
                <a:solidFill>
                  <a:schemeClr val="bg1"/>
                </a:solidFill>
                <a:latin typeface="Arial" panose="020B0604020202020204" pitchFamily="34" charset="0"/>
                <a:cs typeface="Arial" panose="020B0604020202020204" pitchFamily="34" charset="0"/>
              </a:rPr>
              <a:t> di </a:t>
            </a:r>
            <a:r>
              <a:rPr lang="en-US" dirty="0" err="1">
                <a:solidFill>
                  <a:schemeClr val="bg1"/>
                </a:solidFill>
                <a:latin typeface="Arial" panose="020B0604020202020204" pitchFamily="34" charset="0"/>
                <a:cs typeface="Arial" panose="020B0604020202020204" pitchFamily="34" charset="0"/>
              </a:rPr>
              <a:t>apertura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della</a:t>
            </a:r>
            <a:r>
              <a:rPr lang="en-US" dirty="0">
                <a:solidFill>
                  <a:schemeClr val="bg1"/>
                </a:solidFill>
                <a:latin typeface="Arial" panose="020B0604020202020204" pitchFamily="34" charset="0"/>
                <a:cs typeface="Arial" panose="020B0604020202020204" pitchFamily="34" charset="0"/>
              </a:rPr>
              <a:t> partita IVA </a:t>
            </a:r>
            <a:r>
              <a:rPr lang="en-US" dirty="0" err="1">
                <a:solidFill>
                  <a:schemeClr val="bg1"/>
                </a:solidFill>
                <a:latin typeface="Arial" panose="020B0604020202020204" pitchFamily="34" charset="0"/>
                <a:cs typeface="Arial" panose="020B0604020202020204" pitchFamily="34" charset="0"/>
              </a:rPr>
              <a:t>nel</a:t>
            </a:r>
            <a:r>
              <a:rPr lang="en-US" dirty="0">
                <a:solidFill>
                  <a:schemeClr val="bg1"/>
                </a:solidFill>
                <a:latin typeface="Arial" panose="020B0604020202020204" pitchFamily="34" charset="0"/>
                <a:cs typeface="Arial" panose="020B0604020202020204" pitchFamily="34" charset="0"/>
              </a:rPr>
              <a:t> 2019 e </a:t>
            </a:r>
            <a:r>
              <a:rPr lang="en-US" dirty="0" err="1">
                <a:solidFill>
                  <a:schemeClr val="bg1"/>
                </a:solidFill>
                <a:latin typeface="Arial" panose="020B0604020202020204" pitchFamily="34" charset="0"/>
                <a:cs typeface="Arial" panose="020B0604020202020204" pitchFamily="34" charset="0"/>
              </a:rPr>
              <a:t>si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considera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l’effettuato</a:t>
            </a:r>
            <a:r>
              <a:rPr lang="en-US" dirty="0">
                <a:solidFill>
                  <a:schemeClr val="bg1"/>
                </a:solidFill>
                <a:latin typeface="Arial" panose="020B0604020202020204" pitchFamily="34" charset="0"/>
                <a:cs typeface="Arial" panose="020B0604020202020204" pitchFamily="34" charset="0"/>
              </a:rPr>
              <a:t> dal mese </a:t>
            </a:r>
            <a:r>
              <a:rPr lang="en-US" dirty="0" err="1">
                <a:solidFill>
                  <a:schemeClr val="bg1"/>
                </a:solidFill>
                <a:latin typeface="Arial" panose="020B0604020202020204" pitchFamily="34" charset="0"/>
                <a:cs typeface="Arial" panose="020B0604020202020204" pitchFamily="34" charset="0"/>
              </a:rPr>
              <a:t>successivo</a:t>
            </a:r>
            <a:r>
              <a:rPr lang="en-US" dirty="0">
                <a:solidFill>
                  <a:schemeClr val="bg1"/>
                </a:solidFill>
                <a:latin typeface="Arial" panose="020B0604020202020204" pitchFamily="34" charset="0"/>
                <a:cs typeface="Arial" panose="020B0604020202020204" pitchFamily="34" charset="0"/>
              </a:rPr>
              <a:t> a </a:t>
            </a:r>
            <a:r>
              <a:rPr lang="en-US" dirty="0" err="1">
                <a:solidFill>
                  <a:schemeClr val="bg1"/>
                </a:solidFill>
                <a:latin typeface="Arial" panose="020B0604020202020204" pitchFamily="34" charset="0"/>
                <a:cs typeface="Arial" panose="020B0604020202020204" pitchFamily="34" charset="0"/>
              </a:rPr>
              <a:t>quello</a:t>
            </a:r>
            <a:r>
              <a:rPr lang="en-US" dirty="0">
                <a:solidFill>
                  <a:schemeClr val="bg1"/>
                </a:solidFill>
                <a:latin typeface="Arial" panose="020B0604020202020204" pitchFamily="34" charset="0"/>
                <a:cs typeface="Arial" panose="020B0604020202020204" pitchFamily="34" charset="0"/>
              </a:rPr>
              <a:t> di </a:t>
            </a:r>
            <a:r>
              <a:rPr lang="en-US" dirty="0" err="1">
                <a:solidFill>
                  <a:schemeClr val="bg1"/>
                </a:solidFill>
                <a:latin typeface="Arial" panose="020B0604020202020204" pitchFamily="34" charset="0"/>
                <a:cs typeface="Arial" panose="020B0604020202020204" pitchFamily="34" charset="0"/>
              </a:rPr>
              <a:t>apertura</a:t>
            </a:r>
            <a:r>
              <a:rPr lang="en-US" dirty="0">
                <a:solidFill>
                  <a:schemeClr val="bg1"/>
                </a:solidFill>
                <a:latin typeface="Arial" panose="020B0604020202020204" pitchFamily="34" charset="0"/>
                <a:cs typeface="Arial" panose="020B0604020202020204" pitchFamily="34" charset="0"/>
              </a:rPr>
              <a:t>.</a:t>
            </a:r>
          </a:p>
          <a:p>
            <a:pPr marL="285750" indent="-285750">
              <a:spcBef>
                <a:spcPts val="400"/>
              </a:spcBef>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Occorre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presentare</a:t>
            </a:r>
            <a:r>
              <a:rPr lang="en-US" dirty="0">
                <a:solidFill>
                  <a:schemeClr val="bg1"/>
                </a:solidFill>
                <a:latin typeface="Arial" panose="020B0604020202020204" pitchFamily="34" charset="0"/>
                <a:cs typeface="Arial" panose="020B0604020202020204" pitchFamily="34" charset="0"/>
              </a:rPr>
              <a:t> una </a:t>
            </a:r>
            <a:r>
              <a:rPr lang="en-US" dirty="0" err="1">
                <a:solidFill>
                  <a:schemeClr val="bg1"/>
                </a:solidFill>
                <a:latin typeface="Arial" panose="020B0604020202020204" pitchFamily="34" charset="0"/>
                <a:cs typeface="Arial" panose="020B0604020202020204" pitchFamily="34" charset="0"/>
              </a:rPr>
              <a:t>nuova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istanza</a:t>
            </a:r>
            <a:r>
              <a:rPr lang="en-US" dirty="0">
                <a:solidFill>
                  <a:schemeClr val="bg1"/>
                </a:solidFill>
                <a:latin typeface="Arial" panose="020B0604020202020204" pitchFamily="34" charset="0"/>
                <a:cs typeface="Arial" panose="020B0604020202020204" pitchFamily="34" charset="0"/>
              </a:rPr>
              <a:t> per </a:t>
            </a:r>
            <a:r>
              <a:rPr lang="en-US" dirty="0" err="1">
                <a:solidFill>
                  <a:schemeClr val="bg1"/>
                </a:solidFill>
                <a:latin typeface="Arial" panose="020B0604020202020204" pitchFamily="34" charset="0"/>
                <a:cs typeface="Arial" panose="020B0604020202020204" pitchFamily="34" charset="0"/>
              </a:rPr>
              <a:t>dimostrare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l’ulteriore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danno</a:t>
            </a:r>
            <a:r>
              <a:rPr lang="en-US" dirty="0">
                <a:solidFill>
                  <a:schemeClr val="bg1"/>
                </a:solidFill>
                <a:latin typeface="Arial" panose="020B0604020202020204" pitchFamily="34" charset="0"/>
                <a:cs typeface="Arial" panose="020B0604020202020204" pitchFamily="34" charset="0"/>
              </a:rPr>
              <a:t> subito”</a:t>
            </a:r>
          </a:p>
          <a:p>
            <a:pPr marL="285750" indent="-285750">
              <a:spcBef>
                <a:spcPts val="4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Non è </a:t>
            </a:r>
            <a:r>
              <a:rPr lang="en-US" dirty="0" err="1">
                <a:solidFill>
                  <a:schemeClr val="bg1"/>
                </a:solidFill>
                <a:latin typeface="Arial" panose="020B0604020202020204" pitchFamily="34" charset="0"/>
                <a:cs typeface="Arial" panose="020B0604020202020204" pitchFamily="34" charset="0"/>
              </a:rPr>
              <a:t>erogato</a:t>
            </a:r>
            <a:r>
              <a:rPr lang="en-US" dirty="0">
                <a:solidFill>
                  <a:schemeClr val="bg1"/>
                </a:solidFill>
                <a:latin typeface="Arial" panose="020B0604020202020204" pitchFamily="34" charset="0"/>
                <a:cs typeface="Arial" panose="020B0604020202020204" pitchFamily="34" charset="0"/>
              </a:rPr>
              <a:t> a chi ha </a:t>
            </a:r>
            <a:r>
              <a:rPr lang="en-US" dirty="0" err="1">
                <a:solidFill>
                  <a:schemeClr val="bg1"/>
                </a:solidFill>
                <a:latin typeface="Arial" panose="020B0604020202020204" pitchFamily="34" charset="0"/>
                <a:cs typeface="Arial" panose="020B0604020202020204" pitchFamily="34" charset="0"/>
              </a:rPr>
              <a:t>restituito</a:t>
            </a:r>
            <a:r>
              <a:rPr lang="en-US" dirty="0">
                <a:solidFill>
                  <a:schemeClr val="bg1"/>
                </a:solidFill>
                <a:latin typeface="Arial" panose="020B0604020202020204" pitchFamily="34" charset="0"/>
                <a:cs typeface="Arial" panose="020B0604020202020204" pitchFamily="34" charset="0"/>
              </a:rPr>
              <a:t> il </a:t>
            </a:r>
            <a:r>
              <a:rPr lang="en-US" dirty="0" err="1">
                <a:solidFill>
                  <a:schemeClr val="bg1"/>
                </a:solidFill>
                <a:latin typeface="Arial" panose="020B0604020202020204" pitchFamily="34" charset="0"/>
                <a:cs typeface="Arial" panose="020B0604020202020204" pitchFamily="34" charset="0"/>
              </a:rPr>
              <a:t>precedente</a:t>
            </a:r>
            <a:r>
              <a:rPr lang="en-US" dirty="0">
                <a:solidFill>
                  <a:schemeClr val="bg1"/>
                </a:solidFill>
                <a:latin typeface="Arial" panose="020B0604020202020204" pitchFamily="34" charset="0"/>
                <a:cs typeface="Arial" panose="020B0604020202020204" pitchFamily="34" charset="0"/>
              </a:rPr>
              <a:t> CFP</a:t>
            </a:r>
          </a:p>
        </p:txBody>
      </p:sp>
      <p:grpSp>
        <p:nvGrpSpPr>
          <p:cNvPr id="32" name="Group 20">
            <a:extLst>
              <a:ext uri="{FF2B5EF4-FFF2-40B4-BE49-F238E27FC236}">
                <a16:creationId xmlns:a16="http://schemas.microsoft.com/office/drawing/2014/main" id="{E36BDC3A-FEEC-4749-A524-3869827D5BF0}"/>
              </a:ext>
            </a:extLst>
          </p:cNvPr>
          <p:cNvGrpSpPr/>
          <p:nvPr/>
        </p:nvGrpSpPr>
        <p:grpSpPr>
          <a:xfrm rot="10800000">
            <a:off x="10975085" y="783665"/>
            <a:ext cx="1069036" cy="3231093"/>
            <a:chOff x="-1" y="2578983"/>
            <a:chExt cx="1603802" cy="4847387"/>
          </a:xfrm>
        </p:grpSpPr>
        <p:sp>
          <p:nvSpPr>
            <p:cNvPr id="33" name="Rectangle 21">
              <a:extLst>
                <a:ext uri="{FF2B5EF4-FFF2-40B4-BE49-F238E27FC236}">
                  <a16:creationId xmlns:a16="http://schemas.microsoft.com/office/drawing/2014/main" id="{5B0E5F2A-B75C-45AA-9EDB-C59F2235F406}"/>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34" name="Freeform: Shape 22">
              <a:extLst>
                <a:ext uri="{FF2B5EF4-FFF2-40B4-BE49-F238E27FC236}">
                  <a16:creationId xmlns:a16="http://schemas.microsoft.com/office/drawing/2014/main" id="{EC8E23C1-6545-4679-8E74-BC99D93B9A6E}"/>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dirty="0"/>
            </a:p>
          </p:txBody>
        </p:sp>
      </p:grpSp>
      <p:sp>
        <p:nvSpPr>
          <p:cNvPr id="13" name="CasellaDiTesto 12">
            <a:extLst>
              <a:ext uri="{FF2B5EF4-FFF2-40B4-BE49-F238E27FC236}">
                <a16:creationId xmlns:a16="http://schemas.microsoft.com/office/drawing/2014/main" id="{D565606E-E334-4016-9E5F-7059DDF15191}"/>
              </a:ext>
            </a:extLst>
          </p:cNvPr>
          <p:cNvSpPr txBox="1"/>
          <p:nvPr/>
        </p:nvSpPr>
        <p:spPr>
          <a:xfrm>
            <a:off x="1755932" y="4553816"/>
            <a:ext cx="8201166" cy="1077218"/>
          </a:xfrm>
          <a:prstGeom prst="rect">
            <a:avLst/>
          </a:prstGeom>
          <a:noFill/>
        </p:spPr>
        <p:txBody>
          <a:bodyPr wrap="square" rtlCol="0">
            <a:spAutoFit/>
          </a:bodyPr>
          <a:lstStyle/>
          <a:p>
            <a:pPr algn="just"/>
            <a:r>
              <a:rPr lang="it-IT" sz="1600" dirty="0">
                <a:latin typeface="Arial" panose="020B0604020202020204" pitchFamily="34" charset="0"/>
                <a:cs typeface="Arial" panose="020B0604020202020204" pitchFamily="34" charset="0"/>
              </a:rPr>
              <a:t>Il Comunicato Stampa MEF/AE del 2 luglio 2021 informa che dal 5 luglio 2021 al 2 settembre 2021 è possibile presentare via web l’istanza per la richiesta del CFP – dal 7 luglio 2021 per chi invia il file tramite software -.</a:t>
            </a:r>
          </a:p>
          <a:p>
            <a:pPr algn="just"/>
            <a:endParaRPr lang="it-IT" sz="1600" dirty="0"/>
          </a:p>
        </p:txBody>
      </p:sp>
      <p:pic>
        <p:nvPicPr>
          <p:cNvPr id="15" name="Picture 2" descr="Submission for the ESNR Awards 2019 Update: Deadline prolonged until 31st  March 2019 • News • ESNR">
            <a:extLst>
              <a:ext uri="{FF2B5EF4-FFF2-40B4-BE49-F238E27FC236}">
                <a16:creationId xmlns:a16="http://schemas.microsoft.com/office/drawing/2014/main" id="{CDCAE2B7-EA45-4EAF-BADF-DED310474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743" y="5374729"/>
            <a:ext cx="1455355" cy="670878"/>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884;p203">
            <a:extLst>
              <a:ext uri="{FF2B5EF4-FFF2-40B4-BE49-F238E27FC236}">
                <a16:creationId xmlns:a16="http://schemas.microsoft.com/office/drawing/2014/main" id="{36923A2C-4317-477E-90C1-E82E97FA2C37}"/>
              </a:ext>
            </a:extLst>
          </p:cNvPr>
          <p:cNvSpPr txBox="1"/>
          <p:nvPr/>
        </p:nvSpPr>
        <p:spPr>
          <a:xfrm>
            <a:off x="9781005" y="1615576"/>
            <a:ext cx="970366" cy="569299"/>
          </a:xfrm>
          <a:prstGeom prst="rect">
            <a:avLst/>
          </a:prstGeom>
          <a:noFill/>
          <a:ln>
            <a:noFill/>
          </a:ln>
        </p:spPr>
        <p:txBody>
          <a:bodyPr spcFirstLastPara="1" wrap="square" lIns="60941" tIns="30462" rIns="60941" bIns="30462" anchor="t" anchorCtr="0">
            <a:noAutofit/>
          </a:bodyPr>
          <a:lstStyle/>
          <a:p>
            <a:pPr algn="ctr">
              <a:lnSpc>
                <a:spcPct val="150000"/>
              </a:lnSpc>
            </a:pPr>
            <a:r>
              <a:rPr lang="en-US" sz="2000" dirty="0">
                <a:solidFill>
                  <a:schemeClr val="accent5">
                    <a:lumMod val="60000"/>
                    <a:lumOff val="40000"/>
                  </a:schemeClr>
                </a:solidFill>
                <a:latin typeface="Arial" panose="020B0604020202020204" pitchFamily="34" charset="0"/>
                <a:ea typeface="Montserrat Black"/>
                <a:cs typeface="Arial" panose="020B0604020202020204" pitchFamily="34" charset="0"/>
                <a:sym typeface="Montserrat Black"/>
              </a:rPr>
              <a:t>1b</a:t>
            </a:r>
            <a:endParaRPr sz="1100"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AC0FF13F-A222-4B0E-B3B0-23216972A540}"/>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331592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a:extLst>
              <a:ext uri="{FF2B5EF4-FFF2-40B4-BE49-F238E27FC236}">
                <a16:creationId xmlns:a16="http://schemas.microsoft.com/office/drawing/2014/main" id="{B8DBA059-B80A-A443-9BD7-24D6D58924A9}"/>
              </a:ext>
            </a:extLst>
          </p:cNvPr>
          <p:cNvSpPr>
            <a:spLocks/>
          </p:cNvSpPr>
          <p:nvPr/>
        </p:nvSpPr>
        <p:spPr bwMode="auto">
          <a:xfrm rot="16200000">
            <a:off x="6088221" y="-1426376"/>
            <a:ext cx="1845818" cy="7351058"/>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B18FD310-845C-44D8-953B-601115602A1C}"/>
              </a:ext>
            </a:extLst>
          </p:cNvPr>
          <p:cNvSpPr/>
          <p:nvPr/>
        </p:nvSpPr>
        <p:spPr>
          <a:xfrm>
            <a:off x="843266" y="1243173"/>
            <a:ext cx="2185827" cy="2185827"/>
          </a:xfrm>
          <a:prstGeom prst="ellipse">
            <a:avLst/>
          </a:prstGeom>
          <a:solidFill>
            <a:schemeClr val="accent2"/>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6C22572E-5487-4211-9C5C-D135A0381F24}"/>
              </a:ext>
            </a:extLst>
          </p:cNvPr>
          <p:cNvGrpSpPr/>
          <p:nvPr/>
        </p:nvGrpSpPr>
        <p:grpSpPr>
          <a:xfrm>
            <a:off x="114233" y="779735"/>
            <a:ext cx="1069036" cy="3231093"/>
            <a:chOff x="-1" y="2578983"/>
            <a:chExt cx="1603802" cy="4847387"/>
          </a:xfrm>
        </p:grpSpPr>
        <p:sp>
          <p:nvSpPr>
            <p:cNvPr id="35" name="Rectangle 34">
              <a:extLst>
                <a:ext uri="{FF2B5EF4-FFF2-40B4-BE49-F238E27FC236}">
                  <a16:creationId xmlns:a16="http://schemas.microsoft.com/office/drawing/2014/main" id="{894A5C53-27DD-48A8-B18A-EA31B4E9E7DA}"/>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3C3CE9A7-AAC7-46A2-9A74-5B4F0568459E}"/>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dirty="0">
                <a:latin typeface="Arial" panose="020B0604020202020204" pitchFamily="34" charset="0"/>
                <a:cs typeface="Arial" panose="020B0604020202020204" pitchFamily="34" charset="0"/>
              </a:endParaRPr>
            </a:p>
          </p:txBody>
        </p:sp>
      </p:gr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3169920" y="50800"/>
            <a:ext cx="6136640" cy="523220"/>
          </a:xfrm>
          <a:prstGeom prst="rect">
            <a:avLst/>
          </a:prstGeom>
          <a:noFill/>
        </p:spPr>
        <p:txBody>
          <a:bodyPr wrap="square" rtlCol="0">
            <a:spAutoFit/>
          </a:bodyPr>
          <a:lstStyle/>
          <a:p>
            <a:pPr algn="ctr"/>
            <a:r>
              <a:rPr lang="it-IT" sz="2800" b="1" dirty="0">
                <a:solidFill>
                  <a:schemeClr val="bg1"/>
                </a:solidFill>
                <a:latin typeface="Arial" panose="020B0604020202020204" pitchFamily="34" charset="0"/>
                <a:cs typeface="Arial" panose="020B0604020202020204" pitchFamily="34" charset="0"/>
              </a:rPr>
              <a:t>CONTRIBUTO A FONDO PERDUTO </a:t>
            </a:r>
          </a:p>
        </p:txBody>
      </p:sp>
      <p:sp>
        <p:nvSpPr>
          <p:cNvPr id="52" name="TextBox 18">
            <a:extLst>
              <a:ext uri="{FF2B5EF4-FFF2-40B4-BE49-F238E27FC236}">
                <a16:creationId xmlns:a16="http://schemas.microsoft.com/office/drawing/2014/main" id="{80C6464B-10E2-4972-B25A-F3FE9B0B36E3}"/>
              </a:ext>
            </a:extLst>
          </p:cNvPr>
          <p:cNvSpPr txBox="1"/>
          <p:nvPr/>
        </p:nvSpPr>
        <p:spPr>
          <a:xfrm>
            <a:off x="1060931" y="2010578"/>
            <a:ext cx="1750496" cy="830997"/>
          </a:xfrm>
          <a:prstGeom prst="rect">
            <a:avLst/>
          </a:prstGeom>
          <a:noFill/>
        </p:spPr>
        <p:txBody>
          <a:bodyPr wrap="square" rtlCol="0">
            <a:spAutoFit/>
          </a:bodyPr>
          <a:lstStyle/>
          <a:p>
            <a:pPr algn="ctr"/>
            <a:r>
              <a:rPr lang="en-US" sz="1600" b="1" dirty="0" err="1">
                <a:solidFill>
                  <a:schemeClr val="bg1"/>
                </a:solidFill>
                <a:latin typeface="Arial" panose="020B0604020202020204" pitchFamily="34" charset="0"/>
                <a:cs typeface="Arial" panose="020B0604020202020204" pitchFamily="34" charset="0"/>
              </a:rPr>
              <a:t>Contributo</a:t>
            </a:r>
            <a:r>
              <a:rPr lang="en-US" sz="1600" b="1" dirty="0">
                <a:solidFill>
                  <a:schemeClr val="bg1"/>
                </a:solidFill>
                <a:latin typeface="Arial" panose="020B0604020202020204" pitchFamily="34" charset="0"/>
                <a:cs typeface="Arial" panose="020B0604020202020204" pitchFamily="34" charset="0"/>
              </a:rPr>
              <a:t> per chi NON </a:t>
            </a:r>
            <a:r>
              <a:rPr lang="en-US" sz="1600" b="1" dirty="0" err="1">
                <a:solidFill>
                  <a:schemeClr val="bg1"/>
                </a:solidFill>
                <a:latin typeface="Arial" panose="020B0604020202020204" pitchFamily="34" charset="0"/>
                <a:cs typeface="Arial" panose="020B0604020202020204" pitchFamily="34" charset="0"/>
              </a:rPr>
              <a:t>l’ha</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ricevuto</a:t>
            </a:r>
            <a:endParaRPr lang="en-US" sz="1600" b="1" dirty="0">
              <a:solidFill>
                <a:schemeClr val="bg1"/>
              </a:solidFill>
              <a:latin typeface="Arial" panose="020B0604020202020204" pitchFamily="34" charset="0"/>
              <a:cs typeface="Arial" panose="020B0604020202020204" pitchFamily="34" charset="0"/>
            </a:endParaRPr>
          </a:p>
        </p:txBody>
      </p:sp>
      <p:sp>
        <p:nvSpPr>
          <p:cNvPr id="41" name="Google Shape;1884;p203">
            <a:extLst>
              <a:ext uri="{FF2B5EF4-FFF2-40B4-BE49-F238E27FC236}">
                <a16:creationId xmlns:a16="http://schemas.microsoft.com/office/drawing/2014/main" id="{B805E583-4DE1-49F9-B1F8-9545420E4BC3}"/>
              </a:ext>
            </a:extLst>
          </p:cNvPr>
          <p:cNvSpPr txBox="1"/>
          <p:nvPr/>
        </p:nvSpPr>
        <p:spPr>
          <a:xfrm>
            <a:off x="1391801" y="1441279"/>
            <a:ext cx="970366" cy="569299"/>
          </a:xfrm>
          <a:prstGeom prst="rect">
            <a:avLst/>
          </a:prstGeom>
          <a:noFill/>
          <a:ln>
            <a:noFill/>
          </a:ln>
        </p:spPr>
        <p:txBody>
          <a:bodyPr spcFirstLastPara="1" wrap="square" lIns="60941" tIns="30462" rIns="60941" bIns="30462" anchor="t" anchorCtr="0">
            <a:noAutofit/>
          </a:bodyPr>
          <a:lstStyle/>
          <a:p>
            <a:pPr algn="ctr">
              <a:lnSpc>
                <a:spcPct val="150000"/>
              </a:lnSpc>
            </a:pPr>
            <a:r>
              <a:rPr lang="en-US" sz="2400" dirty="0">
                <a:solidFill>
                  <a:schemeClr val="bg1"/>
                </a:solidFill>
                <a:latin typeface="Arial" panose="020B0604020202020204" pitchFamily="34" charset="0"/>
                <a:ea typeface="Montserrat Black"/>
                <a:cs typeface="Arial" panose="020B0604020202020204" pitchFamily="34" charset="0"/>
                <a:sym typeface="Montserrat Black"/>
              </a:rPr>
              <a:t>1c</a:t>
            </a:r>
            <a:endParaRPr sz="1200" dirty="0">
              <a:solidFill>
                <a:schemeClr val="bg1"/>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8E295248-239C-4A46-9468-7DD0A5A64804}"/>
              </a:ext>
            </a:extLst>
          </p:cNvPr>
          <p:cNvSpPr txBox="1"/>
          <p:nvPr/>
        </p:nvSpPr>
        <p:spPr>
          <a:xfrm>
            <a:off x="3518335" y="1509020"/>
            <a:ext cx="6985590" cy="1477328"/>
          </a:xfrm>
          <a:prstGeom prst="rect">
            <a:avLst/>
          </a:prstGeom>
          <a:noFill/>
          <a:ln>
            <a:noFill/>
          </a:ln>
        </p:spPr>
        <p:txBody>
          <a:bodyPr wrap="square" rtlCol="0">
            <a:spAutoFit/>
          </a:bodyPr>
          <a:lstStyle/>
          <a:p>
            <a:pPr algn="just"/>
            <a:r>
              <a:rPr lang="it-IT" dirty="0">
                <a:solidFill>
                  <a:schemeClr val="bg1"/>
                </a:solidFill>
                <a:latin typeface="Arial" panose="020B0604020202020204" pitchFamily="34" charset="0"/>
                <a:cs typeface="Arial" panose="020B0604020202020204" pitchFamily="34" charset="0"/>
              </a:rPr>
              <a:t>Erogabile ai soggetti che non hanno ricevuto il CFP del DL Sostegni bis perché non hanno presentato l’istanza al contributo Sostegni o l’hanno presentata ma è stata scartata oppure, ancora, hanno restituito interamente il contributo Sostegni in quanto indebitamente percepito.</a:t>
            </a:r>
          </a:p>
        </p:txBody>
      </p:sp>
      <p:sp>
        <p:nvSpPr>
          <p:cNvPr id="6" name="CasellaDiTesto 5">
            <a:extLst>
              <a:ext uri="{FF2B5EF4-FFF2-40B4-BE49-F238E27FC236}">
                <a16:creationId xmlns:a16="http://schemas.microsoft.com/office/drawing/2014/main" id="{6F74A519-ECFC-4092-B4AC-00E7A279A00B}"/>
              </a:ext>
            </a:extLst>
          </p:cNvPr>
          <p:cNvSpPr txBox="1"/>
          <p:nvPr/>
        </p:nvSpPr>
        <p:spPr>
          <a:xfrm>
            <a:off x="2544219" y="4320805"/>
            <a:ext cx="7103561" cy="1200329"/>
          </a:xfrm>
          <a:prstGeom prst="rect">
            <a:avLst/>
          </a:prstGeom>
          <a:noFill/>
        </p:spPr>
        <p:txBody>
          <a:bodyPr wrap="square" rtlCol="0">
            <a:spAutoFit/>
          </a:bodyPr>
          <a:lstStyle/>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Per tali soggetti vigono le stesse condizioni di accesso, le stesse modalità di calcolo e le stesse modalità di erogazione previste per il C. «attività stagionali» ma si applicano percentuali superiori alla differenza delle medie mensili.</a:t>
            </a:r>
          </a:p>
        </p:txBody>
      </p:sp>
      <p:sp>
        <p:nvSpPr>
          <p:cNvPr id="3" name="Diverso da 2">
            <a:extLst>
              <a:ext uri="{FF2B5EF4-FFF2-40B4-BE49-F238E27FC236}">
                <a16:creationId xmlns:a16="http://schemas.microsoft.com/office/drawing/2014/main" id="{E4699EE3-DF86-4481-9F80-3D9EE9B8BD33}"/>
              </a:ext>
            </a:extLst>
          </p:cNvPr>
          <p:cNvSpPr/>
          <p:nvPr/>
        </p:nvSpPr>
        <p:spPr>
          <a:xfrm>
            <a:off x="9826293" y="4612537"/>
            <a:ext cx="961450" cy="670878"/>
          </a:xfrm>
          <a:prstGeom prst="mathNotEqua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CasellaDiTesto 15">
            <a:extLst>
              <a:ext uri="{FF2B5EF4-FFF2-40B4-BE49-F238E27FC236}">
                <a16:creationId xmlns:a16="http://schemas.microsoft.com/office/drawing/2014/main" id="{1BED9A52-D7B6-44E6-86EA-95CCA14A8A00}"/>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4063303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3027680" y="126235"/>
            <a:ext cx="6136640" cy="523220"/>
          </a:xfrm>
          <a:prstGeom prst="rect">
            <a:avLst/>
          </a:prstGeom>
          <a:noFill/>
        </p:spPr>
        <p:txBody>
          <a:bodyPr wrap="square" rtlCol="0">
            <a:spAutoFit/>
          </a:bodyPr>
          <a:lstStyle/>
          <a:p>
            <a:pPr algn="ctr"/>
            <a:r>
              <a:rPr lang="it-IT" sz="2800" b="1" dirty="0">
                <a:solidFill>
                  <a:schemeClr val="bg1"/>
                </a:solidFill>
              </a:rPr>
              <a:t>CONTRIBUTO A FONDO PERDUTO </a:t>
            </a:r>
          </a:p>
        </p:txBody>
      </p:sp>
      <p:pic>
        <p:nvPicPr>
          <p:cNvPr id="12" name="Immagine 11">
            <a:extLst>
              <a:ext uri="{FF2B5EF4-FFF2-40B4-BE49-F238E27FC236}">
                <a16:creationId xmlns:a16="http://schemas.microsoft.com/office/drawing/2014/main" id="{48B5CE09-3016-4AE4-9BE1-D0ECDCE89637}"/>
              </a:ext>
            </a:extLst>
          </p:cNvPr>
          <p:cNvPicPr/>
          <p:nvPr/>
        </p:nvPicPr>
        <p:blipFill rotWithShape="1">
          <a:blip r:embed="rId3"/>
          <a:srcRect l="26665" t="47962" r="27059" b="13669"/>
          <a:stretch/>
        </p:blipFill>
        <p:spPr bwMode="auto">
          <a:xfrm>
            <a:off x="2222206" y="1269419"/>
            <a:ext cx="8973878" cy="4288659"/>
          </a:xfrm>
          <a:prstGeom prst="rect">
            <a:avLst/>
          </a:prstGeom>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D87C5102-1B20-4E6A-B5A1-1237BAFC9D29}"/>
              </a:ext>
            </a:extLst>
          </p:cNvPr>
          <p:cNvPicPr>
            <a:picLocks noChangeAspect="1"/>
          </p:cNvPicPr>
          <p:nvPr/>
        </p:nvPicPr>
        <p:blipFill rotWithShape="1">
          <a:blip r:embed="rId4"/>
          <a:srcRect l="21781" t="14793" r="23614" b="15870"/>
          <a:stretch/>
        </p:blipFill>
        <p:spPr>
          <a:xfrm>
            <a:off x="475713" y="3408223"/>
            <a:ext cx="1510747" cy="2059387"/>
          </a:xfrm>
          <a:prstGeom prst="rect">
            <a:avLst/>
          </a:prstGeom>
        </p:spPr>
      </p:pic>
      <p:cxnSp>
        <p:nvCxnSpPr>
          <p:cNvPr id="3" name="Connettore diritto 2">
            <a:extLst>
              <a:ext uri="{FF2B5EF4-FFF2-40B4-BE49-F238E27FC236}">
                <a16:creationId xmlns:a16="http://schemas.microsoft.com/office/drawing/2014/main" id="{E3F16206-7502-4676-81BB-3B764EC82EA3}"/>
              </a:ext>
            </a:extLst>
          </p:cNvPr>
          <p:cNvCxnSpPr>
            <a:cxnSpLocks/>
          </p:cNvCxnSpPr>
          <p:nvPr/>
        </p:nvCxnSpPr>
        <p:spPr>
          <a:xfrm>
            <a:off x="2351315" y="2906485"/>
            <a:ext cx="8741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ttangolo 10" descr="FR&#10;">
            <a:extLst>
              <a:ext uri="{FF2B5EF4-FFF2-40B4-BE49-F238E27FC236}">
                <a16:creationId xmlns:a16="http://schemas.microsoft.com/office/drawing/2014/main" id="{F76E3637-1227-4E12-8C9B-C00E0593492B}"/>
              </a:ext>
            </a:extLst>
          </p:cNvPr>
          <p:cNvSpPr/>
          <p:nvPr/>
        </p:nvSpPr>
        <p:spPr>
          <a:xfrm>
            <a:off x="522139" y="5496338"/>
            <a:ext cx="1224500" cy="394582"/>
          </a:xfrm>
          <a:prstGeom prst="re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200" b="1" dirty="0">
                <a:solidFill>
                  <a:schemeClr val="bg1"/>
                </a:solidFill>
                <a:latin typeface="Arial" panose="020B0604020202020204" pitchFamily="34" charset="0"/>
                <a:cs typeface="Arial" panose="020B0604020202020204" pitchFamily="34" charset="0"/>
              </a:rPr>
              <a:t>FOCUS</a:t>
            </a:r>
          </a:p>
        </p:txBody>
      </p:sp>
      <p:pic>
        <p:nvPicPr>
          <p:cNvPr id="10" name="Immagine 9">
            <a:extLst>
              <a:ext uri="{FF2B5EF4-FFF2-40B4-BE49-F238E27FC236}">
                <a16:creationId xmlns:a16="http://schemas.microsoft.com/office/drawing/2014/main" id="{B6B78D21-C3A0-4814-9FA1-A6ED94283422}"/>
              </a:ext>
            </a:extLst>
          </p:cNvPr>
          <p:cNvPicPr>
            <a:picLocks noChangeAspect="1"/>
          </p:cNvPicPr>
          <p:nvPr/>
        </p:nvPicPr>
        <p:blipFill>
          <a:blip r:embed="rId5"/>
          <a:stretch>
            <a:fillRect/>
          </a:stretch>
        </p:blipFill>
        <p:spPr>
          <a:xfrm>
            <a:off x="11103443" y="6304302"/>
            <a:ext cx="812321" cy="402457"/>
          </a:xfrm>
          <a:prstGeom prst="rect">
            <a:avLst/>
          </a:prstGeom>
        </p:spPr>
      </p:pic>
      <p:sp>
        <p:nvSpPr>
          <p:cNvPr id="13" name="CasellaDiTesto 12">
            <a:extLst>
              <a:ext uri="{FF2B5EF4-FFF2-40B4-BE49-F238E27FC236}">
                <a16:creationId xmlns:a16="http://schemas.microsoft.com/office/drawing/2014/main" id="{E889E27D-60CD-492E-80DF-66A12B233C53}"/>
              </a:ext>
            </a:extLst>
          </p:cNvPr>
          <p:cNvSpPr txBox="1"/>
          <p:nvPr/>
        </p:nvSpPr>
        <p:spPr>
          <a:xfrm>
            <a:off x="-150946" y="636614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793369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4">
            <a:extLst>
              <a:ext uri="{FF2B5EF4-FFF2-40B4-BE49-F238E27FC236}">
                <a16:creationId xmlns:a16="http://schemas.microsoft.com/office/drawing/2014/main" id="{B1F89097-0DEA-7D49-8B5C-FE48995CDC65}"/>
              </a:ext>
            </a:extLst>
          </p:cNvPr>
          <p:cNvSpPr>
            <a:spLocks/>
          </p:cNvSpPr>
          <p:nvPr/>
        </p:nvSpPr>
        <p:spPr bwMode="auto">
          <a:xfrm rot="16200000">
            <a:off x="2534128" y="-1345405"/>
            <a:ext cx="563438" cy="495779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3169920" y="50800"/>
            <a:ext cx="6136640" cy="523220"/>
          </a:xfrm>
          <a:prstGeom prst="rect">
            <a:avLst/>
          </a:prstGeom>
          <a:no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CREDITO DI IMPOSTA LOCAZIONI</a:t>
            </a:r>
          </a:p>
        </p:txBody>
      </p:sp>
      <p:sp>
        <p:nvSpPr>
          <p:cNvPr id="15" name="CasellaDiTesto 14">
            <a:extLst>
              <a:ext uri="{FF2B5EF4-FFF2-40B4-BE49-F238E27FC236}">
                <a16:creationId xmlns:a16="http://schemas.microsoft.com/office/drawing/2014/main" id="{36CB3979-A5C7-4F10-9C55-4439428F549E}"/>
              </a:ext>
            </a:extLst>
          </p:cNvPr>
          <p:cNvSpPr txBox="1"/>
          <p:nvPr/>
        </p:nvSpPr>
        <p:spPr>
          <a:xfrm>
            <a:off x="446677" y="930517"/>
            <a:ext cx="11298646" cy="4503669"/>
          </a:xfrm>
          <a:prstGeom prst="rect">
            <a:avLst/>
          </a:prstGeom>
          <a:noFill/>
          <a:ln>
            <a:noFill/>
          </a:ln>
        </p:spPr>
        <p:txBody>
          <a:bodyPr wrap="square" rtlCol="0">
            <a:spAutoFit/>
          </a:bodyPr>
          <a:lstStyle/>
          <a:p>
            <a:pPr algn="just"/>
            <a:r>
              <a:rPr lang="it-IT" sz="2000" b="1" dirty="0">
                <a:solidFill>
                  <a:schemeClr val="bg1"/>
                </a:solidFill>
                <a:latin typeface="Arial" panose="020B0604020202020204" pitchFamily="34" charset="0"/>
                <a:cs typeface="Arial" panose="020B0604020202020204" pitchFamily="34" charset="0"/>
              </a:rPr>
              <a:t>Modalità di utilizzo e altre disposizioni</a:t>
            </a:r>
          </a:p>
          <a:p>
            <a:pPr algn="just"/>
            <a:endParaRPr lang="it-IT" sz="2000" dirty="0">
              <a:solidFill>
                <a:schemeClr val="tx2"/>
              </a:solidFill>
              <a:latin typeface="Arial" panose="020B0604020202020204" pitchFamily="34" charset="0"/>
              <a:cs typeface="Arial" panose="020B0604020202020204" pitchFamily="34" charset="0"/>
            </a:endParaRPr>
          </a:p>
          <a:p>
            <a:pPr>
              <a:lnSpc>
                <a:spcPct val="107000"/>
              </a:lnSpc>
              <a:spcAft>
                <a:spcPts val="750"/>
              </a:spcAft>
            </a:pP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Il credito d'imposta può essere:</a:t>
            </a:r>
            <a:endParaRPr lang="it-IT"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utilizzato in </a:t>
            </a:r>
            <a:r>
              <a:rPr lang="it-IT" sz="1800" b="1" dirty="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compensazione</a:t>
            </a: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nel modello F24 (codice tributo "6920") </a:t>
            </a:r>
          </a:p>
          <a:p>
            <a:pPr marL="742950" lvl="1" indent="-285750">
              <a:lnSpc>
                <a:spcPct val="107000"/>
              </a:lnSpc>
              <a:spcAft>
                <a:spcPts val="800"/>
              </a:spcAft>
              <a:buSzPts val="1000"/>
              <a:buFont typeface="Wingdings" panose="05000000000000000000" pitchFamily="2" charset="2"/>
              <a:buChar char="Ø"/>
              <a:tabLst>
                <a:tab pos="457200" algn="l"/>
              </a:tabLs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tramite i servizi telematici dell'Agenzia delle Entrate</a:t>
            </a:r>
          </a:p>
          <a:p>
            <a:pPr marL="742950" lvl="1" indent="-285750">
              <a:lnSpc>
                <a:spcPct val="107000"/>
              </a:lnSpc>
              <a:spcAft>
                <a:spcPts val="800"/>
              </a:spcAft>
              <a:buSzPts val="1000"/>
              <a:buFont typeface="Wingdings" panose="05000000000000000000" pitchFamily="2" charset="2"/>
              <a:buChar char="Ø"/>
              <a:tabLst>
                <a:tab pos="457200" algn="l"/>
              </a:tabLs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successivamente all'avvenuto pagamento del canone</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utilizzato nella </a:t>
            </a:r>
            <a:r>
              <a:rPr lang="it-IT" sz="1800" b="1" u="sng"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dichiarazione dei redditi </a:t>
            </a: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relativa al periodo d'imposta di sostenimento della spesa</a:t>
            </a:r>
            <a:endParaRPr lang="it-IT"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b="1" dirty="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ceduto</a:t>
            </a: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anche parzialmente, ai sensi dell'</a:t>
            </a:r>
            <a:r>
              <a:rPr lang="it-IT" sz="1800" b="1" u="none" strike="noStrike" dirty="0">
                <a:solidFill>
                  <a:schemeClr val="tx2"/>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art. 122</a:t>
            </a:r>
            <a:r>
              <a:rPr lang="it-IT"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del DL 34/2020 ad altri soggetti, compresi istituti di credito o il locatore stesso</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endParaRPr lang="it-I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750"/>
              </a:spcAft>
            </a:pPr>
            <a:endParaRPr lang="it-IT"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it-IT" sz="2000" dirty="0">
              <a:solidFill>
                <a:schemeClr val="tx2"/>
              </a:solidFill>
              <a:latin typeface="Arial" panose="020B0604020202020204" pitchFamily="34" charset="0"/>
              <a:cs typeface="Arial" panose="020B0604020202020204" pitchFamily="34" charset="0"/>
            </a:endParaRPr>
          </a:p>
        </p:txBody>
      </p:sp>
      <p:pic>
        <p:nvPicPr>
          <p:cNvPr id="10" name="Picture 2" descr="Buy, hand, home, house, money, real estate">
            <a:extLst>
              <a:ext uri="{FF2B5EF4-FFF2-40B4-BE49-F238E27FC236}">
                <a16:creationId xmlns:a16="http://schemas.microsoft.com/office/drawing/2014/main" id="{7A9C1D96-DFB5-4C01-851C-5F39E82746A7}"/>
              </a:ext>
            </a:extLst>
          </p:cNvPr>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aintStrokes/>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753600" y="124958"/>
            <a:ext cx="2438400" cy="2438400"/>
          </a:xfrm>
          <a:prstGeom prst="rect">
            <a:avLst/>
          </a:prstGeom>
          <a:noFill/>
        </p:spPr>
      </p:pic>
      <p:sp>
        <p:nvSpPr>
          <p:cNvPr id="11" name="Freeform 14">
            <a:extLst>
              <a:ext uri="{FF2B5EF4-FFF2-40B4-BE49-F238E27FC236}">
                <a16:creationId xmlns:a16="http://schemas.microsoft.com/office/drawing/2014/main" id="{C4E4DCAF-3D7F-451D-B7D8-416A43F46916}"/>
              </a:ext>
            </a:extLst>
          </p:cNvPr>
          <p:cNvSpPr>
            <a:spLocks/>
          </p:cNvSpPr>
          <p:nvPr/>
        </p:nvSpPr>
        <p:spPr bwMode="auto">
          <a:xfrm rot="16200000">
            <a:off x="5330440" y="-144167"/>
            <a:ext cx="1752884" cy="10687974"/>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2" name="CasellaDiTesto 1">
            <a:extLst>
              <a:ext uri="{FF2B5EF4-FFF2-40B4-BE49-F238E27FC236}">
                <a16:creationId xmlns:a16="http://schemas.microsoft.com/office/drawing/2014/main" id="{F32F69C2-834C-41B2-8C76-621E24718B09}"/>
              </a:ext>
            </a:extLst>
          </p:cNvPr>
          <p:cNvSpPr txBox="1"/>
          <p:nvPr/>
        </p:nvSpPr>
        <p:spPr>
          <a:xfrm>
            <a:off x="1017032" y="4443421"/>
            <a:ext cx="8555421" cy="1891865"/>
          </a:xfrm>
          <a:prstGeom prst="rect">
            <a:avLst/>
          </a:prstGeom>
          <a:noFill/>
        </p:spPr>
        <p:txBody>
          <a:bodyPr wrap="square" rtlCol="0">
            <a:spAutoFit/>
          </a:bodyPr>
          <a:lstStyle/>
          <a:p>
            <a:pPr marL="285750" indent="-285750">
              <a:lnSpc>
                <a:spcPct val="107000"/>
              </a:lnSpc>
              <a:spcAft>
                <a:spcPts val="750"/>
              </a:spcAft>
              <a:buFont typeface="Wingdings" panose="05000000000000000000" pitchFamily="2" charset="2"/>
              <a:buChar char="ü"/>
            </a:pP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comunicazione avvenuta cessione (</a:t>
            </a:r>
            <a:r>
              <a:rPr lang="it-IT" sz="16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provv</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AE 1.7.2020 n. </a:t>
            </a:r>
            <a:r>
              <a:rPr lang="it-IT" sz="1600" b="1"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250739</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6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provv</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14.12.2020 n. </a:t>
            </a:r>
            <a:r>
              <a:rPr lang="it-IT" sz="1600" b="1"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378222</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sz="16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provv</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12.2.2021 n. </a:t>
            </a:r>
            <a:r>
              <a:rPr lang="it-IT" sz="1600" b="1"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43058</a:t>
            </a:r>
            <a:r>
              <a:rPr lang="it-IT" sz="16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it-IT" sz="1600" i="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7000"/>
              </a:lnSpc>
              <a:spcAft>
                <a:spcPts val="750"/>
              </a:spcAft>
              <a:buFont typeface="Wingdings" panose="05000000000000000000" pitchFamily="2" charset="2"/>
              <a:buChar char="ü"/>
            </a:pP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stesse modalità di utilizzo per i cessionari (</a:t>
            </a:r>
            <a:r>
              <a:rPr lang="it-IT" sz="1600" i="1" dirty="0">
                <a:solidFill>
                  <a:schemeClr val="bg1"/>
                </a:solidFill>
                <a:latin typeface="Arial" panose="020B0604020202020204" pitchFamily="34" charset="0"/>
                <a:ea typeface="Times New Roman" panose="02020603050405020304" pitchFamily="18" charset="0"/>
                <a:cs typeface="Arial" panose="020B0604020202020204" pitchFamily="34" charset="0"/>
              </a:rPr>
              <a:t>d</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 giorno lavorativo successivo alla comunicazione della cessione, previa accettazione compensazione tramite F24 codice tributo "6931").</a:t>
            </a:r>
            <a:endParaRPr lang="it-IT" sz="16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it-IT" sz="1600" dirty="0"/>
          </a:p>
        </p:txBody>
      </p:sp>
      <p:sp>
        <p:nvSpPr>
          <p:cNvPr id="3" name="Freccia destra con strisce 2">
            <a:extLst>
              <a:ext uri="{FF2B5EF4-FFF2-40B4-BE49-F238E27FC236}">
                <a16:creationId xmlns:a16="http://schemas.microsoft.com/office/drawing/2014/main" id="{A226BFE3-5A2C-4CBD-97DD-FB3E0FD8EED2}"/>
              </a:ext>
            </a:extLst>
          </p:cNvPr>
          <p:cNvSpPr/>
          <p:nvPr/>
        </p:nvSpPr>
        <p:spPr>
          <a:xfrm rot="5400000">
            <a:off x="10164391" y="4033666"/>
            <a:ext cx="1114096" cy="988310"/>
          </a:xfrm>
          <a:prstGeom prst="strip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73ADE8AA-9639-43DC-83E2-F055E98C7085}"/>
              </a:ext>
            </a:extLst>
          </p:cNvPr>
          <p:cNvSpPr txBox="1"/>
          <p:nvPr/>
        </p:nvSpPr>
        <p:spPr>
          <a:xfrm>
            <a:off x="-1290145" y="6367030"/>
            <a:ext cx="610125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542426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3F75DBB-C644-884C-B847-FEB0741EE5CA}"/>
              </a:ext>
            </a:extLst>
          </p:cNvPr>
          <p:cNvSpPr>
            <a:spLocks/>
          </p:cNvSpPr>
          <p:nvPr/>
        </p:nvSpPr>
        <p:spPr bwMode="auto">
          <a:xfrm rot="16200000">
            <a:off x="3280609" y="-1643989"/>
            <a:ext cx="3231093" cy="860547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3"/>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9D7373E1-B8BE-4E9F-9DBE-794D70EB3211}"/>
              </a:ext>
            </a:extLst>
          </p:cNvPr>
          <p:cNvSpPr/>
          <p:nvPr/>
        </p:nvSpPr>
        <p:spPr>
          <a:xfrm>
            <a:off x="9357362" y="1386552"/>
            <a:ext cx="2067437" cy="2067437"/>
          </a:xfrm>
          <a:prstGeom prst="ellipse">
            <a:avLst/>
          </a:prstGeom>
          <a:solidFill>
            <a:schemeClr val="accent3"/>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58C776A9-395D-4468-B140-CE2A0C8BD71E}"/>
              </a:ext>
            </a:extLst>
          </p:cNvPr>
          <p:cNvGrpSpPr/>
          <p:nvPr/>
        </p:nvGrpSpPr>
        <p:grpSpPr>
          <a:xfrm rot="10800000">
            <a:off x="11119510" y="766626"/>
            <a:ext cx="1069036" cy="3231093"/>
            <a:chOff x="-1" y="2578983"/>
            <a:chExt cx="1603802" cy="4847387"/>
          </a:xfrm>
        </p:grpSpPr>
        <p:sp>
          <p:nvSpPr>
            <p:cNvPr id="31" name="Rectangle 30">
              <a:extLst>
                <a:ext uri="{FF2B5EF4-FFF2-40B4-BE49-F238E27FC236}">
                  <a16:creationId xmlns:a16="http://schemas.microsoft.com/office/drawing/2014/main" id="{81C03E6F-8627-4926-BB65-4370B9CB019C}"/>
                </a:ext>
              </a:extLst>
            </p:cNvPr>
            <p:cNvSpPr/>
            <p:nvPr/>
          </p:nvSpPr>
          <p:spPr>
            <a:xfrm rot="10800000">
              <a:off x="571026" y="2960837"/>
              <a:ext cx="1032774" cy="4031118"/>
            </a:xfrm>
            <a:prstGeom prst="rect">
              <a:avLst/>
            </a:prstGeom>
            <a:solidFill>
              <a:schemeClr val="bg1"/>
            </a:solidFill>
            <a:ln w="57150">
              <a:noFill/>
              <a:miter lim="800000"/>
            </a:ln>
            <a:effectLst>
              <a:outerShdw blurRad="558800" dist="38100" dir="10800000" sx="93000" sy="93000" algn="r" rotWithShape="0">
                <a:schemeClr val="tx1">
                  <a:lumMod val="90000"/>
                  <a:lumOff val="1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FE92867C-B4DB-4BE2-BA66-1C5457C3E70B}"/>
                </a:ext>
              </a:extLst>
            </p:cNvPr>
            <p:cNvSpPr/>
            <p:nvPr/>
          </p:nvSpPr>
          <p:spPr>
            <a:xfrm rot="10800000">
              <a:off x="-1" y="2578983"/>
              <a:ext cx="1603802" cy="4847387"/>
            </a:xfrm>
            <a:custGeom>
              <a:avLst/>
              <a:gdLst>
                <a:gd name="connsiteX0" fmla="*/ 1603802 w 1603802"/>
                <a:gd name="connsiteY0" fmla="*/ 4847387 h 4847387"/>
                <a:gd name="connsiteX1" fmla="*/ 0 w 1603802"/>
                <a:gd name="connsiteY1" fmla="*/ 4847387 h 4847387"/>
                <a:gd name="connsiteX2" fmla="*/ 0 w 1603802"/>
                <a:gd name="connsiteY2" fmla="*/ 0 h 4847387"/>
                <a:gd name="connsiteX3" fmla="*/ 1603802 w 1603802"/>
                <a:gd name="connsiteY3" fmla="*/ 0 h 4847387"/>
              </a:gdLst>
              <a:ahLst/>
              <a:cxnLst>
                <a:cxn ang="0">
                  <a:pos x="connsiteX0" y="connsiteY0"/>
                </a:cxn>
                <a:cxn ang="0">
                  <a:pos x="connsiteX1" y="connsiteY1"/>
                </a:cxn>
                <a:cxn ang="0">
                  <a:pos x="connsiteX2" y="connsiteY2"/>
                </a:cxn>
                <a:cxn ang="0">
                  <a:pos x="connsiteX3" y="connsiteY3"/>
                </a:cxn>
              </a:cxnLst>
              <a:rect l="l" t="t" r="r" b="b"/>
              <a:pathLst>
                <a:path w="1603802" h="4847387">
                  <a:moveTo>
                    <a:pt x="1603802" y="4847387"/>
                  </a:moveTo>
                  <a:lnTo>
                    <a:pt x="0" y="4847387"/>
                  </a:lnTo>
                  <a:lnTo>
                    <a:pt x="0" y="0"/>
                  </a:lnTo>
                  <a:lnTo>
                    <a:pt x="1603802" y="0"/>
                  </a:lnTo>
                  <a:close/>
                </a:path>
              </a:pathLst>
            </a:custGeom>
            <a:solidFill>
              <a:schemeClr val="bg1"/>
            </a:solidFill>
            <a:ln w="571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dirty="0">
                <a:latin typeface="Arial" panose="020B0604020202020204" pitchFamily="34" charset="0"/>
                <a:cs typeface="Arial" panose="020B0604020202020204" pitchFamily="34" charset="0"/>
              </a:endParaRPr>
            </a:p>
          </p:txBody>
        </p:sp>
      </p:grpSp>
      <p:sp>
        <p:nvSpPr>
          <p:cNvPr id="42" name="Google Shape;1884;p203">
            <a:extLst>
              <a:ext uri="{FF2B5EF4-FFF2-40B4-BE49-F238E27FC236}">
                <a16:creationId xmlns:a16="http://schemas.microsoft.com/office/drawing/2014/main" id="{8D644864-B6F3-4077-9CB6-376B2089C768}"/>
              </a:ext>
            </a:extLst>
          </p:cNvPr>
          <p:cNvSpPr txBox="1"/>
          <p:nvPr/>
        </p:nvSpPr>
        <p:spPr>
          <a:xfrm>
            <a:off x="9905897" y="1397761"/>
            <a:ext cx="970366" cy="561606"/>
          </a:xfrm>
          <a:prstGeom prst="rect">
            <a:avLst/>
          </a:prstGeom>
          <a:noFill/>
          <a:ln>
            <a:noFill/>
          </a:ln>
        </p:spPr>
        <p:txBody>
          <a:bodyPr spcFirstLastPara="1" wrap="square" lIns="60941" tIns="30462" rIns="60941" bIns="30462" anchor="t" anchorCtr="0">
            <a:noAutofit/>
          </a:bodyPr>
          <a:lstStyle/>
          <a:p>
            <a:pPr algn="ctr">
              <a:lnSpc>
                <a:spcPct val="150000"/>
              </a:lnSpc>
            </a:pPr>
            <a:r>
              <a:rPr lang="en-US" sz="2400" b="1" dirty="0">
                <a:solidFill>
                  <a:schemeClr val="accent3">
                    <a:lumMod val="60000"/>
                    <a:lumOff val="40000"/>
                  </a:schemeClr>
                </a:solidFill>
                <a:latin typeface="Arial" panose="020B0604020202020204" pitchFamily="34" charset="0"/>
                <a:ea typeface="Montserrat Black"/>
                <a:cs typeface="Arial" panose="020B0604020202020204" pitchFamily="34" charset="0"/>
                <a:sym typeface="Montserrat Black"/>
              </a:rPr>
              <a:t>2</a:t>
            </a:r>
            <a:endParaRPr sz="12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3169920" y="50800"/>
            <a:ext cx="6136640" cy="523220"/>
          </a:xfrm>
          <a:prstGeom prst="rect">
            <a:avLst/>
          </a:prstGeom>
          <a:noFill/>
        </p:spPr>
        <p:txBody>
          <a:bodyPr wrap="square" rtlCol="0">
            <a:spAutoFit/>
          </a:bodyPr>
          <a:lstStyle/>
          <a:p>
            <a:pPr algn="ctr"/>
            <a:r>
              <a:rPr lang="it-IT" sz="2800" b="1" dirty="0">
                <a:solidFill>
                  <a:schemeClr val="bg1"/>
                </a:solidFill>
                <a:latin typeface="Arial" panose="020B0604020202020204" pitchFamily="34" charset="0"/>
                <a:cs typeface="Arial" panose="020B0604020202020204" pitchFamily="34" charset="0"/>
              </a:rPr>
              <a:t>CONTRIBUTO A FONDO PERDUTO </a:t>
            </a:r>
          </a:p>
        </p:txBody>
      </p:sp>
      <p:sp>
        <p:nvSpPr>
          <p:cNvPr id="53" name="TextBox 18">
            <a:extLst>
              <a:ext uri="{FF2B5EF4-FFF2-40B4-BE49-F238E27FC236}">
                <a16:creationId xmlns:a16="http://schemas.microsoft.com/office/drawing/2014/main" id="{1103C239-BF04-4CD5-8535-D63F28EB776E}"/>
              </a:ext>
            </a:extLst>
          </p:cNvPr>
          <p:cNvSpPr txBox="1"/>
          <p:nvPr/>
        </p:nvSpPr>
        <p:spPr>
          <a:xfrm>
            <a:off x="9515832" y="2043338"/>
            <a:ext cx="1750496" cy="646331"/>
          </a:xfrm>
          <a:prstGeom prst="rect">
            <a:avLst/>
          </a:prstGeom>
          <a:noFill/>
        </p:spPr>
        <p:txBody>
          <a:bodyPr wrap="square" rtlCol="0">
            <a:spAutoFit/>
          </a:bodyPr>
          <a:lstStyle/>
          <a:p>
            <a:pPr algn="ctr"/>
            <a:r>
              <a:rPr lang="en-US" b="1" dirty="0" err="1">
                <a:solidFill>
                  <a:schemeClr val="bg1"/>
                </a:solidFill>
                <a:latin typeface="Arial" panose="020B0604020202020204" pitchFamily="34" charset="0"/>
                <a:cs typeface="Arial" panose="020B0604020202020204" pitchFamily="34" charset="0"/>
              </a:rPr>
              <a:t>Contributo</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perequativo</a:t>
            </a:r>
            <a:r>
              <a:rPr lang="en-US" b="1" dirty="0">
                <a:solidFill>
                  <a:schemeClr val="bg1"/>
                </a:solidFill>
                <a:latin typeface="Arial" panose="020B0604020202020204" pitchFamily="34" charset="0"/>
                <a:cs typeface="Arial" panose="020B0604020202020204" pitchFamily="34" charset="0"/>
              </a:rPr>
              <a:t>”</a:t>
            </a:r>
          </a:p>
        </p:txBody>
      </p:sp>
      <p:sp>
        <p:nvSpPr>
          <p:cNvPr id="37" name="CasellaDiTesto 36">
            <a:extLst>
              <a:ext uri="{FF2B5EF4-FFF2-40B4-BE49-F238E27FC236}">
                <a16:creationId xmlns:a16="http://schemas.microsoft.com/office/drawing/2014/main" id="{26087D9B-40F2-4693-B9E8-AAEAE0C391B4}"/>
              </a:ext>
            </a:extLst>
          </p:cNvPr>
          <p:cNvSpPr txBox="1"/>
          <p:nvPr/>
        </p:nvSpPr>
        <p:spPr>
          <a:xfrm>
            <a:off x="925672" y="1236209"/>
            <a:ext cx="7915051" cy="2862322"/>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Erogabile ai soggetti aventi ricavi/compensi 2019 non superiori a 10 milioni di euro e che dimostrano di aver conseguito un peggioramento del risultato economico dell’anno 2020, rispetto al 2019.</a:t>
            </a:r>
          </a:p>
          <a:p>
            <a:pPr marL="285750" indent="-28575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Le condizioni di accesso, l’ammontare e le modalità di erogazione verranno stabilite con provvedimento dell’AE.</a:t>
            </a:r>
          </a:p>
          <a:p>
            <a:pPr marL="285750" indent="-28575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Riconosciuto al netto dei contributi già percepiti</a:t>
            </a:r>
          </a:p>
          <a:p>
            <a:pPr marL="285750" indent="-28575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Occorre presentare istanza entro 30 giorni dalla data di avvio della presentazione (da definirsi).</a:t>
            </a:r>
          </a:p>
          <a:p>
            <a:pPr marL="285750" indent="-28575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È possibile presentare istanza solamente se si presenta la dichiarazione dei redditi 2021 entro il 10 settembre 2021. </a:t>
            </a:r>
          </a:p>
        </p:txBody>
      </p:sp>
      <p:sp>
        <p:nvSpPr>
          <p:cNvPr id="2" name="CasellaDiTesto 1">
            <a:extLst>
              <a:ext uri="{FF2B5EF4-FFF2-40B4-BE49-F238E27FC236}">
                <a16:creationId xmlns:a16="http://schemas.microsoft.com/office/drawing/2014/main" id="{B65083FC-3D80-4DD6-8E2E-655780F7528A}"/>
              </a:ext>
            </a:extLst>
          </p:cNvPr>
          <p:cNvSpPr txBox="1"/>
          <p:nvPr/>
        </p:nvSpPr>
        <p:spPr>
          <a:xfrm>
            <a:off x="3169920" y="5045528"/>
            <a:ext cx="6848832" cy="923330"/>
          </a:xfrm>
          <a:prstGeom prst="rect">
            <a:avLst/>
          </a:prstGeom>
          <a:noFill/>
          <a:ln w="9525">
            <a:solidFill>
              <a:schemeClr val="tx1"/>
            </a:solidFill>
            <a:prstDash val="dash"/>
          </a:ln>
        </p:spPr>
        <p:txBody>
          <a:bodyPr wrap="square" rtlCol="0">
            <a:spAutoFit/>
          </a:bodyPr>
          <a:lstStyle/>
          <a:p>
            <a:pPr algn="ctr"/>
            <a:r>
              <a:rPr lang="it-IT" dirty="0">
                <a:latin typeface="Arial" panose="020B0604020202020204" pitchFamily="34" charset="0"/>
                <a:cs typeface="Arial" panose="020B0604020202020204" pitchFamily="34" charset="0"/>
              </a:rPr>
              <a:t>In corso valutazioni per differire il termine di presentazione della dichiarazione redditi al 31 ottobre 2021 e per ampliare a 60 giorni del termine per presentare l’istanza (statuto del contribuente).</a:t>
            </a:r>
          </a:p>
        </p:txBody>
      </p:sp>
      <p:sp>
        <p:nvSpPr>
          <p:cNvPr id="16" name="CasellaDiTesto 15">
            <a:extLst>
              <a:ext uri="{FF2B5EF4-FFF2-40B4-BE49-F238E27FC236}">
                <a16:creationId xmlns:a16="http://schemas.microsoft.com/office/drawing/2014/main" id="{3F195723-6D72-44F7-A291-E89F239A6A43}"/>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69175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4">
            <a:extLst>
              <a:ext uri="{FF2B5EF4-FFF2-40B4-BE49-F238E27FC236}">
                <a16:creationId xmlns:a16="http://schemas.microsoft.com/office/drawing/2014/main" id="{5504F86A-D0DA-5541-A235-5FAB231F8579}"/>
              </a:ext>
            </a:extLst>
          </p:cNvPr>
          <p:cNvSpPr>
            <a:spLocks/>
          </p:cNvSpPr>
          <p:nvPr/>
        </p:nvSpPr>
        <p:spPr bwMode="auto">
          <a:xfrm rot="16200000">
            <a:off x="5475584" y="-2851959"/>
            <a:ext cx="1240831" cy="8684011"/>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965960" y="157818"/>
            <a:ext cx="8260080" cy="523220"/>
          </a:xfrm>
          <a:prstGeom prst="rect">
            <a:avLst/>
          </a:prstGeom>
          <a:noFill/>
        </p:spPr>
        <p:txBody>
          <a:bodyPr wrap="square" rtlCol="0">
            <a:spAutoFit/>
          </a:bodyPr>
          <a:lstStyle/>
          <a:p>
            <a:pPr algn="ctr"/>
            <a:r>
              <a:rPr lang="it-IT" sz="2800" b="1" dirty="0">
                <a:solidFill>
                  <a:schemeClr val="bg1"/>
                </a:solidFill>
              </a:rPr>
              <a:t>NOTE DI VARIAZIONE – PROCEDURE CONCORSUALI</a:t>
            </a:r>
          </a:p>
        </p:txBody>
      </p:sp>
      <p:sp>
        <p:nvSpPr>
          <p:cNvPr id="12" name="CasellaDiTesto 11">
            <a:extLst>
              <a:ext uri="{FF2B5EF4-FFF2-40B4-BE49-F238E27FC236}">
                <a16:creationId xmlns:a16="http://schemas.microsoft.com/office/drawing/2014/main" id="{A80CBF58-56B6-4E15-B167-6399BACC3BC4}"/>
              </a:ext>
            </a:extLst>
          </p:cNvPr>
          <p:cNvSpPr txBox="1"/>
          <p:nvPr/>
        </p:nvSpPr>
        <p:spPr>
          <a:xfrm>
            <a:off x="1844077" y="967856"/>
            <a:ext cx="8381963" cy="923330"/>
          </a:xfrm>
          <a:prstGeom prst="rect">
            <a:avLst/>
          </a:prstGeom>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dirty="0">
                <a:latin typeface="Arial" panose="020B0604020202020204" pitchFamily="34" charset="0"/>
                <a:cs typeface="Arial" panose="020B0604020202020204" pitchFamily="34" charset="0"/>
              </a:rPr>
              <a:t>L’articolo 18 anticipa il momento per emettere la nota di variazione sui crediti non riscossi assoggettati a procedure concorsuali. </a:t>
            </a:r>
          </a:p>
          <a:p>
            <a:pPr algn="ctr"/>
            <a:r>
              <a:rPr lang="it-IT" dirty="0">
                <a:latin typeface="Arial" panose="020B0604020202020204" pitchFamily="34" charset="0"/>
                <a:cs typeface="Arial" panose="020B0604020202020204" pitchFamily="34" charset="0"/>
              </a:rPr>
              <a:t>Non è quindi più necessario attendere il momento di </a:t>
            </a:r>
            <a:r>
              <a:rPr lang="it-IT" u="sng" dirty="0">
                <a:latin typeface="Arial" panose="020B0604020202020204" pitchFamily="34" charset="0"/>
                <a:cs typeface="Arial" panose="020B0604020202020204" pitchFamily="34" charset="0"/>
              </a:rPr>
              <a:t>infruttuosità della procedura</a:t>
            </a:r>
          </a:p>
        </p:txBody>
      </p:sp>
      <p:sp>
        <p:nvSpPr>
          <p:cNvPr id="49" name="Google Shape;1643;p138">
            <a:extLst>
              <a:ext uri="{FF2B5EF4-FFF2-40B4-BE49-F238E27FC236}">
                <a16:creationId xmlns:a16="http://schemas.microsoft.com/office/drawing/2014/main" id="{F7382AFE-6AC0-47B4-A298-7ED6918D5789}"/>
              </a:ext>
            </a:extLst>
          </p:cNvPr>
          <p:cNvSpPr/>
          <p:nvPr/>
        </p:nvSpPr>
        <p:spPr>
          <a:xfrm>
            <a:off x="672210" y="2484065"/>
            <a:ext cx="849472" cy="872903"/>
          </a:xfrm>
          <a:prstGeom prst="roundRect">
            <a:avLst/>
          </a:prstGeom>
          <a:solidFill>
            <a:schemeClr val="accent6"/>
          </a:solidFill>
          <a:ln>
            <a:solidFill>
              <a:schemeClr val="accent6"/>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dirty="0">
              <a:solidFill>
                <a:schemeClr val="lt1"/>
              </a:solidFill>
              <a:latin typeface="Karla"/>
              <a:ea typeface="Karla"/>
              <a:cs typeface="Karla"/>
              <a:sym typeface="Karla"/>
            </a:endParaRPr>
          </a:p>
        </p:txBody>
      </p:sp>
      <p:sp>
        <p:nvSpPr>
          <p:cNvPr id="54" name="Google Shape;1644;p138">
            <a:extLst>
              <a:ext uri="{FF2B5EF4-FFF2-40B4-BE49-F238E27FC236}">
                <a16:creationId xmlns:a16="http://schemas.microsoft.com/office/drawing/2014/main" id="{D589FA91-EC08-49C9-BC05-EE6862DA4C9C}"/>
              </a:ext>
            </a:extLst>
          </p:cNvPr>
          <p:cNvSpPr txBox="1"/>
          <p:nvPr/>
        </p:nvSpPr>
        <p:spPr>
          <a:xfrm>
            <a:off x="1816754" y="2333711"/>
            <a:ext cx="8853564" cy="169277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it-IT" b="1" i="0" u="none" strike="noStrike" cap="none" dirty="0">
                <a:solidFill>
                  <a:srgbClr val="3F3F3F"/>
                </a:solidFill>
                <a:latin typeface="Arial" panose="020B0604020202020204" pitchFamily="34" charset="0"/>
                <a:ea typeface="Karla"/>
                <a:cs typeface="Arial" panose="020B0604020202020204" pitchFamily="34" charset="0"/>
                <a:sym typeface="Karla"/>
              </a:rPr>
              <a:t>EFFETTI POSITIVI</a:t>
            </a:r>
          </a:p>
          <a:p>
            <a:pPr marL="285750" lvl="0" indent="-285750">
              <a:spcBef>
                <a:spcPts val="600"/>
              </a:spcBef>
              <a:buClr>
                <a:srgbClr val="000000"/>
              </a:buClr>
              <a:buSzPts val="1600"/>
              <a:buFont typeface="Arial" panose="020B0604020202020204" pitchFamily="34" charset="0"/>
              <a:buChar char="•"/>
            </a:pPr>
            <a:r>
              <a:rPr lang="en-US" b="0" i="0" u="none" strike="noStrike" cap="none" dirty="0">
                <a:latin typeface="Arial" panose="020B0604020202020204" pitchFamily="34" charset="0"/>
                <a:ea typeface="Karla"/>
                <a:cs typeface="Arial" panose="020B0604020202020204" pitchFamily="34" charset="0"/>
                <a:sym typeface="Karla"/>
              </a:rPr>
              <a:t>Si </a:t>
            </a:r>
            <a:r>
              <a:rPr lang="en-US" b="0" i="0" u="none" strike="noStrike" cap="none" dirty="0" err="1">
                <a:latin typeface="Arial" panose="020B0604020202020204" pitchFamily="34" charset="0"/>
                <a:ea typeface="Karla"/>
                <a:cs typeface="Arial" panose="020B0604020202020204" pitchFamily="34" charset="0"/>
                <a:sym typeface="Karla"/>
              </a:rPr>
              <a:t>accorciano</a:t>
            </a:r>
            <a:r>
              <a:rPr lang="en-US" b="0" i="0" u="none" strike="noStrike" cap="none" dirty="0">
                <a:latin typeface="Arial" panose="020B0604020202020204" pitchFamily="34" charset="0"/>
                <a:ea typeface="Karla"/>
                <a:cs typeface="Arial" panose="020B0604020202020204" pitchFamily="34" charset="0"/>
                <a:sym typeface="Karla"/>
              </a:rPr>
              <a:t> </a:t>
            </a:r>
            <a:r>
              <a:rPr lang="en-US" b="0" i="0" u="none" strike="noStrike" cap="none" dirty="0" err="1">
                <a:latin typeface="Arial" panose="020B0604020202020204" pitchFamily="34" charset="0"/>
                <a:ea typeface="Karla"/>
                <a:cs typeface="Arial" panose="020B0604020202020204" pitchFamily="34" charset="0"/>
                <a:sym typeface="Karla"/>
              </a:rPr>
              <a:t>notevolmente</a:t>
            </a:r>
            <a:r>
              <a:rPr lang="en-US" b="0" i="0" u="none" strike="noStrike" cap="none" dirty="0">
                <a:latin typeface="Arial" panose="020B0604020202020204" pitchFamily="34" charset="0"/>
                <a:ea typeface="Karla"/>
                <a:cs typeface="Arial" panose="020B0604020202020204" pitchFamily="34" charset="0"/>
                <a:sym typeface="Karla"/>
              </a:rPr>
              <a:t> </a:t>
            </a:r>
            <a:r>
              <a:rPr lang="en-US" dirty="0" err="1">
                <a:latin typeface="Arial" panose="020B0604020202020204" pitchFamily="34" charset="0"/>
                <a:ea typeface="Karla"/>
                <a:cs typeface="Arial" panose="020B0604020202020204" pitchFamily="34" charset="0"/>
                <a:sym typeface="Karla"/>
              </a:rPr>
              <a:t>i</a:t>
            </a:r>
            <a:r>
              <a:rPr lang="en-US" dirty="0">
                <a:latin typeface="Arial" panose="020B0604020202020204" pitchFamily="34" charset="0"/>
                <a:ea typeface="Karla"/>
                <a:cs typeface="Arial" panose="020B0604020202020204" pitchFamily="34" charset="0"/>
                <a:sym typeface="Karla"/>
              </a:rPr>
              <a:t> tempi di </a:t>
            </a:r>
            <a:r>
              <a:rPr lang="en-US" dirty="0" err="1">
                <a:latin typeface="Arial" panose="020B0604020202020204" pitchFamily="34" charset="0"/>
                <a:ea typeface="Karla"/>
                <a:cs typeface="Arial" panose="020B0604020202020204" pitchFamily="34" charset="0"/>
                <a:sym typeface="Karla"/>
              </a:rPr>
              <a:t>attesa</a:t>
            </a:r>
            <a:r>
              <a:rPr lang="en-US" dirty="0">
                <a:latin typeface="Arial" panose="020B0604020202020204" pitchFamily="34" charset="0"/>
                <a:ea typeface="Karla"/>
                <a:cs typeface="Arial" panose="020B0604020202020204" pitchFamily="34" charset="0"/>
                <a:sym typeface="Karla"/>
              </a:rPr>
              <a:t> per </a:t>
            </a:r>
            <a:r>
              <a:rPr lang="en-US" dirty="0" err="1">
                <a:latin typeface="Arial" panose="020B0604020202020204" pitchFamily="34" charset="0"/>
                <a:ea typeface="Karla"/>
                <a:cs typeface="Arial" panose="020B0604020202020204" pitchFamily="34" charset="0"/>
                <a:sym typeface="Karla"/>
              </a:rPr>
              <a:t>recuperare</a:t>
            </a:r>
            <a:r>
              <a:rPr lang="en-US" dirty="0">
                <a:latin typeface="Arial" panose="020B0604020202020204" pitchFamily="34" charset="0"/>
                <a:ea typeface="Karla"/>
                <a:cs typeface="Arial" panose="020B0604020202020204" pitchFamily="34" charset="0"/>
                <a:sym typeface="Karla"/>
              </a:rPr>
              <a:t> </a:t>
            </a:r>
            <a:r>
              <a:rPr lang="en-US" dirty="0" err="1">
                <a:latin typeface="Arial" panose="020B0604020202020204" pitchFamily="34" charset="0"/>
                <a:ea typeface="Karla"/>
                <a:cs typeface="Arial" panose="020B0604020202020204" pitchFamily="34" charset="0"/>
                <a:sym typeface="Karla"/>
              </a:rPr>
              <a:t>l’IVA</a:t>
            </a:r>
            <a:r>
              <a:rPr lang="en-US" dirty="0">
                <a:latin typeface="Arial" panose="020B0604020202020204" pitchFamily="34" charset="0"/>
                <a:ea typeface="Karla"/>
                <a:cs typeface="Arial" panose="020B0604020202020204" pitchFamily="34" charset="0"/>
                <a:sym typeface="Karla"/>
              </a:rPr>
              <a:t> </a:t>
            </a:r>
            <a:r>
              <a:rPr lang="en-US" dirty="0" err="1">
                <a:latin typeface="Arial" panose="020B0604020202020204" pitchFamily="34" charset="0"/>
                <a:ea typeface="Karla"/>
                <a:cs typeface="Arial" panose="020B0604020202020204" pitchFamily="34" charset="0"/>
                <a:sym typeface="Karla"/>
              </a:rPr>
              <a:t>versata</a:t>
            </a:r>
            <a:r>
              <a:rPr lang="en-US" dirty="0">
                <a:latin typeface="Arial" panose="020B0604020202020204" pitchFamily="34" charset="0"/>
                <a:ea typeface="Karla"/>
                <a:cs typeface="Arial" panose="020B0604020202020204" pitchFamily="34" charset="0"/>
                <a:sym typeface="Karla"/>
              </a:rPr>
              <a:t> (</a:t>
            </a:r>
            <a:r>
              <a:rPr lang="en-US" dirty="0" err="1">
                <a:latin typeface="Arial" panose="020B0604020202020204" pitchFamily="34" charset="0"/>
                <a:ea typeface="Karla"/>
                <a:cs typeface="Arial" panose="020B0604020202020204" pitchFamily="34" charset="0"/>
                <a:sym typeface="Karla"/>
              </a:rPr>
              <a:t>mediamente</a:t>
            </a:r>
            <a:r>
              <a:rPr lang="en-US" dirty="0">
                <a:latin typeface="Arial" panose="020B0604020202020204" pitchFamily="34" charset="0"/>
                <a:ea typeface="Karla"/>
                <a:cs typeface="Arial" panose="020B0604020202020204" pitchFamily="34" charset="0"/>
                <a:sym typeface="Karla"/>
              </a:rPr>
              <a:t> di 8/10 anni)</a:t>
            </a:r>
          </a:p>
          <a:p>
            <a:pPr marL="285750" lvl="0" indent="-285750">
              <a:spcBef>
                <a:spcPts val="600"/>
              </a:spcBef>
              <a:buClr>
                <a:srgbClr val="000000"/>
              </a:buClr>
              <a:buSzPts val="1600"/>
              <a:buFont typeface="Arial" panose="020B0604020202020204" pitchFamily="34" charset="0"/>
              <a:buChar char="•"/>
            </a:pPr>
            <a:r>
              <a:rPr lang="en-US" dirty="0">
                <a:latin typeface="Arial" panose="020B0604020202020204" pitchFamily="34" charset="0"/>
                <a:ea typeface="Karla"/>
                <a:cs typeface="Arial" panose="020B0604020202020204" pitchFamily="34" charset="0"/>
                <a:sym typeface="Karla"/>
              </a:rPr>
              <a:t>Si </a:t>
            </a:r>
            <a:r>
              <a:rPr lang="en-US" dirty="0" err="1">
                <a:latin typeface="Arial" panose="020B0604020202020204" pitchFamily="34" charset="0"/>
                <a:ea typeface="Karla"/>
                <a:cs typeface="Arial" panose="020B0604020202020204" pitchFamily="34" charset="0"/>
                <a:sym typeface="Karla"/>
              </a:rPr>
              <a:t>recepiscono</a:t>
            </a:r>
            <a:r>
              <a:rPr lang="en-US" dirty="0">
                <a:latin typeface="Arial" panose="020B0604020202020204" pitchFamily="34" charset="0"/>
                <a:ea typeface="Karla"/>
                <a:cs typeface="Arial" panose="020B0604020202020204" pitchFamily="34" charset="0"/>
                <a:sym typeface="Karla"/>
              </a:rPr>
              <a:t> (</a:t>
            </a:r>
            <a:r>
              <a:rPr lang="en-US" dirty="0" err="1">
                <a:latin typeface="Arial" panose="020B0604020202020204" pitchFamily="34" charset="0"/>
                <a:ea typeface="Karla"/>
                <a:cs typeface="Arial" panose="020B0604020202020204" pitchFamily="34" charset="0"/>
                <a:sym typeface="Karla"/>
              </a:rPr>
              <a:t>seppur</a:t>
            </a:r>
            <a:r>
              <a:rPr lang="en-US" dirty="0">
                <a:latin typeface="Arial" panose="020B0604020202020204" pitchFamily="34" charset="0"/>
                <a:ea typeface="Karla"/>
                <a:cs typeface="Arial" panose="020B0604020202020204" pitchFamily="34" charset="0"/>
                <a:sym typeface="Karla"/>
              </a:rPr>
              <a:t> </a:t>
            </a:r>
            <a:r>
              <a:rPr lang="en-US" dirty="0" err="1">
                <a:latin typeface="Arial" panose="020B0604020202020204" pitchFamily="34" charset="0"/>
                <a:ea typeface="Karla"/>
                <a:cs typeface="Arial" panose="020B0604020202020204" pitchFamily="34" charset="0"/>
                <a:sym typeface="Karla"/>
              </a:rPr>
              <a:t>parzialmente</a:t>
            </a:r>
            <a:r>
              <a:rPr lang="en-US" dirty="0">
                <a:latin typeface="Arial" panose="020B0604020202020204" pitchFamily="34" charset="0"/>
                <a:ea typeface="Karla"/>
                <a:cs typeface="Arial" panose="020B0604020202020204" pitchFamily="34" charset="0"/>
                <a:sym typeface="Karla"/>
              </a:rPr>
              <a:t>) le </a:t>
            </a:r>
            <a:r>
              <a:rPr lang="en-US" dirty="0" err="1">
                <a:latin typeface="Arial" panose="020B0604020202020204" pitchFamily="34" charset="0"/>
                <a:ea typeface="Karla"/>
                <a:cs typeface="Arial" panose="020B0604020202020204" pitchFamily="34" charset="0"/>
                <a:sym typeface="Karla"/>
              </a:rPr>
              <a:t>disposizioni</a:t>
            </a:r>
            <a:r>
              <a:rPr lang="en-US" dirty="0">
                <a:latin typeface="Arial" panose="020B0604020202020204" pitchFamily="34" charset="0"/>
                <a:ea typeface="Karla"/>
                <a:cs typeface="Arial" panose="020B0604020202020204" pitchFamily="34" charset="0"/>
                <a:sym typeface="Karla"/>
              </a:rPr>
              <a:t> </a:t>
            </a:r>
            <a:r>
              <a:rPr lang="en-US" dirty="0" err="1">
                <a:latin typeface="Arial" panose="020B0604020202020204" pitchFamily="34" charset="0"/>
                <a:ea typeface="Karla"/>
                <a:cs typeface="Arial" panose="020B0604020202020204" pitchFamily="34" charset="0"/>
                <a:sym typeface="Karla"/>
              </a:rPr>
              <a:t>comunitarie</a:t>
            </a:r>
            <a:r>
              <a:rPr lang="en-US" dirty="0">
                <a:latin typeface="Arial" panose="020B0604020202020204" pitchFamily="34" charset="0"/>
                <a:ea typeface="Karla"/>
                <a:cs typeface="Arial" panose="020B0604020202020204" pitchFamily="34" charset="0"/>
                <a:sym typeface="Karla"/>
              </a:rPr>
              <a:t> </a:t>
            </a:r>
            <a:r>
              <a:rPr lang="en-US" sz="1200" dirty="0">
                <a:latin typeface="Arial" panose="020B0604020202020204" pitchFamily="34" charset="0"/>
                <a:ea typeface="Karla"/>
                <a:cs typeface="Arial" panose="020B0604020202020204" pitchFamily="34" charset="0"/>
                <a:sym typeface="Karla"/>
              </a:rPr>
              <a:t>(C- 246/16)</a:t>
            </a:r>
            <a:endParaRPr sz="1200" b="0" i="0" u="none" strike="noStrike" cap="none" dirty="0">
              <a:solidFill>
                <a:srgbClr val="7F7F7F"/>
              </a:solidFill>
              <a:latin typeface="Arial" panose="020B0604020202020204" pitchFamily="34" charset="0"/>
              <a:ea typeface="Karla"/>
              <a:cs typeface="Arial" panose="020B0604020202020204" pitchFamily="34" charset="0"/>
              <a:sym typeface="Karla"/>
            </a:endParaRPr>
          </a:p>
        </p:txBody>
      </p:sp>
      <p:sp>
        <p:nvSpPr>
          <p:cNvPr id="56" name="Google Shape;1647;p138">
            <a:extLst>
              <a:ext uri="{FF2B5EF4-FFF2-40B4-BE49-F238E27FC236}">
                <a16:creationId xmlns:a16="http://schemas.microsoft.com/office/drawing/2014/main" id="{0D104529-F6AF-4CF4-AC11-873ACD504E44}"/>
              </a:ext>
            </a:extLst>
          </p:cNvPr>
          <p:cNvSpPr txBox="1"/>
          <p:nvPr/>
        </p:nvSpPr>
        <p:spPr>
          <a:xfrm>
            <a:off x="883113" y="4258044"/>
            <a:ext cx="8696391" cy="1692771"/>
          </a:xfrm>
          <a:prstGeom prst="rect">
            <a:avLst/>
          </a:prstGeom>
          <a:noFill/>
          <a:ln>
            <a:noFill/>
          </a:ln>
        </p:spPr>
        <p:txBody>
          <a:bodyPr spcFirstLastPara="1" wrap="square" lIns="91425" tIns="45700" rIns="91425" bIns="45700" anchor="t" anchorCtr="0">
            <a:noAutofit/>
          </a:bodyPr>
          <a:lstStyle/>
          <a:p>
            <a:pPr lvl="0" algn="r">
              <a:buClr>
                <a:srgbClr val="000000"/>
              </a:buClr>
              <a:buSzPts val="1800"/>
            </a:pPr>
            <a:r>
              <a:rPr lang="it-IT" b="1" dirty="0">
                <a:solidFill>
                  <a:srgbClr val="3F3F3F"/>
                </a:solidFill>
                <a:latin typeface="Arial" panose="020B0604020202020204" pitchFamily="34" charset="0"/>
                <a:ea typeface="Karla"/>
                <a:cs typeface="Arial" panose="020B0604020202020204" pitchFamily="34" charset="0"/>
                <a:sym typeface="Karla"/>
              </a:rPr>
              <a:t>CRITICITÀ</a:t>
            </a:r>
          </a:p>
          <a:p>
            <a:pPr lvl="0" algn="r">
              <a:buClr>
                <a:srgbClr val="000000"/>
              </a:buClr>
              <a:buSzPts val="1800"/>
            </a:pPr>
            <a:endParaRPr lang="it-IT" sz="1000" b="1" dirty="0">
              <a:solidFill>
                <a:srgbClr val="3F3F3F"/>
              </a:solidFill>
              <a:latin typeface="Arial" panose="020B0604020202020204" pitchFamily="34" charset="0"/>
              <a:ea typeface="Karla"/>
              <a:cs typeface="Arial" panose="020B0604020202020204" pitchFamily="34" charset="0"/>
              <a:sym typeface="Karla"/>
            </a:endParaRPr>
          </a:p>
          <a:p>
            <a:pPr marL="285750" lvl="0" indent="-285750" algn="r">
              <a:buClr>
                <a:srgbClr val="000000"/>
              </a:buClr>
              <a:buSzPts val="1800"/>
              <a:buFont typeface="Arial" panose="020B0604020202020204" pitchFamily="34" charset="0"/>
              <a:buChar char="•"/>
            </a:pPr>
            <a:r>
              <a:rPr lang="it-IT" dirty="0">
                <a:solidFill>
                  <a:srgbClr val="3F3F3F"/>
                </a:solidFill>
                <a:latin typeface="Arial" panose="020B0604020202020204" pitchFamily="34" charset="0"/>
                <a:ea typeface="Karla"/>
                <a:cs typeface="Arial" panose="020B0604020202020204" pitchFamily="34" charset="0"/>
                <a:sym typeface="Karla"/>
              </a:rPr>
              <a:t>Si applica solo alle procedure avviate dopo il 26 maggio 2021</a:t>
            </a:r>
          </a:p>
          <a:p>
            <a:pPr marL="285750" lvl="0" indent="-285750" algn="r">
              <a:buClr>
                <a:srgbClr val="000000"/>
              </a:buClr>
              <a:buSzPts val="1800"/>
              <a:buFont typeface="Arial" panose="020B0604020202020204" pitchFamily="34" charset="0"/>
              <a:buChar char="•"/>
            </a:pPr>
            <a:r>
              <a:rPr lang="it-IT" dirty="0">
                <a:solidFill>
                  <a:srgbClr val="3F3F3F"/>
                </a:solidFill>
                <a:latin typeface="Arial" panose="020B0604020202020204" pitchFamily="34" charset="0"/>
                <a:ea typeface="Karla"/>
                <a:cs typeface="Arial" panose="020B0604020202020204" pitchFamily="34" charset="0"/>
                <a:sym typeface="Karla"/>
              </a:rPr>
              <a:t>Attenzione ai tempi di detrazione IVA</a:t>
            </a:r>
          </a:p>
          <a:p>
            <a:pPr marL="285750" lvl="0" indent="-285750" algn="r">
              <a:buClr>
                <a:srgbClr val="000000"/>
              </a:buClr>
              <a:buSzPts val="1800"/>
              <a:buFont typeface="Arial" panose="020B0604020202020204" pitchFamily="34" charset="0"/>
              <a:buChar char="•"/>
            </a:pPr>
            <a:r>
              <a:rPr lang="it-IT" dirty="0">
                <a:solidFill>
                  <a:srgbClr val="3F3F3F"/>
                </a:solidFill>
                <a:latin typeface="Arial" panose="020B0604020202020204" pitchFamily="34" charset="0"/>
                <a:ea typeface="Karla"/>
                <a:cs typeface="Arial" panose="020B0604020202020204" pitchFamily="34" charset="0"/>
                <a:sym typeface="Karla"/>
              </a:rPr>
              <a:t>Più frequenti i casi di emissione di nota di debito in caso di successivo incasso </a:t>
            </a:r>
          </a:p>
        </p:txBody>
      </p:sp>
      <p:sp>
        <p:nvSpPr>
          <p:cNvPr id="57" name="Freeform 147">
            <a:extLst>
              <a:ext uri="{FF2B5EF4-FFF2-40B4-BE49-F238E27FC236}">
                <a16:creationId xmlns:a16="http://schemas.microsoft.com/office/drawing/2014/main" id="{BD49DB18-3D6E-4EA5-BA1E-DC1E15BFC8D2}"/>
              </a:ext>
            </a:extLst>
          </p:cNvPr>
          <p:cNvSpPr>
            <a:spLocks noEditPoints="1"/>
          </p:cNvSpPr>
          <p:nvPr/>
        </p:nvSpPr>
        <p:spPr bwMode="auto">
          <a:xfrm>
            <a:off x="842626" y="2642678"/>
            <a:ext cx="508640" cy="555675"/>
          </a:xfrm>
          <a:custGeom>
            <a:avLst/>
            <a:gdLst>
              <a:gd name="T0" fmla="*/ 73 w 147"/>
              <a:gd name="T1" fmla="*/ 92 h 147"/>
              <a:gd name="T2" fmla="*/ 42 w 147"/>
              <a:gd name="T3" fmla="*/ 61 h 147"/>
              <a:gd name="T4" fmla="*/ 40 w 147"/>
              <a:gd name="T5" fmla="*/ 61 h 147"/>
              <a:gd name="T6" fmla="*/ 37 w 147"/>
              <a:gd name="T7" fmla="*/ 64 h 147"/>
              <a:gd name="T8" fmla="*/ 38 w 147"/>
              <a:gd name="T9" fmla="*/ 66 h 147"/>
              <a:gd name="T10" fmla="*/ 71 w 147"/>
              <a:gd name="T11" fmla="*/ 100 h 147"/>
              <a:gd name="T12" fmla="*/ 73 w 147"/>
              <a:gd name="T13" fmla="*/ 101 h 147"/>
              <a:gd name="T14" fmla="*/ 76 w 147"/>
              <a:gd name="T15" fmla="*/ 100 h 147"/>
              <a:gd name="T16" fmla="*/ 76 w 147"/>
              <a:gd name="T17" fmla="*/ 100 h 147"/>
              <a:gd name="T18" fmla="*/ 131 w 147"/>
              <a:gd name="T19" fmla="*/ 41 h 147"/>
              <a:gd name="T20" fmla="*/ 131 w 147"/>
              <a:gd name="T21" fmla="*/ 41 h 147"/>
              <a:gd name="T22" fmla="*/ 136 w 147"/>
              <a:gd name="T23" fmla="*/ 36 h 147"/>
              <a:gd name="T24" fmla="*/ 136 w 147"/>
              <a:gd name="T25" fmla="*/ 36 h 147"/>
              <a:gd name="T26" fmla="*/ 146 w 147"/>
              <a:gd name="T27" fmla="*/ 26 h 147"/>
              <a:gd name="T28" fmla="*/ 146 w 147"/>
              <a:gd name="T29" fmla="*/ 26 h 147"/>
              <a:gd name="T30" fmla="*/ 147 w 147"/>
              <a:gd name="T31" fmla="*/ 24 h 147"/>
              <a:gd name="T32" fmla="*/ 143 w 147"/>
              <a:gd name="T33" fmla="*/ 20 h 147"/>
              <a:gd name="T34" fmla="*/ 141 w 147"/>
              <a:gd name="T35" fmla="*/ 21 h 147"/>
              <a:gd name="T36" fmla="*/ 141 w 147"/>
              <a:gd name="T37" fmla="*/ 21 h 147"/>
              <a:gd name="T38" fmla="*/ 132 w 147"/>
              <a:gd name="T39" fmla="*/ 30 h 147"/>
              <a:gd name="T40" fmla="*/ 132 w 147"/>
              <a:gd name="T41" fmla="*/ 30 h 147"/>
              <a:gd name="T42" fmla="*/ 128 w 147"/>
              <a:gd name="T43" fmla="*/ 35 h 147"/>
              <a:gd name="T44" fmla="*/ 128 w 147"/>
              <a:gd name="T45" fmla="*/ 35 h 147"/>
              <a:gd name="T46" fmla="*/ 73 w 147"/>
              <a:gd name="T47" fmla="*/ 92 h 147"/>
              <a:gd name="T48" fmla="*/ 141 w 147"/>
              <a:gd name="T49" fmla="*/ 46 h 147"/>
              <a:gd name="T50" fmla="*/ 136 w 147"/>
              <a:gd name="T51" fmla="*/ 46 h 147"/>
              <a:gd name="T52" fmla="*/ 135 w 147"/>
              <a:gd name="T53" fmla="*/ 49 h 147"/>
              <a:gd name="T54" fmla="*/ 135 w 147"/>
              <a:gd name="T55" fmla="*/ 49 h 147"/>
              <a:gd name="T56" fmla="*/ 140 w 147"/>
              <a:gd name="T57" fmla="*/ 74 h 147"/>
              <a:gd name="T58" fmla="*/ 73 w 147"/>
              <a:gd name="T59" fmla="*/ 141 h 147"/>
              <a:gd name="T60" fmla="*/ 6 w 147"/>
              <a:gd name="T61" fmla="*/ 74 h 147"/>
              <a:gd name="T62" fmla="*/ 73 w 147"/>
              <a:gd name="T63" fmla="*/ 7 h 147"/>
              <a:gd name="T64" fmla="*/ 121 w 147"/>
              <a:gd name="T65" fmla="*/ 28 h 147"/>
              <a:gd name="T66" fmla="*/ 121 w 147"/>
              <a:gd name="T67" fmla="*/ 27 h 147"/>
              <a:gd name="T68" fmla="*/ 126 w 147"/>
              <a:gd name="T69" fmla="*/ 27 h 147"/>
              <a:gd name="T70" fmla="*/ 126 w 147"/>
              <a:gd name="T71" fmla="*/ 23 h 147"/>
              <a:gd name="T72" fmla="*/ 126 w 147"/>
              <a:gd name="T73" fmla="*/ 22 h 147"/>
              <a:gd name="T74" fmla="*/ 73 w 147"/>
              <a:gd name="T75" fmla="*/ 0 h 147"/>
              <a:gd name="T76" fmla="*/ 0 w 147"/>
              <a:gd name="T77" fmla="*/ 74 h 147"/>
              <a:gd name="T78" fmla="*/ 73 w 147"/>
              <a:gd name="T79" fmla="*/ 147 h 147"/>
              <a:gd name="T80" fmla="*/ 147 w 147"/>
              <a:gd name="T81" fmla="*/ 74 h 147"/>
              <a:gd name="T82" fmla="*/ 142 w 147"/>
              <a:gd name="T83" fmla="*/ 47 h 147"/>
              <a:gd name="T84" fmla="*/ 141 w 147"/>
              <a:gd name="T85" fmla="*/ 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147">
                <a:moveTo>
                  <a:pt x="73" y="92"/>
                </a:moveTo>
                <a:cubicBezTo>
                  <a:pt x="42" y="61"/>
                  <a:pt x="42" y="61"/>
                  <a:pt x="42" y="61"/>
                </a:cubicBezTo>
                <a:cubicBezTo>
                  <a:pt x="42" y="61"/>
                  <a:pt x="41" y="61"/>
                  <a:pt x="40" y="61"/>
                </a:cubicBezTo>
                <a:cubicBezTo>
                  <a:pt x="38" y="61"/>
                  <a:pt x="37" y="62"/>
                  <a:pt x="37" y="64"/>
                </a:cubicBezTo>
                <a:cubicBezTo>
                  <a:pt x="37" y="65"/>
                  <a:pt x="37" y="66"/>
                  <a:pt x="38" y="66"/>
                </a:cubicBezTo>
                <a:cubicBezTo>
                  <a:pt x="71" y="100"/>
                  <a:pt x="71" y="100"/>
                  <a:pt x="71" y="100"/>
                </a:cubicBezTo>
                <a:cubicBezTo>
                  <a:pt x="72" y="100"/>
                  <a:pt x="72" y="101"/>
                  <a:pt x="73" y="101"/>
                </a:cubicBezTo>
                <a:cubicBezTo>
                  <a:pt x="74" y="101"/>
                  <a:pt x="75" y="100"/>
                  <a:pt x="76" y="100"/>
                </a:cubicBezTo>
                <a:cubicBezTo>
                  <a:pt x="76" y="100"/>
                  <a:pt x="76" y="100"/>
                  <a:pt x="76" y="100"/>
                </a:cubicBezTo>
                <a:cubicBezTo>
                  <a:pt x="131" y="41"/>
                  <a:pt x="131" y="41"/>
                  <a:pt x="131" y="41"/>
                </a:cubicBezTo>
                <a:cubicBezTo>
                  <a:pt x="131" y="41"/>
                  <a:pt x="131" y="41"/>
                  <a:pt x="131" y="41"/>
                </a:cubicBezTo>
                <a:cubicBezTo>
                  <a:pt x="136" y="36"/>
                  <a:pt x="136" y="36"/>
                  <a:pt x="136" y="36"/>
                </a:cubicBezTo>
                <a:cubicBezTo>
                  <a:pt x="136" y="36"/>
                  <a:pt x="136" y="36"/>
                  <a:pt x="136" y="36"/>
                </a:cubicBezTo>
                <a:cubicBezTo>
                  <a:pt x="146" y="26"/>
                  <a:pt x="146" y="26"/>
                  <a:pt x="146" y="26"/>
                </a:cubicBezTo>
                <a:cubicBezTo>
                  <a:pt x="146" y="26"/>
                  <a:pt x="146" y="26"/>
                  <a:pt x="146" y="26"/>
                </a:cubicBezTo>
                <a:cubicBezTo>
                  <a:pt x="146" y="25"/>
                  <a:pt x="147" y="25"/>
                  <a:pt x="147" y="24"/>
                </a:cubicBezTo>
                <a:cubicBezTo>
                  <a:pt x="147" y="22"/>
                  <a:pt x="145" y="20"/>
                  <a:pt x="143" y="20"/>
                </a:cubicBezTo>
                <a:cubicBezTo>
                  <a:pt x="142" y="20"/>
                  <a:pt x="142" y="21"/>
                  <a:pt x="141" y="21"/>
                </a:cubicBezTo>
                <a:cubicBezTo>
                  <a:pt x="141" y="21"/>
                  <a:pt x="141" y="21"/>
                  <a:pt x="141" y="21"/>
                </a:cubicBezTo>
                <a:cubicBezTo>
                  <a:pt x="132" y="30"/>
                  <a:pt x="132" y="30"/>
                  <a:pt x="132" y="30"/>
                </a:cubicBezTo>
                <a:cubicBezTo>
                  <a:pt x="132" y="30"/>
                  <a:pt x="132" y="30"/>
                  <a:pt x="132" y="30"/>
                </a:cubicBezTo>
                <a:cubicBezTo>
                  <a:pt x="128" y="35"/>
                  <a:pt x="128" y="35"/>
                  <a:pt x="128" y="35"/>
                </a:cubicBezTo>
                <a:cubicBezTo>
                  <a:pt x="128" y="35"/>
                  <a:pt x="128" y="35"/>
                  <a:pt x="128" y="35"/>
                </a:cubicBezTo>
                <a:lnTo>
                  <a:pt x="73" y="92"/>
                </a:lnTo>
                <a:close/>
                <a:moveTo>
                  <a:pt x="141" y="46"/>
                </a:moveTo>
                <a:cubicBezTo>
                  <a:pt x="140" y="44"/>
                  <a:pt x="137" y="44"/>
                  <a:pt x="136" y="46"/>
                </a:cubicBezTo>
                <a:cubicBezTo>
                  <a:pt x="135" y="47"/>
                  <a:pt x="135" y="48"/>
                  <a:pt x="135" y="49"/>
                </a:cubicBezTo>
                <a:cubicBezTo>
                  <a:pt x="135" y="49"/>
                  <a:pt x="135" y="49"/>
                  <a:pt x="135" y="49"/>
                </a:cubicBezTo>
                <a:cubicBezTo>
                  <a:pt x="138" y="57"/>
                  <a:pt x="140" y="65"/>
                  <a:pt x="140" y="74"/>
                </a:cubicBezTo>
                <a:cubicBezTo>
                  <a:pt x="140" y="111"/>
                  <a:pt x="110" y="141"/>
                  <a:pt x="73" y="141"/>
                </a:cubicBezTo>
                <a:cubicBezTo>
                  <a:pt x="36" y="141"/>
                  <a:pt x="6" y="111"/>
                  <a:pt x="6" y="74"/>
                </a:cubicBezTo>
                <a:cubicBezTo>
                  <a:pt x="6" y="37"/>
                  <a:pt x="36" y="7"/>
                  <a:pt x="73" y="7"/>
                </a:cubicBezTo>
                <a:cubicBezTo>
                  <a:pt x="92" y="7"/>
                  <a:pt x="109" y="15"/>
                  <a:pt x="121" y="28"/>
                </a:cubicBezTo>
                <a:cubicBezTo>
                  <a:pt x="121" y="27"/>
                  <a:pt x="121" y="27"/>
                  <a:pt x="121" y="27"/>
                </a:cubicBezTo>
                <a:cubicBezTo>
                  <a:pt x="123" y="29"/>
                  <a:pt x="125" y="29"/>
                  <a:pt x="126" y="27"/>
                </a:cubicBezTo>
                <a:cubicBezTo>
                  <a:pt x="127" y="26"/>
                  <a:pt x="127" y="24"/>
                  <a:pt x="126" y="23"/>
                </a:cubicBezTo>
                <a:cubicBezTo>
                  <a:pt x="126" y="23"/>
                  <a:pt x="126" y="22"/>
                  <a:pt x="126" y="22"/>
                </a:cubicBezTo>
                <a:cubicBezTo>
                  <a:pt x="112" y="9"/>
                  <a:pt x="94" y="0"/>
                  <a:pt x="73" y="0"/>
                </a:cubicBezTo>
                <a:cubicBezTo>
                  <a:pt x="33" y="0"/>
                  <a:pt x="0" y="33"/>
                  <a:pt x="0" y="74"/>
                </a:cubicBezTo>
                <a:cubicBezTo>
                  <a:pt x="0" y="114"/>
                  <a:pt x="33" y="147"/>
                  <a:pt x="73" y="147"/>
                </a:cubicBezTo>
                <a:cubicBezTo>
                  <a:pt x="114" y="147"/>
                  <a:pt x="147" y="114"/>
                  <a:pt x="147" y="74"/>
                </a:cubicBezTo>
                <a:cubicBezTo>
                  <a:pt x="147" y="64"/>
                  <a:pt x="145" y="55"/>
                  <a:pt x="142" y="47"/>
                </a:cubicBezTo>
                <a:cubicBezTo>
                  <a:pt x="142" y="47"/>
                  <a:pt x="141" y="46"/>
                  <a:pt x="141"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Google Shape;1643;p138">
            <a:extLst>
              <a:ext uri="{FF2B5EF4-FFF2-40B4-BE49-F238E27FC236}">
                <a16:creationId xmlns:a16="http://schemas.microsoft.com/office/drawing/2014/main" id="{A4CFBCE4-FF91-41E3-8DE7-BD15193E8041}"/>
              </a:ext>
            </a:extLst>
          </p:cNvPr>
          <p:cNvSpPr/>
          <p:nvPr/>
        </p:nvSpPr>
        <p:spPr>
          <a:xfrm>
            <a:off x="9878931" y="4251209"/>
            <a:ext cx="849472" cy="872903"/>
          </a:xfrm>
          <a:prstGeom prst="roundRect">
            <a:avLst/>
          </a:prstGeom>
          <a:solidFill>
            <a:srgbClr val="C00000"/>
          </a:solidFill>
          <a:ln>
            <a:solidFill>
              <a:schemeClr val="accent6"/>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dirty="0">
              <a:solidFill>
                <a:schemeClr val="lt1"/>
              </a:solidFill>
              <a:latin typeface="Karla"/>
              <a:ea typeface="Karla"/>
              <a:cs typeface="Karla"/>
              <a:sym typeface="Karla"/>
            </a:endParaRPr>
          </a:p>
        </p:txBody>
      </p:sp>
      <p:pic>
        <p:nvPicPr>
          <p:cNvPr id="5" name="Elemento grafico 4" descr="Avviso contorno">
            <a:extLst>
              <a:ext uri="{FF2B5EF4-FFF2-40B4-BE49-F238E27FC236}">
                <a16:creationId xmlns:a16="http://schemas.microsoft.com/office/drawing/2014/main" id="{339E0B41-8905-438B-8CCD-BABD0E2A49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37016" y="4321009"/>
            <a:ext cx="733302" cy="733302"/>
          </a:xfrm>
          <a:prstGeom prst="rect">
            <a:avLst/>
          </a:prstGeom>
        </p:spPr>
      </p:pic>
      <p:sp>
        <p:nvSpPr>
          <p:cNvPr id="14" name="CasellaDiTesto 13">
            <a:extLst>
              <a:ext uri="{FF2B5EF4-FFF2-40B4-BE49-F238E27FC236}">
                <a16:creationId xmlns:a16="http://schemas.microsoft.com/office/drawing/2014/main" id="{B8CF94FD-843A-4DB8-9A2B-4EE84BFBDF77}"/>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894229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9" grpId="0" animBg="1"/>
      <p:bldP spid="54" grpId="0"/>
      <p:bldP spid="56" grpId="0"/>
      <p:bldP spid="57"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965960" y="157818"/>
            <a:ext cx="8260080" cy="523220"/>
          </a:xfrm>
          <a:prstGeom prst="rect">
            <a:avLst/>
          </a:prstGeom>
          <a:noFill/>
        </p:spPr>
        <p:txBody>
          <a:bodyPr wrap="square" rtlCol="0">
            <a:spAutoFit/>
          </a:bodyPr>
          <a:lstStyle/>
          <a:p>
            <a:pPr algn="ctr"/>
            <a:r>
              <a:rPr lang="it-IT" sz="2800" b="1" dirty="0">
                <a:solidFill>
                  <a:schemeClr val="bg1"/>
                </a:solidFill>
              </a:rPr>
              <a:t>NOTE DI VARIAZIONE – PROCEDURE CONCORSUALI</a:t>
            </a:r>
          </a:p>
        </p:txBody>
      </p:sp>
      <p:graphicFrame>
        <p:nvGraphicFramePr>
          <p:cNvPr id="14" name="Tabella 14">
            <a:extLst>
              <a:ext uri="{FF2B5EF4-FFF2-40B4-BE49-F238E27FC236}">
                <a16:creationId xmlns:a16="http://schemas.microsoft.com/office/drawing/2014/main" id="{23067646-10EB-44F3-B434-5675FA7F8541}"/>
              </a:ext>
            </a:extLst>
          </p:cNvPr>
          <p:cNvGraphicFramePr>
            <a:graphicFrameLocks noGrp="1"/>
          </p:cNvGraphicFramePr>
          <p:nvPr/>
        </p:nvGraphicFramePr>
        <p:xfrm>
          <a:off x="1228724" y="1134131"/>
          <a:ext cx="9734551" cy="4524239"/>
        </p:xfrm>
        <a:graphic>
          <a:graphicData uri="http://schemas.openxmlformats.org/drawingml/2006/table">
            <a:tbl>
              <a:tblPr firstRow="1" bandRow="1">
                <a:tableStyleId>{5C22544A-7EE6-4342-B048-85BDC9FD1C3A}</a:tableStyleId>
              </a:tblPr>
              <a:tblGrid>
                <a:gridCol w="2999294">
                  <a:extLst>
                    <a:ext uri="{9D8B030D-6E8A-4147-A177-3AD203B41FA5}">
                      <a16:colId xmlns:a16="http://schemas.microsoft.com/office/drawing/2014/main" val="3692785839"/>
                    </a:ext>
                  </a:extLst>
                </a:gridCol>
                <a:gridCol w="3439607">
                  <a:extLst>
                    <a:ext uri="{9D8B030D-6E8A-4147-A177-3AD203B41FA5}">
                      <a16:colId xmlns:a16="http://schemas.microsoft.com/office/drawing/2014/main" val="1989458161"/>
                    </a:ext>
                  </a:extLst>
                </a:gridCol>
                <a:gridCol w="3295650">
                  <a:extLst>
                    <a:ext uri="{9D8B030D-6E8A-4147-A177-3AD203B41FA5}">
                      <a16:colId xmlns:a16="http://schemas.microsoft.com/office/drawing/2014/main" val="4185361088"/>
                    </a:ext>
                  </a:extLst>
                </a:gridCol>
              </a:tblGrid>
              <a:tr h="406980">
                <a:tc>
                  <a:txBody>
                    <a:bodyPr/>
                    <a:lstStyle/>
                    <a:p>
                      <a:pPr algn="ctr"/>
                      <a:r>
                        <a:rPr lang="it-IT" dirty="0"/>
                        <a:t>Procedura concorsuale</a:t>
                      </a:r>
                    </a:p>
                  </a:txBody>
                  <a:tcPr/>
                </a:tc>
                <a:tc>
                  <a:txBody>
                    <a:bodyPr/>
                    <a:lstStyle/>
                    <a:p>
                      <a:pPr algn="ctr"/>
                      <a:r>
                        <a:rPr lang="it-IT" dirty="0"/>
                        <a:t>PRIMA</a:t>
                      </a:r>
                    </a:p>
                  </a:txBody>
                  <a:tcPr/>
                </a:tc>
                <a:tc>
                  <a:txBody>
                    <a:bodyPr/>
                    <a:lstStyle/>
                    <a:p>
                      <a:pPr algn="ctr"/>
                      <a:r>
                        <a:rPr lang="it-IT" dirty="0"/>
                        <a:t>DAL 26 MAGGIO 2021</a:t>
                      </a:r>
                    </a:p>
                  </a:txBody>
                  <a:tcPr/>
                </a:tc>
                <a:extLst>
                  <a:ext uri="{0D108BD9-81ED-4DB2-BD59-A6C34878D82A}">
                    <a16:rowId xmlns:a16="http://schemas.microsoft.com/office/drawing/2014/main" val="3514929640"/>
                  </a:ext>
                </a:extLst>
              </a:tr>
              <a:tr h="659164">
                <a:tc>
                  <a:txBody>
                    <a:bodyPr/>
                    <a:lstStyle/>
                    <a:p>
                      <a:r>
                        <a:rPr lang="it-IT" sz="1600" b="1" dirty="0"/>
                        <a:t>Fallimento</a:t>
                      </a:r>
                    </a:p>
                  </a:txBody>
                  <a:tcPr/>
                </a:tc>
                <a:tc>
                  <a:txBody>
                    <a:bodyPr/>
                    <a:lstStyle/>
                    <a:p>
                      <a:r>
                        <a:rPr lang="it-IT" sz="1600" dirty="0"/>
                        <a:t>Termine per le osservazioni al piano di riparto</a:t>
                      </a:r>
                    </a:p>
                  </a:txBody>
                  <a:tcPr/>
                </a:tc>
                <a:tc>
                  <a:txBody>
                    <a:bodyPr/>
                    <a:lstStyle/>
                    <a:p>
                      <a:r>
                        <a:rPr lang="it-IT" sz="1600" dirty="0"/>
                        <a:t>Data della sentenza dichiarativa di fallimento </a:t>
                      </a:r>
                    </a:p>
                  </a:txBody>
                  <a:tcPr/>
                </a:tc>
                <a:extLst>
                  <a:ext uri="{0D108BD9-81ED-4DB2-BD59-A6C34878D82A}">
                    <a16:rowId xmlns:a16="http://schemas.microsoft.com/office/drawing/2014/main" val="480939033"/>
                  </a:ext>
                </a:extLst>
              </a:tr>
              <a:tr h="406980">
                <a:tc>
                  <a:txBody>
                    <a:bodyPr/>
                    <a:lstStyle/>
                    <a:p>
                      <a:r>
                        <a:rPr lang="it-IT" sz="1600" b="1" dirty="0"/>
                        <a:t>Liquidazione coatta amministrativa</a:t>
                      </a:r>
                    </a:p>
                  </a:txBody>
                  <a:tcPr/>
                </a:tc>
                <a:tc>
                  <a:txBody>
                    <a:bodyPr/>
                    <a:lstStyle/>
                    <a:p>
                      <a:r>
                        <a:rPr lang="it-IT" sz="1600" dirty="0"/>
                        <a:t>Termine approvazione piano di riparto</a:t>
                      </a:r>
                    </a:p>
                  </a:txBody>
                  <a:tcPr/>
                </a:tc>
                <a:tc>
                  <a:txBody>
                    <a:bodyPr/>
                    <a:lstStyle/>
                    <a:p>
                      <a:r>
                        <a:rPr lang="it-IT" sz="1600" dirty="0"/>
                        <a:t>Data del provvedimento</a:t>
                      </a:r>
                    </a:p>
                  </a:txBody>
                  <a:tcPr/>
                </a:tc>
                <a:extLst>
                  <a:ext uri="{0D108BD9-81ED-4DB2-BD59-A6C34878D82A}">
                    <a16:rowId xmlns:a16="http://schemas.microsoft.com/office/drawing/2014/main" val="3353776813"/>
                  </a:ext>
                </a:extLst>
              </a:tr>
              <a:tr h="406980">
                <a:tc>
                  <a:txBody>
                    <a:bodyPr/>
                    <a:lstStyle/>
                    <a:p>
                      <a:r>
                        <a:rPr lang="it-IT" sz="1600" b="1" dirty="0"/>
                        <a:t>Procedura di amministrazione grandi imprese in crisi</a:t>
                      </a:r>
                    </a:p>
                  </a:txBody>
                  <a:tcPr/>
                </a:tc>
                <a:tc>
                  <a:txBody>
                    <a:bodyPr/>
                    <a:lstStyle/>
                    <a:p>
                      <a:endParaRPr lang="it-IT" sz="1600" dirty="0"/>
                    </a:p>
                    <a:p>
                      <a:pPr algn="ctr"/>
                      <a:r>
                        <a:rPr lang="it-IT" sz="1600" dirty="0"/>
                        <a:t>….</a:t>
                      </a:r>
                    </a:p>
                  </a:txBody>
                  <a:tcPr/>
                </a:tc>
                <a:tc>
                  <a:txBody>
                    <a:bodyPr/>
                    <a:lstStyle/>
                    <a:p>
                      <a:r>
                        <a:rPr lang="it-IT" sz="1600" dirty="0"/>
                        <a:t>Data del decreto di disposizione</a:t>
                      </a:r>
                    </a:p>
                  </a:txBody>
                  <a:tcPr/>
                </a:tc>
                <a:extLst>
                  <a:ext uri="{0D108BD9-81ED-4DB2-BD59-A6C34878D82A}">
                    <a16:rowId xmlns:a16="http://schemas.microsoft.com/office/drawing/2014/main" val="2855532029"/>
                  </a:ext>
                </a:extLst>
              </a:tr>
              <a:tr h="684415">
                <a:tc>
                  <a:txBody>
                    <a:bodyPr/>
                    <a:lstStyle/>
                    <a:p>
                      <a:r>
                        <a:rPr lang="it-IT" sz="1600" b="1" dirty="0"/>
                        <a:t>Concordato fallimentare</a:t>
                      </a:r>
                    </a:p>
                  </a:txBody>
                  <a:tcPr/>
                </a:tc>
                <a:tc>
                  <a:txBody>
                    <a:bodyPr/>
                    <a:lstStyle/>
                    <a:p>
                      <a:r>
                        <a:rPr lang="it-IT" sz="1600" dirty="0"/>
                        <a:t>Passaggio in giudicato della sentenza di omologazione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Data decreto di ammissione</a:t>
                      </a:r>
                    </a:p>
                    <a:p>
                      <a:endParaRPr lang="it-IT" sz="1600" dirty="0"/>
                    </a:p>
                  </a:txBody>
                  <a:tcPr/>
                </a:tc>
                <a:extLst>
                  <a:ext uri="{0D108BD9-81ED-4DB2-BD59-A6C34878D82A}">
                    <a16:rowId xmlns:a16="http://schemas.microsoft.com/office/drawing/2014/main" val="2668267604"/>
                  </a:ext>
                </a:extLst>
              </a:tr>
              <a:tr h="458206">
                <a:tc>
                  <a:txBody>
                    <a:bodyPr/>
                    <a:lstStyle/>
                    <a:p>
                      <a:r>
                        <a:rPr lang="it-IT" sz="1600" b="1" dirty="0"/>
                        <a:t>Concordato preventivo</a:t>
                      </a:r>
                    </a:p>
                  </a:txBody>
                  <a:tcPr/>
                </a:tc>
                <a:tc>
                  <a:txBody>
                    <a:bodyPr/>
                    <a:lstStyle/>
                    <a:p>
                      <a:r>
                        <a:rPr lang="it-IT" sz="1600" dirty="0"/>
                        <a:t>(Mancato) Adempimento del debitore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Data decreto di ammissione</a:t>
                      </a:r>
                    </a:p>
                    <a:p>
                      <a:endParaRPr lang="it-IT" sz="1600" dirty="0"/>
                    </a:p>
                  </a:txBody>
                  <a:tcPr/>
                </a:tc>
                <a:extLst>
                  <a:ext uri="{0D108BD9-81ED-4DB2-BD59-A6C34878D82A}">
                    <a16:rowId xmlns:a16="http://schemas.microsoft.com/office/drawing/2014/main" val="1363485036"/>
                  </a:ext>
                </a:extLst>
              </a:tr>
              <a:tr h="489172">
                <a:tc>
                  <a:txBody>
                    <a:bodyPr/>
                    <a:lstStyle/>
                    <a:p>
                      <a:r>
                        <a:rPr lang="it-IT" sz="1600" b="1" dirty="0"/>
                        <a:t>Accordo di ristrutturazione debiti</a:t>
                      </a:r>
                    </a:p>
                    <a:p>
                      <a:r>
                        <a:rPr lang="it-IT" sz="1200" b="0" dirty="0"/>
                        <a:t>Dlgs n. 175/2014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Data di omologa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Data di omologa</a:t>
                      </a:r>
                    </a:p>
                  </a:txBody>
                  <a:tcPr/>
                </a:tc>
                <a:extLst>
                  <a:ext uri="{0D108BD9-81ED-4DB2-BD59-A6C34878D82A}">
                    <a16:rowId xmlns:a16="http://schemas.microsoft.com/office/drawing/2014/main" val="766037688"/>
                  </a:ext>
                </a:extLst>
              </a:tr>
              <a:tr h="445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t>Piano attestato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t>Dlgs n. 175/2014</a:t>
                      </a:r>
                      <a:endParaRPr lang="it-IT"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Data pubblicazione PRI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Data pubblicazione PRI</a:t>
                      </a:r>
                    </a:p>
                  </a:txBody>
                  <a:tcPr/>
                </a:tc>
                <a:extLst>
                  <a:ext uri="{0D108BD9-81ED-4DB2-BD59-A6C34878D82A}">
                    <a16:rowId xmlns:a16="http://schemas.microsoft.com/office/drawing/2014/main" val="3468456043"/>
                  </a:ext>
                </a:extLst>
              </a:tr>
            </a:tbl>
          </a:graphicData>
        </a:graphic>
      </p:graphicFrame>
      <p:sp>
        <p:nvSpPr>
          <p:cNvPr id="7" name="CasellaDiTesto 6">
            <a:extLst>
              <a:ext uri="{FF2B5EF4-FFF2-40B4-BE49-F238E27FC236}">
                <a16:creationId xmlns:a16="http://schemas.microsoft.com/office/drawing/2014/main" id="{71DD1611-9994-4BD5-9E06-EE8F80F57037}"/>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72184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4">
            <a:extLst>
              <a:ext uri="{FF2B5EF4-FFF2-40B4-BE49-F238E27FC236}">
                <a16:creationId xmlns:a16="http://schemas.microsoft.com/office/drawing/2014/main" id="{51F364C4-A891-7F4C-89B5-E67CB16F98AB}"/>
              </a:ext>
            </a:extLst>
          </p:cNvPr>
          <p:cNvSpPr>
            <a:spLocks/>
          </p:cNvSpPr>
          <p:nvPr/>
        </p:nvSpPr>
        <p:spPr bwMode="auto">
          <a:xfrm rot="16200000">
            <a:off x="8321912" y="1388427"/>
            <a:ext cx="655820" cy="468935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8" name="Freeform 14">
            <a:extLst>
              <a:ext uri="{FF2B5EF4-FFF2-40B4-BE49-F238E27FC236}">
                <a16:creationId xmlns:a16="http://schemas.microsoft.com/office/drawing/2014/main" id="{4CF31395-FDD1-5A46-A728-EB4A92D92723}"/>
              </a:ext>
            </a:extLst>
          </p:cNvPr>
          <p:cNvSpPr>
            <a:spLocks/>
          </p:cNvSpPr>
          <p:nvPr/>
        </p:nvSpPr>
        <p:spPr bwMode="auto">
          <a:xfrm rot="16200000">
            <a:off x="3005842" y="1388427"/>
            <a:ext cx="655820" cy="468935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965960" y="157818"/>
            <a:ext cx="8260080"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NOTE DI VARIAZIONE – PROCEDURE CONCORSUALI</a:t>
            </a:r>
          </a:p>
        </p:txBody>
      </p:sp>
      <p:graphicFrame>
        <p:nvGraphicFramePr>
          <p:cNvPr id="2" name="Diagramma 1">
            <a:extLst>
              <a:ext uri="{FF2B5EF4-FFF2-40B4-BE49-F238E27FC236}">
                <a16:creationId xmlns:a16="http://schemas.microsoft.com/office/drawing/2014/main" id="{88CA48F7-DC55-487A-B338-2A63984269A3}"/>
              </a:ext>
            </a:extLst>
          </p:cNvPr>
          <p:cNvGraphicFramePr/>
          <p:nvPr/>
        </p:nvGraphicFramePr>
        <p:xfrm>
          <a:off x="1965960" y="468458"/>
          <a:ext cx="8128000" cy="2400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sellaDiTesto 2">
            <a:extLst>
              <a:ext uri="{FF2B5EF4-FFF2-40B4-BE49-F238E27FC236}">
                <a16:creationId xmlns:a16="http://schemas.microsoft.com/office/drawing/2014/main" id="{0865D308-F505-4DC1-977E-55AF11B430B0}"/>
              </a:ext>
            </a:extLst>
          </p:cNvPr>
          <p:cNvSpPr txBox="1"/>
          <p:nvPr/>
        </p:nvSpPr>
        <p:spPr>
          <a:xfrm>
            <a:off x="2234566" y="2320805"/>
            <a:ext cx="2162175" cy="584775"/>
          </a:xfrm>
          <a:prstGeom prst="rect">
            <a:avLst/>
          </a:prstGeom>
          <a:noFill/>
        </p:spPr>
        <p:txBody>
          <a:bodyPr wrap="square" rtlCol="0">
            <a:spAutoFit/>
          </a:bodyPr>
          <a:lstStyle/>
          <a:p>
            <a:pPr algn="ctr"/>
            <a:r>
              <a:rPr lang="it-IT" sz="1600" dirty="0">
                <a:latin typeface="Arial" panose="020B0604020202020204" pitchFamily="34" charset="0"/>
                <a:cs typeface="Arial" panose="020B0604020202020204" pitchFamily="34" charset="0"/>
              </a:rPr>
              <a:t>La nota di credito NON si può emettere</a:t>
            </a:r>
          </a:p>
        </p:txBody>
      </p:sp>
      <p:sp>
        <p:nvSpPr>
          <p:cNvPr id="10" name="CasellaDiTesto 9">
            <a:extLst>
              <a:ext uri="{FF2B5EF4-FFF2-40B4-BE49-F238E27FC236}">
                <a16:creationId xmlns:a16="http://schemas.microsoft.com/office/drawing/2014/main" id="{7D5C7186-7FA9-4BBD-82FC-D7A6A618A8AC}"/>
              </a:ext>
            </a:extLst>
          </p:cNvPr>
          <p:cNvSpPr txBox="1"/>
          <p:nvPr/>
        </p:nvSpPr>
        <p:spPr>
          <a:xfrm>
            <a:off x="4692968" y="2332386"/>
            <a:ext cx="2409825" cy="584775"/>
          </a:xfrm>
          <a:prstGeom prst="rect">
            <a:avLst/>
          </a:prstGeom>
          <a:noFill/>
        </p:spPr>
        <p:txBody>
          <a:bodyPr wrap="square" rtlCol="0">
            <a:spAutoFit/>
          </a:bodyPr>
          <a:lstStyle/>
          <a:p>
            <a:pPr algn="ctr"/>
            <a:r>
              <a:rPr lang="it-IT" sz="1600" dirty="0">
                <a:latin typeface="Arial" panose="020B0604020202020204" pitchFamily="34" charset="0"/>
                <a:cs typeface="Arial" panose="020B0604020202020204" pitchFamily="34" charset="0"/>
              </a:rPr>
              <a:t>La nota si può emettere </a:t>
            </a:r>
          </a:p>
          <a:p>
            <a:pPr algn="ctr"/>
            <a:r>
              <a:rPr lang="it-IT" sz="1600" i="1" dirty="0">
                <a:latin typeface="Arial" panose="020B0604020202020204" pitchFamily="34" charset="0"/>
                <a:cs typeface="Arial" panose="020B0604020202020204" pitchFamily="34" charset="0"/>
              </a:rPr>
              <a:t>«senza limiti temporali»</a:t>
            </a:r>
          </a:p>
        </p:txBody>
      </p:sp>
      <p:sp>
        <p:nvSpPr>
          <p:cNvPr id="11" name="CasellaDiTesto 10">
            <a:extLst>
              <a:ext uri="{FF2B5EF4-FFF2-40B4-BE49-F238E27FC236}">
                <a16:creationId xmlns:a16="http://schemas.microsoft.com/office/drawing/2014/main" id="{88444082-FAA0-4F79-AC6D-4B4930A9EB43}"/>
              </a:ext>
            </a:extLst>
          </p:cNvPr>
          <p:cNvSpPr txBox="1"/>
          <p:nvPr/>
        </p:nvSpPr>
        <p:spPr>
          <a:xfrm>
            <a:off x="7379970" y="2357446"/>
            <a:ext cx="2409825" cy="584775"/>
          </a:xfrm>
          <a:prstGeom prst="rect">
            <a:avLst/>
          </a:prstGeom>
          <a:noFill/>
        </p:spPr>
        <p:txBody>
          <a:bodyPr wrap="square" rtlCol="0">
            <a:spAutoFit/>
          </a:bodyPr>
          <a:lstStyle/>
          <a:p>
            <a:pPr algn="ctr"/>
            <a:r>
              <a:rPr lang="it-IT" sz="1600" dirty="0">
                <a:latin typeface="Arial" panose="020B0604020202020204" pitchFamily="34" charset="0"/>
                <a:cs typeface="Arial" panose="020B0604020202020204" pitchFamily="34" charset="0"/>
              </a:rPr>
              <a:t>Scade il termine per la</a:t>
            </a:r>
          </a:p>
          <a:p>
            <a:pPr algn="ctr"/>
            <a:r>
              <a:rPr lang="it-IT" sz="1600" dirty="0">
                <a:latin typeface="Arial" panose="020B0604020202020204" pitchFamily="34" charset="0"/>
                <a:cs typeface="Arial" panose="020B0604020202020204" pitchFamily="34" charset="0"/>
              </a:rPr>
              <a:t>Detrazione IVA</a:t>
            </a:r>
          </a:p>
        </p:txBody>
      </p:sp>
      <p:sp>
        <p:nvSpPr>
          <p:cNvPr id="4" name="CasellaDiTesto 3">
            <a:extLst>
              <a:ext uri="{FF2B5EF4-FFF2-40B4-BE49-F238E27FC236}">
                <a16:creationId xmlns:a16="http://schemas.microsoft.com/office/drawing/2014/main" id="{EB09E508-224D-4867-9F9C-956B2E743921}"/>
              </a:ext>
            </a:extLst>
          </p:cNvPr>
          <p:cNvSpPr txBox="1"/>
          <p:nvPr/>
        </p:nvSpPr>
        <p:spPr>
          <a:xfrm>
            <a:off x="1166497" y="4207265"/>
            <a:ext cx="4511927" cy="1354217"/>
          </a:xfrm>
          <a:prstGeom prst="rect">
            <a:avLst/>
          </a:prstGeom>
          <a:noFill/>
          <a:ln>
            <a:noFill/>
          </a:ln>
        </p:spPr>
        <p:txBody>
          <a:bodyPr wrap="square" rtlCol="0">
            <a:spAutoFit/>
          </a:bodyPr>
          <a:lstStyle/>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Ha la </a:t>
            </a:r>
            <a:r>
              <a:rPr lang="it-IT" sz="1600" b="1" dirty="0">
                <a:latin typeface="Arial" panose="020B0604020202020204" pitchFamily="34" charset="0"/>
                <a:cs typeface="Arial" panose="020B0604020202020204" pitchFamily="34" charset="0"/>
              </a:rPr>
              <a:t>facoltà</a:t>
            </a:r>
            <a:r>
              <a:rPr lang="it-IT" sz="1600" dirty="0">
                <a:latin typeface="Arial" panose="020B0604020202020204" pitchFamily="34" charset="0"/>
                <a:cs typeface="Arial" panose="020B0604020202020204" pitchFamily="34" charset="0"/>
              </a:rPr>
              <a:t> di emettere la nota di credito</a:t>
            </a:r>
          </a:p>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I tempi di emissione sono, tuttavia, condizionati dai tempi di detrazione IVA (entro il 30 aprile dell’anno successivo)</a:t>
            </a:r>
          </a:p>
          <a:p>
            <a:pPr marL="285750" indent="-285750">
              <a:buFont typeface="Courier New" panose="02070309020205020404" pitchFamily="49" charset="0"/>
              <a:buChar char="o"/>
            </a:pPr>
            <a:endParaRPr lang="it-IT" sz="16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D399DDF9-C950-46DB-BBF4-50382ADA47F2}"/>
              </a:ext>
            </a:extLst>
          </p:cNvPr>
          <p:cNvSpPr txBox="1"/>
          <p:nvPr/>
        </p:nvSpPr>
        <p:spPr>
          <a:xfrm>
            <a:off x="6605017" y="4189228"/>
            <a:ext cx="4218051" cy="1569660"/>
          </a:xfrm>
          <a:prstGeom prst="rect">
            <a:avLst/>
          </a:prstGeom>
          <a:noFill/>
        </p:spPr>
        <p:txBody>
          <a:bodyPr wrap="square">
            <a:spAutoFit/>
          </a:bodyPr>
          <a:lstStyle/>
          <a:p>
            <a:pPr marL="285750" indent="-285750">
              <a:buFont typeface="Courier New" panose="02070309020205020404" pitchFamily="49" charset="0"/>
              <a:buChar char="o"/>
            </a:pPr>
            <a:r>
              <a:rPr lang="it-IT" sz="1600" b="1" dirty="0">
                <a:latin typeface="Arial" panose="020B0604020202020204" pitchFamily="34" charset="0"/>
                <a:cs typeface="Arial" panose="020B0604020202020204" pitchFamily="34" charset="0"/>
              </a:rPr>
              <a:t>NON</a:t>
            </a:r>
            <a:r>
              <a:rPr lang="it-IT" sz="1600" dirty="0">
                <a:latin typeface="Arial" panose="020B0604020202020204" pitchFamily="34" charset="0"/>
                <a:cs typeface="Arial" panose="020B0604020202020204" pitchFamily="34" charset="0"/>
              </a:rPr>
              <a:t> ha l’obbligo di annotare la nota nel registro vendite/corrispettivi</a:t>
            </a:r>
          </a:p>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Non è, quindi, tenuto al versamento dell’imposta</a:t>
            </a:r>
          </a:p>
          <a:p>
            <a:pPr marL="285750" indent="-285750">
              <a:buFont typeface="Courier New" panose="02070309020205020404" pitchFamily="49" charset="0"/>
              <a:buChar char="o"/>
            </a:pPr>
            <a:r>
              <a:rPr lang="it-IT" sz="1600" dirty="0">
                <a:solidFill>
                  <a:srgbClr val="FF0000"/>
                </a:solidFill>
                <a:latin typeface="Arial" panose="020B0604020202020204" pitchFamily="34" charset="0"/>
                <a:cs typeface="Arial" panose="020B0604020202020204" pitchFamily="34" charset="0"/>
              </a:rPr>
              <a:t>Deve annotare e versare in caso di accordo omologato o piano attestato (?)</a:t>
            </a:r>
          </a:p>
        </p:txBody>
      </p:sp>
      <p:sp>
        <p:nvSpPr>
          <p:cNvPr id="16" name="CasellaDiTesto 15">
            <a:extLst>
              <a:ext uri="{FF2B5EF4-FFF2-40B4-BE49-F238E27FC236}">
                <a16:creationId xmlns:a16="http://schemas.microsoft.com/office/drawing/2014/main" id="{30F6F041-A50C-4D18-AD7E-A2426E47F2A3}"/>
              </a:ext>
            </a:extLst>
          </p:cNvPr>
          <p:cNvSpPr txBox="1"/>
          <p:nvPr/>
        </p:nvSpPr>
        <p:spPr>
          <a:xfrm>
            <a:off x="1206627" y="3554786"/>
            <a:ext cx="4218051" cy="338554"/>
          </a:xfrm>
          <a:prstGeom prst="rect">
            <a:avLst/>
          </a:prstGeom>
          <a:noFill/>
        </p:spPr>
        <p:txBody>
          <a:bodyPr wrap="square" rtlCol="0">
            <a:spAutoFit/>
          </a:bodyPr>
          <a:lstStyle/>
          <a:p>
            <a:pPr algn="ctr"/>
            <a:r>
              <a:rPr lang="it-IT" sz="1600" b="1" dirty="0">
                <a:solidFill>
                  <a:schemeClr val="bg1"/>
                </a:solidFill>
                <a:latin typeface="Arial" panose="020B0604020202020204" pitchFamily="34" charset="0"/>
                <a:cs typeface="Arial" panose="020B0604020202020204" pitchFamily="34" charset="0"/>
              </a:rPr>
              <a:t>CREDITORE (cedente/prestatore)</a:t>
            </a:r>
          </a:p>
        </p:txBody>
      </p:sp>
      <p:sp>
        <p:nvSpPr>
          <p:cNvPr id="17" name="CasellaDiTesto 16">
            <a:extLst>
              <a:ext uri="{FF2B5EF4-FFF2-40B4-BE49-F238E27FC236}">
                <a16:creationId xmlns:a16="http://schemas.microsoft.com/office/drawing/2014/main" id="{DA01E85F-1DA6-43E0-B98B-8E13B8AEE76A}"/>
              </a:ext>
            </a:extLst>
          </p:cNvPr>
          <p:cNvSpPr txBox="1"/>
          <p:nvPr/>
        </p:nvSpPr>
        <p:spPr>
          <a:xfrm>
            <a:off x="6605017" y="3559483"/>
            <a:ext cx="4218051" cy="338554"/>
          </a:xfrm>
          <a:prstGeom prst="rect">
            <a:avLst/>
          </a:prstGeom>
          <a:noFill/>
        </p:spPr>
        <p:txBody>
          <a:bodyPr wrap="square" rtlCol="0">
            <a:spAutoFit/>
          </a:bodyPr>
          <a:lstStyle/>
          <a:p>
            <a:pPr algn="ctr"/>
            <a:r>
              <a:rPr lang="it-IT" sz="1600" b="1" dirty="0">
                <a:solidFill>
                  <a:schemeClr val="bg1"/>
                </a:solidFill>
                <a:latin typeface="Arial" panose="020B0604020202020204" pitchFamily="34" charset="0"/>
                <a:cs typeface="Arial" panose="020B0604020202020204" pitchFamily="34" charset="0"/>
              </a:rPr>
              <a:t>DEBITORE (cessionario/committente)</a:t>
            </a:r>
          </a:p>
        </p:txBody>
      </p:sp>
      <p:sp>
        <p:nvSpPr>
          <p:cNvPr id="8" name="CasellaDiTesto 7">
            <a:extLst>
              <a:ext uri="{FF2B5EF4-FFF2-40B4-BE49-F238E27FC236}">
                <a16:creationId xmlns:a16="http://schemas.microsoft.com/office/drawing/2014/main" id="{D86DE767-F36E-4C86-94B0-B2FDAD2622F9}"/>
              </a:ext>
            </a:extLst>
          </p:cNvPr>
          <p:cNvSpPr txBox="1"/>
          <p:nvPr/>
        </p:nvSpPr>
        <p:spPr>
          <a:xfrm>
            <a:off x="10548666" y="1856651"/>
            <a:ext cx="1040877" cy="523220"/>
          </a:xfrm>
          <a:prstGeom prst="rect">
            <a:avLst/>
          </a:prstGeom>
          <a:noFill/>
        </p:spPr>
        <p:txBody>
          <a:bodyPr wrap="square" rtlCol="0">
            <a:spAutoFit/>
          </a:bodyPr>
          <a:lstStyle/>
          <a:p>
            <a:r>
              <a:rPr lang="it-IT" sz="2800" dirty="0">
                <a:latin typeface="Arial" panose="020B0604020202020204" pitchFamily="34" charset="0"/>
                <a:cs typeface="Arial" panose="020B0604020202020204" pitchFamily="34" charset="0"/>
              </a:rPr>
              <a:t>…</a:t>
            </a:r>
          </a:p>
        </p:txBody>
      </p:sp>
      <p:sp>
        <p:nvSpPr>
          <p:cNvPr id="20" name="CasellaDiTesto 19">
            <a:extLst>
              <a:ext uri="{FF2B5EF4-FFF2-40B4-BE49-F238E27FC236}">
                <a16:creationId xmlns:a16="http://schemas.microsoft.com/office/drawing/2014/main" id="{865EBB21-8694-4CC5-95B0-BF96F770EEDB}"/>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4967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Graphic spid="2" grpId="0">
        <p:bldAsOne/>
      </p:bldGraphic>
      <p:bldP spid="3" grpId="0"/>
      <p:bldP spid="10" grpId="0"/>
      <p:bldP spid="11" grpId="0"/>
      <p:bldP spid="4" grpId="0"/>
      <p:bldP spid="14" grpId="0"/>
      <p:bldP spid="16" grpId="0"/>
      <p:bldP spid="1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4">
            <a:extLst>
              <a:ext uri="{FF2B5EF4-FFF2-40B4-BE49-F238E27FC236}">
                <a16:creationId xmlns:a16="http://schemas.microsoft.com/office/drawing/2014/main" id="{F52AAFCB-AEF1-B346-96BE-E76F5C70564B}"/>
              </a:ext>
            </a:extLst>
          </p:cNvPr>
          <p:cNvSpPr>
            <a:spLocks/>
          </p:cNvSpPr>
          <p:nvPr/>
        </p:nvSpPr>
        <p:spPr bwMode="auto">
          <a:xfrm rot="16200000">
            <a:off x="8400825" y="865724"/>
            <a:ext cx="655820" cy="468935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9" name="Freeform 14">
            <a:extLst>
              <a:ext uri="{FF2B5EF4-FFF2-40B4-BE49-F238E27FC236}">
                <a16:creationId xmlns:a16="http://schemas.microsoft.com/office/drawing/2014/main" id="{CE5CC97F-250C-2F41-B1A2-7D1A8CC7C91C}"/>
              </a:ext>
            </a:extLst>
          </p:cNvPr>
          <p:cNvSpPr>
            <a:spLocks/>
          </p:cNvSpPr>
          <p:nvPr/>
        </p:nvSpPr>
        <p:spPr bwMode="auto">
          <a:xfrm rot="16200000">
            <a:off x="3048895" y="865724"/>
            <a:ext cx="655820" cy="4689350"/>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965960" y="157818"/>
            <a:ext cx="8260080"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NOTE DI VARIAZIONE – PROCEDURE CONCORSUALI</a:t>
            </a:r>
          </a:p>
        </p:txBody>
      </p:sp>
      <p:graphicFrame>
        <p:nvGraphicFramePr>
          <p:cNvPr id="2" name="Diagramma 1">
            <a:extLst>
              <a:ext uri="{FF2B5EF4-FFF2-40B4-BE49-F238E27FC236}">
                <a16:creationId xmlns:a16="http://schemas.microsoft.com/office/drawing/2014/main" id="{88CA48F7-DC55-487A-B338-2A63984269A3}"/>
              </a:ext>
            </a:extLst>
          </p:cNvPr>
          <p:cNvGraphicFramePr/>
          <p:nvPr/>
        </p:nvGraphicFramePr>
        <p:xfrm>
          <a:off x="3445384" y="1065811"/>
          <a:ext cx="3630168" cy="1115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asellaDiTesto 3">
            <a:extLst>
              <a:ext uri="{FF2B5EF4-FFF2-40B4-BE49-F238E27FC236}">
                <a16:creationId xmlns:a16="http://schemas.microsoft.com/office/drawing/2014/main" id="{EB09E508-224D-4867-9F9C-956B2E743921}"/>
              </a:ext>
            </a:extLst>
          </p:cNvPr>
          <p:cNvSpPr txBox="1"/>
          <p:nvPr/>
        </p:nvSpPr>
        <p:spPr>
          <a:xfrm>
            <a:off x="1332805" y="3647601"/>
            <a:ext cx="4265039" cy="1846659"/>
          </a:xfrm>
          <a:prstGeom prst="rect">
            <a:avLst/>
          </a:prstGeom>
          <a:noFill/>
          <a:ln>
            <a:noFill/>
          </a:ln>
        </p:spPr>
        <p:txBody>
          <a:bodyPr wrap="square" rtlCol="0">
            <a:spAutoFit/>
          </a:bodyPr>
          <a:lstStyle/>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Ha l’obbligo di emettere la nota di debito relativa all’importo incassato </a:t>
            </a:r>
          </a:p>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I tempi di emissione sono quelli ordinari della fatturazione</a:t>
            </a:r>
          </a:p>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Non comporta l’obbligo di mantenere la P.IVA fino alla chiusura della procedura</a:t>
            </a:r>
          </a:p>
          <a:p>
            <a:pPr marL="285750" indent="-285750">
              <a:buFont typeface="Courier New" panose="02070309020205020404" pitchFamily="49" charset="0"/>
              <a:buChar char="o"/>
            </a:pPr>
            <a:endParaRPr lang="it-IT" sz="16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D399DDF9-C950-46DB-BBF4-50382ADA47F2}"/>
              </a:ext>
            </a:extLst>
          </p:cNvPr>
          <p:cNvSpPr txBox="1"/>
          <p:nvPr/>
        </p:nvSpPr>
        <p:spPr>
          <a:xfrm>
            <a:off x="6594158" y="3692466"/>
            <a:ext cx="4548947" cy="830997"/>
          </a:xfrm>
          <a:prstGeom prst="rect">
            <a:avLst/>
          </a:prstGeom>
          <a:noFill/>
        </p:spPr>
        <p:txBody>
          <a:bodyPr wrap="square">
            <a:spAutoFit/>
          </a:bodyPr>
          <a:lstStyle/>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Ha l’obbligo di annotare la nota di debito</a:t>
            </a:r>
          </a:p>
          <a:p>
            <a:pPr marL="285750" indent="-285750">
              <a:buFont typeface="Courier New" panose="02070309020205020404" pitchFamily="49" charset="0"/>
              <a:buChar char="o"/>
            </a:pPr>
            <a:r>
              <a:rPr lang="it-IT" sz="1600" dirty="0">
                <a:latin typeface="Arial" panose="020B0604020202020204" pitchFamily="34" charset="0"/>
                <a:cs typeface="Arial" panose="020B0604020202020204" pitchFamily="34" charset="0"/>
              </a:rPr>
              <a:t>Se ha annotato la nota di credito precedente ha diritto a detrarre l’IVA.</a:t>
            </a:r>
          </a:p>
        </p:txBody>
      </p:sp>
      <p:sp>
        <p:nvSpPr>
          <p:cNvPr id="16" name="CasellaDiTesto 15">
            <a:extLst>
              <a:ext uri="{FF2B5EF4-FFF2-40B4-BE49-F238E27FC236}">
                <a16:creationId xmlns:a16="http://schemas.microsoft.com/office/drawing/2014/main" id="{30F6F041-A50C-4D18-AD7E-A2426E47F2A3}"/>
              </a:ext>
            </a:extLst>
          </p:cNvPr>
          <p:cNvSpPr txBox="1"/>
          <p:nvPr/>
        </p:nvSpPr>
        <p:spPr>
          <a:xfrm>
            <a:off x="1267778" y="3038957"/>
            <a:ext cx="4218051" cy="338554"/>
          </a:xfrm>
          <a:prstGeom prst="rect">
            <a:avLst/>
          </a:prstGeom>
          <a:noFill/>
        </p:spPr>
        <p:txBody>
          <a:bodyPr wrap="square" rtlCol="0">
            <a:spAutoFit/>
          </a:bodyPr>
          <a:lstStyle/>
          <a:p>
            <a:pPr algn="ctr"/>
            <a:r>
              <a:rPr lang="it-IT" sz="1600" b="1" dirty="0">
                <a:solidFill>
                  <a:schemeClr val="bg1"/>
                </a:solidFill>
                <a:latin typeface="Arial" panose="020B0604020202020204" pitchFamily="34" charset="0"/>
                <a:cs typeface="Arial" panose="020B0604020202020204" pitchFamily="34" charset="0"/>
              </a:rPr>
              <a:t>CREDITORE (cedente/prestatore)</a:t>
            </a:r>
          </a:p>
        </p:txBody>
      </p:sp>
      <p:sp>
        <p:nvSpPr>
          <p:cNvPr id="17" name="CasellaDiTesto 16">
            <a:extLst>
              <a:ext uri="{FF2B5EF4-FFF2-40B4-BE49-F238E27FC236}">
                <a16:creationId xmlns:a16="http://schemas.microsoft.com/office/drawing/2014/main" id="{DA01E85F-1DA6-43E0-B98B-8E13B8AEE76A}"/>
              </a:ext>
            </a:extLst>
          </p:cNvPr>
          <p:cNvSpPr txBox="1"/>
          <p:nvPr/>
        </p:nvSpPr>
        <p:spPr>
          <a:xfrm>
            <a:off x="6706171" y="3038957"/>
            <a:ext cx="4218051" cy="338554"/>
          </a:xfrm>
          <a:prstGeom prst="rect">
            <a:avLst/>
          </a:prstGeom>
          <a:noFill/>
        </p:spPr>
        <p:txBody>
          <a:bodyPr wrap="square" rtlCol="0">
            <a:spAutoFit/>
          </a:bodyPr>
          <a:lstStyle/>
          <a:p>
            <a:pPr algn="ctr"/>
            <a:r>
              <a:rPr lang="it-IT" sz="1600" b="1" dirty="0">
                <a:solidFill>
                  <a:schemeClr val="bg1"/>
                </a:solidFill>
                <a:latin typeface="Arial" panose="020B0604020202020204" pitchFamily="34" charset="0"/>
                <a:cs typeface="Arial" panose="020B0604020202020204" pitchFamily="34" charset="0"/>
              </a:rPr>
              <a:t>DEBITORE (cessionario/committente)</a:t>
            </a:r>
          </a:p>
        </p:txBody>
      </p:sp>
      <p:sp>
        <p:nvSpPr>
          <p:cNvPr id="18" name="CasellaDiTesto 17">
            <a:extLst>
              <a:ext uri="{FF2B5EF4-FFF2-40B4-BE49-F238E27FC236}">
                <a16:creationId xmlns:a16="http://schemas.microsoft.com/office/drawing/2014/main" id="{B49E04FD-77DF-486D-9029-3F0DB9F5A1DD}"/>
              </a:ext>
            </a:extLst>
          </p:cNvPr>
          <p:cNvSpPr txBox="1"/>
          <p:nvPr/>
        </p:nvSpPr>
        <p:spPr>
          <a:xfrm>
            <a:off x="2435743" y="1799835"/>
            <a:ext cx="1040877" cy="523220"/>
          </a:xfrm>
          <a:prstGeom prst="rect">
            <a:avLst/>
          </a:prstGeom>
          <a:noFill/>
        </p:spPr>
        <p:txBody>
          <a:bodyPr wrap="square" rtlCol="0">
            <a:spAutoFit/>
          </a:bodyPr>
          <a:lstStyle/>
          <a:p>
            <a:r>
              <a:rPr lang="it-IT" sz="2800" dirty="0">
                <a:latin typeface="Arial" panose="020B0604020202020204" pitchFamily="34" charset="0"/>
                <a:cs typeface="Arial" panose="020B0604020202020204" pitchFamily="34" charset="0"/>
              </a:rPr>
              <a:t>…</a:t>
            </a:r>
          </a:p>
        </p:txBody>
      </p:sp>
      <p:pic>
        <p:nvPicPr>
          <p:cNvPr id="6" name="Immagine 5">
            <a:extLst>
              <a:ext uri="{FF2B5EF4-FFF2-40B4-BE49-F238E27FC236}">
                <a16:creationId xmlns:a16="http://schemas.microsoft.com/office/drawing/2014/main" id="{D0F57E42-C42E-415A-8BC5-B2F142E630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0334" y="906217"/>
            <a:ext cx="1405706" cy="1405246"/>
          </a:xfrm>
          <a:prstGeom prst="rect">
            <a:avLst/>
          </a:prstGeom>
        </p:spPr>
      </p:pic>
      <p:sp>
        <p:nvSpPr>
          <p:cNvPr id="15" name="CasellaDiTesto 14">
            <a:extLst>
              <a:ext uri="{FF2B5EF4-FFF2-40B4-BE49-F238E27FC236}">
                <a16:creationId xmlns:a16="http://schemas.microsoft.com/office/drawing/2014/main" id="{815F7B0E-0400-4D4E-B5FB-D000D1A6A482}"/>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684162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4">
            <a:extLst>
              <a:ext uri="{FF2B5EF4-FFF2-40B4-BE49-F238E27FC236}">
                <a16:creationId xmlns:a16="http://schemas.microsoft.com/office/drawing/2014/main" id="{969DC393-C39B-2649-8BFF-2F84D0213D56}"/>
              </a:ext>
            </a:extLst>
          </p:cNvPr>
          <p:cNvSpPr>
            <a:spLocks/>
          </p:cNvSpPr>
          <p:nvPr/>
        </p:nvSpPr>
        <p:spPr bwMode="auto">
          <a:xfrm rot="16200000">
            <a:off x="5156327" y="-3279463"/>
            <a:ext cx="1158474" cy="950628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1"/>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429014" y="143806"/>
            <a:ext cx="9268097"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LIMITE ANNUO COMPENSAZIONI CREDITI TRIBUTARI</a:t>
            </a:r>
            <a:endParaRPr lang="it-IT" sz="1600" b="1" dirty="0">
              <a:solidFill>
                <a:schemeClr val="bg1"/>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A8A86EF-8127-41FE-A0F4-133AE64C5B1B}"/>
              </a:ext>
            </a:extLst>
          </p:cNvPr>
          <p:cNvSpPr txBox="1"/>
          <p:nvPr/>
        </p:nvSpPr>
        <p:spPr>
          <a:xfrm>
            <a:off x="1211855" y="1009620"/>
            <a:ext cx="9022815" cy="8617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1600" dirty="0">
                <a:latin typeface="Arial" panose="020B0604020202020204" pitchFamily="34" charset="0"/>
                <a:cs typeface="Arial" panose="020B0604020202020204" pitchFamily="34" charset="0"/>
              </a:rPr>
              <a:t>Per l’anno d’imposta 2021 il limite annuo delle compensazioni è aumentato a </a:t>
            </a:r>
            <a:r>
              <a:rPr lang="it-IT" sz="1600" b="1" u="sng" dirty="0">
                <a:latin typeface="Arial" panose="020B0604020202020204" pitchFamily="34" charset="0"/>
                <a:cs typeface="Arial" panose="020B0604020202020204" pitchFamily="34" charset="0"/>
              </a:rPr>
              <a:t>2 milioni di euro, </a:t>
            </a:r>
            <a:r>
              <a:rPr lang="it-IT" sz="1600" dirty="0">
                <a:latin typeface="Arial" panose="020B0604020202020204" pitchFamily="34" charset="0"/>
                <a:cs typeface="Arial" panose="020B0604020202020204" pitchFamily="34" charset="0"/>
              </a:rPr>
              <a:t>invece di 700.000.</a:t>
            </a:r>
          </a:p>
          <a:p>
            <a:pPr algn="ctr"/>
            <a:r>
              <a:rPr lang="it-IT" sz="1600" dirty="0">
                <a:latin typeface="Arial" panose="020B0604020202020204" pitchFamily="34" charset="0"/>
                <a:cs typeface="Arial" panose="020B0604020202020204" pitchFamily="34" charset="0"/>
              </a:rPr>
              <a:t>Si ricorda che per il 2021 il limite era stato innalzato a 1 milione di euro </a:t>
            </a:r>
          </a:p>
        </p:txBody>
      </p:sp>
      <p:sp>
        <p:nvSpPr>
          <p:cNvPr id="15" name="CasellaDiTesto 14">
            <a:extLst>
              <a:ext uri="{FF2B5EF4-FFF2-40B4-BE49-F238E27FC236}">
                <a16:creationId xmlns:a16="http://schemas.microsoft.com/office/drawing/2014/main" id="{E89A9216-80CA-4604-8255-DADDD736D102}"/>
              </a:ext>
            </a:extLst>
          </p:cNvPr>
          <p:cNvSpPr txBox="1"/>
          <p:nvPr/>
        </p:nvSpPr>
        <p:spPr>
          <a:xfrm>
            <a:off x="4339132" y="2458613"/>
            <a:ext cx="7011580" cy="1569660"/>
          </a:xfrm>
          <a:prstGeom prst="rect">
            <a:avLst/>
          </a:prstGeom>
          <a:noFill/>
        </p:spPr>
        <p:txBody>
          <a:bodyPr wrap="square">
            <a:spAutoFit/>
          </a:bodyPr>
          <a:lstStyle/>
          <a:p>
            <a:r>
              <a:rPr lang="it-IT" sz="1600" dirty="0">
                <a:latin typeface="Arial" panose="020B0604020202020204" pitchFamily="34" charset="0"/>
                <a:cs typeface="Arial" panose="020B0604020202020204" pitchFamily="34" charset="0"/>
              </a:rPr>
              <a:t>Il nuovo limite si applica cumulativamente:</a:t>
            </a:r>
          </a:p>
          <a:p>
            <a:pPr marL="285750" indent="-285750">
              <a:buFontTx/>
              <a:buChar char="-"/>
            </a:pPr>
            <a:r>
              <a:rPr lang="it-IT" sz="1600" dirty="0">
                <a:latin typeface="Arial" panose="020B0604020202020204" pitchFamily="34" charset="0"/>
                <a:cs typeface="Arial" panose="020B0604020202020204" pitchFamily="34" charset="0"/>
              </a:rPr>
              <a:t>a tutti i crediti d’imposta (e contributivi) utilizzabili in compensazione “orizzontale”</a:t>
            </a:r>
          </a:p>
          <a:p>
            <a:pPr marL="285750" indent="-285750">
              <a:buFontTx/>
              <a:buChar char="-"/>
            </a:pPr>
            <a:r>
              <a:rPr lang="it-IT" sz="1600" dirty="0">
                <a:latin typeface="Arial" panose="020B0604020202020204" pitchFamily="34" charset="0"/>
                <a:cs typeface="Arial" panose="020B0604020202020204" pitchFamily="34" charset="0"/>
              </a:rPr>
              <a:t>a tutte le compensazioni che vengono effettuate in un anno solare, indipendentemente dalla natura del credito e dall’anno della sua formazione.</a:t>
            </a:r>
          </a:p>
        </p:txBody>
      </p:sp>
      <p:sp>
        <p:nvSpPr>
          <p:cNvPr id="6" name="Freccia a pentagono 5">
            <a:extLst>
              <a:ext uri="{FF2B5EF4-FFF2-40B4-BE49-F238E27FC236}">
                <a16:creationId xmlns:a16="http://schemas.microsoft.com/office/drawing/2014/main" id="{488D52EE-ABFB-40A3-BB89-3B3FA143D842}"/>
              </a:ext>
            </a:extLst>
          </p:cNvPr>
          <p:cNvSpPr/>
          <p:nvPr/>
        </p:nvSpPr>
        <p:spPr>
          <a:xfrm>
            <a:off x="2454842" y="2620361"/>
            <a:ext cx="1426434" cy="56632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latin typeface="Arial" panose="020B0604020202020204" pitchFamily="34" charset="0"/>
                <a:cs typeface="Arial" panose="020B0604020202020204" pitchFamily="34" charset="0"/>
              </a:rPr>
              <a:t>Quali?</a:t>
            </a:r>
          </a:p>
        </p:txBody>
      </p:sp>
      <p:sp>
        <p:nvSpPr>
          <p:cNvPr id="18" name="Freccia a pentagono 17">
            <a:extLst>
              <a:ext uri="{FF2B5EF4-FFF2-40B4-BE49-F238E27FC236}">
                <a16:creationId xmlns:a16="http://schemas.microsoft.com/office/drawing/2014/main" id="{3D893A5E-2E78-4C41-B26E-6D2B8C617E6E}"/>
              </a:ext>
            </a:extLst>
          </p:cNvPr>
          <p:cNvSpPr/>
          <p:nvPr/>
        </p:nvSpPr>
        <p:spPr>
          <a:xfrm>
            <a:off x="2454842" y="4283701"/>
            <a:ext cx="1426434" cy="56632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latin typeface="Arial" panose="020B0604020202020204" pitchFamily="34" charset="0"/>
                <a:cs typeface="Arial" panose="020B0604020202020204" pitchFamily="34" charset="0"/>
              </a:rPr>
              <a:t>Come?</a:t>
            </a:r>
          </a:p>
        </p:txBody>
      </p:sp>
      <p:sp>
        <p:nvSpPr>
          <p:cNvPr id="7" name="CasellaDiTesto 6">
            <a:extLst>
              <a:ext uri="{FF2B5EF4-FFF2-40B4-BE49-F238E27FC236}">
                <a16:creationId xmlns:a16="http://schemas.microsoft.com/office/drawing/2014/main" id="{40A645F9-5EE7-4E1D-9F17-49A0DA7DA41F}"/>
              </a:ext>
            </a:extLst>
          </p:cNvPr>
          <p:cNvSpPr txBox="1"/>
          <p:nvPr/>
        </p:nvSpPr>
        <p:spPr>
          <a:xfrm>
            <a:off x="4188808" y="4303420"/>
            <a:ext cx="7271132" cy="584775"/>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La compensazione avviene tramite </a:t>
            </a:r>
            <a:r>
              <a:rPr lang="it-IT" sz="1600" dirty="0" err="1">
                <a:latin typeface="Arial" panose="020B0604020202020204" pitchFamily="34" charset="0"/>
                <a:cs typeface="Arial" panose="020B0604020202020204" pitchFamily="34" charset="0"/>
              </a:rPr>
              <a:t>mod</a:t>
            </a:r>
            <a:r>
              <a:rPr lang="it-IT" sz="1600" dirty="0">
                <a:latin typeface="Arial" panose="020B0604020202020204" pitchFamily="34" charset="0"/>
                <a:cs typeface="Arial" panose="020B0604020202020204" pitchFamily="34" charset="0"/>
              </a:rPr>
              <a:t>. F24 da presentare esclusivamente tramite modalità telematica direttamente o tramite intermediario delegato</a:t>
            </a:r>
          </a:p>
        </p:txBody>
      </p:sp>
      <p:sp>
        <p:nvSpPr>
          <p:cNvPr id="16" name="Scorrimento orizzontale 15">
            <a:extLst>
              <a:ext uri="{FF2B5EF4-FFF2-40B4-BE49-F238E27FC236}">
                <a16:creationId xmlns:a16="http://schemas.microsoft.com/office/drawing/2014/main" id="{B09FB31F-C91A-43F4-8C64-63AEA35C8E21}"/>
              </a:ext>
            </a:extLst>
          </p:cNvPr>
          <p:cNvSpPr/>
          <p:nvPr/>
        </p:nvSpPr>
        <p:spPr>
          <a:xfrm>
            <a:off x="8057716" y="5262273"/>
            <a:ext cx="2521145" cy="1402567"/>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09EDDF2C-7E37-482D-846F-30E6E84F0433}"/>
              </a:ext>
            </a:extLst>
          </p:cNvPr>
          <p:cNvSpPr txBox="1"/>
          <p:nvPr/>
        </p:nvSpPr>
        <p:spPr>
          <a:xfrm>
            <a:off x="8276050" y="5498522"/>
            <a:ext cx="2731708" cy="954107"/>
          </a:xfrm>
          <a:prstGeom prst="rect">
            <a:avLst/>
          </a:prstGeom>
          <a:noFill/>
          <a:ln>
            <a:noFill/>
          </a:ln>
          <a:scene3d>
            <a:camera prst="orthographicFront"/>
            <a:lightRig rig="threePt" dir="t"/>
          </a:scene3d>
          <a:sp3d>
            <a:bevelT/>
          </a:sp3d>
        </p:spPr>
        <p:txBody>
          <a:bodyPr wrap="square" rtlCol="0">
            <a:spAutoFit/>
          </a:bodyPr>
          <a:lstStyle/>
          <a:p>
            <a:r>
              <a:rPr lang="it-IT" sz="1400" b="1" i="1" dirty="0">
                <a:solidFill>
                  <a:schemeClr val="tx2">
                    <a:lumMod val="50000"/>
                  </a:schemeClr>
                </a:solidFill>
                <a:latin typeface="Arial" panose="020B0604020202020204" pitchFamily="34" charset="0"/>
                <a:cs typeface="Arial" panose="020B0604020202020204" pitchFamily="34" charset="0"/>
              </a:rPr>
              <a:t>Normativa</a:t>
            </a:r>
          </a:p>
          <a:p>
            <a:pPr marL="285750" indent="-285750">
              <a:buFont typeface="Arial" panose="020B0604020202020204" pitchFamily="34" charset="0"/>
              <a:buChar char="•"/>
            </a:pPr>
            <a:r>
              <a:rPr lang="it-IT" sz="1400" b="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art. 22 Sostegni bis</a:t>
            </a:r>
          </a:p>
          <a:p>
            <a:pPr marL="285750" indent="-285750">
              <a:buFont typeface="Arial" panose="020B0604020202020204" pitchFamily="34" charset="0"/>
              <a:buChar char="•"/>
            </a:pPr>
            <a:r>
              <a:rPr lang="it-IT" sz="1400" b="1" dirty="0">
                <a:solidFill>
                  <a:schemeClr val="tx2">
                    <a:lumMod val="50000"/>
                  </a:schemeClr>
                </a:solidFill>
                <a:latin typeface="Arial" panose="020B0604020202020204" pitchFamily="34" charset="0"/>
                <a:cs typeface="Arial" panose="020B0604020202020204" pitchFamily="34" charset="0"/>
              </a:rPr>
              <a:t>Art. 1, co 17 bis </a:t>
            </a:r>
          </a:p>
          <a:p>
            <a:r>
              <a:rPr lang="it-IT" sz="1400" b="1" dirty="0">
                <a:solidFill>
                  <a:schemeClr val="tx2">
                    <a:lumMod val="50000"/>
                  </a:schemeClr>
                </a:solidFill>
                <a:latin typeface="Arial" panose="020B0604020202020204" pitchFamily="34" charset="0"/>
                <a:cs typeface="Arial" panose="020B0604020202020204" pitchFamily="34" charset="0"/>
              </a:rPr>
              <a:t>      Sostegni</a:t>
            </a:r>
          </a:p>
        </p:txBody>
      </p:sp>
      <p:pic>
        <p:nvPicPr>
          <p:cNvPr id="3" name="Immagine 2">
            <a:extLst>
              <a:ext uri="{FF2B5EF4-FFF2-40B4-BE49-F238E27FC236}">
                <a16:creationId xmlns:a16="http://schemas.microsoft.com/office/drawing/2014/main" id="{7E40273E-D62D-4309-A04B-3E732B24A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63" y="4184507"/>
            <a:ext cx="1641583" cy="1641583"/>
          </a:xfrm>
          <a:prstGeom prst="rect">
            <a:avLst/>
          </a:prstGeom>
        </p:spPr>
      </p:pic>
      <p:sp>
        <p:nvSpPr>
          <p:cNvPr id="17" name="CasellaDiTesto 16">
            <a:extLst>
              <a:ext uri="{FF2B5EF4-FFF2-40B4-BE49-F238E27FC236}">
                <a16:creationId xmlns:a16="http://schemas.microsoft.com/office/drawing/2014/main" id="{EAEB0456-4DE4-4BAE-8A6F-FEC1FB24874A}"/>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625617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4">
            <a:extLst>
              <a:ext uri="{FF2B5EF4-FFF2-40B4-BE49-F238E27FC236}">
                <a16:creationId xmlns:a16="http://schemas.microsoft.com/office/drawing/2014/main" id="{7FD181C0-75B7-464B-B02D-9EC2A89CDE34}"/>
              </a:ext>
            </a:extLst>
          </p:cNvPr>
          <p:cNvSpPr>
            <a:spLocks/>
          </p:cNvSpPr>
          <p:nvPr/>
        </p:nvSpPr>
        <p:spPr bwMode="auto">
          <a:xfrm rot="16200000">
            <a:off x="4245636" y="-2564127"/>
            <a:ext cx="583970" cy="7473606"/>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6" name="Freeform 14">
            <a:extLst>
              <a:ext uri="{FF2B5EF4-FFF2-40B4-BE49-F238E27FC236}">
                <a16:creationId xmlns:a16="http://schemas.microsoft.com/office/drawing/2014/main" id="{CCE68AD9-596A-664F-BC90-F17ABB337F5C}"/>
              </a:ext>
            </a:extLst>
          </p:cNvPr>
          <p:cNvSpPr>
            <a:spLocks/>
          </p:cNvSpPr>
          <p:nvPr/>
        </p:nvSpPr>
        <p:spPr bwMode="auto">
          <a:xfrm rot="16200000">
            <a:off x="7376766" y="1985582"/>
            <a:ext cx="951626" cy="6947644"/>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lumMod val="50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53E03E55-8A57-A441-826C-854E840CB3A0}"/>
              </a:ext>
            </a:extLst>
          </p:cNvPr>
          <p:cNvSpPr>
            <a:spLocks/>
          </p:cNvSpPr>
          <p:nvPr/>
        </p:nvSpPr>
        <p:spPr bwMode="auto">
          <a:xfrm rot="16200000">
            <a:off x="5105934" y="-2332903"/>
            <a:ext cx="583970" cy="7848065"/>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6">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7009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965959" y="157818"/>
            <a:ext cx="9268097"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SOSPENSIONE ATTIVITA’ DI RISCOSSIONE</a:t>
            </a:r>
            <a:endParaRPr lang="it-IT" sz="1600" b="1" dirty="0">
              <a:solidFill>
                <a:schemeClr val="bg1"/>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F3CFDE6D-C43F-4ABF-9C9B-C801BF247C8E}"/>
              </a:ext>
            </a:extLst>
          </p:cNvPr>
          <p:cNvSpPr txBox="1"/>
          <p:nvPr/>
        </p:nvSpPr>
        <p:spPr>
          <a:xfrm>
            <a:off x="639181" y="2100350"/>
            <a:ext cx="10786081" cy="2939266"/>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La sospensione riguarda le seguenti attività </a:t>
            </a:r>
            <a:r>
              <a:rPr lang="it-IT" sz="1600" b="1" dirty="0">
                <a:latin typeface="Arial" panose="020B0604020202020204" pitchFamily="34" charset="0"/>
                <a:cs typeface="Arial" panose="020B0604020202020204" pitchFamily="34" charset="0"/>
              </a:rPr>
              <a:t>in scadenza tra l’8 marzo 2020 </a:t>
            </a:r>
            <a:r>
              <a:rPr lang="it-IT" sz="1600" b="1" dirty="0">
                <a:solidFill>
                  <a:schemeClr val="bg2">
                    <a:lumMod val="75000"/>
                  </a:schemeClr>
                </a:solidFill>
                <a:latin typeface="Arial" panose="020B0604020202020204" pitchFamily="34" charset="0"/>
                <a:cs typeface="Arial" panose="020B0604020202020204" pitchFamily="34" charset="0"/>
              </a:rPr>
              <a:t>e il 30 giugno 2021 </a:t>
            </a:r>
            <a:r>
              <a:rPr lang="it-IT" sz="1600" b="1" dirty="0">
                <a:latin typeface="Arial" panose="020B0604020202020204" pitchFamily="34" charset="0"/>
                <a:cs typeface="Arial" panose="020B0604020202020204" pitchFamily="34" charset="0"/>
              </a:rPr>
              <a:t>il 31 agosto 2021</a:t>
            </a:r>
            <a:r>
              <a:rPr lang="it-IT" sz="1600" dirty="0">
                <a:latin typeface="Arial" panose="020B0604020202020204" pitchFamily="34" charset="0"/>
                <a:cs typeface="Arial" panose="020B0604020202020204" pitchFamily="34" charset="0"/>
              </a:rPr>
              <a:t>:</a:t>
            </a:r>
          </a:p>
          <a:p>
            <a:endParaRPr lang="it-IT"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Versamenti entrate tributarie e non, derivanti da cartelle di pagamento</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Avvisi di accertamento esecutivo emessi da AE e da ADM e di addebito INPS</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Rate dei piani di dilazione (soggetti residenti c.d. zona rossa)</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Attività di notifica delle cartelle di pagamento, avvisi e altri atti AE (DL n. 18/2020 - Cura Italia)</a:t>
            </a: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Accantonamenti derivanti da pignoramenti presso terzi su stipendi, salari, altre indennità a titolo </a:t>
            </a:r>
          </a:p>
          <a:p>
            <a:r>
              <a:rPr lang="it-IT" sz="1600" dirty="0">
                <a:latin typeface="Arial" panose="020B0604020202020204" pitchFamily="34" charset="0"/>
                <a:cs typeface="Arial" panose="020B0604020202020204" pitchFamily="34" charset="0"/>
              </a:rPr>
              <a:t>     di pensioni e trattamenti assimilati</a:t>
            </a:r>
          </a:p>
          <a:p>
            <a:endParaRPr lang="it-IT"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600" dirty="0">
                <a:latin typeface="Arial" panose="020B0604020202020204" pitchFamily="34" charset="0"/>
                <a:cs typeface="Arial" panose="020B0604020202020204" pitchFamily="34" charset="0"/>
              </a:rPr>
              <a:t>RECENTE AGGIUNTA: Compensazione dei crediti commerciali vantati dalle imprese nei </a:t>
            </a:r>
          </a:p>
          <a:p>
            <a:r>
              <a:rPr lang="it-IT" sz="1600" dirty="0">
                <a:latin typeface="Arial" panose="020B0604020202020204" pitchFamily="34" charset="0"/>
                <a:cs typeface="Arial" panose="020B0604020202020204" pitchFamily="34" charset="0"/>
              </a:rPr>
              <a:t>                                            confronti della PA con i debiti erariali pendenti (art. 48-bis)</a:t>
            </a:r>
          </a:p>
          <a:p>
            <a:pPr marL="285750" indent="-285750">
              <a:buFont typeface="Wingdings" panose="05000000000000000000" pitchFamily="2" charset="2"/>
              <a:buChar char="Ø"/>
            </a:pPr>
            <a:endParaRPr lang="it-IT" sz="16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0552FAF9-5AEC-48E1-936B-13AA28FADCF7}"/>
              </a:ext>
            </a:extLst>
          </p:cNvPr>
          <p:cNvSpPr txBox="1"/>
          <p:nvPr/>
        </p:nvSpPr>
        <p:spPr>
          <a:xfrm>
            <a:off x="920366" y="948200"/>
            <a:ext cx="7192276" cy="369332"/>
          </a:xfrm>
          <a:prstGeom prst="rect">
            <a:avLst/>
          </a:prstGeom>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b="1" dirty="0">
                <a:solidFill>
                  <a:schemeClr val="bg2">
                    <a:lumMod val="75000"/>
                  </a:schemeClr>
                </a:solidFill>
                <a:latin typeface="Arial" panose="020B0604020202020204" pitchFamily="34" charset="0"/>
                <a:cs typeface="Arial" panose="020B0604020202020204" pitchFamily="34" charset="0"/>
              </a:rPr>
              <a:t>PROROGA DI 2 MESI</a:t>
            </a:r>
            <a:r>
              <a:rPr lang="it-IT" sz="1600" dirty="0">
                <a:solidFill>
                  <a:schemeClr val="bg2">
                    <a:lumMod val="75000"/>
                  </a:schemeClr>
                </a:solidFill>
                <a:latin typeface="Arial" panose="020B0604020202020204" pitchFamily="34" charset="0"/>
                <a:cs typeface="Arial" panose="020B0604020202020204" pitchFamily="34" charset="0"/>
              </a:rPr>
              <a:t>: dal 30 aprile 2021 al 30 giugno 2021 </a:t>
            </a:r>
          </a:p>
        </p:txBody>
      </p:sp>
      <p:sp>
        <p:nvSpPr>
          <p:cNvPr id="25" name="CasellaDiTesto 24">
            <a:extLst>
              <a:ext uri="{FF2B5EF4-FFF2-40B4-BE49-F238E27FC236}">
                <a16:creationId xmlns:a16="http://schemas.microsoft.com/office/drawing/2014/main" id="{618CE3C1-30BE-42F5-A7CF-15A8451C3981}"/>
              </a:ext>
            </a:extLst>
          </p:cNvPr>
          <p:cNvSpPr txBox="1"/>
          <p:nvPr/>
        </p:nvSpPr>
        <p:spPr>
          <a:xfrm>
            <a:off x="1747372" y="1450432"/>
            <a:ext cx="7301094"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b="1" dirty="0">
                <a:solidFill>
                  <a:schemeClr val="bg1"/>
                </a:solidFill>
                <a:latin typeface="Arial" panose="020B0604020202020204" pitchFamily="34" charset="0"/>
                <a:cs typeface="Arial" panose="020B0604020202020204" pitchFamily="34" charset="0"/>
              </a:rPr>
              <a:t>PROROGA DI ULTERIORI 2 MESI</a:t>
            </a:r>
            <a:r>
              <a:rPr lang="it-IT" sz="1600" dirty="0">
                <a:solidFill>
                  <a:schemeClr val="bg1"/>
                </a:solidFill>
                <a:latin typeface="Arial" panose="020B0604020202020204" pitchFamily="34" charset="0"/>
                <a:cs typeface="Arial" panose="020B0604020202020204" pitchFamily="34" charset="0"/>
              </a:rPr>
              <a:t>: dal 30 giugno 2021 al 31 agosto 2021 </a:t>
            </a:r>
          </a:p>
        </p:txBody>
      </p:sp>
      <p:cxnSp>
        <p:nvCxnSpPr>
          <p:cNvPr id="11" name="Connettore diritto 10">
            <a:extLst>
              <a:ext uri="{FF2B5EF4-FFF2-40B4-BE49-F238E27FC236}">
                <a16:creationId xmlns:a16="http://schemas.microsoft.com/office/drawing/2014/main" id="{C4B25B68-8796-420E-B6C9-92C0F74613BF}"/>
              </a:ext>
            </a:extLst>
          </p:cNvPr>
          <p:cNvCxnSpPr/>
          <p:nvPr/>
        </p:nvCxnSpPr>
        <p:spPr>
          <a:xfrm flipV="1">
            <a:off x="7725170" y="2130063"/>
            <a:ext cx="1897583" cy="264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BCC8175-CF15-4B4D-89F6-324FF36935B6}"/>
              </a:ext>
            </a:extLst>
          </p:cNvPr>
          <p:cNvSpPr txBox="1"/>
          <p:nvPr/>
        </p:nvSpPr>
        <p:spPr>
          <a:xfrm>
            <a:off x="4516504" y="5043904"/>
            <a:ext cx="6762954" cy="830997"/>
          </a:xfrm>
          <a:prstGeom prst="rect">
            <a:avLst/>
          </a:prstGeom>
          <a:noFill/>
          <a:ln>
            <a:noFill/>
          </a:ln>
        </p:spPr>
        <p:txBody>
          <a:bodyPr wrap="square" rtlCol="0">
            <a:spAutoFit/>
          </a:bodyPr>
          <a:lstStyle/>
          <a:p>
            <a:pPr algn="ctr"/>
            <a:r>
              <a:rPr lang="it-IT" sz="1600" dirty="0">
                <a:solidFill>
                  <a:schemeClr val="bg1"/>
                </a:solidFill>
                <a:latin typeface="Arial" panose="020B0604020202020204" pitchFamily="34" charset="0"/>
                <a:cs typeface="Arial" panose="020B0604020202020204" pitchFamily="34" charset="0"/>
              </a:rPr>
              <a:t>Non è stata, invece, prorogata la scadenza delle rate della pace fiscale 2020. Il versamento è dovuto entro il 2 agosto 2021 per il 2020 e il 31 novembre 2021 per il 2021, con tolleranza di 5 giorni</a:t>
            </a:r>
          </a:p>
        </p:txBody>
      </p:sp>
      <p:sp>
        <p:nvSpPr>
          <p:cNvPr id="17" name="Scorrimento orizzontale 16">
            <a:extLst>
              <a:ext uri="{FF2B5EF4-FFF2-40B4-BE49-F238E27FC236}">
                <a16:creationId xmlns:a16="http://schemas.microsoft.com/office/drawing/2014/main" id="{ED85544B-B398-40DB-890D-72BC9E390123}"/>
              </a:ext>
            </a:extLst>
          </p:cNvPr>
          <p:cNvSpPr/>
          <p:nvPr/>
        </p:nvSpPr>
        <p:spPr>
          <a:xfrm>
            <a:off x="264035" y="4806529"/>
            <a:ext cx="2521145" cy="1202077"/>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CasellaDiTesto 22">
            <a:extLst>
              <a:ext uri="{FF2B5EF4-FFF2-40B4-BE49-F238E27FC236}">
                <a16:creationId xmlns:a16="http://schemas.microsoft.com/office/drawing/2014/main" id="{A259B64A-E2BA-4C20-BD71-6422B3FE2D37}"/>
              </a:ext>
            </a:extLst>
          </p:cNvPr>
          <p:cNvSpPr txBox="1"/>
          <p:nvPr/>
        </p:nvSpPr>
        <p:spPr>
          <a:xfrm>
            <a:off x="490507" y="4992068"/>
            <a:ext cx="2216382" cy="830997"/>
          </a:xfrm>
          <a:prstGeom prst="rect">
            <a:avLst/>
          </a:prstGeom>
          <a:noFill/>
          <a:ln>
            <a:noFill/>
          </a:ln>
          <a:scene3d>
            <a:camera prst="orthographicFront"/>
            <a:lightRig rig="threePt" dir="t"/>
          </a:scene3d>
          <a:sp3d>
            <a:bevelT/>
          </a:sp3d>
        </p:spPr>
        <p:txBody>
          <a:bodyPr wrap="square" rtlCol="0">
            <a:spAutoFit/>
          </a:bodyPr>
          <a:lstStyle/>
          <a:p>
            <a:pPr algn="just"/>
            <a:r>
              <a:rPr lang="it-IT" sz="1600" b="1" i="1" dirty="0">
                <a:solidFill>
                  <a:schemeClr val="accent1">
                    <a:lumMod val="50000"/>
                  </a:schemeClr>
                </a:solidFill>
                <a:latin typeface="Arial" panose="020B0604020202020204" pitchFamily="34" charset="0"/>
                <a:cs typeface="Arial" panose="020B0604020202020204" pitchFamily="34" charset="0"/>
              </a:rPr>
              <a:t>Normativa</a:t>
            </a:r>
          </a:p>
          <a:p>
            <a:pPr marL="285750" indent="-285750" algn="just">
              <a:buFont typeface="Arial" panose="020B0604020202020204" pitchFamily="34" charset="0"/>
              <a:buChar char="•"/>
            </a:pPr>
            <a:r>
              <a:rPr lang="it-IT" sz="1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art. 9, co 1-2</a:t>
            </a:r>
          </a:p>
          <a:p>
            <a:pPr marL="285750" indent="-285750" algn="just">
              <a:buFont typeface="Arial" panose="020B0604020202020204" pitchFamily="34" charset="0"/>
              <a:buChar char="•"/>
            </a:pPr>
            <a:r>
              <a:rPr lang="it-IT" sz="1600" b="1" dirty="0">
                <a:solidFill>
                  <a:schemeClr val="accent1">
                    <a:lumMod val="50000"/>
                  </a:schemeClr>
                </a:solidFill>
                <a:latin typeface="Arial" panose="020B0604020202020204" pitchFamily="34" charset="0"/>
                <a:cs typeface="Arial" panose="020B0604020202020204" pitchFamily="34" charset="0"/>
              </a:rPr>
              <a:t>art. 2, DL 99/2021</a:t>
            </a:r>
          </a:p>
        </p:txBody>
      </p:sp>
      <p:pic>
        <p:nvPicPr>
          <p:cNvPr id="4" name="Immagine 3" descr="Immagine che contiene testo, cestino&#10;&#10;Descrizione generata automaticamente">
            <a:extLst>
              <a:ext uri="{FF2B5EF4-FFF2-40B4-BE49-F238E27FC236}">
                <a16:creationId xmlns:a16="http://schemas.microsoft.com/office/drawing/2014/main" id="{C9A2A998-BA65-4559-82BA-2DC61F7D5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2588634"/>
            <a:ext cx="1742008" cy="1742008"/>
          </a:xfrm>
          <a:prstGeom prst="rect">
            <a:avLst/>
          </a:prstGeom>
        </p:spPr>
      </p:pic>
      <p:sp>
        <p:nvSpPr>
          <p:cNvPr id="18" name="CasellaDiTesto 17">
            <a:extLst>
              <a:ext uri="{FF2B5EF4-FFF2-40B4-BE49-F238E27FC236}">
                <a16:creationId xmlns:a16="http://schemas.microsoft.com/office/drawing/2014/main" id="{C643EF31-0799-41A6-B8A2-001C0C1152E7}"/>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386972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P spid="7" grpId="0"/>
      <p:bldP spid="22" grpId="0" animBg="1"/>
      <p:bldP spid="25" grpId="0"/>
      <p:bldP spid="17" grpId="0" animBg="1"/>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EDB0EE1E-026F-E545-BC6E-E3466FC88E7F}"/>
              </a:ext>
            </a:extLst>
          </p:cNvPr>
          <p:cNvSpPr>
            <a:spLocks/>
          </p:cNvSpPr>
          <p:nvPr/>
        </p:nvSpPr>
        <p:spPr bwMode="auto">
          <a:xfrm rot="16200000">
            <a:off x="4991279" y="-3426343"/>
            <a:ext cx="655820" cy="9011399"/>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0" name="Freeform 14">
            <a:extLst>
              <a:ext uri="{FF2B5EF4-FFF2-40B4-BE49-F238E27FC236}">
                <a16:creationId xmlns:a16="http://schemas.microsoft.com/office/drawing/2014/main" id="{397FE991-5BC9-4446-8396-15C452B3FD99}"/>
              </a:ext>
            </a:extLst>
          </p:cNvPr>
          <p:cNvSpPr>
            <a:spLocks/>
          </p:cNvSpPr>
          <p:nvPr/>
        </p:nvSpPr>
        <p:spPr bwMode="auto">
          <a:xfrm rot="16200000">
            <a:off x="5817045" y="-3306056"/>
            <a:ext cx="646330" cy="9774046"/>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6"/>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1333"/>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965959" y="157818"/>
            <a:ext cx="9268097"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SOSPENSIONE ATTIVITA’ DI RISCOSSIONE</a:t>
            </a:r>
            <a:endParaRPr lang="it-IT" sz="1600" b="1" dirty="0">
              <a:solidFill>
                <a:schemeClr val="bg1"/>
              </a:solidFill>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B37B2A68-16A9-474B-9085-46BC7F7AD6F5}"/>
              </a:ext>
            </a:extLst>
          </p:cNvPr>
          <p:cNvSpPr txBox="1"/>
          <p:nvPr/>
        </p:nvSpPr>
        <p:spPr>
          <a:xfrm>
            <a:off x="813490" y="836631"/>
            <a:ext cx="8873177"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b="1" dirty="0">
                <a:solidFill>
                  <a:schemeClr val="bg2">
                    <a:lumMod val="75000"/>
                  </a:schemeClr>
                </a:solidFill>
                <a:latin typeface="Arial" panose="020B0604020202020204" pitchFamily="34" charset="0"/>
                <a:cs typeface="Arial" panose="020B0604020202020204" pitchFamily="34" charset="0"/>
              </a:rPr>
              <a:t>VERSAMENTI: entro la fine del mese successivo alla ripresa – 2 agosto 2021 -</a:t>
            </a:r>
            <a:endParaRPr lang="it-IT" sz="1600" dirty="0">
              <a:solidFill>
                <a:schemeClr val="bg2">
                  <a:lumMod val="75000"/>
                </a:schemeClr>
              </a:solidFill>
              <a:latin typeface="Arial" panose="020B0604020202020204" pitchFamily="34" charset="0"/>
              <a:cs typeface="Arial" panose="020B0604020202020204" pitchFamily="34" charset="0"/>
            </a:endParaRPr>
          </a:p>
        </p:txBody>
      </p:sp>
      <p:sp>
        <p:nvSpPr>
          <p:cNvPr id="30" name="CasellaDiTesto 29">
            <a:extLst>
              <a:ext uri="{FF2B5EF4-FFF2-40B4-BE49-F238E27FC236}">
                <a16:creationId xmlns:a16="http://schemas.microsoft.com/office/drawing/2014/main" id="{D7AE1D9C-6583-44AB-BD1C-A37405DB7391}"/>
              </a:ext>
            </a:extLst>
          </p:cNvPr>
          <p:cNvSpPr txBox="1"/>
          <p:nvPr/>
        </p:nvSpPr>
        <p:spPr>
          <a:xfrm>
            <a:off x="1590300" y="1406474"/>
            <a:ext cx="9262757" cy="3762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b="1" dirty="0">
                <a:latin typeface="Arial" panose="020B0604020202020204" pitchFamily="34" charset="0"/>
                <a:cs typeface="Arial" panose="020B0604020202020204" pitchFamily="34" charset="0"/>
              </a:rPr>
              <a:t>VERSAMENTI: entro la fine del mese successivo alla ripresa – 30 settembre 2021 -</a:t>
            </a:r>
            <a:endParaRPr lang="it-IT" sz="1600"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D31DD382-175E-4759-AB08-057C396BC53F}"/>
              </a:ext>
            </a:extLst>
          </p:cNvPr>
          <p:cNvSpPr txBox="1"/>
          <p:nvPr/>
        </p:nvSpPr>
        <p:spPr>
          <a:xfrm>
            <a:off x="967601" y="2300227"/>
            <a:ext cx="9173167" cy="3400931"/>
          </a:xfrm>
          <a:prstGeom prst="rect">
            <a:avLst/>
          </a:prstGeom>
          <a:noFill/>
          <a:ln>
            <a:solidFill>
              <a:schemeClr val="accent1">
                <a:lumMod val="75000"/>
              </a:schemeClr>
            </a:solidFill>
          </a:ln>
        </p:spPr>
        <p:txBody>
          <a:bodyPr wrap="square">
            <a:spAutoFit/>
          </a:bodyPr>
          <a:lstStyle/>
          <a:p>
            <a:r>
              <a:rPr lang="it-IT" sz="1600" dirty="0">
                <a:latin typeface="Arial" panose="020B0604020202020204" pitchFamily="34" charset="0"/>
                <a:cs typeface="Arial" panose="020B0604020202020204" pitchFamily="34" charset="0"/>
              </a:rPr>
              <a:t>I versamenti devono essere effettuati in un’unica soluzione ma l’AE ha ammesso la possibilità di presentare una apposita richiesta di rateazione delle somme sospese oggetto di riversamento da parte del contribuente entro la scadenza (FAQ n. 3 del 28 maggio 2021). </a:t>
            </a:r>
          </a:p>
          <a:p>
            <a:endParaRPr lang="it-IT"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600" b="1" dirty="0">
                <a:solidFill>
                  <a:schemeClr val="accent1">
                    <a:lumMod val="75000"/>
                  </a:schemeClr>
                </a:solidFill>
                <a:latin typeface="Arial" panose="020B0604020202020204" pitchFamily="34" charset="0"/>
                <a:cs typeface="Arial" panose="020B0604020202020204" pitchFamily="34" charset="0"/>
              </a:rPr>
              <a:t>Confindustria ha proposto un emendamento per recepire in via normativa tale chiarimento interpretativo per dare certezze ai contribuenti</a:t>
            </a:r>
          </a:p>
          <a:p>
            <a:pPr marL="285750" indent="-285750">
              <a:buFont typeface="Wingdings" panose="05000000000000000000" pitchFamily="2" charset="2"/>
              <a:buChar char="Ø"/>
            </a:pPr>
            <a:endParaRPr lang="it-IT" sz="1600" b="1" dirty="0">
              <a:latin typeface="Arial" panose="020B0604020202020204" pitchFamily="34" charset="0"/>
              <a:cs typeface="Arial" panose="020B0604020202020204" pitchFamily="34" charset="0"/>
            </a:endParaRPr>
          </a:p>
          <a:p>
            <a:r>
              <a:rPr lang="it-IT" sz="1600" dirty="0">
                <a:latin typeface="Arial" panose="020B0604020202020204" pitchFamily="34" charset="0"/>
                <a:cs typeface="Arial" panose="020B0604020202020204" pitchFamily="34" charset="0"/>
              </a:rPr>
              <a:t>Per i soggetti con un piano di dilazione attivo all’8 marzo 2020 la sospensione deve coordinarsi con la previsione di decadenza fissata a 10 rate anche non consecutive (invece di 5). Il termine è stato allungato dal DL Rilancio ed esteso ai piani presentati entro il 31 dicembre 2021 dal DL Ristori. Ne consegue che al 30 settembre debbano essere versate cumulativamente almeno 9 rate.</a:t>
            </a:r>
          </a:p>
          <a:p>
            <a:endParaRPr lang="it-IT"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1600" b="1" dirty="0">
                <a:solidFill>
                  <a:schemeClr val="accent1">
                    <a:lumMod val="75000"/>
                  </a:schemeClr>
                </a:solidFill>
                <a:latin typeface="Arial" panose="020B0604020202020204" pitchFamily="34" charset="0"/>
                <a:cs typeface="Arial" panose="020B0604020202020204" pitchFamily="34" charset="0"/>
              </a:rPr>
              <a:t>Sarebbe preferibile sospendere o ampliare ulteriormente il n. delle rate per la decadenza o ipotizzare la ripresa dei versamenti alle condizioni esistenti all’8 marzo 2020</a:t>
            </a:r>
          </a:p>
        </p:txBody>
      </p:sp>
      <p:pic>
        <p:nvPicPr>
          <p:cNvPr id="3" name="Immagine 2">
            <a:extLst>
              <a:ext uri="{FF2B5EF4-FFF2-40B4-BE49-F238E27FC236}">
                <a16:creationId xmlns:a16="http://schemas.microsoft.com/office/drawing/2014/main" id="{438AE152-B222-4308-B13E-9A37D017F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768" y="3728972"/>
            <a:ext cx="2167261" cy="2167261"/>
          </a:xfrm>
          <a:prstGeom prst="rect">
            <a:avLst/>
          </a:prstGeom>
        </p:spPr>
      </p:pic>
      <p:sp>
        <p:nvSpPr>
          <p:cNvPr id="12" name="CasellaDiTesto 11">
            <a:extLst>
              <a:ext uri="{FF2B5EF4-FFF2-40B4-BE49-F238E27FC236}">
                <a16:creationId xmlns:a16="http://schemas.microsoft.com/office/drawing/2014/main" id="{6AD36143-BDD7-4948-A3A2-D4BC297A9D8D}"/>
              </a:ext>
            </a:extLst>
          </p:cNvPr>
          <p:cNvSpPr txBox="1"/>
          <p:nvPr/>
        </p:nvSpPr>
        <p:spPr>
          <a:xfrm>
            <a:off x="-150946" y="636614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125224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p:bldP spid="30" grpId="0"/>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4">
            <a:extLst>
              <a:ext uri="{FF2B5EF4-FFF2-40B4-BE49-F238E27FC236}">
                <a16:creationId xmlns:a16="http://schemas.microsoft.com/office/drawing/2014/main" id="{17E2824C-D353-304A-BE19-797A7D2746ED}"/>
              </a:ext>
            </a:extLst>
          </p:cNvPr>
          <p:cNvSpPr>
            <a:spLocks/>
          </p:cNvSpPr>
          <p:nvPr/>
        </p:nvSpPr>
        <p:spPr bwMode="auto">
          <a:xfrm rot="16200000">
            <a:off x="4057311" y="-1420937"/>
            <a:ext cx="655820" cy="6254406"/>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panose="020B0604020202020204" pitchFamily="34" charset="0"/>
              <a:cs typeface="Arial" panose="020B0604020202020204" pitchFamily="34" charset="0"/>
            </a:endParaRPr>
          </a:p>
        </p:txBody>
      </p:sp>
      <p:sp>
        <p:nvSpPr>
          <p:cNvPr id="12" name="Freeform 14">
            <a:extLst>
              <a:ext uri="{FF2B5EF4-FFF2-40B4-BE49-F238E27FC236}">
                <a16:creationId xmlns:a16="http://schemas.microsoft.com/office/drawing/2014/main" id="{054C4385-54C9-0F4E-9EA1-5C5437B897C0}"/>
              </a:ext>
            </a:extLst>
          </p:cNvPr>
          <p:cNvSpPr>
            <a:spLocks/>
          </p:cNvSpPr>
          <p:nvPr/>
        </p:nvSpPr>
        <p:spPr bwMode="auto">
          <a:xfrm rot="16200000">
            <a:off x="4786654" y="-887298"/>
            <a:ext cx="655820" cy="6254406"/>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6"/>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1333"/>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452574" y="103322"/>
            <a:ext cx="9268097" cy="523220"/>
          </a:xfrm>
          <a:prstGeom prst="rect">
            <a:avLst/>
          </a:prstGeom>
          <a:noFill/>
        </p:spPr>
        <p:txBody>
          <a:bodyPr wrap="square" rtlCol="0">
            <a:spAutoFit/>
          </a:bodyPr>
          <a:lstStyle/>
          <a:p>
            <a:pPr algn="ctr"/>
            <a:r>
              <a:rPr lang="it-IT" sz="2800" b="1" dirty="0">
                <a:solidFill>
                  <a:schemeClr val="bg1"/>
                </a:solidFill>
                <a:latin typeface="Arial" panose="020B0604020202020204" pitchFamily="34" charset="0"/>
                <a:cs typeface="Arial" panose="020B0604020202020204" pitchFamily="34" charset="0"/>
              </a:rPr>
              <a:t>TARI</a:t>
            </a:r>
            <a:endParaRPr lang="it-IT" b="1" dirty="0">
              <a:solidFill>
                <a:schemeClr val="bg1"/>
              </a:solidFill>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B37B2A68-16A9-474B-9085-46BC7F7AD6F5}"/>
              </a:ext>
            </a:extLst>
          </p:cNvPr>
          <p:cNvSpPr txBox="1"/>
          <p:nvPr/>
        </p:nvSpPr>
        <p:spPr>
          <a:xfrm>
            <a:off x="1386839" y="1506211"/>
            <a:ext cx="5996763"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2000" b="1" dirty="0">
                <a:solidFill>
                  <a:schemeClr val="bg2">
                    <a:lumMod val="75000"/>
                  </a:schemeClr>
                </a:solidFill>
                <a:latin typeface="Arial" panose="020B0604020202020204" pitchFamily="34" charset="0"/>
                <a:cs typeface="Arial" panose="020B0604020202020204" pitchFamily="34" charset="0"/>
              </a:rPr>
              <a:t>PROROGA AL 30 GIUGNO 2021</a:t>
            </a:r>
            <a:endParaRPr lang="it-IT" dirty="0">
              <a:solidFill>
                <a:schemeClr val="bg2">
                  <a:lumMod val="75000"/>
                </a:schemeClr>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BEBBA817-2B51-4876-9CBA-6FDB1DA700C9}"/>
              </a:ext>
            </a:extLst>
          </p:cNvPr>
          <p:cNvSpPr txBox="1"/>
          <p:nvPr/>
        </p:nvSpPr>
        <p:spPr>
          <a:xfrm rot="10800000" flipV="1">
            <a:off x="1386839" y="3234180"/>
            <a:ext cx="7958691" cy="1533368"/>
          </a:xfrm>
          <a:prstGeom prst="rect">
            <a:avLst/>
          </a:prstGeom>
          <a:noFill/>
          <a:ln>
            <a:solidFill>
              <a:schemeClr val="accent1">
                <a:lumMod val="75000"/>
              </a:schemeClr>
            </a:solidFill>
          </a:ln>
        </p:spPr>
        <p:txBody>
          <a:bodyPr wrap="square" rtlCol="0">
            <a:spAutoFit/>
          </a:bodyPr>
          <a:lstStyle/>
          <a:p>
            <a:r>
              <a:rPr lang="it-IT" dirty="0">
                <a:solidFill>
                  <a:srgbClr val="3B3838"/>
                </a:solidFill>
                <a:latin typeface="Arial" panose="020B0604020202020204" pitchFamily="34" charset="0"/>
                <a:ea typeface="Times New Roman" panose="02020603050405020304" pitchFamily="18" charset="0"/>
                <a:cs typeface="Arial" panose="020B0604020202020204" pitchFamily="34" charset="0"/>
              </a:rPr>
              <a:t>Entro tale data i</a:t>
            </a:r>
            <a:r>
              <a:rPr lang="it-IT" sz="1800" dirty="0">
                <a:effectLst/>
                <a:latin typeface="Arial" panose="020B0604020202020204" pitchFamily="34" charset="0"/>
                <a:ea typeface="Times New Roman" panose="02020603050405020304" pitchFamily="18" charset="0"/>
                <a:cs typeface="Arial" panose="020B0604020202020204" pitchFamily="34" charset="0"/>
              </a:rPr>
              <a:t> comuni possono approvare le tariffe e i regolamenti della TARI e della tariffa corrispettiva.</a:t>
            </a:r>
          </a:p>
          <a:p>
            <a:endParaRPr lang="it-IT" sz="1300" dirty="0">
              <a:latin typeface="Arial" panose="020B0604020202020204" pitchFamily="34" charset="0"/>
              <a:cs typeface="Arial" panose="020B0604020202020204" pitchFamily="34" charset="0"/>
            </a:endParaRPr>
          </a:p>
          <a:p>
            <a:pPr marL="285750" indent="-285750" algn="just">
              <a:lnSpc>
                <a:spcPct val="115000"/>
              </a:lnSpc>
              <a:spcBef>
                <a:spcPts val="600"/>
              </a:spcBef>
              <a:spcAft>
                <a:spcPts val="1200"/>
              </a:spcAft>
              <a:buFont typeface="Wingdings" panose="05000000000000000000" pitchFamily="2" charset="2"/>
              <a:buChar char="Ø"/>
              <a:tabLst>
                <a:tab pos="3058160" algn="ctr"/>
              </a:tabLst>
            </a:pPr>
            <a:r>
              <a:rPr lang="it-IT" sz="18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Sono fatte salve le deliberazioni adottate dopo il 30 giugno 2021 e fino all’entrata in vigore del DL n. 99/2021, ossia sempre il 30 giugno 2021.</a:t>
            </a:r>
            <a:endParaRPr lang="it-IT" sz="1800" dirty="0">
              <a:solidFill>
                <a:schemeClr val="bg2">
                  <a:lumMod val="50000"/>
                </a:schemeClr>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10" name="CasellaDiTesto 9">
            <a:extLst>
              <a:ext uri="{FF2B5EF4-FFF2-40B4-BE49-F238E27FC236}">
                <a16:creationId xmlns:a16="http://schemas.microsoft.com/office/drawing/2014/main" id="{872F80B5-12FC-402A-981A-D1E302C39C54}"/>
              </a:ext>
            </a:extLst>
          </p:cNvPr>
          <p:cNvSpPr txBox="1"/>
          <p:nvPr/>
        </p:nvSpPr>
        <p:spPr>
          <a:xfrm>
            <a:off x="2256345" y="2059210"/>
            <a:ext cx="5996763"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2000" b="1" dirty="0">
                <a:solidFill>
                  <a:schemeClr val="bg1"/>
                </a:solidFill>
                <a:latin typeface="Arial" panose="020B0604020202020204" pitchFamily="34" charset="0"/>
                <a:cs typeface="Arial" panose="020B0604020202020204" pitchFamily="34" charset="0"/>
              </a:rPr>
              <a:t>PROROGA AL 31 LUGLIO 2021</a:t>
            </a:r>
            <a:endParaRPr lang="it-IT" dirty="0">
              <a:solidFill>
                <a:schemeClr val="bg1"/>
              </a:solidFill>
              <a:latin typeface="Arial" panose="020B0604020202020204" pitchFamily="34" charset="0"/>
              <a:cs typeface="Arial" panose="020B0604020202020204" pitchFamily="34" charset="0"/>
            </a:endParaRPr>
          </a:p>
        </p:txBody>
      </p:sp>
      <p:sp>
        <p:nvSpPr>
          <p:cNvPr id="13" name="Scorrimento orizzontale 12">
            <a:extLst>
              <a:ext uri="{FF2B5EF4-FFF2-40B4-BE49-F238E27FC236}">
                <a16:creationId xmlns:a16="http://schemas.microsoft.com/office/drawing/2014/main" id="{FF0F150F-095C-4957-A0FE-FC472CE92544}"/>
              </a:ext>
            </a:extLst>
          </p:cNvPr>
          <p:cNvSpPr/>
          <p:nvPr/>
        </p:nvSpPr>
        <p:spPr>
          <a:xfrm>
            <a:off x="365307" y="4891925"/>
            <a:ext cx="2521145" cy="1117775"/>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7308F695-18C1-446A-A031-F70677F5CA7D}"/>
              </a:ext>
            </a:extLst>
          </p:cNvPr>
          <p:cNvSpPr txBox="1"/>
          <p:nvPr/>
        </p:nvSpPr>
        <p:spPr>
          <a:xfrm>
            <a:off x="670070" y="5057862"/>
            <a:ext cx="2216382" cy="830997"/>
          </a:xfrm>
          <a:prstGeom prst="rect">
            <a:avLst/>
          </a:prstGeom>
          <a:noFill/>
          <a:ln>
            <a:noFill/>
          </a:ln>
          <a:scene3d>
            <a:camera prst="orthographicFront"/>
            <a:lightRig rig="threePt" dir="t"/>
          </a:scene3d>
          <a:sp3d>
            <a:bevelT/>
          </a:sp3d>
        </p:spPr>
        <p:txBody>
          <a:bodyPr wrap="square" rtlCol="0">
            <a:spAutoFit/>
          </a:bodyPr>
          <a:lstStyle/>
          <a:p>
            <a:r>
              <a:rPr lang="it-IT" sz="1600" b="1" i="1" dirty="0">
                <a:solidFill>
                  <a:schemeClr val="accent1">
                    <a:lumMod val="50000"/>
                  </a:schemeClr>
                </a:solidFill>
                <a:latin typeface="Arial" panose="020B0604020202020204" pitchFamily="34" charset="0"/>
                <a:cs typeface="Arial" panose="020B0604020202020204" pitchFamily="34" charset="0"/>
              </a:rPr>
              <a:t>Normativa</a:t>
            </a:r>
          </a:p>
          <a:p>
            <a:pPr marL="285750" indent="-285750">
              <a:buFont typeface="Arial" panose="020B0604020202020204" pitchFamily="34" charset="0"/>
              <a:buChar char="•"/>
            </a:pPr>
            <a:r>
              <a:rPr lang="it-IT" sz="1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DL Sostegni</a:t>
            </a:r>
          </a:p>
          <a:p>
            <a:pPr marL="285750" indent="-285750">
              <a:buFont typeface="Arial" panose="020B0604020202020204" pitchFamily="34" charset="0"/>
              <a:buChar char="•"/>
            </a:pPr>
            <a:r>
              <a:rPr lang="it-IT" sz="1600" b="1" dirty="0">
                <a:solidFill>
                  <a:schemeClr val="accent1">
                    <a:lumMod val="50000"/>
                  </a:schemeClr>
                </a:solidFill>
                <a:latin typeface="Arial" panose="020B0604020202020204" pitchFamily="34" charset="0"/>
                <a:cs typeface="Arial" panose="020B0604020202020204" pitchFamily="34" charset="0"/>
              </a:rPr>
              <a:t>art. 2, DL 99/2021</a:t>
            </a:r>
          </a:p>
        </p:txBody>
      </p:sp>
      <p:pic>
        <p:nvPicPr>
          <p:cNvPr id="5" name="Immagine 4">
            <a:extLst>
              <a:ext uri="{FF2B5EF4-FFF2-40B4-BE49-F238E27FC236}">
                <a16:creationId xmlns:a16="http://schemas.microsoft.com/office/drawing/2014/main" id="{2C64B731-2AB9-4748-B4D4-63C02C7BE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9800" y="1094546"/>
            <a:ext cx="2119709" cy="2119709"/>
          </a:xfrm>
          <a:prstGeom prst="rect">
            <a:avLst/>
          </a:prstGeom>
        </p:spPr>
      </p:pic>
      <p:sp>
        <p:nvSpPr>
          <p:cNvPr id="14" name="CasellaDiTesto 13">
            <a:extLst>
              <a:ext uri="{FF2B5EF4-FFF2-40B4-BE49-F238E27FC236}">
                <a16:creationId xmlns:a16="http://schemas.microsoft.com/office/drawing/2014/main" id="{4D650CEA-0B44-434A-ADC5-9D0F7F23E164}"/>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141095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4" grpId="0"/>
      <p:bldP spid="2" grpId="0" animBg="1"/>
      <p:bldP spid="10" grpId="0"/>
      <p:bldP spid="13"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3C613E5-A292-40E2-998D-64967F6EAC58}"/>
              </a:ext>
            </a:extLst>
          </p:cNvPr>
          <p:cNvSpPr/>
          <p:nvPr/>
        </p:nvSpPr>
        <p:spPr>
          <a:xfrm>
            <a:off x="670810" y="1721883"/>
            <a:ext cx="7725721" cy="1998827"/>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eform 14">
            <a:extLst>
              <a:ext uri="{FF2B5EF4-FFF2-40B4-BE49-F238E27FC236}">
                <a16:creationId xmlns:a16="http://schemas.microsoft.com/office/drawing/2014/main" id="{13EBE320-47B9-1B42-A3D0-E2FB72F381B9}"/>
              </a:ext>
            </a:extLst>
          </p:cNvPr>
          <p:cNvSpPr>
            <a:spLocks/>
          </p:cNvSpPr>
          <p:nvPr/>
        </p:nvSpPr>
        <p:spPr bwMode="auto">
          <a:xfrm rot="16200000">
            <a:off x="5845096" y="-4198781"/>
            <a:ext cx="655820" cy="10696183"/>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solidFill>
              <a:schemeClr val="accent1">
                <a:lumMod val="75000"/>
              </a:schemeClr>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14247A92-3A86-404D-B744-CE3D8FF71B02}"/>
              </a:ext>
            </a:extLst>
          </p:cNvPr>
          <p:cNvSpPr/>
          <p:nvPr/>
        </p:nvSpPr>
        <p:spPr>
          <a:xfrm>
            <a:off x="0" y="6180601"/>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061371" y="632216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490124" y="157818"/>
            <a:ext cx="9268097"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PLASTIC TAX</a:t>
            </a:r>
            <a:endParaRPr lang="it-IT" sz="1600" b="1" dirty="0">
              <a:solidFill>
                <a:schemeClr val="bg1"/>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A8A86EF-8127-41FE-A0F4-133AE64C5B1B}"/>
              </a:ext>
            </a:extLst>
          </p:cNvPr>
          <p:cNvSpPr txBox="1"/>
          <p:nvPr/>
        </p:nvSpPr>
        <p:spPr>
          <a:xfrm>
            <a:off x="873749" y="991758"/>
            <a:ext cx="10598515" cy="3385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1600" b="1" dirty="0">
                <a:latin typeface="Arial" panose="020B0604020202020204" pitchFamily="34" charset="0"/>
                <a:cs typeface="Arial" panose="020B0604020202020204" pitchFamily="34" charset="0"/>
              </a:rPr>
              <a:t>PROROGA: </a:t>
            </a:r>
            <a:r>
              <a:rPr lang="it-IT" sz="1600" dirty="0">
                <a:latin typeface="Arial" panose="020B0604020202020204" pitchFamily="34" charset="0"/>
                <a:cs typeface="Arial" panose="020B0604020202020204" pitchFamily="34" charset="0"/>
              </a:rPr>
              <a:t>L’entrata in vigore è stata ulteriormente prorogata al </a:t>
            </a:r>
            <a:r>
              <a:rPr lang="it-IT" sz="1600" b="1" dirty="0">
                <a:latin typeface="Arial" panose="020B0604020202020204" pitchFamily="34" charset="0"/>
                <a:cs typeface="Arial" panose="020B0604020202020204" pitchFamily="34" charset="0"/>
              </a:rPr>
              <a:t>1° gennaio 2022</a:t>
            </a:r>
            <a:r>
              <a:rPr lang="it-IT" sz="1600" dirty="0">
                <a:latin typeface="Arial" panose="020B0604020202020204" pitchFamily="34" charset="0"/>
                <a:cs typeface="Arial" panose="020B0604020202020204" pitchFamily="34" charset="0"/>
              </a:rPr>
              <a:t>, invece del 1° luglio 2021</a:t>
            </a:r>
          </a:p>
        </p:txBody>
      </p:sp>
      <p:sp>
        <p:nvSpPr>
          <p:cNvPr id="3" name="CasellaDiTesto 2">
            <a:extLst>
              <a:ext uri="{FF2B5EF4-FFF2-40B4-BE49-F238E27FC236}">
                <a16:creationId xmlns:a16="http://schemas.microsoft.com/office/drawing/2014/main" id="{853FA367-377A-443C-AEB1-A0251FE8458F}"/>
              </a:ext>
            </a:extLst>
          </p:cNvPr>
          <p:cNvSpPr txBox="1"/>
          <p:nvPr/>
        </p:nvSpPr>
        <p:spPr>
          <a:xfrm>
            <a:off x="937771" y="1826232"/>
            <a:ext cx="7458760" cy="1769715"/>
          </a:xfrm>
          <a:prstGeom prst="rect">
            <a:avLst/>
          </a:prstGeom>
          <a:noFill/>
        </p:spPr>
        <p:txBody>
          <a:bodyPr wrap="square" rtlCol="0">
            <a:spAutoFit/>
          </a:bodyPr>
          <a:lstStyle/>
          <a:p>
            <a:r>
              <a:rPr lang="it-IT" sz="1600" b="1" dirty="0">
                <a:latin typeface="Arial" panose="020B0604020202020204" pitchFamily="34" charset="0"/>
                <a:cs typeface="Arial" panose="020B0604020202020204" pitchFamily="34" charset="0"/>
              </a:rPr>
              <a:t>CRITICITA’ SOTTOSTANTI</a:t>
            </a:r>
          </a:p>
          <a:p>
            <a:endParaRPr lang="it-IT" sz="800" dirty="0">
              <a:latin typeface="Arial" panose="020B0604020202020204" pitchFamily="34" charset="0"/>
              <a:cs typeface="Arial" panose="020B0604020202020204" pitchFamily="34" charset="0"/>
            </a:endParaRPr>
          </a:p>
          <a:p>
            <a:pPr marL="285750" indent="-285750">
              <a:buFontTx/>
              <a:buChar char="-"/>
            </a:pPr>
            <a:r>
              <a:rPr lang="it-IT" sz="1700" dirty="0">
                <a:latin typeface="Arial" panose="020B0604020202020204" pitchFamily="34" charset="0"/>
                <a:cs typeface="Arial" panose="020B0604020202020204" pitchFamily="34" charset="0"/>
              </a:rPr>
              <a:t>Residuano dubbi sul perimetro oggettivo della norma</a:t>
            </a:r>
          </a:p>
          <a:p>
            <a:pPr marL="285750" indent="-285750">
              <a:buFontTx/>
              <a:buChar char="-"/>
            </a:pPr>
            <a:r>
              <a:rPr lang="it-IT" sz="1700" dirty="0">
                <a:latin typeface="Arial" panose="020B0604020202020204" pitchFamily="34" charset="0"/>
                <a:cs typeface="Arial" panose="020B0604020202020204" pitchFamily="34" charset="0"/>
              </a:rPr>
              <a:t>Adempimenti fiscali e amministrativi complessi e sproporzionati nei confronti del contribuente e rispetto al gettito potenziale</a:t>
            </a:r>
          </a:p>
          <a:p>
            <a:pPr marL="285750" indent="-285750">
              <a:buFontTx/>
              <a:buChar char="-"/>
            </a:pPr>
            <a:r>
              <a:rPr lang="it-IT" sz="1700" dirty="0">
                <a:latin typeface="Arial" panose="020B0604020202020204" pitchFamily="34" charset="0"/>
                <a:cs typeface="Arial" panose="020B0604020202020204" pitchFamily="34" charset="0"/>
              </a:rPr>
              <a:t>Possibili ripercussioni su un numero eccessivo di soggetti lungo la filiera</a:t>
            </a:r>
          </a:p>
          <a:p>
            <a:pPr marL="285750" indent="-285750">
              <a:buFontTx/>
              <a:buChar char="-"/>
            </a:pPr>
            <a:r>
              <a:rPr lang="it-IT" sz="1700" dirty="0">
                <a:latin typeface="Arial" panose="020B0604020202020204" pitchFamily="34" charset="0"/>
                <a:cs typeface="Arial" panose="020B0604020202020204" pitchFamily="34" charset="0"/>
              </a:rPr>
              <a:t>Rischio di sovrapposizione con il CONAI e timori per la </a:t>
            </a:r>
            <a:r>
              <a:rPr lang="it-IT" sz="1700" i="1" dirty="0" err="1">
                <a:latin typeface="Arial" panose="020B0604020202020204" pitchFamily="34" charset="0"/>
                <a:cs typeface="Arial" panose="020B0604020202020204" pitchFamily="34" charset="0"/>
              </a:rPr>
              <a:t>plastic</a:t>
            </a:r>
            <a:r>
              <a:rPr lang="it-IT" sz="1700" i="1" dirty="0">
                <a:latin typeface="Arial" panose="020B0604020202020204" pitchFamily="34" charset="0"/>
                <a:cs typeface="Arial" panose="020B0604020202020204" pitchFamily="34" charset="0"/>
              </a:rPr>
              <a:t> </a:t>
            </a:r>
            <a:r>
              <a:rPr lang="it-IT" sz="1700" i="1" dirty="0" err="1">
                <a:latin typeface="Arial" panose="020B0604020202020204" pitchFamily="34" charset="0"/>
                <a:cs typeface="Arial" panose="020B0604020202020204" pitchFamily="34" charset="0"/>
              </a:rPr>
              <a:t>levy</a:t>
            </a:r>
            <a:endParaRPr lang="it-IT" sz="1700" i="1"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A4FF6D41-F09A-4130-9056-2D4890B1113D}"/>
              </a:ext>
            </a:extLst>
          </p:cNvPr>
          <p:cNvSpPr txBox="1"/>
          <p:nvPr/>
        </p:nvSpPr>
        <p:spPr>
          <a:xfrm>
            <a:off x="3108721" y="3975904"/>
            <a:ext cx="8457446" cy="1938992"/>
          </a:xfrm>
          <a:prstGeom prst="rect">
            <a:avLst/>
          </a:prstGeom>
          <a:noFill/>
          <a:ln w="38100">
            <a:solidFill>
              <a:schemeClr val="accent6"/>
            </a:solidFill>
          </a:ln>
        </p:spPr>
        <p:txBody>
          <a:bodyPr wrap="square" rtlCol="0">
            <a:spAutoFit/>
          </a:bodyPr>
          <a:lstStyle/>
          <a:p>
            <a:endParaRPr lang="it-IT" sz="1600" b="1" dirty="0">
              <a:latin typeface="Arial" panose="020B0604020202020204" pitchFamily="34" charset="0"/>
              <a:cs typeface="Arial" panose="020B0604020202020204" pitchFamily="34" charset="0"/>
            </a:endParaRPr>
          </a:p>
          <a:p>
            <a:r>
              <a:rPr lang="it-IT" sz="1600" b="1" dirty="0">
                <a:latin typeface="Arial" panose="020B0604020202020204" pitchFamily="34" charset="0"/>
                <a:cs typeface="Arial" panose="020B0604020202020204" pitchFamily="34" charset="0"/>
              </a:rPr>
              <a:t>AZIONI INTRAPRESE</a:t>
            </a:r>
          </a:p>
          <a:p>
            <a:endParaRPr lang="it-IT" sz="1600" b="1" dirty="0">
              <a:latin typeface="Arial" panose="020B0604020202020204" pitchFamily="34" charset="0"/>
              <a:cs typeface="Arial" panose="020B0604020202020204" pitchFamily="34" charset="0"/>
            </a:endParaRPr>
          </a:p>
          <a:p>
            <a:r>
              <a:rPr lang="it-IT" sz="1600" b="1" dirty="0">
                <a:latin typeface="Arial" panose="020B0604020202020204" pitchFamily="34" charset="0"/>
                <a:cs typeface="Arial" panose="020B0604020202020204" pitchFamily="34" charset="0"/>
              </a:rPr>
              <a:t>Principale:        </a:t>
            </a:r>
            <a:r>
              <a:rPr lang="it-IT" sz="1600" dirty="0">
                <a:latin typeface="Arial" panose="020B0604020202020204" pitchFamily="34" charset="0"/>
                <a:cs typeface="Arial" panose="020B0604020202020204" pitchFamily="34" charset="0"/>
              </a:rPr>
              <a:t>RICHIESTA DI ABROGAZIONE DELLA DISCIPLINA</a:t>
            </a:r>
          </a:p>
          <a:p>
            <a:endParaRPr lang="it-IT" sz="800" dirty="0">
              <a:latin typeface="Arial" panose="020B0604020202020204" pitchFamily="34" charset="0"/>
              <a:cs typeface="Arial" panose="020B0604020202020204" pitchFamily="34" charset="0"/>
            </a:endParaRPr>
          </a:p>
          <a:p>
            <a:pPr>
              <a:tabLst>
                <a:tab pos="1252538" algn="l"/>
              </a:tabLst>
            </a:pPr>
            <a:r>
              <a:rPr lang="it-IT" sz="1600" b="1" dirty="0">
                <a:latin typeface="Arial" panose="020B0604020202020204" pitchFamily="34" charset="0"/>
                <a:cs typeface="Arial" panose="020B0604020202020204" pitchFamily="34" charset="0"/>
              </a:rPr>
              <a:t>Subordinate</a:t>
            </a:r>
            <a:r>
              <a:rPr lang="it-IT" sz="1600" dirty="0">
                <a:latin typeface="Arial" panose="020B0604020202020204" pitchFamily="34" charset="0"/>
                <a:cs typeface="Arial" panose="020B0604020202020204" pitchFamily="34" charset="0"/>
              </a:rPr>
              <a:t>:  - Richieste di proroga e il riconoscimento di tempi sufficienti all’adeguamento</a:t>
            </a:r>
          </a:p>
          <a:p>
            <a:pPr>
              <a:tabLst>
                <a:tab pos="1252538" algn="l"/>
              </a:tabLst>
            </a:pPr>
            <a:r>
              <a:rPr lang="it-IT" sz="1600" dirty="0">
                <a:latin typeface="Arial" panose="020B0604020202020204" pitchFamily="34" charset="0"/>
                <a:cs typeface="Arial" panose="020B0604020202020204" pitchFamily="34" charset="0"/>
              </a:rPr>
              <a:t>	  - Modifiche della disciplina (presupposto oggettivo, modalità di versamento, </a:t>
            </a:r>
          </a:p>
          <a:p>
            <a:pPr>
              <a:tabLst>
                <a:tab pos="1252538" algn="l"/>
              </a:tabLst>
            </a:pPr>
            <a:r>
              <a:rPr lang="it-IT" sz="1600" dirty="0">
                <a:latin typeface="Arial" panose="020B0604020202020204" pitchFamily="34" charset="0"/>
                <a:cs typeface="Arial" panose="020B0604020202020204" pitchFamily="34" charset="0"/>
              </a:rPr>
              <a:t>                           momento impositivo)</a:t>
            </a:r>
          </a:p>
        </p:txBody>
      </p:sp>
      <p:sp>
        <p:nvSpPr>
          <p:cNvPr id="17" name="Scorrimento orizzontale 16">
            <a:extLst>
              <a:ext uri="{FF2B5EF4-FFF2-40B4-BE49-F238E27FC236}">
                <a16:creationId xmlns:a16="http://schemas.microsoft.com/office/drawing/2014/main" id="{0AA36C26-6345-4280-A35A-47BDF4A18468}"/>
              </a:ext>
            </a:extLst>
          </p:cNvPr>
          <p:cNvSpPr/>
          <p:nvPr/>
        </p:nvSpPr>
        <p:spPr>
          <a:xfrm>
            <a:off x="409057" y="4779977"/>
            <a:ext cx="1967692" cy="1143001"/>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09EDDF2C-7E37-482D-846F-30E6E84F0433}"/>
              </a:ext>
            </a:extLst>
          </p:cNvPr>
          <p:cNvSpPr txBox="1"/>
          <p:nvPr/>
        </p:nvSpPr>
        <p:spPr>
          <a:xfrm>
            <a:off x="644013" y="4966758"/>
            <a:ext cx="2085989" cy="769441"/>
          </a:xfrm>
          <a:prstGeom prst="rect">
            <a:avLst/>
          </a:prstGeom>
          <a:noFill/>
          <a:ln>
            <a:noFill/>
          </a:ln>
          <a:scene3d>
            <a:camera prst="orthographicFront"/>
            <a:lightRig rig="threePt" dir="t"/>
          </a:scene3d>
          <a:sp3d>
            <a:bevelT/>
          </a:sp3d>
        </p:spPr>
        <p:txBody>
          <a:bodyPr wrap="square" rtlCol="0">
            <a:spAutoFit/>
          </a:bodyPr>
          <a:lstStyle/>
          <a:p>
            <a:pPr algn="just"/>
            <a:r>
              <a:rPr lang="it-IT" sz="1600" b="1" i="1" dirty="0">
                <a:solidFill>
                  <a:schemeClr val="tx2">
                    <a:lumMod val="50000"/>
                  </a:schemeClr>
                </a:solidFill>
                <a:latin typeface="Arial" panose="020B0604020202020204" pitchFamily="34" charset="0"/>
                <a:cs typeface="Arial" panose="020B0604020202020204" pitchFamily="34" charset="0"/>
              </a:rPr>
              <a:t>Normativa</a:t>
            </a:r>
          </a:p>
          <a:p>
            <a:pPr marL="285750" indent="-285750" algn="just">
              <a:buFont typeface="Arial" panose="020B0604020202020204" pitchFamily="34" charset="0"/>
              <a:buChar char="•"/>
            </a:pPr>
            <a:r>
              <a:rPr lang="it-IT" sz="1400" b="1" dirty="0">
                <a:solidFill>
                  <a:schemeClr val="tx2">
                    <a:lumMod val="50000"/>
                  </a:schemeClr>
                </a:solidFill>
                <a:latin typeface="Arial" panose="020B0604020202020204" pitchFamily="34" charset="0"/>
                <a:cs typeface="Arial" panose="020B0604020202020204" pitchFamily="34" charset="0"/>
              </a:rPr>
              <a:t>Art. 9, co. 3 </a:t>
            </a:r>
          </a:p>
          <a:p>
            <a:pPr algn="just"/>
            <a:r>
              <a:rPr lang="it-IT" sz="1400" b="1" dirty="0">
                <a:solidFill>
                  <a:schemeClr val="tx2">
                    <a:lumMod val="50000"/>
                  </a:schemeClr>
                </a:solidFill>
                <a:latin typeface="Arial" panose="020B0604020202020204" pitchFamily="34" charset="0"/>
                <a:cs typeface="Arial" panose="020B0604020202020204" pitchFamily="34" charset="0"/>
              </a:rPr>
              <a:t>     Sostegni bis</a:t>
            </a:r>
          </a:p>
        </p:txBody>
      </p:sp>
      <p:pic>
        <p:nvPicPr>
          <p:cNvPr id="8" name="Immagine 7">
            <a:extLst>
              <a:ext uri="{FF2B5EF4-FFF2-40B4-BE49-F238E27FC236}">
                <a16:creationId xmlns:a16="http://schemas.microsoft.com/office/drawing/2014/main" id="{D5E19255-4312-4847-8EB2-77997E147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6419" y="1662900"/>
            <a:ext cx="2057810" cy="2057810"/>
          </a:xfrm>
          <a:prstGeom prst="rect">
            <a:avLst/>
          </a:prstGeom>
        </p:spPr>
      </p:pic>
      <p:sp>
        <p:nvSpPr>
          <p:cNvPr id="15" name="CasellaDiTesto 14">
            <a:extLst>
              <a:ext uri="{FF2B5EF4-FFF2-40B4-BE49-F238E27FC236}">
                <a16:creationId xmlns:a16="http://schemas.microsoft.com/office/drawing/2014/main" id="{69408E84-B991-4717-AC8D-02CE3400B3ED}"/>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400511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4">
            <a:extLst>
              <a:ext uri="{FF2B5EF4-FFF2-40B4-BE49-F238E27FC236}">
                <a16:creationId xmlns:a16="http://schemas.microsoft.com/office/drawing/2014/main" id="{CDCEFC1B-F5E5-1E4C-AD16-B6BEA2D065EC}"/>
              </a:ext>
            </a:extLst>
          </p:cNvPr>
          <p:cNvSpPr>
            <a:spLocks/>
          </p:cNvSpPr>
          <p:nvPr/>
        </p:nvSpPr>
        <p:spPr bwMode="auto">
          <a:xfrm rot="16200000">
            <a:off x="2554057" y="-1429549"/>
            <a:ext cx="520286" cy="490548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3169920" y="50800"/>
            <a:ext cx="6136640" cy="954107"/>
          </a:xfrm>
          <a:prstGeom prst="rect">
            <a:avLst/>
          </a:prstGeom>
          <a:noFill/>
        </p:spPr>
        <p:txBody>
          <a:bodyPr wrap="square" rtlCol="0">
            <a:spAutoFit/>
          </a:bodyPr>
          <a:lstStyle/>
          <a:p>
            <a:pPr algn="ct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CREDITO DI IMPOSTA LOCAZIONI</a:t>
            </a:r>
          </a:p>
          <a:p>
            <a:pPr algn="ctr"/>
            <a:endParaRPr lang="it-IT" sz="2800" b="1" dirty="0">
              <a:solidFill>
                <a:schemeClr val="bg1"/>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36CB3979-A5C7-4F10-9C55-4439428F549E}"/>
              </a:ext>
            </a:extLst>
          </p:cNvPr>
          <p:cNvSpPr txBox="1"/>
          <p:nvPr/>
        </p:nvSpPr>
        <p:spPr>
          <a:xfrm>
            <a:off x="446677" y="824284"/>
            <a:ext cx="11298646" cy="6267613"/>
          </a:xfrm>
          <a:prstGeom prst="rect">
            <a:avLst/>
          </a:prstGeom>
          <a:noFill/>
          <a:ln>
            <a:noFill/>
          </a:ln>
        </p:spPr>
        <p:txBody>
          <a:bodyPr wrap="square" rtlCol="0">
            <a:spAutoFit/>
          </a:bodyPr>
          <a:lstStyle/>
          <a:p>
            <a:pPr algn="just"/>
            <a:r>
              <a:rPr lang="it-IT" sz="2000" b="1" dirty="0">
                <a:solidFill>
                  <a:schemeClr val="bg1"/>
                </a:solidFill>
                <a:latin typeface="Arial" panose="020B0604020202020204" pitchFamily="34" charset="0"/>
                <a:cs typeface="Arial" panose="020B0604020202020204" pitchFamily="34" charset="0"/>
              </a:rPr>
              <a:t>Modalità di utilizzo e altre disposizioni</a:t>
            </a:r>
          </a:p>
          <a:p>
            <a:pPr>
              <a:lnSpc>
                <a:spcPct val="107000"/>
              </a:lnSpc>
              <a:spcBef>
                <a:spcPts val="1125"/>
              </a:spcBef>
              <a:spcAft>
                <a:spcPts val="750"/>
              </a:spcAft>
            </a:pPr>
            <a:r>
              <a:rPr lang="it-IT" dirty="0">
                <a:solidFill>
                  <a:schemeClr val="tx2"/>
                </a:solidFill>
                <a:latin typeface="Arial" panose="020B0604020202020204" pitchFamily="34" charset="0"/>
                <a:cs typeface="Arial" panose="020B0604020202020204" pitchFamily="34" charset="0"/>
              </a:rPr>
              <a:t>Credito </a:t>
            </a: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utilizzabile "successivamente all'avvenuto pagamento dei canoni; </a:t>
            </a:r>
            <a:r>
              <a:rPr lang="it-IT"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a:t>
            </a:r>
            <a:r>
              <a:rPr lang="it-IT" dirty="0">
                <a:solidFill>
                  <a:schemeClr val="tx2"/>
                </a:solidFill>
                <a:latin typeface="Arial" panose="020B0604020202020204" pitchFamily="34" charset="0"/>
                <a:ea typeface="Times New Roman" panose="02020603050405020304" pitchFamily="18" charset="0"/>
                <a:cs typeface="Arial" panose="020B0604020202020204" pitchFamily="34" charset="0"/>
              </a:rPr>
              <a:t>nche canone pagato:</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a:t>
            </a:r>
            <a:r>
              <a:rPr lang="it-IT" dirty="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anticipo</a:t>
            </a: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anche nel 2019 (risposta AE n. 440/2020)</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a:t>
            </a:r>
            <a:r>
              <a:rPr lang="it-IT" dirty="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ritardo</a:t>
            </a: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(circ. AE n. 14/2020), anche nel 2021, ma solo dopo il pagamento </a:t>
            </a:r>
          </a:p>
          <a:p>
            <a:pPr marL="742950" lvl="1" indent="-285750">
              <a:lnSpc>
                <a:spcPct val="107000"/>
              </a:lnSpc>
              <a:spcAft>
                <a:spcPts val="800"/>
              </a:spcAft>
              <a:buSzPts val="1000"/>
              <a:buFont typeface="Wingdings" panose="05000000000000000000" pitchFamily="2" charset="2"/>
              <a:buChar char="Ø"/>
              <a:tabLst>
                <a:tab pos="457200" algn="l"/>
              </a:tabLs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(in caso di cessione del canone, dopo il pagamento della quota del 40% e nel rispetto di tutti gli adempimenti per la cessione).</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125"/>
              </a:spcBef>
              <a:spcAft>
                <a:spcPts val="750"/>
              </a:spcAf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Configura "versamento", ai fini del credito d'imposta sui canoni di locazione, anche l'escussione della </a:t>
            </a:r>
            <a:r>
              <a:rPr lang="it-IT" dirty="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fideiussione</a:t>
            </a: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bancaria, prevista dal contratto di locazione (risposta AE n. 185/2021).</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Il credito d'imposta:</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non concorre alla formazione del reddito ai fini delle imposte sui redditi e dell’IRAP</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non rileva ai fini del rapporto di cui agli articoli 61 e 109 co. 5 del TUIR</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it-IT"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endParaRPr lang="it-IT"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750"/>
              </a:spcAft>
            </a:pPr>
            <a:endParaRPr lang="it-IT"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it-IT" sz="2000" dirty="0">
              <a:solidFill>
                <a:schemeClr val="tx2"/>
              </a:solidFill>
              <a:latin typeface="Arial" panose="020B0604020202020204" pitchFamily="34" charset="0"/>
              <a:cs typeface="Arial" panose="020B0604020202020204" pitchFamily="34" charset="0"/>
            </a:endParaRPr>
          </a:p>
        </p:txBody>
      </p:sp>
      <p:pic>
        <p:nvPicPr>
          <p:cNvPr id="10" name="Picture 2" descr="Buy, hand, home, house, money, real estate">
            <a:extLst>
              <a:ext uri="{FF2B5EF4-FFF2-40B4-BE49-F238E27FC236}">
                <a16:creationId xmlns:a16="http://schemas.microsoft.com/office/drawing/2014/main" id="{7A9C1D96-DFB5-4C01-851C-5F39E82746A7}"/>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PaintStrokes/>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753600" y="124958"/>
            <a:ext cx="2438400" cy="2438400"/>
          </a:xfrm>
          <a:prstGeom prst="rect">
            <a:avLst/>
          </a:prstGeom>
          <a:noFill/>
        </p:spPr>
      </p:pic>
      <p:sp>
        <p:nvSpPr>
          <p:cNvPr id="9" name="CasellaDiTesto 8">
            <a:extLst>
              <a:ext uri="{FF2B5EF4-FFF2-40B4-BE49-F238E27FC236}">
                <a16:creationId xmlns:a16="http://schemas.microsoft.com/office/drawing/2014/main" id="{20CFD3EF-E1C0-4B0B-A232-020C467CC2A3}"/>
              </a:ext>
            </a:extLst>
          </p:cNvPr>
          <p:cNvSpPr txBox="1"/>
          <p:nvPr/>
        </p:nvSpPr>
        <p:spPr>
          <a:xfrm>
            <a:off x="9753600" y="4952917"/>
            <a:ext cx="1694441" cy="830997"/>
          </a:xfrm>
          <a:prstGeom prst="rect">
            <a:avLst/>
          </a:prstGeom>
          <a:noFill/>
        </p:spPr>
        <p:txBody>
          <a:bodyPr wrap="square" rtlCol="0">
            <a:spAutoFit/>
          </a:bodyPr>
          <a:lstStyle/>
          <a:p>
            <a:pPr algn="ctr"/>
            <a:r>
              <a:rPr lang="it-IT" sz="1600" b="1" dirty="0">
                <a:solidFill>
                  <a:schemeClr val="bg1"/>
                </a:solidFill>
                <a:latin typeface="Arial" panose="020B0604020202020204" pitchFamily="34" charset="0"/>
                <a:cs typeface="Arial" panose="020B0604020202020204" pitchFamily="34" charset="0"/>
              </a:rPr>
              <a:t>QUADRO TEMPORANEO AIUTI DI STATO</a:t>
            </a:r>
          </a:p>
        </p:txBody>
      </p:sp>
      <p:sp>
        <p:nvSpPr>
          <p:cNvPr id="17" name="Cornice 16">
            <a:extLst>
              <a:ext uri="{FF2B5EF4-FFF2-40B4-BE49-F238E27FC236}">
                <a16:creationId xmlns:a16="http://schemas.microsoft.com/office/drawing/2014/main" id="{824AC0E9-7668-490F-B3CE-EF907891E732}"/>
              </a:ext>
            </a:extLst>
          </p:cNvPr>
          <p:cNvSpPr/>
          <p:nvPr/>
        </p:nvSpPr>
        <p:spPr>
          <a:xfrm>
            <a:off x="8460022" y="5001134"/>
            <a:ext cx="3370521" cy="1044000"/>
          </a:xfrm>
          <a:prstGeom prst="frame">
            <a:avLst/>
          </a:prstGeom>
          <a:solidFill>
            <a:srgbClr val="2C4E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CasellaDiTesto 17">
            <a:extLst>
              <a:ext uri="{FF2B5EF4-FFF2-40B4-BE49-F238E27FC236}">
                <a16:creationId xmlns:a16="http://schemas.microsoft.com/office/drawing/2014/main" id="{AADF5084-6BF4-4DC7-90D3-F4389023A03F}"/>
              </a:ext>
            </a:extLst>
          </p:cNvPr>
          <p:cNvSpPr txBox="1"/>
          <p:nvPr/>
        </p:nvSpPr>
        <p:spPr>
          <a:xfrm>
            <a:off x="8503661" y="5185576"/>
            <a:ext cx="2998381" cy="584775"/>
          </a:xfrm>
          <a:prstGeom prst="rect">
            <a:avLst/>
          </a:prstGeom>
          <a:noFill/>
        </p:spPr>
        <p:txBody>
          <a:bodyPr wrap="square" rtlCol="0">
            <a:spAutoFit/>
          </a:bodyPr>
          <a:lstStyle/>
          <a:p>
            <a:pPr algn="ctr"/>
            <a:r>
              <a:rPr lang="it-IT" sz="1600" b="1" dirty="0">
                <a:solidFill>
                  <a:schemeClr val="accent1">
                    <a:lumMod val="50000"/>
                  </a:schemeClr>
                </a:solidFill>
                <a:latin typeface="Arial" panose="020B0604020202020204" pitchFamily="34" charset="0"/>
                <a:cs typeface="Arial" panose="020B0604020202020204" pitchFamily="34" charset="0"/>
              </a:rPr>
              <a:t>Quadro temporaneo </a:t>
            </a:r>
          </a:p>
          <a:p>
            <a:pPr algn="ctr"/>
            <a:r>
              <a:rPr lang="it-IT" sz="1600" b="1" dirty="0">
                <a:solidFill>
                  <a:schemeClr val="accent1">
                    <a:lumMod val="50000"/>
                  </a:schemeClr>
                </a:solidFill>
                <a:latin typeface="Arial" panose="020B0604020202020204" pitchFamily="34" charset="0"/>
                <a:cs typeface="Arial" panose="020B0604020202020204" pitchFamily="34" charset="0"/>
              </a:rPr>
              <a:t>Aiuti di Stato</a:t>
            </a:r>
          </a:p>
        </p:txBody>
      </p:sp>
      <p:pic>
        <p:nvPicPr>
          <p:cNvPr id="19" name="Picture 2" descr="union, of, flag, european ">
            <a:extLst>
              <a:ext uri="{FF2B5EF4-FFF2-40B4-BE49-F238E27FC236}">
                <a16:creationId xmlns:a16="http://schemas.microsoft.com/office/drawing/2014/main" id="{F4B63F0C-BA83-489F-9723-9375CBE06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6081" y="459903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3AC633DD-B735-4EE3-B439-758289BBBF15}"/>
              </a:ext>
            </a:extLst>
          </p:cNvPr>
          <p:cNvSpPr txBox="1"/>
          <p:nvPr/>
        </p:nvSpPr>
        <p:spPr>
          <a:xfrm>
            <a:off x="-1258613" y="6367030"/>
            <a:ext cx="610125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001882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44">
            <a:extLst>
              <a:ext uri="{FF2B5EF4-FFF2-40B4-BE49-F238E27FC236}">
                <a16:creationId xmlns:a16="http://schemas.microsoft.com/office/drawing/2014/main" id="{14247A92-3A86-404D-B744-CE3D8FF71B02}"/>
              </a:ext>
            </a:extLst>
          </p:cNvPr>
          <p:cNvSpPr/>
          <p:nvPr/>
        </p:nvSpPr>
        <p:spPr>
          <a:xfrm>
            <a:off x="0" y="6191111"/>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pic>
        <p:nvPicPr>
          <p:cNvPr id="46" name="Immagine 45">
            <a:extLst>
              <a:ext uri="{FF2B5EF4-FFF2-40B4-BE49-F238E27FC236}">
                <a16:creationId xmlns:a16="http://schemas.microsoft.com/office/drawing/2014/main" id="{200ADED9-0BCE-44D0-B8D0-9A8091CD5716}"/>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47" name="Rettangolo 46">
            <a:extLst>
              <a:ext uri="{FF2B5EF4-FFF2-40B4-BE49-F238E27FC236}">
                <a16:creationId xmlns:a16="http://schemas.microsoft.com/office/drawing/2014/main" id="{03497C9A-FB4A-47CC-87BB-EF6CEBE13FEF}"/>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Arial" panose="020B0604020202020204" pitchFamily="34" charset="0"/>
              <a:cs typeface="Arial" panose="020B0604020202020204" pitchFamily="34" charset="0"/>
            </a:endParaRPr>
          </a:p>
        </p:txBody>
      </p:sp>
      <p:sp>
        <p:nvSpPr>
          <p:cNvPr id="48" name="CasellaDiTesto 47">
            <a:extLst>
              <a:ext uri="{FF2B5EF4-FFF2-40B4-BE49-F238E27FC236}">
                <a16:creationId xmlns:a16="http://schemas.microsoft.com/office/drawing/2014/main" id="{32DA9C31-43A9-4524-B482-3D77935466BA}"/>
              </a:ext>
            </a:extLst>
          </p:cNvPr>
          <p:cNvSpPr txBox="1"/>
          <p:nvPr/>
        </p:nvSpPr>
        <p:spPr>
          <a:xfrm>
            <a:off x="1490124" y="157818"/>
            <a:ext cx="9268097" cy="461665"/>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PLASTIC TAX – precedenti interventi normativi</a:t>
            </a:r>
            <a:endParaRPr lang="it-IT" sz="1600" b="1" dirty="0">
              <a:solidFill>
                <a:schemeClr val="bg1"/>
              </a:solidFill>
              <a:latin typeface="Arial" panose="020B0604020202020204" pitchFamily="34" charset="0"/>
              <a:cs typeface="Arial" panose="020B0604020202020204" pitchFamily="34" charset="0"/>
            </a:endParaRPr>
          </a:p>
        </p:txBody>
      </p:sp>
      <p:sp>
        <p:nvSpPr>
          <p:cNvPr id="17" name="Freeform 10">
            <a:extLst>
              <a:ext uri="{FF2B5EF4-FFF2-40B4-BE49-F238E27FC236}">
                <a16:creationId xmlns:a16="http://schemas.microsoft.com/office/drawing/2014/main" id="{CC8BEFCD-CA50-49C9-8638-B4A3D6F4C693}"/>
              </a:ext>
            </a:extLst>
          </p:cNvPr>
          <p:cNvSpPr>
            <a:spLocks/>
          </p:cNvSpPr>
          <p:nvPr/>
        </p:nvSpPr>
        <p:spPr bwMode="auto">
          <a:xfrm flipH="1">
            <a:off x="3806647" y="813661"/>
            <a:ext cx="2501686" cy="1142430"/>
          </a:xfrm>
          <a:custGeom>
            <a:avLst/>
            <a:gdLst>
              <a:gd name="T0" fmla="*/ 465 w 1728"/>
              <a:gd name="T1" fmla="*/ 128 h 911"/>
              <a:gd name="T2" fmla="*/ 465 w 1728"/>
              <a:gd name="T3" fmla="*/ 0 h 911"/>
              <a:gd name="T4" fmla="*/ 0 w 1728"/>
              <a:gd name="T5" fmla="*/ 452 h 911"/>
              <a:gd name="T6" fmla="*/ 465 w 1728"/>
              <a:gd name="T7" fmla="*/ 911 h 911"/>
              <a:gd name="T8" fmla="*/ 465 w 1728"/>
              <a:gd name="T9" fmla="*/ 777 h 911"/>
              <a:gd name="T10" fmla="*/ 1728 w 1728"/>
              <a:gd name="T11" fmla="*/ 777 h 911"/>
              <a:gd name="T12" fmla="*/ 1728 w 1728"/>
              <a:gd name="T13" fmla="*/ 128 h 911"/>
              <a:gd name="T14" fmla="*/ 465 w 1728"/>
              <a:gd name="T15" fmla="*/ 128 h 9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911">
                <a:moveTo>
                  <a:pt x="465" y="128"/>
                </a:moveTo>
                <a:lnTo>
                  <a:pt x="465" y="0"/>
                </a:lnTo>
                <a:lnTo>
                  <a:pt x="0" y="452"/>
                </a:lnTo>
                <a:lnTo>
                  <a:pt x="465" y="911"/>
                </a:lnTo>
                <a:lnTo>
                  <a:pt x="465" y="777"/>
                </a:lnTo>
                <a:lnTo>
                  <a:pt x="1728" y="777"/>
                </a:lnTo>
                <a:lnTo>
                  <a:pt x="1728" y="128"/>
                </a:lnTo>
                <a:lnTo>
                  <a:pt x="465" y="128"/>
                </a:lnTo>
                <a:close/>
              </a:path>
            </a:pathLst>
          </a:cu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2" name="Freeform 9">
            <a:extLst>
              <a:ext uri="{FF2B5EF4-FFF2-40B4-BE49-F238E27FC236}">
                <a16:creationId xmlns:a16="http://schemas.microsoft.com/office/drawing/2014/main" id="{B7B242C1-959C-4097-9288-0162CC5E8F64}"/>
              </a:ext>
            </a:extLst>
          </p:cNvPr>
          <p:cNvSpPr>
            <a:spLocks/>
          </p:cNvSpPr>
          <p:nvPr/>
        </p:nvSpPr>
        <p:spPr bwMode="auto">
          <a:xfrm flipH="1">
            <a:off x="1006475" y="965201"/>
            <a:ext cx="2800350" cy="4929188"/>
          </a:xfrm>
          <a:custGeom>
            <a:avLst/>
            <a:gdLst>
              <a:gd name="T0" fmla="*/ 0 w 1764"/>
              <a:gd name="T1" fmla="*/ 0 h 3105"/>
              <a:gd name="T2" fmla="*/ 0 w 1764"/>
              <a:gd name="T3" fmla="*/ 0 h 3105"/>
              <a:gd name="T4" fmla="*/ 0 w 1764"/>
              <a:gd name="T5" fmla="*/ 1305 h 3105"/>
              <a:gd name="T6" fmla="*/ 0 w 1764"/>
              <a:gd name="T7" fmla="*/ 1792 h 3105"/>
              <a:gd name="T8" fmla="*/ 0 w 1764"/>
              <a:gd name="T9" fmla="*/ 3105 h 3105"/>
              <a:gd name="T10" fmla="*/ 1764 w 1764"/>
              <a:gd name="T11" fmla="*/ 3105 h 3105"/>
              <a:gd name="T12" fmla="*/ 1764 w 1764"/>
              <a:gd name="T13" fmla="*/ 0 h 3105"/>
              <a:gd name="T14" fmla="*/ 0 w 1764"/>
              <a:gd name="T15" fmla="*/ 0 h 3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4" h="3105">
                <a:moveTo>
                  <a:pt x="0" y="0"/>
                </a:moveTo>
                <a:lnTo>
                  <a:pt x="0" y="0"/>
                </a:lnTo>
                <a:lnTo>
                  <a:pt x="0" y="1305"/>
                </a:lnTo>
                <a:lnTo>
                  <a:pt x="0" y="1792"/>
                </a:lnTo>
                <a:lnTo>
                  <a:pt x="0" y="3105"/>
                </a:lnTo>
                <a:lnTo>
                  <a:pt x="1764" y="3105"/>
                </a:lnTo>
                <a:lnTo>
                  <a:pt x="1764" y="0"/>
                </a:lnTo>
                <a:lnTo>
                  <a:pt x="0" y="0"/>
                </a:lnTo>
                <a:close/>
              </a:path>
            </a:pathLst>
          </a:custGeom>
          <a:solidFill>
            <a:schemeClr val="accent6">
              <a:lumMod val="40000"/>
              <a:lumOff val="60000"/>
            </a:schemeClr>
          </a:solidFill>
          <a:ln w="9525" cap="flat" cmpd="sng" algn="ctr">
            <a:no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dirty="0">
              <a:latin typeface="+mn-lt"/>
              <a:cs typeface="+mn-cs"/>
            </a:endParaRPr>
          </a:p>
        </p:txBody>
      </p:sp>
      <p:sp>
        <p:nvSpPr>
          <p:cNvPr id="25" name="TextBox 30">
            <a:extLst>
              <a:ext uri="{FF2B5EF4-FFF2-40B4-BE49-F238E27FC236}">
                <a16:creationId xmlns:a16="http://schemas.microsoft.com/office/drawing/2014/main" id="{CC352E38-51D9-4E35-A061-4DFB14E38EC5}"/>
              </a:ext>
            </a:extLst>
          </p:cNvPr>
          <p:cNvSpPr txBox="1"/>
          <p:nvPr/>
        </p:nvSpPr>
        <p:spPr>
          <a:xfrm>
            <a:off x="1153322" y="2341921"/>
            <a:ext cx="2506655" cy="840230"/>
          </a:xfrm>
          <a:prstGeom prst="rect">
            <a:avLst/>
          </a:prstGeom>
          <a:noFill/>
        </p:spPr>
        <p:txBody>
          <a:bodyPr wrap="square" rtlCol="0">
            <a:spAutoFit/>
          </a:bodyPr>
          <a:lstStyle/>
          <a:p>
            <a:pPr algn="ctr" defTabSz="814388">
              <a:lnSpc>
                <a:spcPct val="90000"/>
              </a:lnSpc>
              <a:defRPr/>
            </a:pPr>
            <a:r>
              <a:rPr lang="it-IT" sz="1800" b="1" dirty="0">
                <a:latin typeface="Arial" panose="020B0604020202020204" pitchFamily="34" charset="0"/>
                <a:cs typeface="Arial" panose="020B0604020202020204" pitchFamily="34" charset="0"/>
              </a:rPr>
              <a:t>PRECEDENTI INTERVENTI NORMATIVI</a:t>
            </a:r>
            <a:endParaRPr lang="en-US" dirty="0">
              <a:latin typeface="+mn-lt"/>
              <a:cs typeface="+mn-cs"/>
            </a:endParaRPr>
          </a:p>
        </p:txBody>
      </p:sp>
      <p:sp>
        <p:nvSpPr>
          <p:cNvPr id="26" name="TextBox 31">
            <a:extLst>
              <a:ext uri="{FF2B5EF4-FFF2-40B4-BE49-F238E27FC236}">
                <a16:creationId xmlns:a16="http://schemas.microsoft.com/office/drawing/2014/main" id="{25342749-E74E-4AF5-9D50-2B64657D2FE9}"/>
              </a:ext>
            </a:extLst>
          </p:cNvPr>
          <p:cNvSpPr txBox="1"/>
          <p:nvPr/>
        </p:nvSpPr>
        <p:spPr>
          <a:xfrm>
            <a:off x="3992962" y="3229740"/>
            <a:ext cx="1698479" cy="400110"/>
          </a:xfrm>
          <a:prstGeom prst="rect">
            <a:avLst/>
          </a:prstGeom>
          <a:noFill/>
        </p:spPr>
        <p:txBody>
          <a:bodyPr wrap="square" rtlCol="0">
            <a:spAutoFit/>
          </a:bodyPr>
          <a:lstStyle/>
          <a:p>
            <a:pPr algn="ctr"/>
            <a:r>
              <a:rPr lang="en-GB" sz="2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Creative</a:t>
            </a:r>
          </a:p>
        </p:txBody>
      </p:sp>
      <p:sp>
        <p:nvSpPr>
          <p:cNvPr id="28" name="TextBox 33">
            <a:extLst>
              <a:ext uri="{FF2B5EF4-FFF2-40B4-BE49-F238E27FC236}">
                <a16:creationId xmlns:a16="http://schemas.microsoft.com/office/drawing/2014/main" id="{EF4FAEB1-BB7C-4510-86F4-4602F49AD0A0}"/>
              </a:ext>
            </a:extLst>
          </p:cNvPr>
          <p:cNvSpPr txBox="1"/>
          <p:nvPr/>
        </p:nvSpPr>
        <p:spPr>
          <a:xfrm>
            <a:off x="3992962" y="5173632"/>
            <a:ext cx="1735808" cy="400110"/>
          </a:xfrm>
          <a:prstGeom prst="rect">
            <a:avLst/>
          </a:prstGeom>
          <a:noFill/>
        </p:spPr>
        <p:txBody>
          <a:bodyPr wrap="square" rtlCol="0">
            <a:spAutoFit/>
          </a:bodyPr>
          <a:lstStyle/>
          <a:p>
            <a:pPr algn="ctr"/>
            <a:r>
              <a:rPr lang="en-GB" sz="2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Thinking</a:t>
            </a:r>
          </a:p>
        </p:txBody>
      </p:sp>
      <p:sp>
        <p:nvSpPr>
          <p:cNvPr id="40" name="CasellaDiTesto 39">
            <a:extLst>
              <a:ext uri="{FF2B5EF4-FFF2-40B4-BE49-F238E27FC236}">
                <a16:creationId xmlns:a16="http://schemas.microsoft.com/office/drawing/2014/main" id="{E79A7A79-A92E-4C16-BC4F-86A5B1904DAE}"/>
              </a:ext>
            </a:extLst>
          </p:cNvPr>
          <p:cNvSpPr txBox="1"/>
          <p:nvPr/>
        </p:nvSpPr>
        <p:spPr>
          <a:xfrm>
            <a:off x="3915453" y="1071956"/>
            <a:ext cx="18847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AMBITO TEMPORALE</a:t>
            </a:r>
            <a:endParaRPr kumimoji="0" lang="it-IT"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3" name="CasellaDiTesto 42">
            <a:extLst>
              <a:ext uri="{FF2B5EF4-FFF2-40B4-BE49-F238E27FC236}">
                <a16:creationId xmlns:a16="http://schemas.microsoft.com/office/drawing/2014/main" id="{CB6BA7BF-22E8-4437-8D6E-70CB67119310}"/>
              </a:ext>
            </a:extLst>
          </p:cNvPr>
          <p:cNvSpPr txBox="1"/>
          <p:nvPr/>
        </p:nvSpPr>
        <p:spPr>
          <a:xfrm>
            <a:off x="6550240" y="1215262"/>
            <a:ext cx="5116530" cy="36933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Proroga al 1° luglio 2021</a:t>
            </a:r>
          </a:p>
        </p:txBody>
      </p:sp>
      <p:sp>
        <p:nvSpPr>
          <p:cNvPr id="44" name="Freeform 10">
            <a:extLst>
              <a:ext uri="{FF2B5EF4-FFF2-40B4-BE49-F238E27FC236}">
                <a16:creationId xmlns:a16="http://schemas.microsoft.com/office/drawing/2014/main" id="{9997A98E-3835-4AAA-A0AE-B27913BDEFED}"/>
              </a:ext>
            </a:extLst>
          </p:cNvPr>
          <p:cNvSpPr>
            <a:spLocks/>
          </p:cNvSpPr>
          <p:nvPr/>
        </p:nvSpPr>
        <p:spPr bwMode="auto">
          <a:xfrm flipH="1">
            <a:off x="3806647" y="2171404"/>
            <a:ext cx="2501686" cy="1142430"/>
          </a:xfrm>
          <a:custGeom>
            <a:avLst/>
            <a:gdLst>
              <a:gd name="T0" fmla="*/ 465 w 1728"/>
              <a:gd name="T1" fmla="*/ 128 h 911"/>
              <a:gd name="T2" fmla="*/ 465 w 1728"/>
              <a:gd name="T3" fmla="*/ 0 h 911"/>
              <a:gd name="T4" fmla="*/ 0 w 1728"/>
              <a:gd name="T5" fmla="*/ 452 h 911"/>
              <a:gd name="T6" fmla="*/ 465 w 1728"/>
              <a:gd name="T7" fmla="*/ 911 h 911"/>
              <a:gd name="T8" fmla="*/ 465 w 1728"/>
              <a:gd name="T9" fmla="*/ 777 h 911"/>
              <a:gd name="T10" fmla="*/ 1728 w 1728"/>
              <a:gd name="T11" fmla="*/ 777 h 911"/>
              <a:gd name="T12" fmla="*/ 1728 w 1728"/>
              <a:gd name="T13" fmla="*/ 128 h 911"/>
              <a:gd name="T14" fmla="*/ 465 w 1728"/>
              <a:gd name="T15" fmla="*/ 128 h 9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911">
                <a:moveTo>
                  <a:pt x="465" y="128"/>
                </a:moveTo>
                <a:lnTo>
                  <a:pt x="465" y="0"/>
                </a:lnTo>
                <a:lnTo>
                  <a:pt x="0" y="452"/>
                </a:lnTo>
                <a:lnTo>
                  <a:pt x="465" y="911"/>
                </a:lnTo>
                <a:lnTo>
                  <a:pt x="465" y="777"/>
                </a:lnTo>
                <a:lnTo>
                  <a:pt x="1728" y="777"/>
                </a:lnTo>
                <a:lnTo>
                  <a:pt x="1728" y="128"/>
                </a:lnTo>
                <a:lnTo>
                  <a:pt x="465" y="128"/>
                </a:lnTo>
                <a:close/>
              </a:path>
            </a:pathLst>
          </a:cu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effectLst/>
                <a:uLnTx/>
                <a:uFillTx/>
                <a:latin typeface="Arial" panose="020B0604020202020204" pitchFamily="34" charset="0"/>
                <a:cs typeface="Arial" panose="020B0604020202020204" pitchFamily="34" charset="0"/>
              </a:rPr>
              <a:t>AMBITO SOGGETTIVO</a:t>
            </a:r>
            <a:endParaRPr kumimoji="0" lang="it-IT" sz="9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9" name="Freeform 10">
            <a:extLst>
              <a:ext uri="{FF2B5EF4-FFF2-40B4-BE49-F238E27FC236}">
                <a16:creationId xmlns:a16="http://schemas.microsoft.com/office/drawing/2014/main" id="{0C91EEF4-D734-438D-85C0-31B8D227EEC4}"/>
              </a:ext>
            </a:extLst>
          </p:cNvPr>
          <p:cNvSpPr>
            <a:spLocks/>
          </p:cNvSpPr>
          <p:nvPr/>
        </p:nvSpPr>
        <p:spPr bwMode="auto">
          <a:xfrm flipH="1">
            <a:off x="3806647" y="3570579"/>
            <a:ext cx="2501686" cy="1142430"/>
          </a:xfrm>
          <a:custGeom>
            <a:avLst/>
            <a:gdLst>
              <a:gd name="T0" fmla="*/ 465 w 1728"/>
              <a:gd name="T1" fmla="*/ 128 h 911"/>
              <a:gd name="T2" fmla="*/ 465 w 1728"/>
              <a:gd name="T3" fmla="*/ 0 h 911"/>
              <a:gd name="T4" fmla="*/ 0 w 1728"/>
              <a:gd name="T5" fmla="*/ 452 h 911"/>
              <a:gd name="T6" fmla="*/ 465 w 1728"/>
              <a:gd name="T7" fmla="*/ 911 h 911"/>
              <a:gd name="T8" fmla="*/ 465 w 1728"/>
              <a:gd name="T9" fmla="*/ 777 h 911"/>
              <a:gd name="T10" fmla="*/ 1728 w 1728"/>
              <a:gd name="T11" fmla="*/ 777 h 911"/>
              <a:gd name="T12" fmla="*/ 1728 w 1728"/>
              <a:gd name="T13" fmla="*/ 128 h 911"/>
              <a:gd name="T14" fmla="*/ 465 w 1728"/>
              <a:gd name="T15" fmla="*/ 128 h 9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911">
                <a:moveTo>
                  <a:pt x="465" y="128"/>
                </a:moveTo>
                <a:lnTo>
                  <a:pt x="465" y="0"/>
                </a:lnTo>
                <a:lnTo>
                  <a:pt x="0" y="452"/>
                </a:lnTo>
                <a:lnTo>
                  <a:pt x="465" y="911"/>
                </a:lnTo>
                <a:lnTo>
                  <a:pt x="465" y="777"/>
                </a:lnTo>
                <a:lnTo>
                  <a:pt x="1728" y="777"/>
                </a:lnTo>
                <a:lnTo>
                  <a:pt x="1728" y="128"/>
                </a:lnTo>
                <a:lnTo>
                  <a:pt x="465" y="128"/>
                </a:lnTo>
                <a:close/>
              </a:path>
            </a:pathLst>
          </a:cu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50" name="Freeform 10">
            <a:extLst>
              <a:ext uri="{FF2B5EF4-FFF2-40B4-BE49-F238E27FC236}">
                <a16:creationId xmlns:a16="http://schemas.microsoft.com/office/drawing/2014/main" id="{92546A4F-E682-4207-A7EC-CD636ADF9E83}"/>
              </a:ext>
            </a:extLst>
          </p:cNvPr>
          <p:cNvSpPr>
            <a:spLocks/>
          </p:cNvSpPr>
          <p:nvPr/>
        </p:nvSpPr>
        <p:spPr bwMode="auto">
          <a:xfrm flipH="1">
            <a:off x="3806647" y="4922187"/>
            <a:ext cx="2501686" cy="1142430"/>
          </a:xfrm>
          <a:custGeom>
            <a:avLst/>
            <a:gdLst>
              <a:gd name="T0" fmla="*/ 465 w 1728"/>
              <a:gd name="T1" fmla="*/ 128 h 911"/>
              <a:gd name="T2" fmla="*/ 465 w 1728"/>
              <a:gd name="T3" fmla="*/ 0 h 911"/>
              <a:gd name="T4" fmla="*/ 0 w 1728"/>
              <a:gd name="T5" fmla="*/ 452 h 911"/>
              <a:gd name="T6" fmla="*/ 465 w 1728"/>
              <a:gd name="T7" fmla="*/ 911 h 911"/>
              <a:gd name="T8" fmla="*/ 465 w 1728"/>
              <a:gd name="T9" fmla="*/ 777 h 911"/>
              <a:gd name="T10" fmla="*/ 1728 w 1728"/>
              <a:gd name="T11" fmla="*/ 777 h 911"/>
              <a:gd name="T12" fmla="*/ 1728 w 1728"/>
              <a:gd name="T13" fmla="*/ 128 h 911"/>
              <a:gd name="T14" fmla="*/ 465 w 1728"/>
              <a:gd name="T15" fmla="*/ 128 h 9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911">
                <a:moveTo>
                  <a:pt x="465" y="128"/>
                </a:moveTo>
                <a:lnTo>
                  <a:pt x="465" y="0"/>
                </a:lnTo>
                <a:lnTo>
                  <a:pt x="0" y="452"/>
                </a:lnTo>
                <a:lnTo>
                  <a:pt x="465" y="911"/>
                </a:lnTo>
                <a:lnTo>
                  <a:pt x="465" y="777"/>
                </a:lnTo>
                <a:lnTo>
                  <a:pt x="1728" y="777"/>
                </a:lnTo>
                <a:lnTo>
                  <a:pt x="1728" y="128"/>
                </a:lnTo>
                <a:lnTo>
                  <a:pt x="465" y="128"/>
                </a:lnTo>
                <a:close/>
              </a:path>
            </a:pathLst>
          </a:cu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51" name="CasellaDiTesto 50">
            <a:extLst>
              <a:ext uri="{FF2B5EF4-FFF2-40B4-BE49-F238E27FC236}">
                <a16:creationId xmlns:a16="http://schemas.microsoft.com/office/drawing/2014/main" id="{080079D1-FDD9-47E4-8322-28A149BDD7F6}"/>
              </a:ext>
            </a:extLst>
          </p:cNvPr>
          <p:cNvSpPr txBox="1"/>
          <p:nvPr/>
        </p:nvSpPr>
        <p:spPr>
          <a:xfrm>
            <a:off x="6550240" y="2327455"/>
            <a:ext cx="4874623" cy="92333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b="1" i="0" u="none" strike="noStrike" kern="1200" cap="none" spc="0" normalizeH="0" baseline="0" noProof="0" dirty="0">
                <a:ln>
                  <a:noFill/>
                </a:ln>
                <a:effectLst/>
                <a:uLnTx/>
                <a:uFillTx/>
                <a:latin typeface="Arial" panose="020B0604020202020204" pitchFamily="34" charset="0"/>
                <a:cs typeface="Arial" panose="020B0604020202020204" pitchFamily="34" charset="0"/>
              </a:rPr>
              <a:t>Debitore d’imposta: </a:t>
            </a:r>
            <a:r>
              <a:rPr kumimoji="0" lang="it-IT" b="0" i="0" u="none" strike="noStrike" kern="1200" cap="none" spc="0" normalizeH="0" baseline="0" noProof="0" dirty="0">
                <a:ln>
                  <a:noFill/>
                </a:ln>
                <a:effectLst/>
                <a:uLnTx/>
                <a:uFillTx/>
                <a:latin typeface="Arial" panose="020B0604020202020204" pitchFamily="34" charset="0"/>
                <a:cs typeface="Arial" panose="020B0604020202020204" pitchFamily="34" charset="0"/>
              </a:rPr>
              <a:t>Chi commissiona la produzione a terzi, finalizzata alla cessione nazionale</a:t>
            </a:r>
          </a:p>
        </p:txBody>
      </p:sp>
      <p:sp>
        <p:nvSpPr>
          <p:cNvPr id="52" name="CasellaDiTesto 51">
            <a:extLst>
              <a:ext uri="{FF2B5EF4-FFF2-40B4-BE49-F238E27FC236}">
                <a16:creationId xmlns:a16="http://schemas.microsoft.com/office/drawing/2014/main" id="{31F91F13-7A9D-4358-88DD-F862E7A0D5C3}"/>
              </a:ext>
            </a:extLst>
          </p:cNvPr>
          <p:cNvSpPr txBox="1"/>
          <p:nvPr/>
        </p:nvSpPr>
        <p:spPr>
          <a:xfrm>
            <a:off x="3806647" y="3830921"/>
            <a:ext cx="232195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effectLst/>
                <a:uLnTx/>
                <a:uFillTx/>
                <a:latin typeface="Arial" panose="020B0604020202020204" pitchFamily="34" charset="0"/>
                <a:cs typeface="Arial" panose="020B0604020202020204" pitchFamily="34" charset="0"/>
              </a:rPr>
              <a:t>REGIME SANZIONATORIO</a:t>
            </a:r>
            <a:endParaRPr kumimoji="0" lang="it-IT" sz="9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3" name="CasellaDiTesto 52">
            <a:extLst>
              <a:ext uri="{FF2B5EF4-FFF2-40B4-BE49-F238E27FC236}">
                <a16:creationId xmlns:a16="http://schemas.microsoft.com/office/drawing/2014/main" id="{12B4151C-7155-41CB-AAAD-0D758EAB9F6A}"/>
              </a:ext>
            </a:extLst>
          </p:cNvPr>
          <p:cNvSpPr txBox="1"/>
          <p:nvPr/>
        </p:nvSpPr>
        <p:spPr>
          <a:xfrm>
            <a:off x="3877751" y="5170236"/>
            <a:ext cx="162331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effectLst/>
                <a:uLnTx/>
                <a:uFillTx/>
                <a:latin typeface="Arial" panose="020B0604020202020204" pitchFamily="34" charset="0"/>
                <a:cs typeface="Arial" panose="020B0604020202020204" pitchFamily="34" charset="0"/>
              </a:rPr>
              <a:t>ALTRE MODIFICHE</a:t>
            </a:r>
          </a:p>
        </p:txBody>
      </p:sp>
      <p:sp>
        <p:nvSpPr>
          <p:cNvPr id="54" name="CasellaDiTesto 53">
            <a:extLst>
              <a:ext uri="{FF2B5EF4-FFF2-40B4-BE49-F238E27FC236}">
                <a16:creationId xmlns:a16="http://schemas.microsoft.com/office/drawing/2014/main" id="{4FE36893-E052-4086-90AB-250E4E84ABC5}"/>
              </a:ext>
            </a:extLst>
          </p:cNvPr>
          <p:cNvSpPr txBox="1"/>
          <p:nvPr/>
        </p:nvSpPr>
        <p:spPr>
          <a:xfrm>
            <a:off x="6550240" y="3838194"/>
            <a:ext cx="5365524" cy="64633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b="0" i="0" u="none" strike="noStrike" kern="1200" cap="none" spc="0" normalizeH="0" baseline="0" noProof="0" dirty="0">
                <a:ln>
                  <a:noFill/>
                </a:ln>
                <a:effectLst/>
                <a:uLnTx/>
                <a:uFillTx/>
                <a:latin typeface="Arial" panose="020B0604020202020204" pitchFamily="34" charset="0"/>
                <a:cs typeface="Arial" panose="020B0604020202020204" pitchFamily="34" charset="0"/>
              </a:rPr>
              <a:t>Riduzioni ai limiti minimi e massimi delle sanzioni</a:t>
            </a:r>
          </a:p>
        </p:txBody>
      </p:sp>
      <p:sp>
        <p:nvSpPr>
          <p:cNvPr id="55" name="CasellaDiTesto 54">
            <a:extLst>
              <a:ext uri="{FF2B5EF4-FFF2-40B4-BE49-F238E27FC236}">
                <a16:creationId xmlns:a16="http://schemas.microsoft.com/office/drawing/2014/main" id="{5596E163-83A8-42FD-9F7A-6A2ABA385C3C}"/>
              </a:ext>
            </a:extLst>
          </p:cNvPr>
          <p:cNvSpPr txBox="1"/>
          <p:nvPr/>
        </p:nvSpPr>
        <p:spPr>
          <a:xfrm>
            <a:off x="6550240" y="4987371"/>
            <a:ext cx="5116530" cy="92333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i="0" u="none" strike="noStrike" kern="1200" cap="none" spc="0" normalizeH="0" baseline="0" noProof="0" dirty="0">
                <a:ln>
                  <a:noFill/>
                </a:ln>
                <a:effectLst/>
                <a:uLnTx/>
                <a:uFillTx/>
                <a:latin typeface="Arial" panose="020B0604020202020204" pitchFamily="34" charset="0"/>
                <a:cs typeface="Arial" panose="020B0604020202020204" pitchFamily="34" charset="0"/>
              </a:rPr>
              <a:t>Ambito oggettivo esteso alle preforme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i="0" u="none" strike="noStrike" kern="1200" cap="none" spc="0" normalizeH="0" baseline="0" noProof="0" dirty="0">
                <a:ln>
                  <a:noFill/>
                </a:ln>
                <a:effectLst/>
                <a:uLnTx/>
                <a:uFillTx/>
                <a:latin typeface="Arial" panose="020B0604020202020204" pitchFamily="34" charset="0"/>
                <a:cs typeface="Arial" panose="020B0604020202020204" pitchFamily="34" charset="0"/>
              </a:rPr>
              <a:t>Innalzato a 25 euro il limite minimo dell’imposta da versare</a:t>
            </a:r>
          </a:p>
        </p:txBody>
      </p:sp>
      <p:sp>
        <p:nvSpPr>
          <p:cNvPr id="60" name="Scorrimento orizzontale 59">
            <a:extLst>
              <a:ext uri="{FF2B5EF4-FFF2-40B4-BE49-F238E27FC236}">
                <a16:creationId xmlns:a16="http://schemas.microsoft.com/office/drawing/2014/main" id="{D98E05BE-BE7F-4330-A074-033FDEA65253}"/>
              </a:ext>
            </a:extLst>
          </p:cNvPr>
          <p:cNvSpPr/>
          <p:nvPr/>
        </p:nvSpPr>
        <p:spPr>
          <a:xfrm>
            <a:off x="263153" y="4722969"/>
            <a:ext cx="2144866" cy="1279144"/>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CasellaDiTesto 55">
            <a:extLst>
              <a:ext uri="{FF2B5EF4-FFF2-40B4-BE49-F238E27FC236}">
                <a16:creationId xmlns:a16="http://schemas.microsoft.com/office/drawing/2014/main" id="{444C3B9B-01BF-4767-B1A9-292B152FA57B}"/>
              </a:ext>
            </a:extLst>
          </p:cNvPr>
          <p:cNvSpPr txBox="1"/>
          <p:nvPr/>
        </p:nvSpPr>
        <p:spPr>
          <a:xfrm>
            <a:off x="638258" y="4895038"/>
            <a:ext cx="1862829" cy="954107"/>
          </a:xfrm>
          <a:prstGeom prst="rect">
            <a:avLst/>
          </a:prstGeom>
          <a:noFill/>
          <a:ln>
            <a:noFill/>
          </a:ln>
          <a:scene3d>
            <a:camera prst="orthographicFront"/>
            <a:lightRig rig="threePt" dir="t"/>
          </a:scene3d>
          <a:sp3d>
            <a:bevelT/>
          </a:sp3d>
        </p:spPr>
        <p:txBody>
          <a:bodyPr wrap="square" rtlCol="0">
            <a:spAutoFit/>
          </a:bodyPr>
          <a:lstStyle/>
          <a:p>
            <a:r>
              <a:rPr lang="it-IT" sz="1400" b="1" i="1" dirty="0">
                <a:solidFill>
                  <a:schemeClr val="tx2">
                    <a:lumMod val="50000"/>
                  </a:schemeClr>
                </a:solidFill>
                <a:latin typeface="Arial" panose="020B0604020202020204" pitchFamily="34" charset="0"/>
                <a:cs typeface="Arial" panose="020B0604020202020204" pitchFamily="34" charset="0"/>
              </a:rPr>
              <a:t>Normativa</a:t>
            </a:r>
          </a:p>
          <a:p>
            <a:r>
              <a:rPr lang="it-IT" sz="1400" b="1" dirty="0">
                <a:solidFill>
                  <a:schemeClr val="tx2">
                    <a:lumMod val="50000"/>
                  </a:schemeClr>
                </a:solidFill>
                <a:latin typeface="Arial" panose="020B0604020202020204" pitchFamily="34" charset="0"/>
                <a:cs typeface="Arial" panose="020B0604020202020204" pitchFamily="34" charset="0"/>
              </a:rPr>
              <a:t>Art. 1, co. 1084- 1086,Legge di Bilancio 2021</a:t>
            </a:r>
          </a:p>
        </p:txBody>
      </p:sp>
      <p:sp>
        <p:nvSpPr>
          <p:cNvPr id="23" name="CasellaDiTesto 22">
            <a:extLst>
              <a:ext uri="{FF2B5EF4-FFF2-40B4-BE49-F238E27FC236}">
                <a16:creationId xmlns:a16="http://schemas.microsoft.com/office/drawing/2014/main" id="{3C016C32-E78A-4E7C-87F9-C3985B35E749}"/>
              </a:ext>
            </a:extLst>
          </p:cNvPr>
          <p:cNvSpPr txBox="1"/>
          <p:nvPr/>
        </p:nvSpPr>
        <p:spPr>
          <a:xfrm>
            <a:off x="-150946" y="6334610"/>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102281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18000">
              <a:schemeClr val="accent5">
                <a:lumMod val="75000"/>
              </a:schemeClr>
            </a:gs>
            <a:gs pos="54000">
              <a:schemeClr val="accent1">
                <a:lumMod val="75000"/>
              </a:schemeClr>
            </a:gs>
            <a:gs pos="100000">
              <a:srgbClr val="10374B">
                <a:lumMod val="95000"/>
                <a:lumOff val="5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1956FC-7CC2-1049-A501-BE69B77766B2}"/>
              </a:ext>
            </a:extLst>
          </p:cNvPr>
          <p:cNvPicPr>
            <a:picLocks noChangeAspect="1"/>
          </p:cNvPicPr>
          <p:nvPr/>
        </p:nvPicPr>
        <p:blipFill>
          <a:blip r:embed="rId2"/>
          <a:stretch>
            <a:fillRect/>
          </a:stretch>
        </p:blipFill>
        <p:spPr>
          <a:xfrm>
            <a:off x="9602925" y="5294400"/>
            <a:ext cx="2002892" cy="992314"/>
          </a:xfrm>
          <a:prstGeom prst="rect">
            <a:avLst/>
          </a:prstGeom>
        </p:spPr>
      </p:pic>
    </p:spTree>
    <p:extLst>
      <p:ext uri="{BB962C8B-B14F-4D97-AF65-F5344CB8AC3E}">
        <p14:creationId xmlns:p14="http://schemas.microsoft.com/office/powerpoint/2010/main" val="1635639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276288" y="6264913"/>
            <a:ext cx="812321" cy="402457"/>
          </a:xfrm>
          <a:prstGeom prst="rect">
            <a:avLst/>
          </a:prstGeom>
        </p:spPr>
      </p:pic>
      <p:sp>
        <p:nvSpPr>
          <p:cNvPr id="13" name="Rettangolo 12">
            <a:extLst>
              <a:ext uri="{FF2B5EF4-FFF2-40B4-BE49-F238E27FC236}">
                <a16:creationId xmlns:a16="http://schemas.microsoft.com/office/drawing/2014/main" id="{B2DF2C00-9179-4F44-A32F-C40E40DCAA00}"/>
              </a:ext>
            </a:extLst>
          </p:cNvPr>
          <p:cNvSpPr/>
          <p:nvPr/>
        </p:nvSpPr>
        <p:spPr>
          <a:xfrm>
            <a:off x="0" y="603955"/>
            <a:ext cx="12192000" cy="5566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4" name="CasellaDiTesto 13">
            <a:extLst>
              <a:ext uri="{FF2B5EF4-FFF2-40B4-BE49-F238E27FC236}">
                <a16:creationId xmlns:a16="http://schemas.microsoft.com/office/drawing/2014/main" id="{F30445D4-6A71-4FE6-8D6A-4FB830E5BB2F}"/>
              </a:ext>
            </a:extLst>
          </p:cNvPr>
          <p:cNvSpPr txBox="1"/>
          <p:nvPr/>
        </p:nvSpPr>
        <p:spPr>
          <a:xfrm>
            <a:off x="1457289" y="-393"/>
            <a:ext cx="9277421" cy="513410"/>
          </a:xfrm>
          <a:prstGeom prst="rect">
            <a:avLst/>
          </a:prstGeom>
          <a:noFill/>
        </p:spPr>
        <p:txBody>
          <a:bodyPr wrap="square" rtlCol="0">
            <a:spAutoFit/>
          </a:bodyPr>
          <a:lstStyle/>
          <a:p>
            <a:pPr lvl="0" algn="ctr">
              <a:lnSpc>
                <a:spcPct val="105000"/>
              </a:lnSpc>
              <a:spcAft>
                <a:spcPts val="800"/>
              </a:spcAft>
            </a:pPr>
            <a:r>
              <a:rPr lang="it-IT"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C</a:t>
            </a: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REDITO DI IMPOSTA RIMANENZE MAGAZZINO</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B0CB18B1-061C-439A-B4BD-29551435070B}"/>
              </a:ext>
            </a:extLst>
          </p:cNvPr>
          <p:cNvSpPr txBox="1"/>
          <p:nvPr/>
        </p:nvSpPr>
        <p:spPr>
          <a:xfrm>
            <a:off x="601409" y="924461"/>
            <a:ext cx="10712894" cy="4098045"/>
          </a:xfrm>
          <a:prstGeom prst="rect">
            <a:avLst/>
          </a:prstGeom>
          <a:noFill/>
          <a:ln>
            <a:noFill/>
          </a:ln>
        </p:spPr>
        <p:txBody>
          <a:bodyPr wrap="square" rtlCol="0">
            <a:spAutoFit/>
          </a:bodyPr>
          <a:lstStyle/>
          <a:p>
            <a:pPr>
              <a:lnSpc>
                <a:spcPct val="107000"/>
              </a:lnSpc>
              <a:spcAft>
                <a:spcPts val="800"/>
              </a:spcAft>
            </a:pPr>
            <a:r>
              <a:rPr lang="it-IT" sz="1600" dirty="0">
                <a:solidFill>
                  <a:schemeClr val="tx2"/>
                </a:solidFill>
                <a:latin typeface="Arial" panose="020B0604020202020204" pitchFamily="34" charset="0"/>
                <a:cs typeface="Arial" panose="020B0604020202020204" pitchFamily="34" charset="0"/>
              </a:rPr>
              <a:t>C</a:t>
            </a:r>
            <a:r>
              <a:rPr lang="it-IT" sz="1600" b="0" i="0" u="none" strike="noStrike" baseline="0" dirty="0">
                <a:solidFill>
                  <a:schemeClr val="tx2"/>
                </a:solidFill>
                <a:latin typeface="Arial" panose="020B0604020202020204" pitchFamily="34" charset="0"/>
                <a:cs typeface="Arial" panose="020B0604020202020204" pitchFamily="34" charset="0"/>
              </a:rPr>
              <a:t>redito d’imposta pari al </a:t>
            </a:r>
            <a:r>
              <a:rPr lang="it-IT" sz="1600" b="1" i="0" u="none" strike="noStrike" baseline="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r>
              <a:rPr lang="it-IT" sz="1600" b="0" i="0" u="none" strike="noStrike" baseline="0" dirty="0">
                <a:solidFill>
                  <a:schemeClr val="tx2"/>
                </a:solidFill>
                <a:latin typeface="Arial" panose="020B0604020202020204" pitchFamily="34" charset="0"/>
                <a:cs typeface="Arial" panose="020B0604020202020204" pitchFamily="34" charset="0"/>
              </a:rPr>
              <a:t> dell’incremento delle rimanenze tra </a:t>
            </a:r>
            <a:r>
              <a:rPr lang="it-IT" sz="1600" dirty="0">
                <a:solidFill>
                  <a:schemeClr val="tx2"/>
                </a:solidFill>
                <a:latin typeface="Arial" panose="020B0604020202020204" pitchFamily="34" charset="0"/>
                <a:cs typeface="Arial" panose="020B0604020202020204" pitchFamily="34" charset="0"/>
              </a:rPr>
              <a:t>la media dei 3 esercizi precedenti (per i solari, </a:t>
            </a:r>
            <a:r>
              <a:rPr lang="it-IT" sz="1600" b="0" i="0" u="none" strike="noStrike" baseline="0" dirty="0">
                <a:solidFill>
                  <a:schemeClr val="tx2"/>
                </a:solidFill>
                <a:latin typeface="Arial" panose="020B0604020202020204" pitchFamily="34" charset="0"/>
                <a:cs typeface="Arial" panose="020B0604020202020204" pitchFamily="34" charset="0"/>
              </a:rPr>
              <a:t>esercizi 2017, 2018 e 2019) e l’esercizio 2020</a:t>
            </a:r>
          </a:p>
          <a:p>
            <a:pPr>
              <a:lnSpc>
                <a:spcPct val="107000"/>
              </a:lnSpc>
              <a:spcAft>
                <a:spcPts val="800"/>
              </a:spcAft>
            </a:pPr>
            <a:r>
              <a:rPr lang="it-IT" sz="1600" u="sng"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Sostegni-bis</a:t>
            </a:r>
            <a:r>
              <a:rPr lang="it-IT" sz="16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it-IT" sz="1600" dirty="0">
                <a:solidFill>
                  <a:schemeClr val="tx2"/>
                </a:solidFill>
                <a:latin typeface="Arial" panose="020B0604020202020204" pitchFamily="34" charset="0"/>
                <a:cs typeface="Arial" panose="020B0604020202020204" pitchFamily="34" charset="0"/>
              </a:rPr>
              <a:t> estensione anche al 2021</a:t>
            </a:r>
            <a:r>
              <a:rPr lang="it-IT" sz="1600" b="0" i="0" u="none" strike="noStrike" baseline="0" dirty="0">
                <a:solidFill>
                  <a:schemeClr val="tx2"/>
                </a:solidFill>
                <a:latin typeface="Arial" panose="020B0604020202020204" pitchFamily="34" charset="0"/>
                <a:cs typeface="Arial" panose="020B0604020202020204" pitchFamily="34" charset="0"/>
              </a:rPr>
              <a:t> (sempre media dei 3 esercizi precedenti)</a:t>
            </a:r>
          </a:p>
          <a:p>
            <a:pPr lvl="3">
              <a:lnSpc>
                <a:spcPct val="107000"/>
              </a:lnSpc>
              <a:spcAft>
                <a:spcPts val="800"/>
              </a:spcAft>
            </a:pPr>
            <a:r>
              <a:rPr lang="it-IT" sz="1600" b="1" i="0" u="none" strike="noStrike" baseline="0" dirty="0">
                <a:solidFill>
                  <a:schemeClr val="tx2"/>
                </a:solidFill>
                <a:latin typeface="Arial" panose="020B0604020202020204" pitchFamily="34" charset="0"/>
                <a:cs typeface="Arial" panose="020B0604020202020204" pitchFamily="34" charset="0"/>
              </a:rPr>
              <a:t>Requisiti:</a:t>
            </a:r>
          </a:p>
          <a:p>
            <a:pPr lvl="3">
              <a:lnSpc>
                <a:spcPct val="107000"/>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valore delle rimanenze finali da certificare </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tramite un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revisore contabile o</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una società di revisione</a:t>
            </a:r>
            <a:r>
              <a:rPr lang="it-IT" sz="1600" b="0" i="0" dirty="0">
                <a:solidFill>
                  <a:schemeClr val="tx2"/>
                </a:solidFill>
                <a:effectLst/>
                <a:latin typeface="Arial" panose="020B0604020202020204" pitchFamily="34" charset="0"/>
                <a:cs typeface="Arial" panose="020B0604020202020204" pitchFamily="34" charset="0"/>
              </a:rPr>
              <a:t> iscritti nella sezione A del registro di cui </a:t>
            </a:r>
            <a:r>
              <a:rPr lang="it-IT" sz="1600" i="0" dirty="0">
                <a:solidFill>
                  <a:schemeClr val="tx2"/>
                </a:solidFill>
                <a:effectLst/>
                <a:latin typeface="Arial" panose="020B0604020202020204" pitchFamily="34" charset="0"/>
                <a:cs typeface="Arial" panose="020B0604020202020204" pitchFamily="34" charset="0"/>
              </a:rPr>
              <a:t>all’</a:t>
            </a:r>
            <a:r>
              <a:rPr lang="it-IT" sz="1600" i="0" u="none" strike="noStrike" dirty="0">
                <a:solidFill>
                  <a:schemeClr val="tx2"/>
                </a:solidFill>
                <a:effectLst/>
                <a:latin typeface="Arial" panose="020B0604020202020204" pitchFamily="34" charset="0"/>
                <a:cs typeface="Arial" panose="020B0604020202020204" pitchFamily="34" charset="0"/>
              </a:rPr>
              <a:t>articolo 8 DLGS n. 39/2010</a:t>
            </a:r>
            <a:r>
              <a:rPr lang="it-IT" sz="1600" b="0" i="0" dirty="0">
                <a:solidFill>
                  <a:schemeClr val="tx2"/>
                </a:solidFill>
                <a:effectLst/>
                <a:latin typeface="Arial" panose="020B0604020202020204" pitchFamily="34" charset="0"/>
                <a:cs typeface="Arial" panose="020B0604020202020204" pitchFamily="34" charset="0"/>
              </a:rPr>
              <a:t>, </a:t>
            </a:r>
            <a:r>
              <a:rPr lang="it-IT" sz="1600" b="1" i="0" dirty="0">
                <a:solidFill>
                  <a:schemeClr val="tx2"/>
                </a:solidFill>
                <a:effectLst/>
                <a:latin typeface="Arial" panose="020B0604020202020204" pitchFamily="34" charset="0"/>
                <a:cs typeface="Arial" panose="020B0604020202020204" pitchFamily="34" charset="0"/>
              </a:rPr>
              <a:t>per le sole</a:t>
            </a:r>
            <a:r>
              <a:rPr lang="it-IT" sz="1600" b="0" i="0" dirty="0">
                <a:solidFill>
                  <a:schemeClr val="tx2"/>
                </a:solidFill>
                <a:effectLst/>
                <a:latin typeface="Arial" panose="020B0604020202020204" pitchFamily="34" charset="0"/>
                <a:cs typeface="Arial" panose="020B0604020202020204" pitchFamily="34" charset="0"/>
              </a:rPr>
              <a:t> “</a:t>
            </a:r>
            <a:r>
              <a:rPr lang="it-IT" sz="1600" b="1" i="1" dirty="0">
                <a:solidFill>
                  <a:schemeClr val="tx2"/>
                </a:solidFill>
                <a:effectLst/>
                <a:latin typeface="Arial" panose="020B0604020202020204" pitchFamily="34" charset="0"/>
                <a:cs typeface="Arial" panose="020B0604020202020204" pitchFamily="34" charset="0"/>
              </a:rPr>
              <a:t>imprese non soggette a revisione legale dei conti</a:t>
            </a:r>
            <a:r>
              <a:rPr lang="it-IT" sz="1600" b="0" i="1" dirty="0">
                <a:solidFill>
                  <a:schemeClr val="tx2"/>
                </a:solidFill>
                <a:effectLst/>
                <a:latin typeface="Arial" panose="020B0604020202020204" pitchFamily="34" charset="0"/>
                <a:cs typeface="Arial" panose="020B0604020202020204" pitchFamily="34" charset="0"/>
              </a:rPr>
              <a:t> </a:t>
            </a:r>
            <a:r>
              <a:rPr lang="it-IT" sz="1600" b="1" i="1" dirty="0">
                <a:solidFill>
                  <a:schemeClr val="tx2"/>
                </a:solidFill>
                <a:effectLst/>
                <a:latin typeface="Arial" panose="020B0604020202020204" pitchFamily="34" charset="0"/>
                <a:cs typeface="Arial" panose="020B0604020202020204" pitchFamily="34" charset="0"/>
              </a:rPr>
              <a:t>e prive di collegio sindacal</a:t>
            </a:r>
            <a:r>
              <a:rPr lang="it-IT" sz="1600" b="1" i="0" dirty="0">
                <a:solidFill>
                  <a:schemeClr val="tx2"/>
                </a:solidFill>
                <a:effectLst/>
                <a:latin typeface="Arial" panose="020B0604020202020204" pitchFamily="34" charset="0"/>
                <a:cs typeface="Arial" panose="020B0604020202020204" pitchFamily="34" charset="0"/>
              </a:rPr>
              <a:t>e</a:t>
            </a:r>
            <a:r>
              <a:rPr lang="it-IT" sz="1600" b="0" i="0" dirty="0">
                <a:solidFill>
                  <a:schemeClr val="tx2"/>
                </a:solidFill>
                <a:effectLst/>
                <a:latin typeface="Arial" panose="020B0604020202020204" pitchFamily="34" charset="0"/>
                <a:cs typeface="Arial" panose="020B0604020202020204" pitchFamily="34" charset="0"/>
              </a:rPr>
              <a:t>”. </a:t>
            </a:r>
          </a:p>
          <a:p>
            <a:pPr lvl="3">
              <a:lnSpc>
                <a:spcPct val="107000"/>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certificazione non necessaria per società già soggette a rev. </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c</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ontabile          </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v</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alore dal bilancio</a:t>
            </a:r>
            <a:endParaRPr lang="it-IT" sz="1600" b="0" i="0" u="none" strike="noStrike" baseline="0" dirty="0">
              <a:solidFill>
                <a:schemeClr val="tx2"/>
              </a:solidFill>
              <a:latin typeface="Arial" panose="020B0604020202020204" pitchFamily="34" charset="0"/>
              <a:cs typeface="Arial" panose="020B0604020202020204" pitchFamily="34" charset="0"/>
            </a:endParaRPr>
          </a:p>
          <a:p>
            <a:pPr lvl="3"/>
            <a:r>
              <a:rPr lang="it-IT" sz="1600" b="1" i="0" u="none" strike="noStrike" baseline="0" dirty="0">
                <a:solidFill>
                  <a:schemeClr val="tx2"/>
                </a:solidFill>
                <a:latin typeface="Arial" panose="020B0604020202020204" pitchFamily="34" charset="0"/>
                <a:cs typeface="Arial" panose="020B0604020202020204" pitchFamily="34" charset="0"/>
              </a:rPr>
              <a:t>Utilizzo:</a:t>
            </a:r>
          </a:p>
          <a:p>
            <a:pPr marL="1657350" lvl="3" indent="-285750">
              <a:buFontTx/>
              <a:buChar char="-"/>
            </a:pPr>
            <a:r>
              <a:rPr lang="it-IT" sz="1600" u="sng" dirty="0">
                <a:solidFill>
                  <a:schemeClr val="tx2"/>
                </a:solidFill>
                <a:latin typeface="Arial" panose="020B0604020202020204" pitchFamily="34" charset="0"/>
                <a:cs typeface="Arial" panose="020B0604020202020204" pitchFamily="34" charset="0"/>
              </a:rPr>
              <a:t>c</a:t>
            </a:r>
            <a:r>
              <a:rPr lang="it-IT" sz="1600" b="0" i="0" u="sng" strike="noStrike" baseline="0" dirty="0">
                <a:solidFill>
                  <a:schemeClr val="tx2"/>
                </a:solidFill>
                <a:latin typeface="Arial" panose="020B0604020202020204" pitchFamily="34" charset="0"/>
                <a:cs typeface="Arial" panose="020B0604020202020204" pitchFamily="34" charset="0"/>
              </a:rPr>
              <a:t>omunicazion</a:t>
            </a:r>
            <a:r>
              <a:rPr lang="it-IT" sz="1600" u="sng" dirty="0">
                <a:solidFill>
                  <a:schemeClr val="tx2"/>
                </a:solidFill>
                <a:latin typeface="Arial" panose="020B0604020202020204" pitchFamily="34" charset="0"/>
                <a:cs typeface="Arial" panose="020B0604020202020204" pitchFamily="34" charset="0"/>
              </a:rPr>
              <a:t>e preventiva AE</a:t>
            </a:r>
          </a:p>
          <a:p>
            <a:pPr marL="1657350" lvl="3" indent="-285750">
              <a:buFontTx/>
              <a:buChar char="-"/>
            </a:pPr>
            <a:r>
              <a:rPr lang="it-IT" sz="1600" b="0" i="0" u="none" strike="noStrike" baseline="0" dirty="0">
                <a:solidFill>
                  <a:schemeClr val="tx2"/>
                </a:solidFill>
                <a:latin typeface="Arial" panose="020B0604020202020204" pitchFamily="34" charset="0"/>
                <a:cs typeface="Arial" panose="020B0604020202020204" pitchFamily="34" charset="0"/>
              </a:rPr>
              <a:t>compensazione tramite F24 solo nel 2021</a:t>
            </a:r>
            <a:endParaRPr lang="it-IT" sz="1600" dirty="0">
              <a:solidFill>
                <a:schemeClr val="tx2"/>
              </a:solidFill>
              <a:latin typeface="Arial" panose="020B0604020202020204" pitchFamily="34" charset="0"/>
              <a:cs typeface="Arial" panose="020B0604020202020204" pitchFamily="34" charset="0"/>
            </a:endParaRPr>
          </a:p>
          <a:p>
            <a:pPr marL="1657350" lvl="3" indent="-285750">
              <a:buFontTx/>
              <a:buChar char="-"/>
            </a:pPr>
            <a:r>
              <a:rPr lang="it-IT" sz="1600" u="sng" dirty="0">
                <a:solidFill>
                  <a:schemeClr val="tx2"/>
                </a:solidFill>
                <a:latin typeface="Arial" panose="020B0604020202020204" pitchFamily="34" charset="0"/>
                <a:cs typeface="Arial" panose="020B0604020202020204" pitchFamily="34" charset="0"/>
              </a:rPr>
              <a:t>p</a:t>
            </a:r>
            <a:r>
              <a:rPr lang="it-IT" sz="1600" b="0" i="0" u="sng" strike="noStrike" baseline="0" dirty="0">
                <a:solidFill>
                  <a:schemeClr val="tx2"/>
                </a:solidFill>
                <a:latin typeface="Arial" panose="020B0604020202020204" pitchFamily="34" charset="0"/>
                <a:cs typeface="Arial" panose="020B0604020202020204" pitchFamily="34" charset="0"/>
              </a:rPr>
              <a:t>lafond 2021 : elevato da 45 a 95 mln di €</a:t>
            </a:r>
          </a:p>
          <a:p>
            <a:pPr marL="1657350" lvl="3" indent="-285750">
              <a:buFontTx/>
              <a:buChar char="-"/>
            </a:pPr>
            <a:r>
              <a:rPr lang="it-IT" sz="1600" u="sng" dirty="0">
                <a:solidFill>
                  <a:schemeClr val="tx2"/>
                </a:solidFill>
                <a:latin typeface="Arial" panose="020B0604020202020204" pitchFamily="34" charset="0"/>
                <a:cs typeface="Arial" panose="020B0604020202020204" pitchFamily="34" charset="0"/>
              </a:rPr>
              <a:t>plafond 2022: 150 mln di €</a:t>
            </a:r>
            <a:endParaRPr lang="it-IT" sz="1600" b="0" i="0" u="sng" strike="noStrike" baseline="0" dirty="0">
              <a:solidFill>
                <a:schemeClr val="tx2"/>
              </a:solidFill>
              <a:latin typeface="Arial" panose="020B0604020202020204" pitchFamily="34" charset="0"/>
              <a:cs typeface="Arial" panose="020B0604020202020204" pitchFamily="34" charset="0"/>
            </a:endParaRPr>
          </a:p>
        </p:txBody>
      </p:sp>
      <p:pic>
        <p:nvPicPr>
          <p:cNvPr id="12" name="Picture 2" descr="Clothing, hanger, wardrobe icon - Free download">
            <a:extLst>
              <a:ext uri="{FF2B5EF4-FFF2-40B4-BE49-F238E27FC236}">
                <a16:creationId xmlns:a16="http://schemas.microsoft.com/office/drawing/2014/main" id="{919DD09D-8F84-4E09-9448-383E3AD4764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344" y="4515730"/>
            <a:ext cx="1066464" cy="10664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lothing, hanger, wardrobe icon - Free download">
            <a:extLst>
              <a:ext uri="{FF2B5EF4-FFF2-40B4-BE49-F238E27FC236}">
                <a16:creationId xmlns:a16="http://schemas.microsoft.com/office/drawing/2014/main" id="{DF1E34CF-5B72-4998-8A56-1B1388C6285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344" y="2320559"/>
            <a:ext cx="1066464" cy="106646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2 2">
            <a:extLst>
              <a:ext uri="{FF2B5EF4-FFF2-40B4-BE49-F238E27FC236}">
                <a16:creationId xmlns:a16="http://schemas.microsoft.com/office/drawing/2014/main" id="{7B3CF159-A6D6-4C0E-BD18-D9734EC76F15}"/>
              </a:ext>
            </a:extLst>
          </p:cNvPr>
          <p:cNvCxnSpPr/>
          <p:nvPr/>
        </p:nvCxnSpPr>
        <p:spPr>
          <a:xfrm>
            <a:off x="8858338" y="4515730"/>
            <a:ext cx="51957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5" name="Picture 2" descr="Clothing, hanger, wardrobe icon - Free download">
            <a:extLst>
              <a:ext uri="{FF2B5EF4-FFF2-40B4-BE49-F238E27FC236}">
                <a16:creationId xmlns:a16="http://schemas.microsoft.com/office/drawing/2014/main" id="{28908C0D-E173-458E-B3EC-D084C942E9AE}"/>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344" y="3396114"/>
            <a:ext cx="1066464" cy="1066464"/>
          </a:xfrm>
          <a:prstGeom prst="rect">
            <a:avLst/>
          </a:prstGeom>
          <a:noFill/>
          <a:extLst>
            <a:ext uri="{909E8E84-426E-40DD-AFC4-6F175D3DCCD1}">
              <a14:hiddenFill xmlns:a14="http://schemas.microsoft.com/office/drawing/2010/main">
                <a:solidFill>
                  <a:srgbClr val="FFFFFF"/>
                </a:solidFill>
              </a14:hiddenFill>
            </a:ext>
          </a:extLst>
        </p:spPr>
      </p:pic>
      <p:sp>
        <p:nvSpPr>
          <p:cNvPr id="17" name="Scorrimento orizzontale 16">
            <a:extLst>
              <a:ext uri="{FF2B5EF4-FFF2-40B4-BE49-F238E27FC236}">
                <a16:creationId xmlns:a16="http://schemas.microsoft.com/office/drawing/2014/main" id="{E2A42E8F-5C4C-4B10-946D-985F49BE9914}"/>
              </a:ext>
            </a:extLst>
          </p:cNvPr>
          <p:cNvSpPr/>
          <p:nvPr/>
        </p:nvSpPr>
        <p:spPr>
          <a:xfrm flipH="1">
            <a:off x="8321845" y="3766506"/>
            <a:ext cx="3593867" cy="2512000"/>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i="1" dirty="0">
                <a:solidFill>
                  <a:schemeClr val="accent1">
                    <a:lumMod val="50000"/>
                  </a:schemeClr>
                </a:solidFill>
              </a:rPr>
              <a:t>Normativa</a:t>
            </a:r>
          </a:p>
          <a:p>
            <a:pPr marL="285750" indent="-285750" algn="l">
              <a:buFont typeface="Arial" panose="020B0604020202020204" pitchFamily="34" charset="0"/>
              <a:buChar char="•"/>
            </a:pPr>
            <a:r>
              <a:rPr lang="it-IT" sz="1600" b="1" dirty="0">
                <a:solidFill>
                  <a:schemeClr val="accent1">
                    <a:lumMod val="50000"/>
                  </a:schemeClr>
                </a:solidFill>
                <a:latin typeface="AdvP2A67"/>
              </a:rPr>
              <a:t>a</a:t>
            </a:r>
            <a:r>
              <a:rPr lang="it-IT" sz="1600" b="1" i="0" u="none" strike="noStrike" baseline="0" dirty="0">
                <a:solidFill>
                  <a:schemeClr val="accent1">
                    <a:lumMod val="50000"/>
                  </a:schemeClr>
                </a:solidFill>
                <a:latin typeface="AdvP2A67"/>
              </a:rPr>
              <a:t>rt. 48-bis, DL Rilancio</a:t>
            </a:r>
            <a:endParaRPr lang="it-IT" sz="1600" b="1" i="0" u="none" strike="noStrike" baseline="0" dirty="0">
              <a:solidFill>
                <a:schemeClr val="accent1">
                  <a:lumMod val="50000"/>
                </a:schemeClr>
              </a:solidFill>
              <a:latin typeface="AdvP2A71"/>
            </a:endParaRPr>
          </a:p>
          <a:p>
            <a:pPr marL="285750" indent="-285750" algn="l">
              <a:buFont typeface="Arial" panose="020B0604020202020204" pitchFamily="34" charset="0"/>
              <a:buChar char="•"/>
            </a:pPr>
            <a:r>
              <a:rPr lang="it-IT" sz="1600" b="1" dirty="0">
                <a:solidFill>
                  <a:schemeClr val="accent1">
                    <a:lumMod val="50000"/>
                  </a:schemeClr>
                </a:solidFill>
              </a:rPr>
              <a:t>art. 8, DL Sostegni-bis</a:t>
            </a:r>
          </a:p>
          <a:p>
            <a:pPr marL="285750" indent="-285750" algn="l">
              <a:buFont typeface="Arial" panose="020B0604020202020204" pitchFamily="34" charset="0"/>
              <a:buChar char="•"/>
            </a:pPr>
            <a:endParaRPr lang="it-IT" sz="1600" b="1" dirty="0">
              <a:solidFill>
                <a:schemeClr val="accent1">
                  <a:lumMod val="50000"/>
                </a:schemeClr>
              </a:solidFill>
            </a:endParaRPr>
          </a:p>
          <a:p>
            <a:pPr algn="just"/>
            <a:r>
              <a:rPr lang="it-IT" sz="1600" b="1" i="1" dirty="0">
                <a:solidFill>
                  <a:schemeClr val="accent1">
                    <a:lumMod val="50000"/>
                  </a:schemeClr>
                </a:solidFill>
              </a:rPr>
              <a:t>Prassi e chiarimenti</a:t>
            </a:r>
          </a:p>
          <a:p>
            <a:pPr marL="285750" indent="-285750" algn="just">
              <a:buFont typeface="Arial" panose="020B0604020202020204" pitchFamily="34" charset="0"/>
              <a:buChar char="•"/>
            </a:pPr>
            <a:r>
              <a:rPr lang="it-IT" sz="1600" b="1" dirty="0">
                <a:solidFill>
                  <a:schemeClr val="accent1">
                    <a:lumMod val="50000"/>
                  </a:schemeClr>
                </a:solidFill>
              </a:rPr>
              <a:t>Decreto </a:t>
            </a:r>
            <a:r>
              <a:rPr lang="it-IT" sz="1600" b="1" dirty="0" err="1">
                <a:solidFill>
                  <a:schemeClr val="accent1">
                    <a:lumMod val="50000"/>
                  </a:schemeClr>
                </a:solidFill>
              </a:rPr>
              <a:t>MiSE</a:t>
            </a:r>
            <a:r>
              <a:rPr lang="it-IT" sz="1600" b="1" dirty="0">
                <a:solidFill>
                  <a:schemeClr val="accent1">
                    <a:lumMod val="50000"/>
                  </a:schemeClr>
                </a:solidFill>
              </a:rPr>
              <a:t> e </a:t>
            </a:r>
            <a:r>
              <a:rPr lang="it-IT" sz="1600" b="1" dirty="0" err="1">
                <a:solidFill>
                  <a:schemeClr val="accent1">
                    <a:lumMod val="50000"/>
                  </a:schemeClr>
                </a:solidFill>
              </a:rPr>
              <a:t>Provv</a:t>
            </a:r>
            <a:r>
              <a:rPr lang="it-IT" sz="1600" b="1" dirty="0">
                <a:solidFill>
                  <a:schemeClr val="accent1">
                    <a:lumMod val="50000"/>
                  </a:schemeClr>
                </a:solidFill>
              </a:rPr>
              <a:t>. AE DA EMANARE</a:t>
            </a:r>
          </a:p>
          <a:p>
            <a:pPr marL="285750" indent="-285750" algn="l">
              <a:buFont typeface="Arial" panose="020B0604020202020204" pitchFamily="34" charset="0"/>
              <a:buChar char="•"/>
            </a:pPr>
            <a:endParaRPr lang="it-IT" sz="1400" b="1" dirty="0">
              <a:solidFill>
                <a:schemeClr val="bg1"/>
              </a:solidFill>
            </a:endParaRPr>
          </a:p>
        </p:txBody>
      </p:sp>
      <p:sp>
        <p:nvSpPr>
          <p:cNvPr id="16" name="CasellaDiTesto 15">
            <a:extLst>
              <a:ext uri="{FF2B5EF4-FFF2-40B4-BE49-F238E27FC236}">
                <a16:creationId xmlns:a16="http://schemas.microsoft.com/office/drawing/2014/main" id="{D6D8DB86-D9EF-4809-8047-FD5FBF5C49F4}"/>
              </a:ext>
            </a:extLst>
          </p:cNvPr>
          <p:cNvSpPr txBox="1"/>
          <p:nvPr/>
        </p:nvSpPr>
        <p:spPr>
          <a:xfrm>
            <a:off x="5807711" y="6393394"/>
            <a:ext cx="610125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1204422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4">
            <a:extLst>
              <a:ext uri="{FF2B5EF4-FFF2-40B4-BE49-F238E27FC236}">
                <a16:creationId xmlns:a16="http://schemas.microsoft.com/office/drawing/2014/main" id="{228BE29B-8CEB-734E-840D-5C140F56A1F2}"/>
              </a:ext>
            </a:extLst>
          </p:cNvPr>
          <p:cNvSpPr>
            <a:spLocks/>
          </p:cNvSpPr>
          <p:nvPr/>
        </p:nvSpPr>
        <p:spPr bwMode="auto">
          <a:xfrm rot="16200000">
            <a:off x="4446664" y="-3457096"/>
            <a:ext cx="1044001" cy="9506287"/>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rgbClr val="FFA46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031313" y="19011"/>
            <a:ext cx="8540502" cy="513410"/>
          </a:xfrm>
          <a:prstGeom prst="rect">
            <a:avLst/>
          </a:prstGeom>
          <a:noFill/>
        </p:spPr>
        <p:txBody>
          <a:bodyPr wrap="square" rtlCol="0">
            <a:spAutoFit/>
          </a:bodyPr>
          <a:lstStyle/>
          <a:p>
            <a:pPr lvl="0">
              <a:lnSpc>
                <a:spcPct val="105000"/>
              </a:lnSpc>
              <a:spcAft>
                <a:spcPts val="800"/>
              </a:spcAft>
            </a:pPr>
            <a:r>
              <a:rPr lang="it-IT"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C</a:t>
            </a: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REDITO DI IMPOSTA RIMANENZE MAGAZZINO</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B0CB18B1-061C-439A-B4BD-29551435070B}"/>
              </a:ext>
            </a:extLst>
          </p:cNvPr>
          <p:cNvSpPr txBox="1"/>
          <p:nvPr/>
        </p:nvSpPr>
        <p:spPr>
          <a:xfrm>
            <a:off x="614009" y="1692351"/>
            <a:ext cx="8540502" cy="4193649"/>
          </a:xfrm>
          <a:prstGeom prst="rect">
            <a:avLst/>
          </a:prstGeom>
          <a:noFill/>
          <a:ln>
            <a:noFill/>
          </a:ln>
        </p:spPr>
        <p:txBody>
          <a:bodyPr wrap="square" rtlCol="0">
            <a:spAutoFit/>
          </a:bodyPr>
          <a:lstStyle/>
          <a:p>
            <a:pPr algn="l"/>
            <a:endParaRPr lang="it-IT" sz="1600" dirty="0">
              <a:solidFill>
                <a:schemeClr val="tx2"/>
              </a:solidFill>
              <a:latin typeface="Arial" panose="020B0604020202020204" pitchFamily="34" charset="0"/>
              <a:cs typeface="Arial" panose="020B0604020202020204" pitchFamily="34" charset="0"/>
            </a:endParaRPr>
          </a:p>
          <a:p>
            <a:pPr algn="l"/>
            <a:r>
              <a:rPr lang="it-IT" sz="1600" dirty="0">
                <a:solidFill>
                  <a:schemeClr val="tx2"/>
                </a:solidFill>
                <a:latin typeface="Arial" panose="020B0604020202020204" pitchFamily="34" charset="0"/>
                <a:cs typeface="Arial" panose="020B0604020202020204" pitchFamily="34" charset="0"/>
              </a:rPr>
              <a:t>Rimanenze fine 2020 &gt; media rimanenze 2017, 2018, 2019                      credito di imposta                 </a:t>
            </a:r>
          </a:p>
          <a:p>
            <a:pPr algn="l"/>
            <a:r>
              <a:rPr lang="it-IT" sz="1600" dirty="0">
                <a:solidFill>
                  <a:schemeClr val="tx2"/>
                </a:solidFill>
                <a:latin typeface="Arial" panose="020B0604020202020204" pitchFamily="34" charset="0"/>
                <a:cs typeface="Arial" panose="020B0604020202020204" pitchFamily="34" charset="0"/>
              </a:rPr>
              <a:t>                                                                                                                    pari al 30% della differenza</a:t>
            </a:r>
          </a:p>
          <a:p>
            <a:pPr>
              <a:lnSpc>
                <a:spcPct val="107000"/>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Ipotesi di calcolo (solo sulla base delle norme):</a:t>
            </a:r>
          </a:p>
          <a:p>
            <a:pPr>
              <a:lnSpc>
                <a:spcPct val="107000"/>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rimanenze 31/12/2017: 900 €</a:t>
            </a:r>
          </a:p>
          <a:p>
            <a:pPr>
              <a:lnSpc>
                <a:spcPct val="107000"/>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rimanenze 31/12/2018: 1.000 €</a:t>
            </a:r>
          </a:p>
          <a:p>
            <a:pPr>
              <a:lnSpc>
                <a:spcPct val="107000"/>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rimanenze 31/12/2019: 1.100</a:t>
            </a: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 €</a:t>
            </a:r>
          </a:p>
          <a:p>
            <a:pPr lvl="4">
              <a:lnSpc>
                <a:spcPct val="107000"/>
              </a:lnSpc>
              <a:spcAft>
                <a:spcPts val="800"/>
              </a:spcAft>
            </a:pPr>
            <a:r>
              <a:rPr lang="it-IT" sz="1600" dirty="0">
                <a:solidFill>
                  <a:schemeClr val="tx2"/>
                </a:solidFill>
                <a:latin typeface="Arial" panose="020B0604020202020204" pitchFamily="34" charset="0"/>
                <a:ea typeface="Calibri" panose="020F0502020204030204" pitchFamily="34" charset="0"/>
                <a:cs typeface="Arial" panose="020B0604020202020204" pitchFamily="34" charset="0"/>
              </a:rPr>
              <a:t>r</a:t>
            </a: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imanenze 31/12/2020: 1.500 €</a:t>
            </a:r>
          </a:p>
          <a:p>
            <a:pPr lvl="4">
              <a:lnSpc>
                <a:spcPct val="107000"/>
              </a:lnSpc>
              <a:spcAft>
                <a:spcPts val="800"/>
              </a:spcAft>
            </a:pPr>
            <a:r>
              <a:rPr lang="it-IT"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incremento rimanenze 2020 rispetto media triennio: 1.500-1.000 = 500 €</a:t>
            </a:r>
          </a:p>
          <a:p>
            <a:pPr lvl="5">
              <a:lnSpc>
                <a:spcPct val="107000"/>
              </a:lnSpc>
              <a:spcAft>
                <a:spcPts val="800"/>
              </a:spcAft>
            </a:pPr>
            <a:r>
              <a:rPr lang="it-IT" sz="1600" u="sng" dirty="0">
                <a:solidFill>
                  <a:srgbClr val="FFC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credito di imposta: 30% di 500 € = 150 €</a:t>
            </a:r>
          </a:p>
          <a:p>
            <a:pPr lvl="5"/>
            <a:r>
              <a:rPr lang="it-IT" dirty="0">
                <a:solidFill>
                  <a:schemeClr val="tx2"/>
                </a:solidFill>
                <a:latin typeface="Arial" panose="020B0604020202020204" pitchFamily="34" charset="0"/>
                <a:cs typeface="Arial" panose="020B0604020202020204" pitchFamily="34" charset="0"/>
              </a:rPr>
              <a:t>  </a:t>
            </a:r>
          </a:p>
          <a:p>
            <a:pPr algn="l"/>
            <a:endParaRPr lang="it-IT" dirty="0">
              <a:solidFill>
                <a:schemeClr val="tx2"/>
              </a:solidFill>
              <a:latin typeface="Arial" panose="020B0604020202020204" pitchFamily="34" charset="0"/>
              <a:cs typeface="Arial" panose="020B0604020202020204" pitchFamily="34" charset="0"/>
            </a:endParaRPr>
          </a:p>
        </p:txBody>
      </p:sp>
      <p:pic>
        <p:nvPicPr>
          <p:cNvPr id="12" name="Picture 2" descr="Clothing, hanger, wardrobe icon - Free download">
            <a:extLst>
              <a:ext uri="{FF2B5EF4-FFF2-40B4-BE49-F238E27FC236}">
                <a16:creationId xmlns:a16="http://schemas.microsoft.com/office/drawing/2014/main" id="{919DD09D-8F84-4E09-9448-383E3AD4764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76" y="4972940"/>
            <a:ext cx="1066464" cy="10664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lothing, hanger, wardrobe icon - Free download">
            <a:extLst>
              <a:ext uri="{FF2B5EF4-FFF2-40B4-BE49-F238E27FC236}">
                <a16:creationId xmlns:a16="http://schemas.microsoft.com/office/drawing/2014/main" id="{FE4138D6-4350-4B71-965D-C73A8FB23E2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887" y="4637501"/>
            <a:ext cx="1066464" cy="10664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lothing, hanger, wardrobe icon - Free download">
            <a:extLst>
              <a:ext uri="{FF2B5EF4-FFF2-40B4-BE49-F238E27FC236}">
                <a16:creationId xmlns:a16="http://schemas.microsoft.com/office/drawing/2014/main" id="{DF1E34CF-5B72-4998-8A56-1B1388C6285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1916" y="4302062"/>
            <a:ext cx="1066464" cy="106646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2 2">
            <a:extLst>
              <a:ext uri="{FF2B5EF4-FFF2-40B4-BE49-F238E27FC236}">
                <a16:creationId xmlns:a16="http://schemas.microsoft.com/office/drawing/2014/main" id="{CE415ADD-5DCA-4DA6-895C-959D9FB78D71}"/>
              </a:ext>
            </a:extLst>
          </p:cNvPr>
          <p:cNvCxnSpPr/>
          <p:nvPr/>
        </p:nvCxnSpPr>
        <p:spPr>
          <a:xfrm>
            <a:off x="6254512" y="2094125"/>
            <a:ext cx="88250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CasellaDiTesto 6">
            <a:extLst>
              <a:ext uri="{FF2B5EF4-FFF2-40B4-BE49-F238E27FC236}">
                <a16:creationId xmlns:a16="http://schemas.microsoft.com/office/drawing/2014/main" id="{FAD798C7-153D-429C-8610-DA38008BEA84}"/>
              </a:ext>
            </a:extLst>
          </p:cNvPr>
          <p:cNvSpPr txBox="1"/>
          <p:nvPr/>
        </p:nvSpPr>
        <p:spPr>
          <a:xfrm>
            <a:off x="3899066" y="3329264"/>
            <a:ext cx="2814084" cy="369332"/>
          </a:xfrm>
          <a:prstGeom prst="rect">
            <a:avLst/>
          </a:prstGeom>
          <a:noFill/>
          <a:ln w="22225">
            <a:solidFill>
              <a:srgbClr val="FFA46F"/>
            </a:solidFill>
          </a:ln>
        </p:spPr>
        <p:txBody>
          <a:bodyPr wrap="square" rtlCol="0">
            <a:spAutoFit/>
          </a:bodyPr>
          <a:lstStyle/>
          <a:p>
            <a:r>
              <a:rPr lang="it-IT" b="1" dirty="0">
                <a:solidFill>
                  <a:schemeClr val="tx2"/>
                </a:solidFill>
              </a:rPr>
              <a:t>Media del triennio: 1.000 €</a:t>
            </a:r>
          </a:p>
        </p:txBody>
      </p:sp>
      <p:sp>
        <p:nvSpPr>
          <p:cNvPr id="17" name="CasellaDiTesto 16">
            <a:extLst>
              <a:ext uri="{FF2B5EF4-FFF2-40B4-BE49-F238E27FC236}">
                <a16:creationId xmlns:a16="http://schemas.microsoft.com/office/drawing/2014/main" id="{4D2308DD-2C53-458C-923B-B6A90B312CBE}"/>
              </a:ext>
            </a:extLst>
          </p:cNvPr>
          <p:cNvSpPr txBox="1"/>
          <p:nvPr/>
        </p:nvSpPr>
        <p:spPr>
          <a:xfrm>
            <a:off x="9053283" y="1651147"/>
            <a:ext cx="2862481" cy="2585323"/>
          </a:xfrm>
          <a:prstGeom prst="rect">
            <a:avLst/>
          </a:prstGeom>
          <a:noFill/>
        </p:spPr>
        <p:txBody>
          <a:bodyPr wrap="square" rtlCol="0">
            <a:spAutoFit/>
          </a:bodyPr>
          <a:lstStyle/>
          <a:p>
            <a:pPr algn="ctr"/>
            <a:r>
              <a:rPr lang="it-IT" i="1" dirty="0">
                <a:solidFill>
                  <a:srgbClr val="FF99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Attenzione!</a:t>
            </a:r>
          </a:p>
          <a:p>
            <a:pPr algn="ctr"/>
            <a:r>
              <a:rPr lang="it-IT" i="1" dirty="0">
                <a:solidFill>
                  <a:srgbClr val="FF9966"/>
                </a:solidFill>
                <a:latin typeface="Arial" panose="020B0604020202020204" pitchFamily="34" charset="0"/>
                <a:cs typeface="Arial" panose="020B0604020202020204" pitchFamily="34" charset="0"/>
              </a:rPr>
              <a:t>I </a:t>
            </a:r>
            <a:r>
              <a:rPr lang="it-IT" i="1" dirty="0" err="1">
                <a:solidFill>
                  <a:srgbClr val="FF9966"/>
                </a:solidFill>
                <a:latin typeface="Arial" panose="020B0604020202020204" pitchFamily="34" charset="0"/>
                <a:cs typeface="Arial" panose="020B0604020202020204" pitchFamily="34" charset="0"/>
              </a:rPr>
              <a:t>provv.attuativi</a:t>
            </a:r>
            <a:r>
              <a:rPr lang="it-IT" i="1" dirty="0">
                <a:solidFill>
                  <a:srgbClr val="FF9966"/>
                </a:solidFill>
                <a:latin typeface="Arial" panose="020B0604020202020204" pitchFamily="34" charset="0"/>
                <a:cs typeface="Arial" panose="020B0604020202020204" pitchFamily="34" charset="0"/>
              </a:rPr>
              <a:t> potrebbe indicare modalità differenti </a:t>
            </a:r>
          </a:p>
          <a:p>
            <a:pPr algn="ctr"/>
            <a:r>
              <a:rPr lang="it-IT" dirty="0">
                <a:solidFill>
                  <a:srgbClr val="FF9966"/>
                </a:solidFill>
                <a:latin typeface="Arial" panose="020B0604020202020204" pitchFamily="34" charset="0"/>
                <a:cs typeface="Arial" panose="020B0604020202020204" pitchFamily="34" charset="0"/>
              </a:rPr>
              <a:t>(</a:t>
            </a:r>
            <a:r>
              <a:rPr lang="it-IT" b="1" dirty="0">
                <a:solidFill>
                  <a:srgbClr val="FF9966"/>
                </a:solidFill>
                <a:effectLst/>
                <a:latin typeface="Arial" panose="020B0604020202020204" pitchFamily="34" charset="0"/>
                <a:cs typeface="Arial" panose="020B0604020202020204" pitchFamily="34" charset="0"/>
              </a:rPr>
              <a:t>decreto Mise - </a:t>
            </a:r>
            <a:r>
              <a:rPr lang="it-IT" b="0" dirty="0">
                <a:solidFill>
                  <a:srgbClr val="FF9966"/>
                </a:solidFill>
                <a:effectLst/>
                <a:latin typeface="Arial" panose="020B0604020202020204" pitchFamily="34" charset="0"/>
                <a:cs typeface="Arial" panose="020B0604020202020204" pitchFamily="34" charset="0"/>
              </a:rPr>
              <a:t>termine di</a:t>
            </a:r>
            <a:r>
              <a:rPr lang="it-IT" dirty="0">
                <a:solidFill>
                  <a:srgbClr val="FF9966"/>
                </a:solidFill>
                <a:effectLst/>
                <a:latin typeface="Arial" panose="020B0604020202020204" pitchFamily="34" charset="0"/>
                <a:cs typeface="Arial" panose="020B0604020202020204" pitchFamily="34" charset="0"/>
              </a:rPr>
              <a:t> 20 gg. dal 26.05.2021</a:t>
            </a:r>
            <a:r>
              <a:rPr lang="it-IT" dirty="0">
                <a:solidFill>
                  <a:srgbClr val="FF9966"/>
                </a:solidFill>
                <a:latin typeface="Arial" panose="020B0604020202020204" pitchFamily="34" charset="0"/>
                <a:cs typeface="Arial" panose="020B0604020202020204" pitchFamily="34" charset="0"/>
              </a:rPr>
              <a:t>; </a:t>
            </a:r>
            <a:r>
              <a:rPr lang="it-IT" b="1" dirty="0">
                <a:solidFill>
                  <a:srgbClr val="FF9966"/>
                </a:solidFill>
                <a:effectLst/>
                <a:latin typeface="Arial" panose="020B0604020202020204" pitchFamily="34" charset="0"/>
                <a:cs typeface="Arial" panose="020B0604020202020204" pitchFamily="34" charset="0"/>
              </a:rPr>
              <a:t>provvedimento direttore AE </a:t>
            </a:r>
            <a:r>
              <a:rPr lang="it-IT" dirty="0">
                <a:solidFill>
                  <a:srgbClr val="FF9966"/>
                </a:solidFill>
                <a:effectLst/>
                <a:latin typeface="Arial" panose="020B0604020202020204" pitchFamily="34" charset="0"/>
                <a:cs typeface="Arial" panose="020B0604020202020204" pitchFamily="34" charset="0"/>
              </a:rPr>
              <a:t>- termine di 30 giorni dal 26.05.2021)</a:t>
            </a:r>
          </a:p>
          <a:p>
            <a:pPr algn="ctr"/>
            <a:endParaRPr lang="it-IT" i="1" dirty="0">
              <a:solidFill>
                <a:srgbClr val="FF9966"/>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E179B262-0EA0-42E7-B08B-4C8D7FF5C286}"/>
              </a:ext>
            </a:extLst>
          </p:cNvPr>
          <p:cNvSpPr txBox="1"/>
          <p:nvPr/>
        </p:nvSpPr>
        <p:spPr>
          <a:xfrm>
            <a:off x="827887" y="868031"/>
            <a:ext cx="8176612" cy="923330"/>
          </a:xfrm>
          <a:prstGeom prst="rect">
            <a:avLst/>
          </a:prstGeom>
          <a:noFill/>
        </p:spPr>
        <p:txBody>
          <a:bodyPr wrap="square" rtlCol="0">
            <a:spAutoFit/>
          </a:bodyPr>
          <a:lstStyle/>
          <a:p>
            <a:r>
              <a:rPr lang="it-IT" dirty="0">
                <a:solidFill>
                  <a:schemeClr val="bg1"/>
                </a:solidFill>
                <a:latin typeface="Arial" panose="020B0604020202020204" pitchFamily="34" charset="0"/>
                <a:cs typeface="Arial" panose="020B0604020202020204" pitchFamily="34" charset="0"/>
              </a:rPr>
              <a:t>Art. 92, TUIR: le</a:t>
            </a:r>
            <a:r>
              <a:rPr lang="it-IT"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rimanenze vanno valutate per un importo</a:t>
            </a:r>
            <a:r>
              <a:rPr lang="it-IT"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it-IT"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non minore di quello che si ottiene raggruppando i beni in categorie omogenee per valore e</a:t>
            </a:r>
            <a:r>
              <a:rPr lang="it-IT"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it-IT"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per natura</a:t>
            </a:r>
          </a:p>
        </p:txBody>
      </p:sp>
      <p:pic>
        <p:nvPicPr>
          <p:cNvPr id="23" name="Immagine 22">
            <a:extLst>
              <a:ext uri="{FF2B5EF4-FFF2-40B4-BE49-F238E27FC236}">
                <a16:creationId xmlns:a16="http://schemas.microsoft.com/office/drawing/2014/main" id="{A892D13C-721F-404A-BAD6-6CB1D06F920B}"/>
              </a:ext>
            </a:extLst>
          </p:cNvPr>
          <p:cNvPicPr>
            <a:picLocks noChangeAspect="1"/>
          </p:cNvPicPr>
          <p:nvPr/>
        </p:nvPicPr>
        <p:blipFill>
          <a:blip r:embed="rId5"/>
          <a:stretch>
            <a:fillRect/>
          </a:stretch>
        </p:blipFill>
        <p:spPr>
          <a:xfrm>
            <a:off x="11070892" y="4593414"/>
            <a:ext cx="653644" cy="653644"/>
          </a:xfrm>
          <a:prstGeom prst="rect">
            <a:avLst/>
          </a:prstGeom>
        </p:spPr>
      </p:pic>
      <p:sp>
        <p:nvSpPr>
          <p:cNvPr id="24" name="CasellaDiTesto 23">
            <a:extLst>
              <a:ext uri="{FF2B5EF4-FFF2-40B4-BE49-F238E27FC236}">
                <a16:creationId xmlns:a16="http://schemas.microsoft.com/office/drawing/2014/main" id="{99164BAB-12A5-4357-AC76-3F36DED0DD31}"/>
              </a:ext>
            </a:extLst>
          </p:cNvPr>
          <p:cNvSpPr txBox="1"/>
          <p:nvPr/>
        </p:nvSpPr>
        <p:spPr>
          <a:xfrm>
            <a:off x="9604996" y="4933661"/>
            <a:ext cx="1694441" cy="738664"/>
          </a:xfrm>
          <a:prstGeom prst="rect">
            <a:avLst/>
          </a:prstGeom>
          <a:noFill/>
        </p:spPr>
        <p:txBody>
          <a:bodyPr wrap="square" rtlCol="0">
            <a:spAutoFit/>
          </a:bodyPr>
          <a:lstStyle/>
          <a:p>
            <a:pPr algn="ctr"/>
            <a:r>
              <a:rPr lang="it-IT" sz="1400" b="1" dirty="0">
                <a:solidFill>
                  <a:schemeClr val="bg1"/>
                </a:solidFill>
                <a:latin typeface="Arial" panose="020B0604020202020204" pitchFamily="34" charset="0"/>
                <a:cs typeface="Arial" panose="020B0604020202020204" pitchFamily="34" charset="0"/>
              </a:rPr>
              <a:t>QUADRO TEMPORANEO AIUTI DI STATO</a:t>
            </a:r>
          </a:p>
        </p:txBody>
      </p:sp>
      <p:pic>
        <p:nvPicPr>
          <p:cNvPr id="8" name="Elemento grafico 7" descr="Avviso con riempimento a tinta unita">
            <a:extLst>
              <a:ext uri="{FF2B5EF4-FFF2-40B4-BE49-F238E27FC236}">
                <a16:creationId xmlns:a16="http://schemas.microsoft.com/office/drawing/2014/main" id="{26E97B37-61AF-4E63-B719-6C1DEECAB2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27323" y="657309"/>
            <a:ext cx="914400" cy="914400"/>
          </a:xfrm>
          <a:prstGeom prst="rect">
            <a:avLst/>
          </a:prstGeom>
        </p:spPr>
      </p:pic>
      <p:sp>
        <p:nvSpPr>
          <p:cNvPr id="25" name="Cornice 24">
            <a:extLst>
              <a:ext uri="{FF2B5EF4-FFF2-40B4-BE49-F238E27FC236}">
                <a16:creationId xmlns:a16="http://schemas.microsoft.com/office/drawing/2014/main" id="{976EA390-0F2D-476A-A022-2ECFDD885498}"/>
              </a:ext>
            </a:extLst>
          </p:cNvPr>
          <p:cNvSpPr/>
          <p:nvPr/>
        </p:nvSpPr>
        <p:spPr>
          <a:xfrm>
            <a:off x="8460022" y="4991881"/>
            <a:ext cx="3370521" cy="1044000"/>
          </a:xfrm>
          <a:prstGeom prst="frame">
            <a:avLst/>
          </a:prstGeom>
          <a:solidFill>
            <a:srgbClr val="2C4E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6" name="CasellaDiTesto 25">
            <a:extLst>
              <a:ext uri="{FF2B5EF4-FFF2-40B4-BE49-F238E27FC236}">
                <a16:creationId xmlns:a16="http://schemas.microsoft.com/office/drawing/2014/main" id="{421CE079-4B22-4231-9FA0-E567BDF19182}"/>
              </a:ext>
            </a:extLst>
          </p:cNvPr>
          <p:cNvSpPr txBox="1"/>
          <p:nvPr/>
        </p:nvSpPr>
        <p:spPr>
          <a:xfrm>
            <a:off x="8503661" y="5176323"/>
            <a:ext cx="2998381" cy="584775"/>
          </a:xfrm>
          <a:prstGeom prst="rect">
            <a:avLst/>
          </a:prstGeom>
          <a:noFill/>
        </p:spPr>
        <p:txBody>
          <a:bodyPr wrap="square" rtlCol="0">
            <a:spAutoFit/>
          </a:bodyPr>
          <a:lstStyle/>
          <a:p>
            <a:pPr algn="ctr"/>
            <a:r>
              <a:rPr lang="it-IT" sz="1600" b="1" dirty="0">
                <a:solidFill>
                  <a:schemeClr val="accent1">
                    <a:lumMod val="50000"/>
                  </a:schemeClr>
                </a:solidFill>
                <a:latin typeface="Arial" panose="020B0604020202020204" pitchFamily="34" charset="0"/>
                <a:cs typeface="Arial" panose="020B0604020202020204" pitchFamily="34" charset="0"/>
              </a:rPr>
              <a:t>Quadro temporaneo </a:t>
            </a:r>
          </a:p>
          <a:p>
            <a:pPr algn="ctr"/>
            <a:r>
              <a:rPr lang="it-IT" sz="1600" b="1" dirty="0">
                <a:solidFill>
                  <a:schemeClr val="accent1">
                    <a:lumMod val="50000"/>
                  </a:schemeClr>
                </a:solidFill>
                <a:latin typeface="Arial" panose="020B0604020202020204" pitchFamily="34" charset="0"/>
                <a:cs typeface="Arial" panose="020B0604020202020204" pitchFamily="34" charset="0"/>
              </a:rPr>
              <a:t>Aiuti di Stato</a:t>
            </a:r>
          </a:p>
        </p:txBody>
      </p:sp>
      <p:pic>
        <p:nvPicPr>
          <p:cNvPr id="27" name="Picture 2" descr="union, of, flag, european ">
            <a:extLst>
              <a:ext uri="{FF2B5EF4-FFF2-40B4-BE49-F238E27FC236}">
                <a16:creationId xmlns:a16="http://schemas.microsoft.com/office/drawing/2014/main" id="{76EC2A14-24FE-40B1-8F42-C59B8E060B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36081" y="459903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697FF1AA-1D7E-482D-9855-346B17CB1434}"/>
              </a:ext>
            </a:extLst>
          </p:cNvPr>
          <p:cNvSpPr txBox="1"/>
          <p:nvPr/>
        </p:nvSpPr>
        <p:spPr>
          <a:xfrm>
            <a:off x="80776" y="6377541"/>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671513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4">
            <a:extLst>
              <a:ext uri="{FF2B5EF4-FFF2-40B4-BE49-F238E27FC236}">
                <a16:creationId xmlns:a16="http://schemas.microsoft.com/office/drawing/2014/main" id="{26CAA0AF-BB35-8849-903C-DE8F0BB2647F}"/>
              </a:ext>
            </a:extLst>
          </p:cNvPr>
          <p:cNvSpPr>
            <a:spLocks/>
          </p:cNvSpPr>
          <p:nvPr/>
        </p:nvSpPr>
        <p:spPr bwMode="auto">
          <a:xfrm rot="16200000">
            <a:off x="2168172" y="-861482"/>
            <a:ext cx="465906" cy="390962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13" name="Freeform 14">
            <a:extLst>
              <a:ext uri="{FF2B5EF4-FFF2-40B4-BE49-F238E27FC236}">
                <a16:creationId xmlns:a16="http://schemas.microsoft.com/office/drawing/2014/main" id="{2B22DC20-7B06-F043-B5D4-44187A22AE07}"/>
              </a:ext>
            </a:extLst>
          </p:cNvPr>
          <p:cNvSpPr>
            <a:spLocks/>
          </p:cNvSpPr>
          <p:nvPr/>
        </p:nvSpPr>
        <p:spPr bwMode="auto">
          <a:xfrm rot="16200000">
            <a:off x="2168172" y="1852119"/>
            <a:ext cx="465906" cy="3909622"/>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80602"/>
            <a:ext cx="12192000" cy="6708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638291" y="19011"/>
            <a:ext cx="7933523" cy="526426"/>
          </a:xfrm>
          <a:prstGeom prst="rect">
            <a:avLst/>
          </a:prstGeom>
          <a:noFill/>
        </p:spPr>
        <p:txBody>
          <a:bodyPr wrap="square" rtlCol="0">
            <a:spAutoFit/>
          </a:bodyPr>
          <a:lstStyle/>
          <a:p>
            <a:pPr lvl="0">
              <a:lnSpc>
                <a:spcPct val="105000"/>
              </a:lnSpc>
              <a:spcAft>
                <a:spcPts val="800"/>
              </a:spcAft>
            </a:pPr>
            <a:r>
              <a:rPr lang="it-IT"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C</a:t>
            </a: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REDITO DI IMPOSTA SANIFICAZIONE E DPI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446677" y="956582"/>
            <a:ext cx="11469087" cy="5155899"/>
          </a:xfrm>
          <a:prstGeom prst="rect">
            <a:avLst/>
          </a:prstGeom>
          <a:noFill/>
          <a:ln>
            <a:noFill/>
          </a:ln>
        </p:spPr>
        <p:txBody>
          <a:bodyPr wrap="square" rtlCol="0">
            <a:spAutoFit/>
          </a:bodyPr>
          <a:lstStyle/>
          <a:p>
            <a:pPr algn="l"/>
            <a:r>
              <a:rPr lang="it-IT" sz="1600" b="1" dirty="0">
                <a:solidFill>
                  <a:schemeClr val="bg1"/>
                </a:solidFill>
                <a:latin typeface="Arial" panose="020B0604020202020204" pitchFamily="34" charset="0"/>
                <a:cs typeface="Arial" panose="020B0604020202020204" pitchFamily="34" charset="0"/>
              </a:rPr>
              <a:t>AMBITO SOGGETTIVO </a:t>
            </a:r>
          </a:p>
          <a:p>
            <a:pPr algn="l"/>
            <a:endParaRPr lang="it-IT" sz="1600" dirty="0">
              <a:solidFill>
                <a:schemeClr val="accent1">
                  <a:lumMod val="50000"/>
                </a:schemeClr>
              </a:solidFill>
              <a:latin typeface="Arial" panose="020B060402020202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soggetti esercenti attività d'impresa</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esercenti arti e professioni</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enti non commerciali, inclusi gli enti del Terzo del settore e </a:t>
            </a:r>
          </a:p>
          <a:p>
            <a:pPr lvl="0">
              <a:spcAft>
                <a:spcPts val="800"/>
              </a:spcAft>
              <a:buSzPts val="1000"/>
              <a:tabLst>
                <a:tab pos="457200" algn="l"/>
              </a:tabLst>
            </a:pPr>
            <a:r>
              <a:rPr lang="it-IT"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gli enti religiosi civilmente riconosciuti</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Bef>
                <a:spcPts val="1125"/>
              </a:spcBef>
              <a:spcAft>
                <a:spcPts val="750"/>
              </a:spcAft>
              <a:buFont typeface="Wingdings" panose="05000000000000000000" pitchFamily="2" charset="2"/>
              <a:buChar char="Ø"/>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soggetti in regime forfetario e imprese agricole (V. circ. Agenzia delle Entrate </a:t>
            </a:r>
            <a:r>
              <a:rPr lang="it-IT" sz="1600" b="1" u="sng"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20/2020</a:t>
            </a: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 2.1).</a:t>
            </a:r>
            <a:endParaRPr lang="it-IT" sz="1600" dirty="0">
              <a:solidFill>
                <a:schemeClr val="accent1">
                  <a:lumMod val="50000"/>
                </a:schemeClr>
              </a:solidFill>
              <a:latin typeface="Arial" panose="020B0604020202020204" pitchFamily="34" charset="0"/>
              <a:cs typeface="Arial" panose="020B0604020202020204" pitchFamily="34" charset="0"/>
            </a:endParaRPr>
          </a:p>
          <a:p>
            <a:pPr>
              <a:spcAft>
                <a:spcPts val="750"/>
              </a:spcAft>
            </a:pPr>
            <a:endParaRPr lang="it-IT" sz="1600" b="1" dirty="0">
              <a:solidFill>
                <a:schemeClr val="accent1">
                  <a:lumMod val="50000"/>
                </a:schemeClr>
              </a:solidFill>
              <a:latin typeface="Arial" panose="020B0604020202020204" pitchFamily="34" charset="0"/>
              <a:cs typeface="Arial" panose="020B0604020202020204" pitchFamily="34" charset="0"/>
            </a:endParaRPr>
          </a:p>
          <a:p>
            <a:pPr>
              <a:spcAft>
                <a:spcPts val="750"/>
              </a:spcAft>
            </a:pPr>
            <a:r>
              <a:rPr lang="it-IT" sz="1600" b="1" dirty="0">
                <a:solidFill>
                  <a:schemeClr val="bg1"/>
                </a:solidFill>
                <a:latin typeface="Arial" panose="020B0604020202020204" pitchFamily="34" charset="0"/>
                <a:cs typeface="Arial" panose="020B0604020202020204" pitchFamily="34" charset="0"/>
              </a:rPr>
              <a:t>AMBITO OGGETTIVO</a:t>
            </a: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sanificazione ambienti e strumenti</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somministrazione di tamponi</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l'acquisto di dispositivi di protezione individuale e di prodotti detergenti e disinfettanti</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l'acquisto di dispositivi di sicurezza diversi </a:t>
            </a:r>
          </a:p>
          <a:p>
            <a:pPr marL="342900" lvl="0" indent="-342900">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l'acquisto di dispositivi atti a garantire la distanza di sicurezza interpersonale</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750"/>
              </a:spcAft>
              <a:buFont typeface="Arial" panose="020B0604020202020204" pitchFamily="34" charset="0"/>
              <a:buChar char="•"/>
            </a:pPr>
            <a:endParaRPr lang="it-IT" sz="1600" dirty="0">
              <a:solidFill>
                <a:schemeClr val="accent1">
                  <a:lumMod val="50000"/>
                </a:schemeClr>
              </a:solidFill>
              <a:latin typeface="Arial" panose="020B0604020202020204" pitchFamily="34" charset="0"/>
              <a:cs typeface="Arial" panose="020B0604020202020204" pitchFamily="34" charset="0"/>
            </a:endParaRPr>
          </a:p>
        </p:txBody>
      </p:sp>
      <p:pic>
        <p:nvPicPr>
          <p:cNvPr id="4100" name="Picture 4" descr="avatar, face, man, mask, sick, coronavirus, covid19 ">
            <a:extLst>
              <a:ext uri="{FF2B5EF4-FFF2-40B4-BE49-F238E27FC236}">
                <a16:creationId xmlns:a16="http://schemas.microsoft.com/office/drawing/2014/main" id="{FF4A2F67-2ED2-49F8-B3CE-78FA412DC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5082" y="292493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333EEDA-E657-4B5A-8CB3-0CD8DABADB94}"/>
              </a:ext>
            </a:extLst>
          </p:cNvPr>
          <p:cNvSpPr txBox="1"/>
          <p:nvPr/>
        </p:nvSpPr>
        <p:spPr>
          <a:xfrm>
            <a:off x="8998043" y="4374041"/>
            <a:ext cx="1754262" cy="1477328"/>
          </a:xfrm>
          <a:prstGeom prst="rect">
            <a:avLst/>
          </a:prstGeom>
          <a:noFill/>
          <a:ln w="53975">
            <a:solidFill>
              <a:srgbClr val="FFFF00"/>
            </a:solidFill>
          </a:ln>
        </p:spPr>
        <p:txBody>
          <a:bodyPr wrap="square" rtlCol="0">
            <a:spAutoFit/>
          </a:bodyPr>
          <a:lstStyle/>
          <a:p>
            <a:r>
              <a:rPr lang="it-IT" b="1" i="1" dirty="0">
                <a:solidFill>
                  <a:schemeClr val="tx2"/>
                </a:solidFill>
              </a:rPr>
              <a:t>Spese sostenute nei mesi di GIUGNO, LUGLIO E AGOSTO 2021</a:t>
            </a:r>
          </a:p>
        </p:txBody>
      </p:sp>
      <p:sp>
        <p:nvSpPr>
          <p:cNvPr id="10" name="CasellaDiTesto 9">
            <a:extLst>
              <a:ext uri="{FF2B5EF4-FFF2-40B4-BE49-F238E27FC236}">
                <a16:creationId xmlns:a16="http://schemas.microsoft.com/office/drawing/2014/main" id="{179FAC6D-5D61-42FA-8E40-FDB5275DE413}"/>
              </a:ext>
            </a:extLst>
          </p:cNvPr>
          <p:cNvSpPr txBox="1"/>
          <p:nvPr/>
        </p:nvSpPr>
        <p:spPr>
          <a:xfrm>
            <a:off x="10272626" y="4759540"/>
            <a:ext cx="1643137" cy="584775"/>
          </a:xfrm>
          <a:prstGeom prst="rect">
            <a:avLst/>
          </a:prstGeom>
          <a:noFill/>
        </p:spPr>
        <p:txBody>
          <a:bodyPr wrap="square" rtlCol="0">
            <a:spAutoFit/>
          </a:bodyPr>
          <a:lstStyle/>
          <a:p>
            <a:r>
              <a:rPr lang="it-IT" sz="1600" b="1" i="1" dirty="0">
                <a:solidFill>
                  <a:srgbClr val="FFC000"/>
                </a:solidFill>
                <a:latin typeface="Arial" panose="020B0604020202020204" pitchFamily="34" charset="0"/>
                <a:cs typeface="Arial" panose="020B0604020202020204" pitchFamily="34" charset="0"/>
              </a:rPr>
              <a:t>CASSA /</a:t>
            </a:r>
          </a:p>
          <a:p>
            <a:r>
              <a:rPr lang="it-IT" sz="1600" b="1" i="1" dirty="0">
                <a:solidFill>
                  <a:srgbClr val="FFC000"/>
                </a:solidFill>
                <a:latin typeface="Arial" panose="020B0604020202020204" pitchFamily="34" charset="0"/>
                <a:cs typeface="Arial" panose="020B0604020202020204" pitchFamily="34" charset="0"/>
              </a:rPr>
              <a:t>COMPETENZA</a:t>
            </a:r>
          </a:p>
        </p:txBody>
      </p:sp>
      <p:sp>
        <p:nvSpPr>
          <p:cNvPr id="12" name="Scorrimento orizzontale 11">
            <a:extLst>
              <a:ext uri="{FF2B5EF4-FFF2-40B4-BE49-F238E27FC236}">
                <a16:creationId xmlns:a16="http://schemas.microsoft.com/office/drawing/2014/main" id="{1577D0B3-758C-4A0E-A37C-F6CA87ADE74F}"/>
              </a:ext>
            </a:extLst>
          </p:cNvPr>
          <p:cNvSpPr/>
          <p:nvPr/>
        </p:nvSpPr>
        <p:spPr>
          <a:xfrm flipH="1">
            <a:off x="8321897" y="532200"/>
            <a:ext cx="3593867" cy="2512000"/>
          </a:xfrm>
          <a:prstGeom prst="horizontalScroll">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i="1" dirty="0">
                <a:solidFill>
                  <a:schemeClr val="accent1">
                    <a:lumMod val="50000"/>
                  </a:schemeClr>
                </a:solidFill>
              </a:rPr>
              <a:t>Normativa</a:t>
            </a:r>
          </a:p>
          <a:p>
            <a:pPr marL="285750" indent="-285750" algn="just">
              <a:buFont typeface="Arial" panose="020B0604020202020204" pitchFamily="34" charset="0"/>
              <a:buChar char="•"/>
            </a:pPr>
            <a:r>
              <a:rPr lang="it-IT" sz="1400" b="1" dirty="0">
                <a:solidFill>
                  <a:schemeClr val="accent1">
                    <a:lumMod val="50000"/>
                  </a:schemeClr>
                </a:solidFill>
                <a:ea typeface="Times New Roman" panose="02020603050405020304" pitchFamily="18" charset="0"/>
                <a:cs typeface="Times New Roman" panose="02020603050405020304" pitchFamily="18" charset="0"/>
              </a:rPr>
              <a:t>art. 32, DL Sostegni-bis</a:t>
            </a:r>
          </a:p>
          <a:p>
            <a:pPr algn="just"/>
            <a:r>
              <a:rPr lang="it-IT" sz="1400" b="1" i="1" dirty="0">
                <a:solidFill>
                  <a:schemeClr val="accent1">
                    <a:lumMod val="50000"/>
                  </a:schemeClr>
                </a:solidFill>
              </a:rPr>
              <a:t>Prassi e chiarimenti</a:t>
            </a:r>
          </a:p>
          <a:p>
            <a:pPr marL="285750" indent="-285750" algn="just">
              <a:buFont typeface="Arial" panose="020B0604020202020204" pitchFamily="34" charset="0"/>
              <a:buChar char="•"/>
            </a:pPr>
            <a:r>
              <a:rPr lang="it-IT" sz="1400" b="1"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circ. </a:t>
            </a:r>
            <a:r>
              <a:rPr lang="it-IT" sz="14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AE n. 20/2020</a:t>
            </a:r>
            <a:endParaRPr lang="it-IT" sz="1400" b="1" u="sng"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it-IT" sz="1400" b="1" i="0" strike="noStrike" baseline="0" dirty="0" err="1">
                <a:solidFill>
                  <a:schemeClr val="accent1">
                    <a:lumMod val="50000"/>
                  </a:schemeClr>
                </a:solidFill>
                <a:latin typeface="Calibri" panose="020F0502020204030204" pitchFamily="34" charset="0"/>
                <a:cs typeface="Calibri" panose="020F0502020204030204" pitchFamily="34" charset="0"/>
              </a:rPr>
              <a:t>Provv</a:t>
            </a:r>
            <a:r>
              <a:rPr lang="it-IT" sz="1400" b="1" i="0" strike="noStrike" baseline="0" dirty="0">
                <a:solidFill>
                  <a:schemeClr val="accent1">
                    <a:lumMod val="50000"/>
                  </a:schemeClr>
                </a:solidFill>
                <a:latin typeface="Calibri" panose="020F0502020204030204" pitchFamily="34" charset="0"/>
                <a:cs typeface="Calibri" panose="020F0502020204030204" pitchFamily="34" charset="0"/>
              </a:rPr>
              <a:t>. Direttore AE DA </a:t>
            </a:r>
            <a:r>
              <a:rPr lang="it-IT" sz="1400" b="1" dirty="0">
                <a:solidFill>
                  <a:schemeClr val="accent1">
                    <a:lumMod val="50000"/>
                  </a:schemeClr>
                </a:solidFill>
                <a:latin typeface="Calibri" panose="020F0502020204030204" pitchFamily="34" charset="0"/>
                <a:cs typeface="Calibri" panose="020F0502020204030204" pitchFamily="34" charset="0"/>
              </a:rPr>
              <a:t>EMANARE</a:t>
            </a:r>
            <a:endParaRPr lang="it-IT" sz="1400" b="1" i="0" strike="noStrike" baseline="0" dirty="0">
              <a:solidFill>
                <a:schemeClr val="accent1">
                  <a:lumMod val="5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it-IT" sz="1400" b="1" i="1" dirty="0">
              <a:solidFill>
                <a:schemeClr val="accent1">
                  <a:lumMod val="50000"/>
                </a:schemeClr>
              </a:solidFill>
            </a:endParaRPr>
          </a:p>
        </p:txBody>
      </p:sp>
      <p:sp>
        <p:nvSpPr>
          <p:cNvPr id="15" name="CasellaDiTesto 14">
            <a:extLst>
              <a:ext uri="{FF2B5EF4-FFF2-40B4-BE49-F238E27FC236}">
                <a16:creationId xmlns:a16="http://schemas.microsoft.com/office/drawing/2014/main" id="{DB699904-274B-4B42-898C-CEA13CF98F30}"/>
              </a:ext>
            </a:extLst>
          </p:cNvPr>
          <p:cNvSpPr txBox="1"/>
          <p:nvPr/>
        </p:nvSpPr>
        <p:spPr>
          <a:xfrm>
            <a:off x="0" y="6355066"/>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3577606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id="{4748415C-3E6B-5348-B938-2B627779559E}"/>
              </a:ext>
            </a:extLst>
          </p:cNvPr>
          <p:cNvSpPr>
            <a:spLocks/>
          </p:cNvSpPr>
          <p:nvPr/>
        </p:nvSpPr>
        <p:spPr bwMode="auto">
          <a:xfrm rot="16200000">
            <a:off x="5516465" y="-4290331"/>
            <a:ext cx="1078152" cy="11379565"/>
          </a:xfrm>
          <a:custGeom>
            <a:avLst/>
            <a:gdLst>
              <a:gd name="T0" fmla="*/ 657 w 729"/>
              <a:gd name="T1" fmla="*/ 0 h 1074"/>
              <a:gd name="T2" fmla="*/ 72 w 729"/>
              <a:gd name="T3" fmla="*/ 0 h 1074"/>
              <a:gd name="T4" fmla="*/ 0 w 729"/>
              <a:gd name="T5" fmla="*/ 72 h 1074"/>
              <a:gd name="T6" fmla="*/ 0 w 729"/>
              <a:gd name="T7" fmla="*/ 1002 h 1074"/>
              <a:gd name="T8" fmla="*/ 72 w 729"/>
              <a:gd name="T9" fmla="*/ 1074 h 1074"/>
              <a:gd name="T10" fmla="*/ 657 w 729"/>
              <a:gd name="T11" fmla="*/ 1074 h 1074"/>
              <a:gd name="T12" fmla="*/ 729 w 729"/>
              <a:gd name="T13" fmla="*/ 1002 h 1074"/>
              <a:gd name="T14" fmla="*/ 729 w 729"/>
              <a:gd name="T15" fmla="*/ 72 h 1074"/>
              <a:gd name="T16" fmla="*/ 657 w 729"/>
              <a:gd name="T17"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1074">
                <a:moveTo>
                  <a:pt x="657" y="0"/>
                </a:moveTo>
                <a:cubicBezTo>
                  <a:pt x="72" y="0"/>
                  <a:pt x="72" y="0"/>
                  <a:pt x="72" y="0"/>
                </a:cubicBezTo>
                <a:cubicBezTo>
                  <a:pt x="32" y="0"/>
                  <a:pt x="0" y="32"/>
                  <a:pt x="0" y="72"/>
                </a:cubicBezTo>
                <a:cubicBezTo>
                  <a:pt x="0" y="1002"/>
                  <a:pt x="0" y="1002"/>
                  <a:pt x="0" y="1002"/>
                </a:cubicBezTo>
                <a:cubicBezTo>
                  <a:pt x="0" y="1042"/>
                  <a:pt x="32" y="1074"/>
                  <a:pt x="72" y="1074"/>
                </a:cubicBezTo>
                <a:cubicBezTo>
                  <a:pt x="657" y="1074"/>
                  <a:pt x="657" y="1074"/>
                  <a:pt x="657" y="1074"/>
                </a:cubicBezTo>
                <a:cubicBezTo>
                  <a:pt x="697" y="1074"/>
                  <a:pt x="729" y="1042"/>
                  <a:pt x="729" y="1002"/>
                </a:cubicBezTo>
                <a:cubicBezTo>
                  <a:pt x="729" y="72"/>
                  <a:pt x="729" y="72"/>
                  <a:pt x="729" y="72"/>
                </a:cubicBezTo>
                <a:cubicBezTo>
                  <a:pt x="729" y="32"/>
                  <a:pt x="697" y="0"/>
                  <a:pt x="657" y="0"/>
                </a:cubicBez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0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E4EB891C-3220-45FD-A082-E6F2D7F4CC18}"/>
              </a:ext>
            </a:extLst>
          </p:cNvPr>
          <p:cNvSpPr/>
          <p:nvPr/>
        </p:nvSpPr>
        <p:spPr>
          <a:xfrm>
            <a:off x="0" y="0"/>
            <a:ext cx="12192000" cy="68103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a:extLst>
              <a:ext uri="{FF2B5EF4-FFF2-40B4-BE49-F238E27FC236}">
                <a16:creationId xmlns:a16="http://schemas.microsoft.com/office/drawing/2014/main" id="{40E283E7-CD3F-46DF-ACF5-0C66F8F7B96C}"/>
              </a:ext>
            </a:extLst>
          </p:cNvPr>
          <p:cNvSpPr/>
          <p:nvPr/>
        </p:nvSpPr>
        <p:spPr>
          <a:xfrm>
            <a:off x="0" y="6191112"/>
            <a:ext cx="12192000" cy="6708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Immagine 5">
            <a:extLst>
              <a:ext uri="{FF2B5EF4-FFF2-40B4-BE49-F238E27FC236}">
                <a16:creationId xmlns:a16="http://schemas.microsoft.com/office/drawing/2014/main" id="{111222D1-73AD-44A2-B86E-94A04E6A30E2}"/>
              </a:ext>
            </a:extLst>
          </p:cNvPr>
          <p:cNvPicPr>
            <a:picLocks noChangeAspect="1"/>
          </p:cNvPicPr>
          <p:nvPr/>
        </p:nvPicPr>
        <p:blipFill>
          <a:blip r:embed="rId3"/>
          <a:stretch>
            <a:fillRect/>
          </a:stretch>
        </p:blipFill>
        <p:spPr>
          <a:xfrm>
            <a:off x="11103443" y="6304302"/>
            <a:ext cx="812321" cy="402457"/>
          </a:xfrm>
          <a:prstGeom prst="rect">
            <a:avLst/>
          </a:prstGeom>
        </p:spPr>
      </p:pic>
      <p:sp>
        <p:nvSpPr>
          <p:cNvPr id="14" name="CasellaDiTesto 13">
            <a:extLst>
              <a:ext uri="{FF2B5EF4-FFF2-40B4-BE49-F238E27FC236}">
                <a16:creationId xmlns:a16="http://schemas.microsoft.com/office/drawing/2014/main" id="{F30445D4-6A71-4FE6-8D6A-4FB830E5BB2F}"/>
              </a:ext>
            </a:extLst>
          </p:cNvPr>
          <p:cNvSpPr txBox="1"/>
          <p:nvPr/>
        </p:nvSpPr>
        <p:spPr>
          <a:xfrm>
            <a:off x="2407063" y="121605"/>
            <a:ext cx="7933523" cy="526426"/>
          </a:xfrm>
          <a:prstGeom prst="rect">
            <a:avLst/>
          </a:prstGeom>
          <a:noFill/>
        </p:spPr>
        <p:txBody>
          <a:bodyPr wrap="square" rtlCol="0">
            <a:spAutoFit/>
          </a:bodyPr>
          <a:lstStyle/>
          <a:p>
            <a:pPr lvl="0">
              <a:lnSpc>
                <a:spcPct val="105000"/>
              </a:lnSpc>
              <a:spcAft>
                <a:spcPts val="800"/>
              </a:spcAft>
            </a:pPr>
            <a:r>
              <a:rPr lang="it-IT"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C</a:t>
            </a:r>
            <a:r>
              <a:rPr lang="it-IT"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REDITO DI IMPOSTA SANIFICAZIONE E DPI</a:t>
            </a:r>
            <a:endParaRPr lang="it-IT"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11150D5-2BDE-4657-8107-53912FDE2720}"/>
              </a:ext>
            </a:extLst>
          </p:cNvPr>
          <p:cNvSpPr txBox="1"/>
          <p:nvPr/>
        </p:nvSpPr>
        <p:spPr>
          <a:xfrm>
            <a:off x="446677" y="992302"/>
            <a:ext cx="11469087" cy="4529125"/>
          </a:xfrm>
          <a:prstGeom prst="rect">
            <a:avLst/>
          </a:prstGeom>
          <a:noFill/>
          <a:ln>
            <a:noFill/>
          </a:ln>
        </p:spPr>
        <p:txBody>
          <a:bodyPr wrap="square" rtlCol="0">
            <a:spAutoFit/>
          </a:bodyPr>
          <a:lstStyle/>
          <a:p>
            <a:pPr algn="l"/>
            <a:r>
              <a:rPr lang="it-IT" sz="1600" b="1" dirty="0">
                <a:solidFill>
                  <a:schemeClr val="bg1"/>
                </a:solidFill>
                <a:latin typeface="Arial" panose="020B0604020202020204" pitchFamily="34" charset="0"/>
                <a:cs typeface="Arial" panose="020B0604020202020204" pitchFamily="34" charset="0"/>
              </a:rPr>
              <a:t>NOZIONE DI SANIFICAZIONE: </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attività finalizzate ad eliminare o ridurre a quantità non significative la presenza del virus. Tale condizione risulta soddisfatta qualora sia presente apposita certificazione redatta da operatori professionisti sulla base dei Protocolli di regolamentazione vigenti (circ. Agenzia delle Entrate </a:t>
            </a:r>
            <a:r>
              <a:rPr lang="it-IT" sz="1600" b="1" i="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20/2020</a:t>
            </a:r>
            <a:r>
              <a:rPr lang="it-IT" sz="16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2.2.1).</a:t>
            </a:r>
          </a:p>
          <a:p>
            <a:pPr algn="l"/>
            <a:endParaRPr lang="it-IT" sz="1600" b="1" i="1" dirty="0">
              <a:solidFill>
                <a:schemeClr val="accent1">
                  <a:lumMod val="50000"/>
                </a:schemeClr>
              </a:solidFill>
              <a:latin typeface="Arial" panose="020B0604020202020204" pitchFamily="34" charset="0"/>
              <a:cs typeface="Arial" panose="020B0604020202020204" pitchFamily="34" charset="0"/>
            </a:endParaRPr>
          </a:p>
          <a:p>
            <a:pPr algn="l"/>
            <a:endParaRPr lang="it-IT" sz="1600" b="1" i="1" dirty="0">
              <a:solidFill>
                <a:schemeClr val="accent1">
                  <a:lumMod val="50000"/>
                </a:schemeClr>
              </a:solidFill>
              <a:latin typeface="Arial" panose="020B0604020202020204" pitchFamily="34" charset="0"/>
              <a:cs typeface="Arial" panose="020B0604020202020204" pitchFamily="34" charset="0"/>
            </a:endParaRPr>
          </a:p>
          <a:p>
            <a:pPr>
              <a:lnSpc>
                <a:spcPct val="107000"/>
              </a:lnSpc>
              <a:spcAft>
                <a:spcPts val="750"/>
              </a:spcAf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Credito d'imposta del </a:t>
            </a:r>
            <a:r>
              <a:rPr lang="it-IT"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30%</a:t>
            </a: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delle spese </a:t>
            </a:r>
          </a:p>
          <a:p>
            <a:pPr marL="285750" indent="-285750">
              <a:lnSpc>
                <a:spcPct val="107000"/>
              </a:lnSpc>
              <a:spcAft>
                <a:spcPts val="750"/>
              </a:spcAft>
              <a:buFont typeface="Arial" panose="020B0604020202020204" pitchFamily="34" charset="0"/>
              <a:buChar char="•"/>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fino ad un massimo di 60.000 euro di credito per ciascun beneficiario</a:t>
            </a:r>
            <a:endParaRPr lang="it-IT"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7000"/>
              </a:lnSpc>
              <a:spcAft>
                <a:spcPts val="750"/>
              </a:spcAft>
              <a:buFont typeface="Arial" panose="020B0604020202020204" pitchFamily="34" charset="0"/>
              <a:buChar char="•"/>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nel limite complessivo di spesa previsto per l'agevolazione, fissato in 200 milioni di euro</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Il credito d'imposta può essere:</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utilizzato in </a:t>
            </a:r>
            <a:r>
              <a:rPr lang="it-IT" sz="1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compensazione</a:t>
            </a: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nel modello F24</a:t>
            </a: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utilizzato nella </a:t>
            </a:r>
            <a:r>
              <a:rPr lang="it-IT" sz="16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dichiarazione dei redditi </a:t>
            </a: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relativa al periodo </a:t>
            </a:r>
            <a:r>
              <a:rPr lang="it-IT"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di imposta </a:t>
            </a: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di sostenimento della spesa</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Il credito di imposta:</a:t>
            </a: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non concorre alla formazione del reddito ai fini delle imposte sui redditi e dell’IRAP</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non rileva ai fini del rapporto di cui agli articoli 61 e 109 co. 5 del TUIR</a:t>
            </a:r>
            <a:endParaRPr lang="it-I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100" name="Picture 4" descr="avatar, face, man, mask, sick, coronavirus, covid19 ">
            <a:extLst>
              <a:ext uri="{FF2B5EF4-FFF2-40B4-BE49-F238E27FC236}">
                <a16:creationId xmlns:a16="http://schemas.microsoft.com/office/drawing/2014/main" id="{FF4A2F67-2ED2-49F8-B3CE-78FA412DC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1814" y="4646498"/>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7A9E9CAE-E5E4-4B88-BEAD-A726192B6F80}"/>
              </a:ext>
            </a:extLst>
          </p:cNvPr>
          <p:cNvSpPr txBox="1"/>
          <p:nvPr/>
        </p:nvSpPr>
        <p:spPr>
          <a:xfrm>
            <a:off x="112030" y="6377541"/>
            <a:ext cx="4978001" cy="276999"/>
          </a:xfrm>
          <a:prstGeom prst="rect">
            <a:avLst/>
          </a:prstGeom>
          <a:noFill/>
        </p:spPr>
        <p:txBody>
          <a:bodyPr wrap="square" rtlCol="0">
            <a:spAutoFit/>
          </a:bodyPr>
          <a:lstStyle/>
          <a:p>
            <a:pPr algn="r"/>
            <a:r>
              <a:rPr lang="it-IT" sz="1200" b="1" dirty="0">
                <a:solidFill>
                  <a:schemeClr val="bg1"/>
                </a:solidFill>
                <a:latin typeface="Arial" panose="020B0604020202020204" pitchFamily="34" charset="0"/>
                <a:cs typeface="Arial" panose="020B0604020202020204" pitchFamily="34" charset="0"/>
              </a:rPr>
              <a:t>Confindustria Area Politiche Fiscali – Riproduzione riservata</a:t>
            </a:r>
          </a:p>
        </p:txBody>
      </p:sp>
    </p:spTree>
    <p:extLst>
      <p:ext uri="{BB962C8B-B14F-4D97-AF65-F5344CB8AC3E}">
        <p14:creationId xmlns:p14="http://schemas.microsoft.com/office/powerpoint/2010/main" val="2137018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6518</Words>
  <Application>Microsoft Office PowerPoint</Application>
  <PresentationFormat>Widescreen</PresentationFormat>
  <Paragraphs>784</Paragraphs>
  <Slides>51</Slides>
  <Notes>48</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51</vt:i4>
      </vt:variant>
    </vt:vector>
  </HeadingPairs>
  <TitlesOfParts>
    <vt:vector size="63" baseType="lpstr">
      <vt:lpstr>AdvP2A67</vt:lpstr>
      <vt:lpstr>AdvP2A71</vt:lpstr>
      <vt:lpstr>Arial</vt:lpstr>
      <vt:lpstr>Calibri</vt:lpstr>
      <vt:lpstr>Calibri Light</vt:lpstr>
      <vt:lpstr>Courier New</vt:lpstr>
      <vt:lpstr>Karla</vt:lpstr>
      <vt:lpstr>Montserrat</vt:lpstr>
      <vt:lpstr>Symbol</vt:lpstr>
      <vt:lpstr>Wingdings</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Altrui Simona;Emma Musco</dc:creator>
  <cp:lastModifiedBy>Musco Emma</cp:lastModifiedBy>
  <cp:revision>98</cp:revision>
  <dcterms:created xsi:type="dcterms:W3CDTF">2021-06-23T15:04:41Z</dcterms:created>
  <dcterms:modified xsi:type="dcterms:W3CDTF">2021-07-08T11:24:32Z</dcterms:modified>
</cp:coreProperties>
</file>